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81"/>
  </p:notesMasterIdLst>
  <p:sldIdLst>
    <p:sldId id="257" r:id="rId2"/>
    <p:sldId id="949" r:id="rId3"/>
    <p:sldId id="315" r:id="rId4"/>
    <p:sldId id="385" r:id="rId5"/>
    <p:sldId id="383" r:id="rId6"/>
    <p:sldId id="932" r:id="rId7"/>
    <p:sldId id="391" r:id="rId8"/>
    <p:sldId id="923" r:id="rId9"/>
    <p:sldId id="925" r:id="rId10"/>
    <p:sldId id="928" r:id="rId11"/>
    <p:sldId id="375" r:id="rId12"/>
    <p:sldId id="926" r:id="rId13"/>
    <p:sldId id="927" r:id="rId14"/>
    <p:sldId id="399" r:id="rId15"/>
    <p:sldId id="402" r:id="rId16"/>
    <p:sldId id="918" r:id="rId17"/>
    <p:sldId id="919" r:id="rId18"/>
    <p:sldId id="916" r:id="rId19"/>
    <p:sldId id="381" r:id="rId20"/>
    <p:sldId id="404" r:id="rId21"/>
    <p:sldId id="439" r:id="rId22"/>
    <p:sldId id="440" r:id="rId23"/>
    <p:sldId id="936" r:id="rId24"/>
    <p:sldId id="845" r:id="rId25"/>
    <p:sldId id="898" r:id="rId26"/>
    <p:sldId id="917" r:id="rId27"/>
    <p:sldId id="937" r:id="rId28"/>
    <p:sldId id="896" r:id="rId29"/>
    <p:sldId id="895" r:id="rId30"/>
    <p:sldId id="833" r:id="rId31"/>
    <p:sldId id="848" r:id="rId32"/>
    <p:sldId id="847" r:id="rId33"/>
    <p:sldId id="851" r:id="rId34"/>
    <p:sldId id="852" r:id="rId35"/>
    <p:sldId id="859" r:id="rId36"/>
    <p:sldId id="838" r:id="rId37"/>
    <p:sldId id="841" r:id="rId38"/>
    <p:sldId id="891" r:id="rId39"/>
    <p:sldId id="892" r:id="rId40"/>
    <p:sldId id="900" r:id="rId41"/>
    <p:sldId id="908" r:id="rId42"/>
    <p:sldId id="840" r:id="rId43"/>
    <p:sldId id="888" r:id="rId44"/>
    <p:sldId id="889" r:id="rId45"/>
    <p:sldId id="901" r:id="rId46"/>
    <p:sldId id="904" r:id="rId47"/>
    <p:sldId id="940" r:id="rId48"/>
    <p:sldId id="944" r:id="rId49"/>
    <p:sldId id="941" r:id="rId50"/>
    <p:sldId id="945" r:id="rId51"/>
    <p:sldId id="946" r:id="rId52"/>
    <p:sldId id="897" r:id="rId53"/>
    <p:sldId id="933" r:id="rId54"/>
    <p:sldId id="942" r:id="rId55"/>
    <p:sldId id="810" r:id="rId56"/>
    <p:sldId id="773" r:id="rId57"/>
    <p:sldId id="784" r:id="rId58"/>
    <p:sldId id="780" r:id="rId59"/>
    <p:sldId id="785" r:id="rId60"/>
    <p:sldId id="938" r:id="rId61"/>
    <p:sldId id="791" r:id="rId62"/>
    <p:sldId id="790" r:id="rId63"/>
    <p:sldId id="829" r:id="rId64"/>
    <p:sldId id="809" r:id="rId65"/>
    <p:sldId id="795" r:id="rId66"/>
    <p:sldId id="806" r:id="rId67"/>
    <p:sldId id="813" r:id="rId68"/>
    <p:sldId id="816" r:id="rId69"/>
    <p:sldId id="802" r:id="rId70"/>
    <p:sldId id="939" r:id="rId71"/>
    <p:sldId id="811" r:id="rId72"/>
    <p:sldId id="812" r:id="rId73"/>
    <p:sldId id="416" r:id="rId74"/>
    <p:sldId id="817" r:id="rId75"/>
    <p:sldId id="819" r:id="rId76"/>
    <p:sldId id="818" r:id="rId77"/>
    <p:sldId id="830" r:id="rId78"/>
    <p:sldId id="934" r:id="rId79"/>
    <p:sldId id="290" r:id="rId80"/>
  </p:sldIdLst>
  <p:sldSz cx="12192000" cy="6858000"/>
  <p:notesSz cx="6888163" cy="100203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48E02"/>
    <a:srgbClr val="40A67A"/>
    <a:srgbClr val="EF619A"/>
    <a:srgbClr val="ED2A59"/>
    <a:srgbClr val="76C6D3"/>
    <a:srgbClr val="A6377D"/>
    <a:srgbClr val="389DAE"/>
    <a:srgbClr val="F6BC67"/>
    <a:srgbClr val="FDA81F"/>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6481" autoAdjust="0"/>
    <p:restoredTop sz="94659"/>
  </p:normalViewPr>
  <p:slideViewPr>
    <p:cSldViewPr snapToGrid="0" snapToObjects="1">
      <p:cViewPr varScale="1">
        <p:scale>
          <a:sx n="74" d="100"/>
          <a:sy n="74" d="100"/>
        </p:scale>
        <p:origin x="108" y="72"/>
      </p:cViewPr>
      <p:guideLst/>
    </p:cSldViewPr>
  </p:slideViewPr>
  <p:notesTextViewPr>
    <p:cViewPr>
      <p:scale>
        <a:sx n="1" d="1"/>
        <a:sy n="1" d="1"/>
      </p:scale>
      <p:origin x="0" y="0"/>
    </p:cViewPr>
  </p:notesTextViewPr>
  <p:sorterViewPr>
    <p:cViewPr>
      <p:scale>
        <a:sx n="58" d="100"/>
        <a:sy n="58"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theme" Target="theme/theme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61" Type="http://schemas.openxmlformats.org/officeDocument/2006/relationships/slide" Target="slides/slide60.xml"/><Relationship Id="rId8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4500" cy="50165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02075" y="0"/>
            <a:ext cx="2984500" cy="501650"/>
          </a:xfrm>
          <a:prstGeom prst="rect">
            <a:avLst/>
          </a:prstGeom>
        </p:spPr>
        <p:txBody>
          <a:bodyPr vert="horz" lIns="91440" tIns="45720" rIns="91440" bIns="45720" rtlCol="0"/>
          <a:lstStyle>
            <a:lvl1pPr algn="r">
              <a:defRPr sz="1200"/>
            </a:lvl1pPr>
          </a:lstStyle>
          <a:p>
            <a:fld id="{F94D555C-E492-43B6-8CCD-716A5BCD747F}" type="datetimeFigureOut">
              <a:rPr lang="en-US" smtClean="0"/>
              <a:t>6/7/2021</a:t>
            </a:fld>
            <a:endParaRPr lang="en-US"/>
          </a:p>
        </p:txBody>
      </p:sp>
      <p:sp>
        <p:nvSpPr>
          <p:cNvPr id="4" name="Slide Image Placeholder 3"/>
          <p:cNvSpPr>
            <a:spLocks noGrp="1" noRot="1" noChangeAspect="1"/>
          </p:cNvSpPr>
          <p:nvPr>
            <p:ph type="sldImg" idx="2"/>
          </p:nvPr>
        </p:nvSpPr>
        <p:spPr>
          <a:xfrm>
            <a:off x="439738" y="1252538"/>
            <a:ext cx="6008687" cy="33813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8975" y="4822825"/>
            <a:ext cx="5510213" cy="3944938"/>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518650"/>
            <a:ext cx="2984500" cy="50165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02075" y="9518650"/>
            <a:ext cx="2984500" cy="501650"/>
          </a:xfrm>
          <a:prstGeom prst="rect">
            <a:avLst/>
          </a:prstGeom>
        </p:spPr>
        <p:txBody>
          <a:bodyPr vert="horz" lIns="91440" tIns="45720" rIns="91440" bIns="45720" rtlCol="0" anchor="b"/>
          <a:lstStyle>
            <a:lvl1pPr algn="r">
              <a:defRPr sz="1200"/>
            </a:lvl1pPr>
          </a:lstStyle>
          <a:p>
            <a:fld id="{DB2CD767-9BB2-4691-9F37-7A727CCE568B}" type="slidenum">
              <a:rPr lang="en-US" smtClean="0"/>
              <a:t>‹#›</a:t>
            </a:fld>
            <a:endParaRPr lang="en-US"/>
          </a:p>
        </p:txBody>
      </p:sp>
    </p:spTree>
    <p:extLst>
      <p:ext uri="{BB962C8B-B14F-4D97-AF65-F5344CB8AC3E}">
        <p14:creationId xmlns:p14="http://schemas.microsoft.com/office/powerpoint/2010/main" val="6521461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p2:notes"/>
          <p:cNvSpPr txBox="1">
            <a:spLocks noGrp="1"/>
          </p:cNvSpPr>
          <p:nvPr>
            <p:ph type="body" idx="1"/>
          </p:nvPr>
        </p:nvSpPr>
        <p:spPr>
          <a:xfrm>
            <a:off x="688800" y="4759625"/>
            <a:ext cx="5510500" cy="450912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02" name="Google Shape;402;p2:notes"/>
          <p:cNvSpPr>
            <a:spLocks noGrp="1" noRot="1" noChangeAspect="1"/>
          </p:cNvSpPr>
          <p:nvPr>
            <p:ph type="sldImg" idx="2"/>
          </p:nvPr>
        </p:nvSpPr>
        <p:spPr>
          <a:xfrm>
            <a:off x="104775" y="750888"/>
            <a:ext cx="6678613" cy="3757612"/>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857871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8.svg"/><Relationship Id="rId4" Type="http://schemas.openxmlformats.org/officeDocument/2006/relationships/image" Target="../media/image6.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nt Typeface &amp; Size">
    <p:spTree>
      <p:nvGrpSpPr>
        <p:cNvPr id="1" name=""/>
        <p:cNvGrpSpPr/>
        <p:nvPr/>
      </p:nvGrpSpPr>
      <p:grpSpPr>
        <a:xfrm>
          <a:off x="0" y="0"/>
          <a:ext cx="0" cy="0"/>
          <a:chOff x="0" y="0"/>
          <a:chExt cx="0" cy="0"/>
        </a:xfrm>
      </p:grpSpPr>
      <p:sp>
        <p:nvSpPr>
          <p:cNvPr id="6" name="Rectangle 5"/>
          <p:cNvSpPr/>
          <p:nvPr userDrawn="1"/>
        </p:nvSpPr>
        <p:spPr>
          <a:xfrm>
            <a:off x="0" y="-2"/>
            <a:ext cx="12192000" cy="6858001"/>
          </a:xfrm>
          <a:prstGeom prst="rect">
            <a:avLst/>
          </a:prstGeom>
          <a:solidFill>
            <a:srgbClr val="A63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userDrawn="1"/>
        </p:nvSpPr>
        <p:spPr>
          <a:xfrm>
            <a:off x="424669" y="528535"/>
            <a:ext cx="6498645" cy="1446550"/>
          </a:xfrm>
          <a:prstGeom prst="rect">
            <a:avLst/>
          </a:prstGeom>
        </p:spPr>
        <p:txBody>
          <a:bodyPr wrap="square">
            <a:spAutoFit/>
          </a:bodyPr>
          <a:lstStyle/>
          <a:p>
            <a:pPr fontAlgn="base"/>
            <a:r>
              <a:rPr lang="en-IE" sz="4400" b="1" i="0" u="none" strike="noStrike" kern="1200" baseline="0" dirty="0">
                <a:solidFill>
                  <a:schemeClr val="bg1"/>
                </a:solidFill>
                <a:effectLst/>
                <a:latin typeface="+mn-lt"/>
                <a:ea typeface="+mn-ea"/>
                <a:cs typeface="+mn-cs"/>
                <a:sym typeface="Quattrocento Sans"/>
              </a:rPr>
              <a:t>YDSI</a:t>
            </a:r>
          </a:p>
          <a:p>
            <a:pPr fontAlgn="base"/>
            <a:r>
              <a:rPr lang="en-IE" sz="4400" b="0" i="0" u="none" strike="noStrike" kern="1200" baseline="0" dirty="0">
                <a:solidFill>
                  <a:schemeClr val="bg1"/>
                </a:solidFill>
                <a:effectLst/>
                <a:latin typeface="+mn-lt"/>
                <a:ea typeface="+mn-ea"/>
                <a:cs typeface="+mn-cs"/>
                <a:sym typeface="Quattrocento Sans"/>
              </a:rPr>
              <a:t>FONT TYPEFACE &amp; SIZE</a:t>
            </a:r>
            <a:endParaRPr lang="en-IE" sz="3600" baseline="0" dirty="0">
              <a:solidFill>
                <a:schemeClr val="bg1"/>
              </a:solidFill>
              <a:latin typeface="+mn-lt"/>
              <a:ea typeface="Quattrocento Sans"/>
              <a:cs typeface="Quattrocento Sans"/>
              <a:sym typeface="Quattrocento Sans"/>
            </a:endParaRPr>
          </a:p>
        </p:txBody>
      </p:sp>
      <p:sp>
        <p:nvSpPr>
          <p:cNvPr id="8" name="Rectangle 7"/>
          <p:cNvSpPr/>
          <p:nvPr userDrawn="1"/>
        </p:nvSpPr>
        <p:spPr>
          <a:xfrm>
            <a:off x="7347983" y="564843"/>
            <a:ext cx="4589207" cy="4708981"/>
          </a:xfrm>
          <a:prstGeom prst="rect">
            <a:avLst/>
          </a:prstGeom>
        </p:spPr>
        <p:txBody>
          <a:bodyPr wrap="square">
            <a:spAutoFit/>
          </a:bodyPr>
          <a:lstStyle/>
          <a:p>
            <a:pPr fontAlgn="base"/>
            <a:r>
              <a:rPr lang="en-IE" sz="3000" b="0" i="0" u="none" strike="noStrike" kern="1200" dirty="0">
                <a:solidFill>
                  <a:schemeClr val="bg1"/>
                </a:solidFill>
                <a:effectLst/>
                <a:latin typeface="+mn-lt"/>
                <a:ea typeface="+mn-ea"/>
                <a:cs typeface="+mn-cs"/>
              </a:rPr>
              <a:t>PLEASE</a:t>
            </a:r>
            <a:r>
              <a:rPr lang="en-IE" sz="3000" b="0" i="0" u="none" strike="noStrike" kern="1200" baseline="0" dirty="0">
                <a:solidFill>
                  <a:schemeClr val="bg1"/>
                </a:solidFill>
                <a:effectLst/>
                <a:latin typeface="+mn-lt"/>
                <a:ea typeface="+mn-ea"/>
                <a:cs typeface="+mn-cs"/>
              </a:rPr>
              <a:t> ENSURE TO KEEP FONTS AS PER THE LAYOUT</a:t>
            </a:r>
            <a:endParaRPr lang="en-IE" sz="3000" b="0" i="0" u="none" strike="noStrike" kern="1200" dirty="0">
              <a:solidFill>
                <a:schemeClr val="bg1"/>
              </a:solidFill>
              <a:effectLst/>
              <a:latin typeface="+mn-lt"/>
              <a:ea typeface="+mn-ea"/>
              <a:cs typeface="+mn-cs"/>
            </a:endParaRPr>
          </a:p>
          <a:p>
            <a:pPr fontAlgn="base"/>
            <a:endParaRPr lang="en-IE" sz="3000" b="0" i="0" u="none" strike="noStrike" kern="1200" dirty="0">
              <a:solidFill>
                <a:schemeClr val="bg1"/>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dirty="0">
                <a:solidFill>
                  <a:schemeClr val="bg1"/>
                </a:solidFill>
                <a:effectLst/>
                <a:latin typeface="+mn-lt"/>
                <a:ea typeface="+mn-ea"/>
                <a:cs typeface="+mn-cs"/>
              </a:rPr>
              <a:t>48 point </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Divider</a:t>
            </a:r>
            <a:r>
              <a:rPr lang="en-IE" sz="3000" b="0" i="0" u="none" strike="noStrike" kern="1200" baseline="0" dirty="0">
                <a:solidFill>
                  <a:schemeClr val="bg1"/>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dirty="0">
              <a:solidFill>
                <a:schemeClr val="bg1"/>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36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30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	</a:t>
            </a:r>
            <a:r>
              <a:rPr lang="en-IE" sz="3000" b="0" i="0" u="none" strike="noStrike" kern="1200" baseline="0" dirty="0">
                <a:solidFill>
                  <a:schemeClr val="bg1"/>
                </a:solidFill>
                <a:effectLst/>
                <a:latin typeface="+mn-lt"/>
                <a:ea typeface="+mn-ea"/>
                <a:cs typeface="+mn-cs"/>
              </a:rPr>
              <a:t>       </a:t>
            </a:r>
            <a:r>
              <a:rPr lang="en-IE" sz="3000" b="0" i="0" u="none" strike="noStrike" kern="1200" dirty="0">
                <a:solidFill>
                  <a:schemeClr val="bg1"/>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24 point</a:t>
            </a:r>
            <a:r>
              <a:rPr lang="en-IE" sz="3000" b="0" i="0" u="none" strike="noStrike" kern="1200" baseline="0" dirty="0">
                <a:solidFill>
                  <a:schemeClr val="bg1"/>
                </a:solidFill>
                <a:effectLst/>
                <a:latin typeface="+mn-lt"/>
                <a:ea typeface="+mn-ea"/>
                <a:cs typeface="+mn-cs"/>
              </a:rPr>
              <a:t>  -  </a:t>
            </a:r>
            <a:r>
              <a:rPr lang="en-IE" sz="3000" b="0" i="0" u="none" strike="noStrike" kern="1200" baseline="0" dirty="0">
                <a:solidFill>
                  <a:schemeClr val="bg1"/>
                </a:solidFill>
                <a:effectLst/>
                <a:latin typeface="+mn-lt"/>
                <a:ea typeface="Quattrocento Sans"/>
                <a:cs typeface="Quattrocento Sans"/>
                <a:sym typeface="Quattrocento Sans"/>
              </a:rPr>
              <a:t>Main </a:t>
            </a:r>
            <a:r>
              <a:rPr lang="en-IE" sz="3000" b="0" i="0" u="none" strike="noStrike" kern="1200" dirty="0">
                <a:solidFill>
                  <a:schemeClr val="bg1"/>
                </a:solidFill>
                <a:effectLst/>
                <a:latin typeface="+mn-lt"/>
                <a:ea typeface="+mn-ea"/>
                <a:cs typeface="+mn-cs"/>
              </a:rPr>
              <a:t>Text Body </a:t>
            </a:r>
            <a:endParaRPr lang="en-US" sz="3000" dirty="0">
              <a:solidFill>
                <a:schemeClr val="bg1"/>
              </a:solidFill>
            </a:endParaRPr>
          </a:p>
          <a:p>
            <a:pPr fontAlgn="base"/>
            <a:endParaRPr lang="en-IE" sz="3000" b="0" i="0" u="none" strike="noStrike" kern="1200" dirty="0">
              <a:solidFill>
                <a:schemeClr val="bg1"/>
              </a:solidFill>
              <a:effectLst/>
              <a:latin typeface="+mn-lt"/>
              <a:ea typeface="+mn-ea"/>
              <a:cs typeface="+mn-cs"/>
            </a:endParaRPr>
          </a:p>
        </p:txBody>
      </p:sp>
      <p:sp>
        <p:nvSpPr>
          <p:cNvPr id="9" name="Rectangle 8"/>
          <p:cNvSpPr/>
          <p:nvPr userDrawn="1"/>
        </p:nvSpPr>
        <p:spPr>
          <a:xfrm>
            <a:off x="424669" y="2883583"/>
            <a:ext cx="5489434" cy="2123658"/>
          </a:xfrm>
          <a:prstGeom prst="rect">
            <a:avLst/>
          </a:prstGeom>
        </p:spPr>
        <p:txBody>
          <a:bodyPr wrap="square">
            <a:spAutoFit/>
          </a:bodyPr>
          <a:lstStyle/>
          <a:p>
            <a:pPr fontAlgn="base"/>
            <a:r>
              <a:rPr lang="en-IE" sz="2400" b="0" i="0" u="none" strike="noStrike" kern="1200" baseline="0" dirty="0">
                <a:solidFill>
                  <a:schemeClr val="bg1"/>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dirty="0">
                <a:solidFill>
                  <a:schemeClr val="bg1"/>
                </a:solidFill>
                <a:effectLst/>
                <a:latin typeface="+mn-lt"/>
                <a:ea typeface="+mn-ea"/>
                <a:cs typeface="+mn-cs"/>
                <a:sym typeface="Quattrocento Sans"/>
              </a:rPr>
              <a:t>YDSI </a:t>
            </a:r>
            <a:r>
              <a:rPr lang="en-IE" sz="2400" b="0" i="0" u="none" strike="noStrike" kern="1200" baseline="0" dirty="0">
                <a:solidFill>
                  <a:schemeClr val="bg1"/>
                </a:solidFill>
                <a:effectLst/>
                <a:latin typeface="+mn-lt"/>
                <a:ea typeface="+mn-ea"/>
                <a:cs typeface="+mn-cs"/>
                <a:sym typeface="Quattrocento Sans"/>
              </a:rPr>
              <a:t>PowerPoint is</a:t>
            </a:r>
            <a:r>
              <a:rPr lang="is-IS" sz="2400" b="0" i="0" u="none" strike="noStrike" kern="1200" baseline="0" dirty="0">
                <a:solidFill>
                  <a:schemeClr val="bg1"/>
                </a:solidFill>
                <a:effectLst/>
                <a:latin typeface="+mn-lt"/>
                <a:ea typeface="+mn-ea"/>
                <a:cs typeface="+mn-cs"/>
                <a:sym typeface="Quattrocento Sans"/>
              </a:rPr>
              <a:t>….</a:t>
            </a:r>
            <a:endParaRPr lang="en-IE" sz="2400" b="0" i="0" u="none" strike="noStrike" kern="1200" baseline="0" dirty="0">
              <a:solidFill>
                <a:schemeClr val="bg1"/>
              </a:solidFill>
              <a:effectLst/>
              <a:latin typeface="+mn-lt"/>
              <a:ea typeface="+mn-ea"/>
              <a:cs typeface="+mn-cs"/>
              <a:sym typeface="Quattrocento Sans"/>
            </a:endParaRPr>
          </a:p>
          <a:p>
            <a:pPr fontAlgn="base"/>
            <a:endParaRPr lang="en-IE" sz="2400" b="0" i="0" u="none" strike="noStrike" kern="1200" baseline="0" dirty="0">
              <a:solidFill>
                <a:schemeClr val="bg1"/>
              </a:solidFill>
              <a:effectLst/>
              <a:latin typeface="+mn-lt"/>
              <a:ea typeface="+mn-ea"/>
              <a:cs typeface="+mn-cs"/>
              <a:sym typeface="Quattrocento Sans"/>
            </a:endParaRPr>
          </a:p>
          <a:p>
            <a:pPr fontAlgn="base"/>
            <a:r>
              <a:rPr lang="en-IE" sz="3600" b="1" i="1" baseline="0" dirty="0">
                <a:solidFill>
                  <a:schemeClr val="bg1"/>
                </a:solidFill>
                <a:latin typeface="+mn-lt"/>
                <a:ea typeface="Quattrocento Sans"/>
                <a:cs typeface="Quattrocento Sans"/>
                <a:sym typeface="Quattrocento Sans"/>
              </a:rPr>
              <a:t>Calibri</a:t>
            </a:r>
            <a:endParaRPr lang="en-IE" sz="3600" baseline="0" dirty="0">
              <a:solidFill>
                <a:schemeClr val="bg1"/>
              </a:solidFill>
              <a:latin typeface="+mn-lt"/>
              <a:ea typeface="Quattrocento Sans"/>
              <a:cs typeface="Quattrocento Sans"/>
              <a:sym typeface="Quattrocento Sans"/>
            </a:endParaRPr>
          </a:p>
        </p:txBody>
      </p:sp>
      <p:cxnSp>
        <p:nvCxnSpPr>
          <p:cNvPr id="10" name="Straight Connector 9"/>
          <p:cNvCxnSpPr/>
          <p:nvPr userDrawn="1"/>
        </p:nvCxnSpPr>
        <p:spPr>
          <a:xfrm>
            <a:off x="7098716" y="-1"/>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1" y="2503620"/>
            <a:ext cx="709871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092527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with photo - Blue">
    <p:spTree>
      <p:nvGrpSpPr>
        <p:cNvPr id="1" name=""/>
        <p:cNvGrpSpPr/>
        <p:nvPr/>
      </p:nvGrpSpPr>
      <p:grpSpPr>
        <a:xfrm>
          <a:off x="0" y="0"/>
          <a:ext cx="0" cy="0"/>
          <a:chOff x="0" y="0"/>
          <a:chExt cx="0" cy="0"/>
        </a:xfrm>
      </p:grpSpPr>
      <p:sp>
        <p:nvSpPr>
          <p:cNvPr id="28" name="Rectangle 27">
            <a:extLst>
              <a:ext uri="{FF2B5EF4-FFF2-40B4-BE49-F238E27FC236}">
                <a16:creationId xmlns="" xmlns:a16="http://schemas.microsoft.com/office/drawing/2014/main" id="{DFD371AD-0429-474B-8B37-7238FDC79DB1}"/>
              </a:ext>
            </a:extLst>
          </p:cNvPr>
          <p:cNvSpPr/>
          <p:nvPr userDrawn="1"/>
        </p:nvSpPr>
        <p:spPr>
          <a:xfrm>
            <a:off x="0" y="269"/>
            <a:ext cx="12192000" cy="6857731"/>
          </a:xfrm>
          <a:prstGeom prst="rect">
            <a:avLst/>
          </a:prstGeom>
          <a:solidFill>
            <a:srgbClr val="76C6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X</a:t>
            </a:r>
          </a:p>
        </p:txBody>
      </p:sp>
      <p:sp>
        <p:nvSpPr>
          <p:cNvPr id="27" name="Picture Placeholder 26">
            <a:extLst>
              <a:ext uri="{FF2B5EF4-FFF2-40B4-BE49-F238E27FC236}">
                <a16:creationId xmlns="" xmlns:a16="http://schemas.microsoft.com/office/drawing/2014/main" id="{7B4A0CA0-1536-5D4E-A862-5E57308FBB69}"/>
              </a:ext>
            </a:extLst>
          </p:cNvPr>
          <p:cNvSpPr>
            <a:spLocks noGrp="1"/>
          </p:cNvSpPr>
          <p:nvPr>
            <p:ph type="pic" sz="quarter" idx="10"/>
          </p:nvPr>
        </p:nvSpPr>
        <p:spPr>
          <a:xfrm>
            <a:off x="7821613" y="760413"/>
            <a:ext cx="3333750" cy="5359400"/>
          </a:xfrm>
          <a:custGeom>
            <a:avLst/>
            <a:gdLst>
              <a:gd name="connsiteX0" fmla="*/ 0 w 3333750"/>
              <a:gd name="connsiteY0" fmla="*/ 0 h 5359400"/>
              <a:gd name="connsiteX1" fmla="*/ 3247721 w 3333750"/>
              <a:gd name="connsiteY1" fmla="*/ 0 h 5359400"/>
              <a:gd name="connsiteX2" fmla="*/ 3145047 w 3333750"/>
              <a:gd name="connsiteY2" fmla="*/ 282090 h 5359400"/>
              <a:gd name="connsiteX3" fmla="*/ 2269451 w 3333750"/>
              <a:gd name="connsiteY3" fmla="*/ 1440186 h 5359400"/>
              <a:gd name="connsiteX4" fmla="*/ 2222718 w 3333750"/>
              <a:gd name="connsiteY4" fmla="*/ 1473907 h 5359400"/>
              <a:gd name="connsiteX5" fmla="*/ 2222718 w 3333750"/>
              <a:gd name="connsiteY5" fmla="*/ 3110774 h 5359400"/>
              <a:gd name="connsiteX6" fmla="*/ 2277796 w 3333750"/>
              <a:gd name="connsiteY6" fmla="*/ 3087818 h 5359400"/>
              <a:gd name="connsiteX7" fmla="*/ 3186582 w 3333750"/>
              <a:gd name="connsiteY7" fmla="*/ 2520689 h 5359400"/>
              <a:gd name="connsiteX8" fmla="*/ 3333750 w 3333750"/>
              <a:gd name="connsiteY8" fmla="*/ 2390121 h 5359400"/>
              <a:gd name="connsiteX9" fmla="*/ 3333750 w 3333750"/>
              <a:gd name="connsiteY9" fmla="*/ 5359400 h 5359400"/>
              <a:gd name="connsiteX10" fmla="*/ 0 w 3333750"/>
              <a:gd name="connsiteY10" fmla="*/ 5359400 h 5359400"/>
              <a:gd name="connsiteX11" fmla="*/ 0 w 3333750"/>
              <a:gd name="connsiteY11" fmla="*/ 3419149 h 5359400"/>
              <a:gd name="connsiteX12" fmla="*/ 21 w 3333750"/>
              <a:gd name="connsiteY12" fmla="*/ 3419151 h 5359400"/>
              <a:gd name="connsiteX13" fmla="*/ 21 w 3333750"/>
              <a:gd name="connsiteY13" fmla="*/ 1970994 h 5359400"/>
              <a:gd name="connsiteX14" fmla="*/ 0 w 3333750"/>
              <a:gd name="connsiteY14" fmla="*/ 1970989 h 5359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33750" h="5359400">
                <a:moveTo>
                  <a:pt x="0" y="0"/>
                </a:moveTo>
                <a:lnTo>
                  <a:pt x="3247721" y="0"/>
                </a:lnTo>
                <a:lnTo>
                  <a:pt x="3145047" y="282090"/>
                </a:lnTo>
                <a:cubicBezTo>
                  <a:pt x="2950967" y="742098"/>
                  <a:pt x="2647607" y="1140172"/>
                  <a:pt x="2269451" y="1440186"/>
                </a:cubicBezTo>
                <a:lnTo>
                  <a:pt x="2222718" y="1473907"/>
                </a:lnTo>
                <a:lnTo>
                  <a:pt x="2222718" y="3110774"/>
                </a:lnTo>
                <a:lnTo>
                  <a:pt x="2277796" y="3087818"/>
                </a:lnTo>
                <a:cubicBezTo>
                  <a:pt x="2604105" y="2938255"/>
                  <a:pt x="2909071" y="2747077"/>
                  <a:pt x="3186582" y="2520689"/>
                </a:cubicBezTo>
                <a:lnTo>
                  <a:pt x="3333750" y="2390121"/>
                </a:lnTo>
                <a:lnTo>
                  <a:pt x="3333750" y="5359400"/>
                </a:lnTo>
                <a:lnTo>
                  <a:pt x="0" y="5359400"/>
                </a:lnTo>
                <a:lnTo>
                  <a:pt x="0" y="3419149"/>
                </a:lnTo>
                <a:lnTo>
                  <a:pt x="21" y="3419151"/>
                </a:lnTo>
                <a:lnTo>
                  <a:pt x="21" y="1970994"/>
                </a:lnTo>
                <a:lnTo>
                  <a:pt x="0" y="1970989"/>
                </a:lnTo>
                <a:close/>
              </a:path>
            </a:pathLst>
          </a:custGeom>
        </p:spPr>
        <p:txBody>
          <a:bodyPr wrap="square">
            <a:noAutofit/>
          </a:bodyPr>
          <a:lstStyle/>
          <a:p>
            <a:endParaRPr lang="en-US" dirty="0"/>
          </a:p>
        </p:txBody>
      </p:sp>
      <p:sp>
        <p:nvSpPr>
          <p:cNvPr id="24" name="Freeform 23">
            <a:extLst>
              <a:ext uri="{FF2B5EF4-FFF2-40B4-BE49-F238E27FC236}">
                <a16:creationId xmlns="" xmlns:a16="http://schemas.microsoft.com/office/drawing/2014/main" id="{227E6A14-15BA-9048-A996-15BCE5388C8D}"/>
              </a:ext>
            </a:extLst>
          </p:cNvPr>
          <p:cNvSpPr/>
          <p:nvPr userDrawn="1"/>
        </p:nvSpPr>
        <p:spPr>
          <a:xfrm rot="16200000">
            <a:off x="6079980" y="-1932455"/>
            <a:ext cx="4179567" cy="8044473"/>
          </a:xfrm>
          <a:custGeom>
            <a:avLst/>
            <a:gdLst>
              <a:gd name="connsiteX0" fmla="*/ 4179567 w 4179567"/>
              <a:gd name="connsiteY0" fmla="*/ 7050499 h 8044473"/>
              <a:gd name="connsiteX1" fmla="*/ 4179567 w 4179567"/>
              <a:gd name="connsiteY1" fmla="*/ 8044473 h 8044473"/>
              <a:gd name="connsiteX2" fmla="*/ 2410204 w 4179567"/>
              <a:gd name="connsiteY2" fmla="*/ 8044473 h 8044473"/>
              <a:gd name="connsiteX3" fmla="*/ 2294162 w 4179567"/>
              <a:gd name="connsiteY3" fmla="*/ 7991119 h 8044473"/>
              <a:gd name="connsiteX4" fmla="*/ 331333 w 4179567"/>
              <a:gd name="connsiteY4" fmla="*/ 5951883 h 8044473"/>
              <a:gd name="connsiteX5" fmla="*/ 308377 w 4179567"/>
              <a:gd name="connsiteY5" fmla="*/ 5896805 h 8044473"/>
              <a:gd name="connsiteX6" fmla="*/ 1945244 w 4179567"/>
              <a:gd name="connsiteY6" fmla="*/ 5896805 h 8044473"/>
              <a:gd name="connsiteX7" fmla="*/ 1978965 w 4179567"/>
              <a:gd name="connsiteY7" fmla="*/ 5943538 h 8044473"/>
              <a:gd name="connsiteX8" fmla="*/ 4024157 w 4179567"/>
              <a:gd name="connsiteY8" fmla="*/ 7043009 h 8044473"/>
              <a:gd name="connsiteX9" fmla="*/ 4179567 w 4179567"/>
              <a:gd name="connsiteY9" fmla="*/ 0 h 8044473"/>
              <a:gd name="connsiteX10" fmla="*/ 4179567 w 4179567"/>
              <a:gd name="connsiteY10" fmla="*/ 1450935 h 8044473"/>
              <a:gd name="connsiteX11" fmla="*/ 4024157 w 4179567"/>
              <a:gd name="connsiteY11" fmla="*/ 1458426 h 8044473"/>
              <a:gd name="connsiteX12" fmla="*/ 1500690 w 4179567"/>
              <a:gd name="connsiteY12" fmla="*/ 3465696 h 8044473"/>
              <a:gd name="connsiteX13" fmla="*/ 1448157 w 4179567"/>
              <a:gd name="connsiteY13" fmla="*/ 3674108 h 8044473"/>
              <a:gd name="connsiteX14" fmla="*/ 0 w 4179567"/>
              <a:gd name="connsiteY14" fmla="*/ 3674108 h 8044473"/>
              <a:gd name="connsiteX15" fmla="*/ 4514 w 4179567"/>
              <a:gd name="connsiteY15" fmla="*/ 3637928 h 8044473"/>
              <a:gd name="connsiteX16" fmla="*/ 3964626 w 4179567"/>
              <a:gd name="connsiteY16" fmla="*/ 10360 h 8044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179567" h="8044473">
                <a:moveTo>
                  <a:pt x="4179567" y="7050499"/>
                </a:moveTo>
                <a:lnTo>
                  <a:pt x="4179567" y="8044473"/>
                </a:lnTo>
                <a:lnTo>
                  <a:pt x="2410204" y="8044473"/>
                </a:lnTo>
                <a:lnTo>
                  <a:pt x="2294162" y="7991119"/>
                </a:lnTo>
                <a:cubicBezTo>
                  <a:pt x="1424931" y="7540428"/>
                  <a:pt x="730169" y="6822040"/>
                  <a:pt x="331333" y="5951883"/>
                </a:cubicBezTo>
                <a:lnTo>
                  <a:pt x="308377" y="5896805"/>
                </a:lnTo>
                <a:lnTo>
                  <a:pt x="1945244" y="5896805"/>
                </a:lnTo>
                <a:lnTo>
                  <a:pt x="1978965" y="5943538"/>
                </a:lnTo>
                <a:cubicBezTo>
                  <a:pt x="2458987" y="6548587"/>
                  <a:pt x="3190045" y="6962159"/>
                  <a:pt x="4024157" y="7043009"/>
                </a:cubicBezTo>
                <a:close/>
                <a:moveTo>
                  <a:pt x="4179567" y="0"/>
                </a:moveTo>
                <a:lnTo>
                  <a:pt x="4179567" y="1450935"/>
                </a:lnTo>
                <a:lnTo>
                  <a:pt x="4024157" y="1458426"/>
                </a:lnTo>
                <a:cubicBezTo>
                  <a:pt x="2819329" y="1575211"/>
                  <a:pt x="1829514" y="2386190"/>
                  <a:pt x="1500690" y="3465696"/>
                </a:cubicBezTo>
                <a:lnTo>
                  <a:pt x="1448157" y="3674108"/>
                </a:lnTo>
                <a:lnTo>
                  <a:pt x="0" y="3674108"/>
                </a:lnTo>
                <a:lnTo>
                  <a:pt x="4514" y="3637928"/>
                </a:lnTo>
                <a:cubicBezTo>
                  <a:pt x="292783" y="1715890"/>
                  <a:pt x="1925788" y="207986"/>
                  <a:pt x="3964626" y="10360"/>
                </a:cubicBezTo>
                <a:close/>
              </a:path>
            </a:pathLst>
          </a:custGeom>
          <a:solidFill>
            <a:srgbClr val="FDA8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Text Placeholder 25">
            <a:extLst>
              <a:ext uri="{FF2B5EF4-FFF2-40B4-BE49-F238E27FC236}">
                <a16:creationId xmlns="" xmlns:a16="http://schemas.microsoft.com/office/drawing/2014/main" id="{796ED2AE-55E8-A748-83FD-046FABC45112}"/>
              </a:ext>
            </a:extLst>
          </p:cNvPr>
          <p:cNvSpPr>
            <a:spLocks noGrp="1"/>
          </p:cNvSpPr>
          <p:nvPr>
            <p:ph type="body" sz="quarter" idx="14" hasCustomPrompt="1"/>
          </p:nvPr>
        </p:nvSpPr>
        <p:spPr>
          <a:xfrm>
            <a:off x="508178" y="1915207"/>
            <a:ext cx="4461735" cy="4158567"/>
          </a:xfrm>
        </p:spPr>
        <p:txBody>
          <a:bodyPr>
            <a:noAutofit/>
          </a:bodyPr>
          <a:lstStyle>
            <a:lvl1pPr marL="0" indent="0" algn="l">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4" name="Text Placeholder 23">
            <a:extLst>
              <a:ext uri="{FF2B5EF4-FFF2-40B4-BE49-F238E27FC236}">
                <a16:creationId xmlns="" xmlns:a16="http://schemas.microsoft.com/office/drawing/2014/main" id="{2C3F08C3-55B5-0342-866C-6805C1F35775}"/>
              </a:ext>
            </a:extLst>
          </p:cNvPr>
          <p:cNvSpPr>
            <a:spLocks noGrp="1"/>
          </p:cNvSpPr>
          <p:nvPr>
            <p:ph type="body" sz="quarter" idx="15" hasCustomPrompt="1"/>
          </p:nvPr>
        </p:nvSpPr>
        <p:spPr>
          <a:xfrm>
            <a:off x="508178" y="867256"/>
            <a:ext cx="4461735" cy="697353"/>
          </a:xfrm>
        </p:spPr>
        <p:txBody>
          <a:bodyPr>
            <a:normAutofit/>
          </a:bodyPr>
          <a:lstStyle>
            <a:lvl1pPr marL="0" indent="0" algn="l">
              <a:buNone/>
              <a:defRPr sz="3600">
                <a:solidFill>
                  <a:schemeClr val="bg1"/>
                </a:solidFill>
                <a:latin typeface="+mn-lt"/>
              </a:defRPr>
            </a:lvl1pPr>
          </a:lstStyle>
          <a:p>
            <a:pPr lvl="0"/>
            <a:r>
              <a:rPr lang="en-US" dirty="0"/>
              <a:t>TITLE</a:t>
            </a:r>
          </a:p>
        </p:txBody>
      </p:sp>
      <p:sp>
        <p:nvSpPr>
          <p:cNvPr id="35" name="Rectangle 34">
            <a:extLst>
              <a:ext uri="{FF2B5EF4-FFF2-40B4-BE49-F238E27FC236}">
                <a16:creationId xmlns="" xmlns:a16="http://schemas.microsoft.com/office/drawing/2014/main" id="{DCEBED4C-3231-5D43-8DA8-572E2177A80F}"/>
              </a:ext>
            </a:extLst>
          </p:cNvPr>
          <p:cNvSpPr/>
          <p:nvPr userDrawn="1"/>
        </p:nvSpPr>
        <p:spPr>
          <a:xfrm>
            <a:off x="386062" y="6437709"/>
            <a:ext cx="11674007" cy="230832"/>
          </a:xfrm>
          <a:prstGeom prst="rect">
            <a:avLst/>
          </a:prstGeom>
        </p:spPr>
        <p:txBody>
          <a:bodyPr wrap="square">
            <a:spAutoFit/>
          </a:bodyPr>
          <a:lstStyle/>
          <a:p>
            <a:pPr lvl="0" algn="l"/>
            <a:r>
              <a:rPr lang="en-US" sz="900" dirty="0">
                <a:solidFill>
                  <a:schemeClr val="bg1"/>
                </a:solidFill>
              </a:rPr>
              <a:t>YOUNG DIGITAL SOCIAL INNOVATORS</a:t>
            </a:r>
          </a:p>
        </p:txBody>
      </p:sp>
      <p:cxnSp>
        <p:nvCxnSpPr>
          <p:cNvPr id="36" name="Straight Connector 35">
            <a:extLst>
              <a:ext uri="{FF2B5EF4-FFF2-40B4-BE49-F238E27FC236}">
                <a16:creationId xmlns="" xmlns:a16="http://schemas.microsoft.com/office/drawing/2014/main" id="{37E7D619-E3A6-DB47-AF46-AD106A3FE123}"/>
              </a:ext>
            </a:extLst>
          </p:cNvPr>
          <p:cNvCxnSpPr>
            <a:cxnSpLocks/>
          </p:cNvCxnSpPr>
          <p:nvPr userDrawn="1"/>
        </p:nvCxnSpPr>
        <p:spPr>
          <a:xfrm>
            <a:off x="386062" y="6459397"/>
            <a:ext cx="0" cy="39860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883637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with photo - White 2">
    <p:spTree>
      <p:nvGrpSpPr>
        <p:cNvPr id="1" name=""/>
        <p:cNvGrpSpPr/>
        <p:nvPr/>
      </p:nvGrpSpPr>
      <p:grpSpPr>
        <a:xfrm>
          <a:off x="0" y="0"/>
          <a:ext cx="0" cy="0"/>
          <a:chOff x="0" y="0"/>
          <a:chExt cx="0" cy="0"/>
        </a:xfrm>
      </p:grpSpPr>
      <p:sp>
        <p:nvSpPr>
          <p:cNvPr id="27" name="Picture Placeholder 26">
            <a:extLst>
              <a:ext uri="{FF2B5EF4-FFF2-40B4-BE49-F238E27FC236}">
                <a16:creationId xmlns="" xmlns:a16="http://schemas.microsoft.com/office/drawing/2014/main" id="{7B4A0CA0-1536-5D4E-A862-5E57308FBB69}"/>
              </a:ext>
            </a:extLst>
          </p:cNvPr>
          <p:cNvSpPr>
            <a:spLocks noGrp="1"/>
          </p:cNvSpPr>
          <p:nvPr>
            <p:ph type="pic" sz="quarter" idx="10"/>
          </p:nvPr>
        </p:nvSpPr>
        <p:spPr>
          <a:xfrm>
            <a:off x="7821613" y="760413"/>
            <a:ext cx="3333750" cy="5359400"/>
          </a:xfrm>
          <a:custGeom>
            <a:avLst/>
            <a:gdLst>
              <a:gd name="connsiteX0" fmla="*/ 0 w 3333750"/>
              <a:gd name="connsiteY0" fmla="*/ 0 h 5359400"/>
              <a:gd name="connsiteX1" fmla="*/ 3247721 w 3333750"/>
              <a:gd name="connsiteY1" fmla="*/ 0 h 5359400"/>
              <a:gd name="connsiteX2" fmla="*/ 3145047 w 3333750"/>
              <a:gd name="connsiteY2" fmla="*/ 282090 h 5359400"/>
              <a:gd name="connsiteX3" fmla="*/ 2269451 w 3333750"/>
              <a:gd name="connsiteY3" fmla="*/ 1440186 h 5359400"/>
              <a:gd name="connsiteX4" fmla="*/ 2222718 w 3333750"/>
              <a:gd name="connsiteY4" fmla="*/ 1473907 h 5359400"/>
              <a:gd name="connsiteX5" fmla="*/ 2222718 w 3333750"/>
              <a:gd name="connsiteY5" fmla="*/ 3110774 h 5359400"/>
              <a:gd name="connsiteX6" fmla="*/ 2277796 w 3333750"/>
              <a:gd name="connsiteY6" fmla="*/ 3087818 h 5359400"/>
              <a:gd name="connsiteX7" fmla="*/ 3186582 w 3333750"/>
              <a:gd name="connsiteY7" fmla="*/ 2520689 h 5359400"/>
              <a:gd name="connsiteX8" fmla="*/ 3333750 w 3333750"/>
              <a:gd name="connsiteY8" fmla="*/ 2390121 h 5359400"/>
              <a:gd name="connsiteX9" fmla="*/ 3333750 w 3333750"/>
              <a:gd name="connsiteY9" fmla="*/ 5359400 h 5359400"/>
              <a:gd name="connsiteX10" fmla="*/ 0 w 3333750"/>
              <a:gd name="connsiteY10" fmla="*/ 5359400 h 5359400"/>
              <a:gd name="connsiteX11" fmla="*/ 0 w 3333750"/>
              <a:gd name="connsiteY11" fmla="*/ 3419149 h 5359400"/>
              <a:gd name="connsiteX12" fmla="*/ 21 w 3333750"/>
              <a:gd name="connsiteY12" fmla="*/ 3419151 h 5359400"/>
              <a:gd name="connsiteX13" fmla="*/ 21 w 3333750"/>
              <a:gd name="connsiteY13" fmla="*/ 1970994 h 5359400"/>
              <a:gd name="connsiteX14" fmla="*/ 0 w 3333750"/>
              <a:gd name="connsiteY14" fmla="*/ 1970989 h 5359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33750" h="5359400">
                <a:moveTo>
                  <a:pt x="0" y="0"/>
                </a:moveTo>
                <a:lnTo>
                  <a:pt x="3247721" y="0"/>
                </a:lnTo>
                <a:lnTo>
                  <a:pt x="3145047" y="282090"/>
                </a:lnTo>
                <a:cubicBezTo>
                  <a:pt x="2950967" y="742098"/>
                  <a:pt x="2647607" y="1140172"/>
                  <a:pt x="2269451" y="1440186"/>
                </a:cubicBezTo>
                <a:lnTo>
                  <a:pt x="2222718" y="1473907"/>
                </a:lnTo>
                <a:lnTo>
                  <a:pt x="2222718" y="3110774"/>
                </a:lnTo>
                <a:lnTo>
                  <a:pt x="2277796" y="3087818"/>
                </a:lnTo>
                <a:cubicBezTo>
                  <a:pt x="2604105" y="2938255"/>
                  <a:pt x="2909071" y="2747077"/>
                  <a:pt x="3186582" y="2520689"/>
                </a:cubicBezTo>
                <a:lnTo>
                  <a:pt x="3333750" y="2390121"/>
                </a:lnTo>
                <a:lnTo>
                  <a:pt x="3333750" y="5359400"/>
                </a:lnTo>
                <a:lnTo>
                  <a:pt x="0" y="5359400"/>
                </a:lnTo>
                <a:lnTo>
                  <a:pt x="0" y="3419149"/>
                </a:lnTo>
                <a:lnTo>
                  <a:pt x="21" y="3419151"/>
                </a:lnTo>
                <a:lnTo>
                  <a:pt x="21" y="1970994"/>
                </a:lnTo>
                <a:lnTo>
                  <a:pt x="0" y="1970989"/>
                </a:lnTo>
                <a:close/>
              </a:path>
            </a:pathLst>
          </a:custGeom>
        </p:spPr>
        <p:txBody>
          <a:bodyPr wrap="square">
            <a:noAutofit/>
          </a:bodyPr>
          <a:lstStyle/>
          <a:p>
            <a:endParaRPr lang="en-US" dirty="0"/>
          </a:p>
        </p:txBody>
      </p:sp>
      <p:sp>
        <p:nvSpPr>
          <p:cNvPr id="24" name="Freeform 23">
            <a:extLst>
              <a:ext uri="{FF2B5EF4-FFF2-40B4-BE49-F238E27FC236}">
                <a16:creationId xmlns="" xmlns:a16="http://schemas.microsoft.com/office/drawing/2014/main" id="{227E6A14-15BA-9048-A996-15BCE5388C8D}"/>
              </a:ext>
            </a:extLst>
          </p:cNvPr>
          <p:cNvSpPr/>
          <p:nvPr userDrawn="1"/>
        </p:nvSpPr>
        <p:spPr>
          <a:xfrm rot="16200000">
            <a:off x="6079980" y="-1932455"/>
            <a:ext cx="4179567" cy="8044473"/>
          </a:xfrm>
          <a:custGeom>
            <a:avLst/>
            <a:gdLst>
              <a:gd name="connsiteX0" fmla="*/ 4179567 w 4179567"/>
              <a:gd name="connsiteY0" fmla="*/ 7050499 h 8044473"/>
              <a:gd name="connsiteX1" fmla="*/ 4179567 w 4179567"/>
              <a:gd name="connsiteY1" fmla="*/ 8044473 h 8044473"/>
              <a:gd name="connsiteX2" fmla="*/ 2410204 w 4179567"/>
              <a:gd name="connsiteY2" fmla="*/ 8044473 h 8044473"/>
              <a:gd name="connsiteX3" fmla="*/ 2294162 w 4179567"/>
              <a:gd name="connsiteY3" fmla="*/ 7991119 h 8044473"/>
              <a:gd name="connsiteX4" fmla="*/ 331333 w 4179567"/>
              <a:gd name="connsiteY4" fmla="*/ 5951883 h 8044473"/>
              <a:gd name="connsiteX5" fmla="*/ 308377 w 4179567"/>
              <a:gd name="connsiteY5" fmla="*/ 5896805 h 8044473"/>
              <a:gd name="connsiteX6" fmla="*/ 1945244 w 4179567"/>
              <a:gd name="connsiteY6" fmla="*/ 5896805 h 8044473"/>
              <a:gd name="connsiteX7" fmla="*/ 1978965 w 4179567"/>
              <a:gd name="connsiteY7" fmla="*/ 5943538 h 8044473"/>
              <a:gd name="connsiteX8" fmla="*/ 4024157 w 4179567"/>
              <a:gd name="connsiteY8" fmla="*/ 7043009 h 8044473"/>
              <a:gd name="connsiteX9" fmla="*/ 4179567 w 4179567"/>
              <a:gd name="connsiteY9" fmla="*/ 0 h 8044473"/>
              <a:gd name="connsiteX10" fmla="*/ 4179567 w 4179567"/>
              <a:gd name="connsiteY10" fmla="*/ 1450935 h 8044473"/>
              <a:gd name="connsiteX11" fmla="*/ 4024157 w 4179567"/>
              <a:gd name="connsiteY11" fmla="*/ 1458426 h 8044473"/>
              <a:gd name="connsiteX12" fmla="*/ 1500690 w 4179567"/>
              <a:gd name="connsiteY12" fmla="*/ 3465696 h 8044473"/>
              <a:gd name="connsiteX13" fmla="*/ 1448157 w 4179567"/>
              <a:gd name="connsiteY13" fmla="*/ 3674108 h 8044473"/>
              <a:gd name="connsiteX14" fmla="*/ 0 w 4179567"/>
              <a:gd name="connsiteY14" fmla="*/ 3674108 h 8044473"/>
              <a:gd name="connsiteX15" fmla="*/ 4514 w 4179567"/>
              <a:gd name="connsiteY15" fmla="*/ 3637928 h 8044473"/>
              <a:gd name="connsiteX16" fmla="*/ 3964626 w 4179567"/>
              <a:gd name="connsiteY16" fmla="*/ 10360 h 8044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179567" h="8044473">
                <a:moveTo>
                  <a:pt x="4179567" y="7050499"/>
                </a:moveTo>
                <a:lnTo>
                  <a:pt x="4179567" y="8044473"/>
                </a:lnTo>
                <a:lnTo>
                  <a:pt x="2410204" y="8044473"/>
                </a:lnTo>
                <a:lnTo>
                  <a:pt x="2294162" y="7991119"/>
                </a:lnTo>
                <a:cubicBezTo>
                  <a:pt x="1424931" y="7540428"/>
                  <a:pt x="730169" y="6822040"/>
                  <a:pt x="331333" y="5951883"/>
                </a:cubicBezTo>
                <a:lnTo>
                  <a:pt x="308377" y="5896805"/>
                </a:lnTo>
                <a:lnTo>
                  <a:pt x="1945244" y="5896805"/>
                </a:lnTo>
                <a:lnTo>
                  <a:pt x="1978965" y="5943538"/>
                </a:lnTo>
                <a:cubicBezTo>
                  <a:pt x="2458987" y="6548587"/>
                  <a:pt x="3190045" y="6962159"/>
                  <a:pt x="4024157" y="7043009"/>
                </a:cubicBezTo>
                <a:close/>
                <a:moveTo>
                  <a:pt x="4179567" y="0"/>
                </a:moveTo>
                <a:lnTo>
                  <a:pt x="4179567" y="1450935"/>
                </a:lnTo>
                <a:lnTo>
                  <a:pt x="4024157" y="1458426"/>
                </a:lnTo>
                <a:cubicBezTo>
                  <a:pt x="2819329" y="1575211"/>
                  <a:pt x="1829514" y="2386190"/>
                  <a:pt x="1500690" y="3465696"/>
                </a:cubicBezTo>
                <a:lnTo>
                  <a:pt x="1448157" y="3674108"/>
                </a:lnTo>
                <a:lnTo>
                  <a:pt x="0" y="3674108"/>
                </a:lnTo>
                <a:lnTo>
                  <a:pt x="4514" y="3637928"/>
                </a:lnTo>
                <a:cubicBezTo>
                  <a:pt x="292783" y="1715890"/>
                  <a:pt x="1925788" y="207986"/>
                  <a:pt x="3964626" y="10360"/>
                </a:cubicBezTo>
                <a:close/>
              </a:path>
            </a:pathLst>
          </a:custGeom>
          <a:solidFill>
            <a:srgbClr val="FDA8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Text Placeholder 25">
            <a:extLst>
              <a:ext uri="{FF2B5EF4-FFF2-40B4-BE49-F238E27FC236}">
                <a16:creationId xmlns="" xmlns:a16="http://schemas.microsoft.com/office/drawing/2014/main" id="{796ED2AE-55E8-A748-83FD-046FABC45112}"/>
              </a:ext>
            </a:extLst>
          </p:cNvPr>
          <p:cNvSpPr>
            <a:spLocks noGrp="1"/>
          </p:cNvSpPr>
          <p:nvPr>
            <p:ph type="body" sz="quarter" idx="14" hasCustomPrompt="1"/>
          </p:nvPr>
        </p:nvSpPr>
        <p:spPr>
          <a:xfrm>
            <a:off x="508178" y="1915207"/>
            <a:ext cx="4461735" cy="4158567"/>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4" name="Text Placeholder 23">
            <a:extLst>
              <a:ext uri="{FF2B5EF4-FFF2-40B4-BE49-F238E27FC236}">
                <a16:creationId xmlns="" xmlns:a16="http://schemas.microsoft.com/office/drawing/2014/main" id="{2C3F08C3-55B5-0342-866C-6805C1F35775}"/>
              </a:ext>
            </a:extLst>
          </p:cNvPr>
          <p:cNvSpPr>
            <a:spLocks noGrp="1"/>
          </p:cNvSpPr>
          <p:nvPr>
            <p:ph type="body" sz="quarter" idx="15" hasCustomPrompt="1"/>
          </p:nvPr>
        </p:nvSpPr>
        <p:spPr>
          <a:xfrm>
            <a:off x="508178" y="867256"/>
            <a:ext cx="4461735" cy="697353"/>
          </a:xfrm>
        </p:spPr>
        <p:txBody>
          <a:bodyPr>
            <a:normAutofit/>
          </a:bodyPr>
          <a:lstStyle>
            <a:lvl1pPr marL="0" indent="0" algn="l">
              <a:buNone/>
              <a:defRPr sz="3600">
                <a:solidFill>
                  <a:schemeClr val="tx1"/>
                </a:solidFill>
                <a:latin typeface="+mn-lt"/>
              </a:defRPr>
            </a:lvl1pPr>
          </a:lstStyle>
          <a:p>
            <a:pPr lvl="0"/>
            <a:r>
              <a:rPr lang="en-US" dirty="0"/>
              <a:t>TITLE</a:t>
            </a:r>
          </a:p>
        </p:txBody>
      </p:sp>
      <p:sp>
        <p:nvSpPr>
          <p:cNvPr id="35" name="Rectangle 34">
            <a:extLst>
              <a:ext uri="{FF2B5EF4-FFF2-40B4-BE49-F238E27FC236}">
                <a16:creationId xmlns="" xmlns:a16="http://schemas.microsoft.com/office/drawing/2014/main" id="{DCEBED4C-3231-5D43-8DA8-572E2177A80F}"/>
              </a:ext>
            </a:extLst>
          </p:cNvPr>
          <p:cNvSpPr/>
          <p:nvPr userDrawn="1"/>
        </p:nvSpPr>
        <p:spPr>
          <a:xfrm>
            <a:off x="386062" y="6437709"/>
            <a:ext cx="11674007" cy="230832"/>
          </a:xfrm>
          <a:prstGeom prst="rect">
            <a:avLst/>
          </a:prstGeom>
        </p:spPr>
        <p:txBody>
          <a:bodyPr wrap="square">
            <a:spAutoFit/>
          </a:bodyPr>
          <a:lstStyle/>
          <a:p>
            <a:pPr lvl="0" algn="l"/>
            <a:r>
              <a:rPr lang="en-US" sz="900" dirty="0">
                <a:solidFill>
                  <a:schemeClr val="tx1"/>
                </a:solidFill>
              </a:rPr>
              <a:t>YOUNG DIGITAL SOCIAL INNOVATORS</a:t>
            </a:r>
          </a:p>
        </p:txBody>
      </p:sp>
      <p:cxnSp>
        <p:nvCxnSpPr>
          <p:cNvPr id="36" name="Straight Connector 35">
            <a:extLst>
              <a:ext uri="{FF2B5EF4-FFF2-40B4-BE49-F238E27FC236}">
                <a16:creationId xmlns="" xmlns:a16="http://schemas.microsoft.com/office/drawing/2014/main" id="{37E7D619-E3A6-DB47-AF46-AD106A3FE123}"/>
              </a:ext>
            </a:extLst>
          </p:cNvPr>
          <p:cNvCxnSpPr>
            <a:cxnSpLocks/>
          </p:cNvCxnSpPr>
          <p:nvPr userDrawn="1"/>
        </p:nvCxnSpPr>
        <p:spPr>
          <a:xfrm>
            <a:off x="386062" y="6459397"/>
            <a:ext cx="0" cy="3986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08555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hoto with sub headings - Pink">
    <p:spTree>
      <p:nvGrpSpPr>
        <p:cNvPr id="1" name=""/>
        <p:cNvGrpSpPr/>
        <p:nvPr/>
      </p:nvGrpSpPr>
      <p:grpSpPr>
        <a:xfrm>
          <a:off x="0" y="0"/>
          <a:ext cx="0" cy="0"/>
          <a:chOff x="0" y="0"/>
          <a:chExt cx="0" cy="0"/>
        </a:xfrm>
      </p:grpSpPr>
      <p:sp>
        <p:nvSpPr>
          <p:cNvPr id="16" name="Rectangle 15">
            <a:extLst>
              <a:ext uri="{FF2B5EF4-FFF2-40B4-BE49-F238E27FC236}">
                <a16:creationId xmlns="" xmlns:a16="http://schemas.microsoft.com/office/drawing/2014/main" id="{4F400A3D-9332-3E45-9F40-FBDCD97CCAB9}"/>
              </a:ext>
            </a:extLst>
          </p:cNvPr>
          <p:cNvSpPr/>
          <p:nvPr userDrawn="1"/>
        </p:nvSpPr>
        <p:spPr>
          <a:xfrm>
            <a:off x="0" y="0"/>
            <a:ext cx="12192000" cy="6879688"/>
          </a:xfrm>
          <a:prstGeom prst="rect">
            <a:avLst/>
          </a:prstGeom>
          <a:solidFill>
            <a:srgbClr val="ED2A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Picture Placeholder 12">
            <a:extLst>
              <a:ext uri="{FF2B5EF4-FFF2-40B4-BE49-F238E27FC236}">
                <a16:creationId xmlns="" xmlns:a16="http://schemas.microsoft.com/office/drawing/2014/main" id="{BAA04AD4-F289-3B4A-BC1C-DA0DFE14C4B8}"/>
              </a:ext>
            </a:extLst>
          </p:cNvPr>
          <p:cNvSpPr>
            <a:spLocks noGrp="1"/>
          </p:cNvSpPr>
          <p:nvPr>
            <p:ph type="pic" sz="quarter" idx="10"/>
          </p:nvPr>
        </p:nvSpPr>
        <p:spPr>
          <a:xfrm>
            <a:off x="5967664" y="401638"/>
            <a:ext cx="3288632" cy="6191250"/>
          </a:xfrm>
          <a:custGeom>
            <a:avLst/>
            <a:gdLst>
              <a:gd name="connsiteX0" fmla="*/ 0 w 3288632"/>
              <a:gd name="connsiteY0" fmla="*/ 0 h 6191250"/>
              <a:gd name="connsiteX1" fmla="*/ 3288632 w 3288632"/>
              <a:gd name="connsiteY1" fmla="*/ 0 h 6191250"/>
              <a:gd name="connsiteX2" fmla="*/ 3288632 w 3288632"/>
              <a:gd name="connsiteY2" fmla="*/ 4282657 h 6191250"/>
              <a:gd name="connsiteX3" fmla="*/ 2051986 w 3288632"/>
              <a:gd name="connsiteY3" fmla="*/ 4282657 h 6191250"/>
              <a:gd name="connsiteX4" fmla="*/ 2051986 w 3288632"/>
              <a:gd name="connsiteY4" fmla="*/ 5854783 h 6191250"/>
              <a:gd name="connsiteX5" fmla="*/ 3288632 w 3288632"/>
              <a:gd name="connsiteY5" fmla="*/ 5854783 h 6191250"/>
              <a:gd name="connsiteX6" fmla="*/ 3288632 w 3288632"/>
              <a:gd name="connsiteY6" fmla="*/ 6191250 h 6191250"/>
              <a:gd name="connsiteX7" fmla="*/ 0 w 3288632"/>
              <a:gd name="connsiteY7" fmla="*/ 6191250 h 6191250"/>
              <a:gd name="connsiteX8" fmla="*/ 0 w 3288632"/>
              <a:gd name="connsiteY8" fmla="*/ 5068720 h 6191250"/>
              <a:gd name="connsiteX9" fmla="*/ 1604210 w 3288632"/>
              <a:gd name="connsiteY9" fmla="*/ 5068720 h 6191250"/>
              <a:gd name="connsiteX10" fmla="*/ 1604210 w 3288632"/>
              <a:gd name="connsiteY10" fmla="*/ 3496594 h 6191250"/>
              <a:gd name="connsiteX11" fmla="*/ 0 w 3288632"/>
              <a:gd name="connsiteY11" fmla="*/ 3496594 h 6191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88632" h="6191250">
                <a:moveTo>
                  <a:pt x="0" y="0"/>
                </a:moveTo>
                <a:lnTo>
                  <a:pt x="3288632" y="0"/>
                </a:lnTo>
                <a:lnTo>
                  <a:pt x="3288632" y="4282657"/>
                </a:lnTo>
                <a:lnTo>
                  <a:pt x="2051986" y="4282657"/>
                </a:lnTo>
                <a:lnTo>
                  <a:pt x="2051986" y="5854783"/>
                </a:lnTo>
                <a:lnTo>
                  <a:pt x="3288632" y="5854783"/>
                </a:lnTo>
                <a:lnTo>
                  <a:pt x="3288632" y="6191250"/>
                </a:lnTo>
                <a:lnTo>
                  <a:pt x="0" y="6191250"/>
                </a:lnTo>
                <a:lnTo>
                  <a:pt x="0" y="5068720"/>
                </a:lnTo>
                <a:lnTo>
                  <a:pt x="1604210" y="5068720"/>
                </a:lnTo>
                <a:lnTo>
                  <a:pt x="1604210" y="3496594"/>
                </a:lnTo>
                <a:lnTo>
                  <a:pt x="0" y="3496594"/>
                </a:lnTo>
                <a:close/>
              </a:path>
            </a:pathLst>
          </a:custGeom>
        </p:spPr>
        <p:txBody>
          <a:bodyPr wrap="square">
            <a:noAutofit/>
          </a:bodyPr>
          <a:lstStyle/>
          <a:p>
            <a:endParaRPr lang="en-US" dirty="0"/>
          </a:p>
        </p:txBody>
      </p:sp>
      <p:sp>
        <p:nvSpPr>
          <p:cNvPr id="14" name="Rectangle 13">
            <a:extLst>
              <a:ext uri="{FF2B5EF4-FFF2-40B4-BE49-F238E27FC236}">
                <a16:creationId xmlns="" xmlns:a16="http://schemas.microsoft.com/office/drawing/2014/main" id="{C865D165-B559-3741-B01C-4CC4E4403943}"/>
              </a:ext>
            </a:extLst>
          </p:cNvPr>
          <p:cNvSpPr/>
          <p:nvPr userDrawn="1"/>
        </p:nvSpPr>
        <p:spPr>
          <a:xfrm>
            <a:off x="4058653" y="3898232"/>
            <a:ext cx="3513221" cy="1572126"/>
          </a:xfrm>
          <a:prstGeom prst="rect">
            <a:avLst/>
          </a:prstGeom>
          <a:solidFill>
            <a:srgbClr val="F07C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 xmlns:a16="http://schemas.microsoft.com/office/drawing/2014/main" id="{ED3CCBA2-CFEA-3B4F-B02E-C33DBB8A3A5C}"/>
              </a:ext>
            </a:extLst>
          </p:cNvPr>
          <p:cNvSpPr/>
          <p:nvPr userDrawn="1"/>
        </p:nvSpPr>
        <p:spPr>
          <a:xfrm>
            <a:off x="8019650" y="4684295"/>
            <a:ext cx="3513221" cy="1572126"/>
          </a:xfrm>
          <a:prstGeom prst="rect">
            <a:avLst/>
          </a:prstGeom>
          <a:solidFill>
            <a:srgbClr val="56BE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 Placeholder 23">
            <a:extLst>
              <a:ext uri="{FF2B5EF4-FFF2-40B4-BE49-F238E27FC236}">
                <a16:creationId xmlns="" xmlns:a16="http://schemas.microsoft.com/office/drawing/2014/main" id="{726AABC1-EBBC-BF49-B0C1-DEE8DC0E8725}"/>
              </a:ext>
            </a:extLst>
          </p:cNvPr>
          <p:cNvSpPr>
            <a:spLocks noGrp="1"/>
          </p:cNvSpPr>
          <p:nvPr>
            <p:ph type="body" sz="quarter" idx="14" hasCustomPrompt="1"/>
          </p:nvPr>
        </p:nvSpPr>
        <p:spPr>
          <a:xfrm>
            <a:off x="507331" y="739853"/>
            <a:ext cx="4953000" cy="731119"/>
          </a:xfrm>
        </p:spPr>
        <p:txBody>
          <a:bodyPr>
            <a:normAutofit/>
          </a:bodyPr>
          <a:lstStyle>
            <a:lvl1pPr marL="0" indent="0" algn="l">
              <a:buNone/>
              <a:defRPr sz="3600">
                <a:solidFill>
                  <a:schemeClr val="bg1"/>
                </a:solidFill>
                <a:latin typeface="+mn-lt"/>
              </a:defRPr>
            </a:lvl1pPr>
          </a:lstStyle>
          <a:p>
            <a:pPr lvl="0"/>
            <a:r>
              <a:rPr lang="en-US" dirty="0"/>
              <a:t>Heading</a:t>
            </a:r>
          </a:p>
        </p:txBody>
      </p:sp>
      <p:sp>
        <p:nvSpPr>
          <p:cNvPr id="19" name="Text Placeholder 25">
            <a:extLst>
              <a:ext uri="{FF2B5EF4-FFF2-40B4-BE49-F238E27FC236}">
                <a16:creationId xmlns="" xmlns:a16="http://schemas.microsoft.com/office/drawing/2014/main" id="{77A1A42E-F960-2B4A-9BAE-A0748A148977}"/>
              </a:ext>
            </a:extLst>
          </p:cNvPr>
          <p:cNvSpPr>
            <a:spLocks noGrp="1"/>
          </p:cNvSpPr>
          <p:nvPr>
            <p:ph type="body" sz="quarter" idx="15" hasCustomPrompt="1"/>
          </p:nvPr>
        </p:nvSpPr>
        <p:spPr>
          <a:xfrm>
            <a:off x="507333" y="1940205"/>
            <a:ext cx="4953000" cy="1488795"/>
          </a:xfrm>
        </p:spPr>
        <p:txBody>
          <a:bodyPr>
            <a:noAutofit/>
          </a:bodyPr>
          <a:lstStyle>
            <a:lvl1pPr marL="0" indent="0" algn="l">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3" name="Text Placeholder 25">
            <a:extLst>
              <a:ext uri="{FF2B5EF4-FFF2-40B4-BE49-F238E27FC236}">
                <a16:creationId xmlns="" xmlns:a16="http://schemas.microsoft.com/office/drawing/2014/main" id="{BA6A6B33-B15E-2248-9053-0CE666ABC095}"/>
              </a:ext>
            </a:extLst>
          </p:cNvPr>
          <p:cNvSpPr>
            <a:spLocks noGrp="1"/>
          </p:cNvSpPr>
          <p:nvPr>
            <p:ph type="body" sz="quarter" idx="17" hasCustomPrompt="1"/>
          </p:nvPr>
        </p:nvSpPr>
        <p:spPr>
          <a:xfrm>
            <a:off x="4058653" y="3898233"/>
            <a:ext cx="3494748" cy="1572126"/>
          </a:xfrm>
        </p:spPr>
        <p:txBody>
          <a:bodyPr anchor="ctr">
            <a:noAutofit/>
          </a:bodyPr>
          <a:lstStyle>
            <a:lvl1pPr marL="0" indent="0" algn="ctr">
              <a:buNone/>
              <a:defRPr sz="18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SUB-HEADING HERE</a:t>
            </a:r>
          </a:p>
        </p:txBody>
      </p:sp>
      <p:sp>
        <p:nvSpPr>
          <p:cNvPr id="24" name="Text Placeholder 25">
            <a:extLst>
              <a:ext uri="{FF2B5EF4-FFF2-40B4-BE49-F238E27FC236}">
                <a16:creationId xmlns="" xmlns:a16="http://schemas.microsoft.com/office/drawing/2014/main" id="{584974E4-2204-384D-A9D1-311D9CAEC5C8}"/>
              </a:ext>
            </a:extLst>
          </p:cNvPr>
          <p:cNvSpPr>
            <a:spLocks noGrp="1"/>
          </p:cNvSpPr>
          <p:nvPr>
            <p:ph type="body" sz="quarter" idx="18" hasCustomPrompt="1"/>
          </p:nvPr>
        </p:nvSpPr>
        <p:spPr>
          <a:xfrm>
            <a:off x="8019650" y="4692317"/>
            <a:ext cx="3494748" cy="1572126"/>
          </a:xfrm>
        </p:spPr>
        <p:txBody>
          <a:bodyPr anchor="ctr">
            <a:noAutofit/>
          </a:bodyPr>
          <a:lstStyle>
            <a:lvl1pPr marL="0" indent="0" algn="ctr">
              <a:buNone/>
              <a:defRPr sz="18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SUB-HEADING HERE</a:t>
            </a:r>
          </a:p>
        </p:txBody>
      </p:sp>
      <p:sp>
        <p:nvSpPr>
          <p:cNvPr id="25" name="Rectangle 24">
            <a:extLst>
              <a:ext uri="{FF2B5EF4-FFF2-40B4-BE49-F238E27FC236}">
                <a16:creationId xmlns="" xmlns:a16="http://schemas.microsoft.com/office/drawing/2014/main" id="{1738ECB6-89E3-C64A-A035-65A756641985}"/>
              </a:ext>
            </a:extLst>
          </p:cNvPr>
          <p:cNvSpPr/>
          <p:nvPr userDrawn="1"/>
        </p:nvSpPr>
        <p:spPr>
          <a:xfrm>
            <a:off x="386062" y="6437709"/>
            <a:ext cx="11674007" cy="230832"/>
          </a:xfrm>
          <a:prstGeom prst="rect">
            <a:avLst/>
          </a:prstGeom>
        </p:spPr>
        <p:txBody>
          <a:bodyPr wrap="square">
            <a:spAutoFit/>
          </a:bodyPr>
          <a:lstStyle/>
          <a:p>
            <a:pPr lvl="0" algn="l"/>
            <a:r>
              <a:rPr lang="en-US" sz="900" dirty="0">
                <a:solidFill>
                  <a:schemeClr val="bg1"/>
                </a:solidFill>
              </a:rPr>
              <a:t>YOUNG DIGITAL SOCIAL INNOVATORS</a:t>
            </a:r>
          </a:p>
        </p:txBody>
      </p:sp>
      <p:cxnSp>
        <p:nvCxnSpPr>
          <p:cNvPr id="26" name="Straight Connector 25">
            <a:extLst>
              <a:ext uri="{FF2B5EF4-FFF2-40B4-BE49-F238E27FC236}">
                <a16:creationId xmlns="" xmlns:a16="http://schemas.microsoft.com/office/drawing/2014/main" id="{1744A515-4491-7845-BE06-382846733B54}"/>
              </a:ext>
            </a:extLst>
          </p:cNvPr>
          <p:cNvCxnSpPr>
            <a:cxnSpLocks/>
          </p:cNvCxnSpPr>
          <p:nvPr userDrawn="1"/>
        </p:nvCxnSpPr>
        <p:spPr>
          <a:xfrm>
            <a:off x="386062" y="6459397"/>
            <a:ext cx="0" cy="39860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484799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13" name="Picture Placeholder 12">
            <a:extLst>
              <a:ext uri="{FF2B5EF4-FFF2-40B4-BE49-F238E27FC236}">
                <a16:creationId xmlns="" xmlns:a16="http://schemas.microsoft.com/office/drawing/2014/main" id="{BAA04AD4-F289-3B4A-BC1C-DA0DFE14C4B8}"/>
              </a:ext>
            </a:extLst>
          </p:cNvPr>
          <p:cNvSpPr>
            <a:spLocks noGrp="1"/>
          </p:cNvSpPr>
          <p:nvPr>
            <p:ph type="pic" sz="quarter" idx="10"/>
          </p:nvPr>
        </p:nvSpPr>
        <p:spPr>
          <a:xfrm>
            <a:off x="5967664" y="401638"/>
            <a:ext cx="3288632" cy="6191250"/>
          </a:xfrm>
          <a:custGeom>
            <a:avLst/>
            <a:gdLst>
              <a:gd name="connsiteX0" fmla="*/ 0 w 3288632"/>
              <a:gd name="connsiteY0" fmla="*/ 0 h 6191250"/>
              <a:gd name="connsiteX1" fmla="*/ 3288632 w 3288632"/>
              <a:gd name="connsiteY1" fmla="*/ 0 h 6191250"/>
              <a:gd name="connsiteX2" fmla="*/ 3288632 w 3288632"/>
              <a:gd name="connsiteY2" fmla="*/ 4282657 h 6191250"/>
              <a:gd name="connsiteX3" fmla="*/ 2051986 w 3288632"/>
              <a:gd name="connsiteY3" fmla="*/ 4282657 h 6191250"/>
              <a:gd name="connsiteX4" fmla="*/ 2051986 w 3288632"/>
              <a:gd name="connsiteY4" fmla="*/ 5854783 h 6191250"/>
              <a:gd name="connsiteX5" fmla="*/ 3288632 w 3288632"/>
              <a:gd name="connsiteY5" fmla="*/ 5854783 h 6191250"/>
              <a:gd name="connsiteX6" fmla="*/ 3288632 w 3288632"/>
              <a:gd name="connsiteY6" fmla="*/ 6191250 h 6191250"/>
              <a:gd name="connsiteX7" fmla="*/ 0 w 3288632"/>
              <a:gd name="connsiteY7" fmla="*/ 6191250 h 6191250"/>
              <a:gd name="connsiteX8" fmla="*/ 0 w 3288632"/>
              <a:gd name="connsiteY8" fmla="*/ 5068720 h 6191250"/>
              <a:gd name="connsiteX9" fmla="*/ 1604210 w 3288632"/>
              <a:gd name="connsiteY9" fmla="*/ 5068720 h 6191250"/>
              <a:gd name="connsiteX10" fmla="*/ 1604210 w 3288632"/>
              <a:gd name="connsiteY10" fmla="*/ 3496594 h 6191250"/>
              <a:gd name="connsiteX11" fmla="*/ 0 w 3288632"/>
              <a:gd name="connsiteY11" fmla="*/ 3496594 h 6191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88632" h="6191250">
                <a:moveTo>
                  <a:pt x="0" y="0"/>
                </a:moveTo>
                <a:lnTo>
                  <a:pt x="3288632" y="0"/>
                </a:lnTo>
                <a:lnTo>
                  <a:pt x="3288632" y="4282657"/>
                </a:lnTo>
                <a:lnTo>
                  <a:pt x="2051986" y="4282657"/>
                </a:lnTo>
                <a:lnTo>
                  <a:pt x="2051986" y="5854783"/>
                </a:lnTo>
                <a:lnTo>
                  <a:pt x="3288632" y="5854783"/>
                </a:lnTo>
                <a:lnTo>
                  <a:pt x="3288632" y="6191250"/>
                </a:lnTo>
                <a:lnTo>
                  <a:pt x="0" y="6191250"/>
                </a:lnTo>
                <a:lnTo>
                  <a:pt x="0" y="5068720"/>
                </a:lnTo>
                <a:lnTo>
                  <a:pt x="1604210" y="5068720"/>
                </a:lnTo>
                <a:lnTo>
                  <a:pt x="1604210" y="3496594"/>
                </a:lnTo>
                <a:lnTo>
                  <a:pt x="0" y="3496594"/>
                </a:lnTo>
                <a:close/>
              </a:path>
            </a:pathLst>
          </a:custGeom>
        </p:spPr>
        <p:txBody>
          <a:bodyPr wrap="square">
            <a:noAutofit/>
          </a:bodyPr>
          <a:lstStyle/>
          <a:p>
            <a:endParaRPr lang="en-US" dirty="0"/>
          </a:p>
        </p:txBody>
      </p:sp>
      <p:sp>
        <p:nvSpPr>
          <p:cNvPr id="14" name="Rectangle 13">
            <a:extLst>
              <a:ext uri="{FF2B5EF4-FFF2-40B4-BE49-F238E27FC236}">
                <a16:creationId xmlns="" xmlns:a16="http://schemas.microsoft.com/office/drawing/2014/main" id="{C865D165-B559-3741-B01C-4CC4E4403943}"/>
              </a:ext>
            </a:extLst>
          </p:cNvPr>
          <p:cNvSpPr/>
          <p:nvPr userDrawn="1"/>
        </p:nvSpPr>
        <p:spPr>
          <a:xfrm>
            <a:off x="4058653" y="3898232"/>
            <a:ext cx="3513221" cy="1572126"/>
          </a:xfrm>
          <a:prstGeom prst="rect">
            <a:avLst/>
          </a:prstGeom>
          <a:solidFill>
            <a:srgbClr val="F07C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 xmlns:a16="http://schemas.microsoft.com/office/drawing/2014/main" id="{ED3CCBA2-CFEA-3B4F-B02E-C33DBB8A3A5C}"/>
              </a:ext>
            </a:extLst>
          </p:cNvPr>
          <p:cNvSpPr/>
          <p:nvPr userDrawn="1"/>
        </p:nvSpPr>
        <p:spPr>
          <a:xfrm>
            <a:off x="8019650" y="4684295"/>
            <a:ext cx="3513221" cy="1572126"/>
          </a:xfrm>
          <a:prstGeom prst="rect">
            <a:avLst/>
          </a:prstGeom>
          <a:solidFill>
            <a:srgbClr val="56BE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 Placeholder 23">
            <a:extLst>
              <a:ext uri="{FF2B5EF4-FFF2-40B4-BE49-F238E27FC236}">
                <a16:creationId xmlns="" xmlns:a16="http://schemas.microsoft.com/office/drawing/2014/main" id="{726AABC1-EBBC-BF49-B0C1-DEE8DC0E8725}"/>
              </a:ext>
            </a:extLst>
          </p:cNvPr>
          <p:cNvSpPr>
            <a:spLocks noGrp="1"/>
          </p:cNvSpPr>
          <p:nvPr>
            <p:ph type="body" sz="quarter" idx="14" hasCustomPrompt="1"/>
          </p:nvPr>
        </p:nvSpPr>
        <p:spPr>
          <a:xfrm>
            <a:off x="507331" y="739853"/>
            <a:ext cx="4953000" cy="731119"/>
          </a:xfrm>
        </p:spPr>
        <p:txBody>
          <a:bodyPr>
            <a:normAutofit/>
          </a:bodyPr>
          <a:lstStyle>
            <a:lvl1pPr marL="0" indent="0" algn="l">
              <a:buNone/>
              <a:defRPr sz="3600">
                <a:solidFill>
                  <a:schemeClr val="tx1"/>
                </a:solidFill>
                <a:latin typeface="+mn-lt"/>
              </a:defRPr>
            </a:lvl1pPr>
          </a:lstStyle>
          <a:p>
            <a:pPr lvl="0"/>
            <a:r>
              <a:rPr lang="en-US" dirty="0"/>
              <a:t>Heading</a:t>
            </a:r>
          </a:p>
        </p:txBody>
      </p:sp>
      <p:sp>
        <p:nvSpPr>
          <p:cNvPr id="19" name="Text Placeholder 25">
            <a:extLst>
              <a:ext uri="{FF2B5EF4-FFF2-40B4-BE49-F238E27FC236}">
                <a16:creationId xmlns="" xmlns:a16="http://schemas.microsoft.com/office/drawing/2014/main" id="{77A1A42E-F960-2B4A-9BAE-A0748A148977}"/>
              </a:ext>
            </a:extLst>
          </p:cNvPr>
          <p:cNvSpPr>
            <a:spLocks noGrp="1"/>
          </p:cNvSpPr>
          <p:nvPr>
            <p:ph type="body" sz="quarter" idx="15" hasCustomPrompt="1"/>
          </p:nvPr>
        </p:nvSpPr>
        <p:spPr>
          <a:xfrm>
            <a:off x="507333" y="1940205"/>
            <a:ext cx="4953000" cy="1488795"/>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3" name="Text Placeholder 25">
            <a:extLst>
              <a:ext uri="{FF2B5EF4-FFF2-40B4-BE49-F238E27FC236}">
                <a16:creationId xmlns="" xmlns:a16="http://schemas.microsoft.com/office/drawing/2014/main" id="{BA6A6B33-B15E-2248-9053-0CE666ABC095}"/>
              </a:ext>
            </a:extLst>
          </p:cNvPr>
          <p:cNvSpPr>
            <a:spLocks noGrp="1"/>
          </p:cNvSpPr>
          <p:nvPr>
            <p:ph type="body" sz="quarter" idx="17" hasCustomPrompt="1"/>
          </p:nvPr>
        </p:nvSpPr>
        <p:spPr>
          <a:xfrm>
            <a:off x="4058653" y="3898233"/>
            <a:ext cx="3494748" cy="1572126"/>
          </a:xfrm>
        </p:spPr>
        <p:txBody>
          <a:bodyPr anchor="ctr">
            <a:noAutofit/>
          </a:bodyPr>
          <a:lstStyle>
            <a:lvl1pPr marL="0" indent="0" algn="ctr">
              <a:buNone/>
              <a:defRPr sz="18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SUB-HEADING HERE</a:t>
            </a:r>
          </a:p>
        </p:txBody>
      </p:sp>
      <p:sp>
        <p:nvSpPr>
          <p:cNvPr id="24" name="Text Placeholder 25">
            <a:extLst>
              <a:ext uri="{FF2B5EF4-FFF2-40B4-BE49-F238E27FC236}">
                <a16:creationId xmlns="" xmlns:a16="http://schemas.microsoft.com/office/drawing/2014/main" id="{584974E4-2204-384D-A9D1-311D9CAEC5C8}"/>
              </a:ext>
            </a:extLst>
          </p:cNvPr>
          <p:cNvSpPr>
            <a:spLocks noGrp="1"/>
          </p:cNvSpPr>
          <p:nvPr>
            <p:ph type="body" sz="quarter" idx="18" hasCustomPrompt="1"/>
          </p:nvPr>
        </p:nvSpPr>
        <p:spPr>
          <a:xfrm>
            <a:off x="8019650" y="4692317"/>
            <a:ext cx="3494748" cy="1572126"/>
          </a:xfrm>
        </p:spPr>
        <p:txBody>
          <a:bodyPr anchor="ctr">
            <a:noAutofit/>
          </a:bodyPr>
          <a:lstStyle>
            <a:lvl1pPr marL="0" indent="0" algn="ctr">
              <a:buNone/>
              <a:defRPr sz="18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SUB-HEADING HERE</a:t>
            </a:r>
          </a:p>
        </p:txBody>
      </p:sp>
      <p:sp>
        <p:nvSpPr>
          <p:cNvPr id="25" name="Rectangle 24">
            <a:extLst>
              <a:ext uri="{FF2B5EF4-FFF2-40B4-BE49-F238E27FC236}">
                <a16:creationId xmlns="" xmlns:a16="http://schemas.microsoft.com/office/drawing/2014/main" id="{1738ECB6-89E3-C64A-A035-65A756641985}"/>
              </a:ext>
            </a:extLst>
          </p:cNvPr>
          <p:cNvSpPr/>
          <p:nvPr userDrawn="1"/>
        </p:nvSpPr>
        <p:spPr>
          <a:xfrm>
            <a:off x="386062" y="6437709"/>
            <a:ext cx="11674007" cy="230832"/>
          </a:xfrm>
          <a:prstGeom prst="rect">
            <a:avLst/>
          </a:prstGeom>
        </p:spPr>
        <p:txBody>
          <a:bodyPr wrap="square">
            <a:spAutoFit/>
          </a:bodyPr>
          <a:lstStyle/>
          <a:p>
            <a:pPr lvl="0" algn="l"/>
            <a:r>
              <a:rPr lang="en-US" sz="900" dirty="0">
                <a:solidFill>
                  <a:schemeClr val="tx1"/>
                </a:solidFill>
              </a:rPr>
              <a:t>YOUNG DIGITAL SOCIAL INNOVATORS</a:t>
            </a:r>
          </a:p>
        </p:txBody>
      </p:sp>
      <p:cxnSp>
        <p:nvCxnSpPr>
          <p:cNvPr id="26" name="Straight Connector 25">
            <a:extLst>
              <a:ext uri="{FF2B5EF4-FFF2-40B4-BE49-F238E27FC236}">
                <a16:creationId xmlns="" xmlns:a16="http://schemas.microsoft.com/office/drawing/2014/main" id="{1744A515-4491-7845-BE06-382846733B54}"/>
              </a:ext>
            </a:extLst>
          </p:cNvPr>
          <p:cNvCxnSpPr>
            <a:cxnSpLocks/>
          </p:cNvCxnSpPr>
          <p:nvPr userDrawn="1"/>
        </p:nvCxnSpPr>
        <p:spPr>
          <a:xfrm>
            <a:off x="386062" y="6459397"/>
            <a:ext cx="0" cy="3986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934809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10" name="Rectangle 9">
            <a:extLst>
              <a:ext uri="{FF2B5EF4-FFF2-40B4-BE49-F238E27FC236}">
                <a16:creationId xmlns="" xmlns:a16="http://schemas.microsoft.com/office/drawing/2014/main" id="{44777DCA-8E12-E142-BFE8-D66784F8EE15}"/>
              </a:ext>
            </a:extLst>
          </p:cNvPr>
          <p:cNvSpPr/>
          <p:nvPr userDrawn="1"/>
        </p:nvSpPr>
        <p:spPr>
          <a:xfrm>
            <a:off x="0" y="269"/>
            <a:ext cx="12192000" cy="6857731"/>
          </a:xfrm>
          <a:prstGeom prst="rect">
            <a:avLst/>
          </a:prstGeom>
          <a:solidFill>
            <a:srgbClr val="FDA8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 Placeholder 25">
            <a:extLst>
              <a:ext uri="{FF2B5EF4-FFF2-40B4-BE49-F238E27FC236}">
                <a16:creationId xmlns="" xmlns:a16="http://schemas.microsoft.com/office/drawing/2014/main" id="{80AA5325-4A43-6F4C-B68E-99E43F6B0F78}"/>
              </a:ext>
            </a:extLst>
          </p:cNvPr>
          <p:cNvSpPr>
            <a:spLocks noGrp="1"/>
          </p:cNvSpPr>
          <p:nvPr>
            <p:ph type="body" sz="quarter" idx="14" hasCustomPrompt="1"/>
          </p:nvPr>
        </p:nvSpPr>
        <p:spPr>
          <a:xfrm>
            <a:off x="508178" y="1915207"/>
            <a:ext cx="4461735" cy="4158567"/>
          </a:xfrm>
        </p:spPr>
        <p:txBody>
          <a:bodyPr>
            <a:noAutofit/>
          </a:bodyPr>
          <a:lstStyle>
            <a:lvl1pPr marL="0" indent="0" algn="l">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2" name="Text Placeholder 23">
            <a:extLst>
              <a:ext uri="{FF2B5EF4-FFF2-40B4-BE49-F238E27FC236}">
                <a16:creationId xmlns="" xmlns:a16="http://schemas.microsoft.com/office/drawing/2014/main" id="{45BB324E-DAC9-CA45-9A9E-F1C09F8DC702}"/>
              </a:ext>
            </a:extLst>
          </p:cNvPr>
          <p:cNvSpPr>
            <a:spLocks noGrp="1"/>
          </p:cNvSpPr>
          <p:nvPr>
            <p:ph type="body" sz="quarter" idx="15" hasCustomPrompt="1"/>
          </p:nvPr>
        </p:nvSpPr>
        <p:spPr>
          <a:xfrm>
            <a:off x="508178" y="867256"/>
            <a:ext cx="4461735" cy="697353"/>
          </a:xfrm>
        </p:spPr>
        <p:txBody>
          <a:bodyPr>
            <a:normAutofit/>
          </a:bodyPr>
          <a:lstStyle>
            <a:lvl1pPr marL="0" indent="0" algn="l">
              <a:buNone/>
              <a:defRPr sz="3600">
                <a:solidFill>
                  <a:schemeClr val="bg1"/>
                </a:solidFill>
                <a:latin typeface="+mn-lt"/>
              </a:defRPr>
            </a:lvl1pPr>
          </a:lstStyle>
          <a:p>
            <a:pPr lvl="0"/>
            <a:r>
              <a:rPr lang="en-US" dirty="0"/>
              <a:t>TITLE</a:t>
            </a:r>
          </a:p>
        </p:txBody>
      </p:sp>
      <p:sp>
        <p:nvSpPr>
          <p:cNvPr id="13" name="Rectangle 12">
            <a:extLst>
              <a:ext uri="{FF2B5EF4-FFF2-40B4-BE49-F238E27FC236}">
                <a16:creationId xmlns="" xmlns:a16="http://schemas.microsoft.com/office/drawing/2014/main" id="{802A23E9-BE7F-4145-9A52-95DD785B7CA9}"/>
              </a:ext>
            </a:extLst>
          </p:cNvPr>
          <p:cNvSpPr/>
          <p:nvPr userDrawn="1"/>
        </p:nvSpPr>
        <p:spPr>
          <a:xfrm>
            <a:off x="386062" y="6437709"/>
            <a:ext cx="11674007" cy="230832"/>
          </a:xfrm>
          <a:prstGeom prst="rect">
            <a:avLst/>
          </a:prstGeom>
        </p:spPr>
        <p:txBody>
          <a:bodyPr wrap="square">
            <a:spAutoFit/>
          </a:bodyPr>
          <a:lstStyle/>
          <a:p>
            <a:pPr lvl="0" algn="l"/>
            <a:r>
              <a:rPr lang="en-US" sz="900" dirty="0">
                <a:solidFill>
                  <a:schemeClr val="bg1"/>
                </a:solidFill>
              </a:rPr>
              <a:t>YOUNG DIGITAL SOCIAL INNOVATORS</a:t>
            </a:r>
          </a:p>
        </p:txBody>
      </p:sp>
      <p:cxnSp>
        <p:nvCxnSpPr>
          <p:cNvPr id="14" name="Straight Connector 13">
            <a:extLst>
              <a:ext uri="{FF2B5EF4-FFF2-40B4-BE49-F238E27FC236}">
                <a16:creationId xmlns="" xmlns:a16="http://schemas.microsoft.com/office/drawing/2014/main" id="{E2CAF023-46B0-9348-86FF-02C4E2F527D3}"/>
              </a:ext>
            </a:extLst>
          </p:cNvPr>
          <p:cNvCxnSpPr>
            <a:cxnSpLocks/>
          </p:cNvCxnSpPr>
          <p:nvPr userDrawn="1"/>
        </p:nvCxnSpPr>
        <p:spPr>
          <a:xfrm>
            <a:off x="386062" y="6459397"/>
            <a:ext cx="0" cy="39860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 xmlns:a16="http://schemas.microsoft.com/office/drawing/2014/main" id="{0CD273AE-1D65-9D41-9A34-B45675B4E357}"/>
              </a:ext>
            </a:extLst>
          </p:cNvPr>
          <p:cNvSpPr/>
          <p:nvPr userDrawn="1"/>
        </p:nvSpPr>
        <p:spPr>
          <a:xfrm>
            <a:off x="6096000" y="872197"/>
            <a:ext cx="6096000" cy="5022166"/>
          </a:xfrm>
          <a:prstGeom prst="rect">
            <a:avLst/>
          </a:prstGeom>
          <a:solidFill>
            <a:srgbClr val="76C6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Picture Placeholder 7">
            <a:extLst>
              <a:ext uri="{FF2B5EF4-FFF2-40B4-BE49-F238E27FC236}">
                <a16:creationId xmlns="" xmlns:a16="http://schemas.microsoft.com/office/drawing/2014/main" id="{41059EA4-D6A2-264C-BE02-A1423E1F4402}"/>
              </a:ext>
            </a:extLst>
          </p:cNvPr>
          <p:cNvSpPr>
            <a:spLocks noGrp="1"/>
          </p:cNvSpPr>
          <p:nvPr>
            <p:ph type="pic" sz="quarter" idx="10"/>
          </p:nvPr>
        </p:nvSpPr>
        <p:spPr>
          <a:xfrm>
            <a:off x="6794500" y="1154113"/>
            <a:ext cx="4754563" cy="4473575"/>
          </a:xfrm>
        </p:spPr>
        <p:txBody>
          <a:bodyPr/>
          <a:lstStyle/>
          <a:p>
            <a:endParaRPr lang="en-US" dirty="0"/>
          </a:p>
        </p:txBody>
      </p:sp>
    </p:spTree>
    <p:extLst>
      <p:ext uri="{BB962C8B-B14F-4D97-AF65-F5344CB8AC3E}">
        <p14:creationId xmlns:p14="http://schemas.microsoft.com/office/powerpoint/2010/main" val="12196662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hoto with sub headings - White">
    <p:spTree>
      <p:nvGrpSpPr>
        <p:cNvPr id="1" name=""/>
        <p:cNvGrpSpPr/>
        <p:nvPr/>
      </p:nvGrpSpPr>
      <p:grpSpPr>
        <a:xfrm>
          <a:off x="0" y="0"/>
          <a:ext cx="0" cy="0"/>
          <a:chOff x="0" y="0"/>
          <a:chExt cx="0" cy="0"/>
        </a:xfrm>
      </p:grpSpPr>
      <p:sp>
        <p:nvSpPr>
          <p:cNvPr id="11" name="Text Placeholder 25">
            <a:extLst>
              <a:ext uri="{FF2B5EF4-FFF2-40B4-BE49-F238E27FC236}">
                <a16:creationId xmlns="" xmlns:a16="http://schemas.microsoft.com/office/drawing/2014/main" id="{80AA5325-4A43-6F4C-B68E-99E43F6B0F78}"/>
              </a:ext>
            </a:extLst>
          </p:cNvPr>
          <p:cNvSpPr>
            <a:spLocks noGrp="1"/>
          </p:cNvSpPr>
          <p:nvPr>
            <p:ph type="body" sz="quarter" idx="14" hasCustomPrompt="1"/>
          </p:nvPr>
        </p:nvSpPr>
        <p:spPr>
          <a:xfrm>
            <a:off x="508178" y="1915207"/>
            <a:ext cx="4461735" cy="4158567"/>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2" name="Text Placeholder 23">
            <a:extLst>
              <a:ext uri="{FF2B5EF4-FFF2-40B4-BE49-F238E27FC236}">
                <a16:creationId xmlns="" xmlns:a16="http://schemas.microsoft.com/office/drawing/2014/main" id="{45BB324E-DAC9-CA45-9A9E-F1C09F8DC702}"/>
              </a:ext>
            </a:extLst>
          </p:cNvPr>
          <p:cNvSpPr>
            <a:spLocks noGrp="1"/>
          </p:cNvSpPr>
          <p:nvPr>
            <p:ph type="body" sz="quarter" idx="15" hasCustomPrompt="1"/>
          </p:nvPr>
        </p:nvSpPr>
        <p:spPr>
          <a:xfrm>
            <a:off x="508178" y="867256"/>
            <a:ext cx="4461735" cy="697353"/>
          </a:xfrm>
        </p:spPr>
        <p:txBody>
          <a:bodyPr>
            <a:normAutofit/>
          </a:bodyPr>
          <a:lstStyle>
            <a:lvl1pPr marL="0" indent="0" algn="l">
              <a:buNone/>
              <a:defRPr sz="3600">
                <a:solidFill>
                  <a:schemeClr val="tx1"/>
                </a:solidFill>
                <a:latin typeface="+mn-lt"/>
              </a:defRPr>
            </a:lvl1pPr>
          </a:lstStyle>
          <a:p>
            <a:pPr lvl="0"/>
            <a:r>
              <a:rPr lang="en-US" dirty="0"/>
              <a:t>TITLE</a:t>
            </a:r>
          </a:p>
        </p:txBody>
      </p:sp>
      <p:sp>
        <p:nvSpPr>
          <p:cNvPr id="13" name="Rectangle 12">
            <a:extLst>
              <a:ext uri="{FF2B5EF4-FFF2-40B4-BE49-F238E27FC236}">
                <a16:creationId xmlns="" xmlns:a16="http://schemas.microsoft.com/office/drawing/2014/main" id="{802A23E9-BE7F-4145-9A52-95DD785B7CA9}"/>
              </a:ext>
            </a:extLst>
          </p:cNvPr>
          <p:cNvSpPr/>
          <p:nvPr userDrawn="1"/>
        </p:nvSpPr>
        <p:spPr>
          <a:xfrm>
            <a:off x="386062" y="6437709"/>
            <a:ext cx="11674007" cy="230832"/>
          </a:xfrm>
          <a:prstGeom prst="rect">
            <a:avLst/>
          </a:prstGeom>
        </p:spPr>
        <p:txBody>
          <a:bodyPr wrap="square">
            <a:spAutoFit/>
          </a:bodyPr>
          <a:lstStyle/>
          <a:p>
            <a:pPr lvl="0" algn="l"/>
            <a:r>
              <a:rPr lang="en-US" sz="900" dirty="0">
                <a:solidFill>
                  <a:schemeClr val="tx1"/>
                </a:solidFill>
              </a:rPr>
              <a:t>YOUNG DIGITAL SOCIAL INNOVATORS</a:t>
            </a:r>
          </a:p>
        </p:txBody>
      </p:sp>
      <p:cxnSp>
        <p:nvCxnSpPr>
          <p:cNvPr id="14" name="Straight Connector 13">
            <a:extLst>
              <a:ext uri="{FF2B5EF4-FFF2-40B4-BE49-F238E27FC236}">
                <a16:creationId xmlns="" xmlns:a16="http://schemas.microsoft.com/office/drawing/2014/main" id="{E2CAF023-46B0-9348-86FF-02C4E2F527D3}"/>
              </a:ext>
            </a:extLst>
          </p:cNvPr>
          <p:cNvCxnSpPr>
            <a:cxnSpLocks/>
          </p:cNvCxnSpPr>
          <p:nvPr userDrawn="1"/>
        </p:nvCxnSpPr>
        <p:spPr>
          <a:xfrm>
            <a:off x="386062" y="6459397"/>
            <a:ext cx="0" cy="3986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 xmlns:a16="http://schemas.microsoft.com/office/drawing/2014/main" id="{0CD273AE-1D65-9D41-9A34-B45675B4E357}"/>
              </a:ext>
            </a:extLst>
          </p:cNvPr>
          <p:cNvSpPr/>
          <p:nvPr userDrawn="1"/>
        </p:nvSpPr>
        <p:spPr>
          <a:xfrm>
            <a:off x="6096000" y="872197"/>
            <a:ext cx="6096000" cy="5022166"/>
          </a:xfrm>
          <a:prstGeom prst="rect">
            <a:avLst/>
          </a:prstGeom>
          <a:solidFill>
            <a:srgbClr val="76C6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Picture Placeholder 7">
            <a:extLst>
              <a:ext uri="{FF2B5EF4-FFF2-40B4-BE49-F238E27FC236}">
                <a16:creationId xmlns="" xmlns:a16="http://schemas.microsoft.com/office/drawing/2014/main" id="{41059EA4-D6A2-264C-BE02-A1423E1F4402}"/>
              </a:ext>
            </a:extLst>
          </p:cNvPr>
          <p:cNvSpPr>
            <a:spLocks noGrp="1"/>
          </p:cNvSpPr>
          <p:nvPr>
            <p:ph type="pic" sz="quarter" idx="10"/>
          </p:nvPr>
        </p:nvSpPr>
        <p:spPr>
          <a:xfrm>
            <a:off x="6794500" y="1154113"/>
            <a:ext cx="4754563" cy="4473575"/>
          </a:xfrm>
        </p:spPr>
        <p:txBody>
          <a:bodyPr/>
          <a:lstStyle/>
          <a:p>
            <a:endParaRPr lang="en-US" dirty="0"/>
          </a:p>
        </p:txBody>
      </p:sp>
    </p:spTree>
    <p:extLst>
      <p:ext uri="{BB962C8B-B14F-4D97-AF65-F5344CB8AC3E}">
        <p14:creationId xmlns:p14="http://schemas.microsoft.com/office/powerpoint/2010/main" val="25200637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lue Quote Bubble with Text">
    <p:spTree>
      <p:nvGrpSpPr>
        <p:cNvPr id="1" name=""/>
        <p:cNvGrpSpPr/>
        <p:nvPr/>
      </p:nvGrpSpPr>
      <p:grpSpPr>
        <a:xfrm>
          <a:off x="0" y="0"/>
          <a:ext cx="0" cy="0"/>
          <a:chOff x="0" y="0"/>
          <a:chExt cx="0" cy="0"/>
        </a:xfrm>
      </p:grpSpPr>
      <p:sp>
        <p:nvSpPr>
          <p:cNvPr id="20" name="Freeform 19">
            <a:extLst>
              <a:ext uri="{FF2B5EF4-FFF2-40B4-BE49-F238E27FC236}">
                <a16:creationId xmlns="" xmlns:a16="http://schemas.microsoft.com/office/drawing/2014/main" id="{EBED8BB2-733A-C54A-9066-E16BB9C31198}"/>
              </a:ext>
            </a:extLst>
          </p:cNvPr>
          <p:cNvSpPr/>
          <p:nvPr userDrawn="1"/>
        </p:nvSpPr>
        <p:spPr>
          <a:xfrm>
            <a:off x="16274" y="9384"/>
            <a:ext cx="2944302" cy="1365147"/>
          </a:xfrm>
          <a:custGeom>
            <a:avLst/>
            <a:gdLst>
              <a:gd name="connsiteX0" fmla="*/ 2224530 w 2944302"/>
              <a:gd name="connsiteY0" fmla="*/ 0 h 1365147"/>
              <a:gd name="connsiteX1" fmla="*/ 2944302 w 2944302"/>
              <a:gd name="connsiteY1" fmla="*/ 0 h 1365147"/>
              <a:gd name="connsiteX2" fmla="*/ 2916864 w 2944302"/>
              <a:gd name="connsiteY2" fmla="*/ 84578 h 1365147"/>
              <a:gd name="connsiteX3" fmla="*/ 2172216 w 2944302"/>
              <a:gd name="connsiteY3" fmla="*/ 1039715 h 1365147"/>
              <a:gd name="connsiteX4" fmla="*/ 97144 w 2944302"/>
              <a:gd name="connsiteY4" fmla="*/ 1105917 h 1365147"/>
              <a:gd name="connsiteX5" fmla="*/ 0 w 2944302"/>
              <a:gd name="connsiteY5" fmla="*/ 1046307 h 1365147"/>
              <a:gd name="connsiteX6" fmla="*/ 0 w 2944302"/>
              <a:gd name="connsiteY6" fmla="*/ 154200 h 1365147"/>
              <a:gd name="connsiteX7" fmla="*/ 18576 w 2944302"/>
              <a:gd name="connsiteY7" fmla="*/ 179274 h 1365147"/>
              <a:gd name="connsiteX8" fmla="*/ 1801103 w 2944302"/>
              <a:gd name="connsiteY8" fmla="*/ 481427 h 1365147"/>
              <a:gd name="connsiteX9" fmla="*/ 2201152 w 2944302"/>
              <a:gd name="connsiteY9" fmla="*/ 49749 h 1365147"/>
              <a:gd name="connsiteX10" fmla="*/ 2224530 w 2944302"/>
              <a:gd name="connsiteY10" fmla="*/ 0 h 1365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44302" h="1365147">
                <a:moveTo>
                  <a:pt x="2224530" y="0"/>
                </a:moveTo>
                <a:lnTo>
                  <a:pt x="2944302" y="0"/>
                </a:lnTo>
                <a:lnTo>
                  <a:pt x="2916864" y="84578"/>
                </a:lnTo>
                <a:cubicBezTo>
                  <a:pt x="2779419" y="464547"/>
                  <a:pt x="2527906" y="801836"/>
                  <a:pt x="2172216" y="1039715"/>
                </a:cubicBezTo>
                <a:cubicBezTo>
                  <a:pt x="1539879" y="1462610"/>
                  <a:pt x="742916" y="1461221"/>
                  <a:pt x="97144" y="1105917"/>
                </a:cubicBezTo>
                <a:lnTo>
                  <a:pt x="0" y="1046307"/>
                </a:lnTo>
                <a:lnTo>
                  <a:pt x="0" y="154200"/>
                </a:lnTo>
                <a:lnTo>
                  <a:pt x="18576" y="179274"/>
                </a:lnTo>
                <a:cubicBezTo>
                  <a:pt x="462634" y="721607"/>
                  <a:pt x="1232754" y="861528"/>
                  <a:pt x="1801103" y="481427"/>
                </a:cubicBezTo>
                <a:cubicBezTo>
                  <a:pt x="1971608" y="367397"/>
                  <a:pt x="2105794" y="218710"/>
                  <a:pt x="2201152" y="49749"/>
                </a:cubicBezTo>
                <a:lnTo>
                  <a:pt x="2224530" y="0"/>
                </a:lnTo>
                <a:close/>
              </a:path>
            </a:pathLst>
          </a:custGeom>
          <a:solidFill>
            <a:srgbClr val="F6BC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 Placeholder 25">
            <a:extLst>
              <a:ext uri="{FF2B5EF4-FFF2-40B4-BE49-F238E27FC236}">
                <a16:creationId xmlns="" xmlns:a16="http://schemas.microsoft.com/office/drawing/2014/main" id="{80AA5325-4A43-6F4C-B68E-99E43F6B0F78}"/>
              </a:ext>
            </a:extLst>
          </p:cNvPr>
          <p:cNvSpPr>
            <a:spLocks noGrp="1"/>
          </p:cNvSpPr>
          <p:nvPr>
            <p:ph type="body" sz="quarter" idx="14" hasCustomPrompt="1"/>
          </p:nvPr>
        </p:nvSpPr>
        <p:spPr>
          <a:xfrm>
            <a:off x="365465" y="2699434"/>
            <a:ext cx="5168280" cy="3273664"/>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2" name="Text Placeholder 23">
            <a:extLst>
              <a:ext uri="{FF2B5EF4-FFF2-40B4-BE49-F238E27FC236}">
                <a16:creationId xmlns="" xmlns:a16="http://schemas.microsoft.com/office/drawing/2014/main" id="{45BB324E-DAC9-CA45-9A9E-F1C09F8DC702}"/>
              </a:ext>
            </a:extLst>
          </p:cNvPr>
          <p:cNvSpPr>
            <a:spLocks noGrp="1"/>
          </p:cNvSpPr>
          <p:nvPr>
            <p:ph type="body" sz="quarter" idx="15" hasCustomPrompt="1"/>
          </p:nvPr>
        </p:nvSpPr>
        <p:spPr>
          <a:xfrm>
            <a:off x="365465" y="1651482"/>
            <a:ext cx="5168280" cy="697353"/>
          </a:xfrm>
        </p:spPr>
        <p:txBody>
          <a:bodyPr>
            <a:normAutofit/>
          </a:bodyPr>
          <a:lstStyle>
            <a:lvl1pPr marL="0" indent="0" algn="l">
              <a:buNone/>
              <a:defRPr sz="3600">
                <a:solidFill>
                  <a:schemeClr val="tx1"/>
                </a:solidFill>
                <a:latin typeface="+mn-lt"/>
              </a:defRPr>
            </a:lvl1pPr>
          </a:lstStyle>
          <a:p>
            <a:pPr lvl="0"/>
            <a:r>
              <a:rPr lang="en-US" dirty="0"/>
              <a:t>TITLE</a:t>
            </a:r>
          </a:p>
        </p:txBody>
      </p:sp>
      <p:sp>
        <p:nvSpPr>
          <p:cNvPr id="13" name="Rectangle 12">
            <a:extLst>
              <a:ext uri="{FF2B5EF4-FFF2-40B4-BE49-F238E27FC236}">
                <a16:creationId xmlns="" xmlns:a16="http://schemas.microsoft.com/office/drawing/2014/main" id="{802A23E9-BE7F-4145-9A52-95DD785B7CA9}"/>
              </a:ext>
            </a:extLst>
          </p:cNvPr>
          <p:cNvSpPr/>
          <p:nvPr userDrawn="1"/>
        </p:nvSpPr>
        <p:spPr>
          <a:xfrm>
            <a:off x="386062" y="6437709"/>
            <a:ext cx="11674007" cy="230832"/>
          </a:xfrm>
          <a:prstGeom prst="rect">
            <a:avLst/>
          </a:prstGeom>
        </p:spPr>
        <p:txBody>
          <a:bodyPr wrap="square">
            <a:spAutoFit/>
          </a:bodyPr>
          <a:lstStyle/>
          <a:p>
            <a:pPr lvl="0" algn="l"/>
            <a:r>
              <a:rPr lang="en-US" sz="900" dirty="0">
                <a:solidFill>
                  <a:schemeClr val="tx1"/>
                </a:solidFill>
              </a:rPr>
              <a:t>YOUNG DIGITAL SOCIAL INNOVATORS</a:t>
            </a:r>
          </a:p>
        </p:txBody>
      </p:sp>
      <p:cxnSp>
        <p:nvCxnSpPr>
          <p:cNvPr id="14" name="Straight Connector 13">
            <a:extLst>
              <a:ext uri="{FF2B5EF4-FFF2-40B4-BE49-F238E27FC236}">
                <a16:creationId xmlns="" xmlns:a16="http://schemas.microsoft.com/office/drawing/2014/main" id="{E2CAF023-46B0-9348-86FF-02C4E2F527D3}"/>
              </a:ext>
            </a:extLst>
          </p:cNvPr>
          <p:cNvCxnSpPr>
            <a:cxnSpLocks/>
          </p:cNvCxnSpPr>
          <p:nvPr userDrawn="1"/>
        </p:nvCxnSpPr>
        <p:spPr>
          <a:xfrm>
            <a:off x="386062" y="6459397"/>
            <a:ext cx="0" cy="3986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 xmlns:a16="http://schemas.microsoft.com/office/drawing/2014/main" id="{55592CFB-3912-0442-B914-01FFECC6CFA4}"/>
              </a:ext>
            </a:extLst>
          </p:cNvPr>
          <p:cNvGrpSpPr/>
          <p:nvPr userDrawn="1"/>
        </p:nvGrpSpPr>
        <p:grpSpPr>
          <a:xfrm>
            <a:off x="6096000" y="231195"/>
            <a:ext cx="5387212" cy="6395610"/>
            <a:chOff x="585323" y="1281787"/>
            <a:chExt cx="4553837" cy="5406241"/>
          </a:xfrm>
        </p:grpSpPr>
        <p:sp>
          <p:nvSpPr>
            <p:cNvPr id="15" name="Right Triangle 14">
              <a:extLst>
                <a:ext uri="{FF2B5EF4-FFF2-40B4-BE49-F238E27FC236}">
                  <a16:creationId xmlns="" xmlns:a16="http://schemas.microsoft.com/office/drawing/2014/main" id="{CE56B3A4-AF30-D64F-AEDC-4D86AF25484B}"/>
                </a:ext>
              </a:extLst>
            </p:cNvPr>
            <p:cNvSpPr/>
            <p:nvPr/>
          </p:nvSpPr>
          <p:spPr>
            <a:xfrm rot="10800000" flipH="1">
              <a:off x="2334784" y="5738382"/>
              <a:ext cx="1067258" cy="949646"/>
            </a:xfrm>
            <a:prstGeom prst="rtTriangle">
              <a:avLst/>
            </a:prstGeom>
            <a:gradFill>
              <a:gsLst>
                <a:gs pos="42000">
                  <a:srgbClr val="76C6D3"/>
                </a:gs>
                <a:gs pos="98000">
                  <a:srgbClr val="6DAAB5"/>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dirty="0"/>
            </a:p>
          </p:txBody>
        </p:sp>
        <p:sp>
          <p:nvSpPr>
            <p:cNvPr id="16" name="Freeform 15">
              <a:extLst>
                <a:ext uri="{FF2B5EF4-FFF2-40B4-BE49-F238E27FC236}">
                  <a16:creationId xmlns="" xmlns:a16="http://schemas.microsoft.com/office/drawing/2014/main" id="{C5856B97-523A-814E-BDE5-DF867601FC21}"/>
                </a:ext>
              </a:extLst>
            </p:cNvPr>
            <p:cNvSpPr/>
            <p:nvPr/>
          </p:nvSpPr>
          <p:spPr>
            <a:xfrm>
              <a:off x="585323" y="1281787"/>
              <a:ext cx="4553837" cy="4553839"/>
            </a:xfrm>
            <a:custGeom>
              <a:avLst/>
              <a:gdLst>
                <a:gd name="connsiteX0" fmla="*/ 2276918 w 4553837"/>
                <a:gd name="connsiteY0" fmla="*/ 0 h 4553839"/>
                <a:gd name="connsiteX1" fmla="*/ 4553837 w 4553837"/>
                <a:gd name="connsiteY1" fmla="*/ 2276920 h 4553839"/>
                <a:gd name="connsiteX2" fmla="*/ 2276918 w 4553837"/>
                <a:gd name="connsiteY2" fmla="*/ 4553839 h 4553839"/>
                <a:gd name="connsiteX3" fmla="*/ 274811 w 4553837"/>
                <a:gd name="connsiteY3" fmla="*/ 3362234 h 4553839"/>
                <a:gd name="connsiteX4" fmla="*/ 193687 w 4553837"/>
                <a:gd name="connsiteY4" fmla="*/ 3193833 h 4553839"/>
                <a:gd name="connsiteX5" fmla="*/ 193688 w 4553837"/>
                <a:gd name="connsiteY5" fmla="*/ 3193833 h 4553839"/>
                <a:gd name="connsiteX6" fmla="*/ 178932 w 4553837"/>
                <a:gd name="connsiteY6" fmla="*/ 3163200 h 4553839"/>
                <a:gd name="connsiteX7" fmla="*/ 0 w 4553837"/>
                <a:gd name="connsiteY7" fmla="*/ 2276921 h 4553839"/>
                <a:gd name="connsiteX8" fmla="*/ 1818041 w 4553837"/>
                <a:gd name="connsiteY8" fmla="*/ 46260 h 4553839"/>
                <a:gd name="connsiteX9" fmla="*/ 1957353 w 4553837"/>
                <a:gd name="connsiteY9" fmla="*/ 24999 h 4553839"/>
                <a:gd name="connsiteX10" fmla="*/ 1957352 w 4553837"/>
                <a:gd name="connsiteY10" fmla="*/ 24998 h 4553839"/>
                <a:gd name="connsiteX11" fmla="*/ 2044116 w 4553837"/>
                <a:gd name="connsiteY11" fmla="*/ 11756 h 4553839"/>
                <a:gd name="connsiteX12" fmla="*/ 2276918 w 4553837"/>
                <a:gd name="connsiteY12" fmla="*/ 0 h 4553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53837" h="4553839">
                  <a:moveTo>
                    <a:pt x="2276918" y="0"/>
                  </a:moveTo>
                  <a:cubicBezTo>
                    <a:pt x="3534426" y="0"/>
                    <a:pt x="4553837" y="1019411"/>
                    <a:pt x="4553837" y="2276920"/>
                  </a:cubicBezTo>
                  <a:cubicBezTo>
                    <a:pt x="4553837" y="3534428"/>
                    <a:pt x="3534426" y="4553839"/>
                    <a:pt x="2276918" y="4553839"/>
                  </a:cubicBezTo>
                  <a:cubicBezTo>
                    <a:pt x="1412382" y="4553839"/>
                    <a:pt x="660382" y="4072008"/>
                    <a:pt x="274811" y="3362234"/>
                  </a:cubicBezTo>
                  <a:lnTo>
                    <a:pt x="193687" y="3193833"/>
                  </a:lnTo>
                  <a:lnTo>
                    <a:pt x="193688" y="3193833"/>
                  </a:lnTo>
                  <a:lnTo>
                    <a:pt x="178932" y="3163200"/>
                  </a:lnTo>
                  <a:cubicBezTo>
                    <a:pt x="63713" y="2890794"/>
                    <a:pt x="0" y="2591298"/>
                    <a:pt x="0" y="2276921"/>
                  </a:cubicBezTo>
                  <a:cubicBezTo>
                    <a:pt x="0" y="1176602"/>
                    <a:pt x="780487" y="258575"/>
                    <a:pt x="1818041" y="46260"/>
                  </a:cubicBezTo>
                  <a:lnTo>
                    <a:pt x="1957353" y="24999"/>
                  </a:lnTo>
                  <a:lnTo>
                    <a:pt x="1957352" y="24998"/>
                  </a:lnTo>
                  <a:lnTo>
                    <a:pt x="2044116" y="11756"/>
                  </a:lnTo>
                  <a:cubicBezTo>
                    <a:pt x="2120660" y="3982"/>
                    <a:pt x="2198324" y="0"/>
                    <a:pt x="2276918" y="0"/>
                  </a:cubicBezTo>
                  <a:close/>
                </a:path>
              </a:pathLst>
            </a:custGeom>
            <a:solidFill>
              <a:srgbClr val="76C6D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dirty="0"/>
            </a:p>
          </p:txBody>
        </p:sp>
      </p:grpSp>
      <p:sp>
        <p:nvSpPr>
          <p:cNvPr id="17" name="Text Placeholder 23">
            <a:extLst>
              <a:ext uri="{FF2B5EF4-FFF2-40B4-BE49-F238E27FC236}">
                <a16:creationId xmlns="" xmlns:a16="http://schemas.microsoft.com/office/drawing/2014/main" id="{F8973DB6-8A8E-574C-A8E1-DAFEA3311981}"/>
              </a:ext>
            </a:extLst>
          </p:cNvPr>
          <p:cNvSpPr>
            <a:spLocks noGrp="1"/>
          </p:cNvSpPr>
          <p:nvPr>
            <p:ph type="body" sz="quarter" idx="16" hasCustomPrompt="1"/>
          </p:nvPr>
        </p:nvSpPr>
        <p:spPr>
          <a:xfrm>
            <a:off x="9947013" y="3832793"/>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18" name="Text Placeholder 23">
            <a:extLst>
              <a:ext uri="{FF2B5EF4-FFF2-40B4-BE49-F238E27FC236}">
                <a16:creationId xmlns="" xmlns:a16="http://schemas.microsoft.com/office/drawing/2014/main" id="{E0A42F4C-DFC2-7F40-8ADF-222B770CAB78}"/>
              </a:ext>
            </a:extLst>
          </p:cNvPr>
          <p:cNvSpPr>
            <a:spLocks noGrp="1"/>
          </p:cNvSpPr>
          <p:nvPr>
            <p:ph type="body" sz="quarter" idx="13" hasCustomPrompt="1"/>
          </p:nvPr>
        </p:nvSpPr>
        <p:spPr>
          <a:xfrm>
            <a:off x="6706636" y="1173960"/>
            <a:ext cx="4025705" cy="3715819"/>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sp>
        <p:nvSpPr>
          <p:cNvPr id="19" name="Text Placeholder 23">
            <a:extLst>
              <a:ext uri="{FF2B5EF4-FFF2-40B4-BE49-F238E27FC236}">
                <a16:creationId xmlns="" xmlns:a16="http://schemas.microsoft.com/office/drawing/2014/main" id="{0302DF8C-F076-3F40-AA5D-1BD0C7D78318}"/>
              </a:ext>
            </a:extLst>
          </p:cNvPr>
          <p:cNvSpPr>
            <a:spLocks noGrp="1"/>
          </p:cNvSpPr>
          <p:nvPr>
            <p:ph type="body" sz="quarter" idx="17" hasCustomPrompt="1"/>
          </p:nvPr>
        </p:nvSpPr>
        <p:spPr>
          <a:xfrm>
            <a:off x="6618220" y="976642"/>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Tree>
    <p:extLst>
      <p:ext uri="{BB962C8B-B14F-4D97-AF65-F5344CB8AC3E}">
        <p14:creationId xmlns:p14="http://schemas.microsoft.com/office/powerpoint/2010/main" val="11713356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urple Quote Bubble with Text">
    <p:spTree>
      <p:nvGrpSpPr>
        <p:cNvPr id="1" name=""/>
        <p:cNvGrpSpPr/>
        <p:nvPr/>
      </p:nvGrpSpPr>
      <p:grpSpPr>
        <a:xfrm>
          <a:off x="0" y="0"/>
          <a:ext cx="0" cy="0"/>
          <a:chOff x="0" y="0"/>
          <a:chExt cx="0" cy="0"/>
        </a:xfrm>
      </p:grpSpPr>
      <p:sp>
        <p:nvSpPr>
          <p:cNvPr id="20" name="Freeform 19">
            <a:extLst>
              <a:ext uri="{FF2B5EF4-FFF2-40B4-BE49-F238E27FC236}">
                <a16:creationId xmlns="" xmlns:a16="http://schemas.microsoft.com/office/drawing/2014/main" id="{EBED8BB2-733A-C54A-9066-E16BB9C31198}"/>
              </a:ext>
            </a:extLst>
          </p:cNvPr>
          <p:cNvSpPr/>
          <p:nvPr userDrawn="1"/>
        </p:nvSpPr>
        <p:spPr>
          <a:xfrm>
            <a:off x="16274" y="9384"/>
            <a:ext cx="2944302" cy="1365147"/>
          </a:xfrm>
          <a:custGeom>
            <a:avLst/>
            <a:gdLst>
              <a:gd name="connsiteX0" fmla="*/ 2224530 w 2944302"/>
              <a:gd name="connsiteY0" fmla="*/ 0 h 1365147"/>
              <a:gd name="connsiteX1" fmla="*/ 2944302 w 2944302"/>
              <a:gd name="connsiteY1" fmla="*/ 0 h 1365147"/>
              <a:gd name="connsiteX2" fmla="*/ 2916864 w 2944302"/>
              <a:gd name="connsiteY2" fmla="*/ 84578 h 1365147"/>
              <a:gd name="connsiteX3" fmla="*/ 2172216 w 2944302"/>
              <a:gd name="connsiteY3" fmla="*/ 1039715 h 1365147"/>
              <a:gd name="connsiteX4" fmla="*/ 97144 w 2944302"/>
              <a:gd name="connsiteY4" fmla="*/ 1105917 h 1365147"/>
              <a:gd name="connsiteX5" fmla="*/ 0 w 2944302"/>
              <a:gd name="connsiteY5" fmla="*/ 1046307 h 1365147"/>
              <a:gd name="connsiteX6" fmla="*/ 0 w 2944302"/>
              <a:gd name="connsiteY6" fmla="*/ 154200 h 1365147"/>
              <a:gd name="connsiteX7" fmla="*/ 18576 w 2944302"/>
              <a:gd name="connsiteY7" fmla="*/ 179274 h 1365147"/>
              <a:gd name="connsiteX8" fmla="*/ 1801103 w 2944302"/>
              <a:gd name="connsiteY8" fmla="*/ 481427 h 1365147"/>
              <a:gd name="connsiteX9" fmla="*/ 2201152 w 2944302"/>
              <a:gd name="connsiteY9" fmla="*/ 49749 h 1365147"/>
              <a:gd name="connsiteX10" fmla="*/ 2224530 w 2944302"/>
              <a:gd name="connsiteY10" fmla="*/ 0 h 1365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44302" h="1365147">
                <a:moveTo>
                  <a:pt x="2224530" y="0"/>
                </a:moveTo>
                <a:lnTo>
                  <a:pt x="2944302" y="0"/>
                </a:lnTo>
                <a:lnTo>
                  <a:pt x="2916864" y="84578"/>
                </a:lnTo>
                <a:cubicBezTo>
                  <a:pt x="2779419" y="464547"/>
                  <a:pt x="2527906" y="801836"/>
                  <a:pt x="2172216" y="1039715"/>
                </a:cubicBezTo>
                <a:cubicBezTo>
                  <a:pt x="1539879" y="1462610"/>
                  <a:pt x="742916" y="1461221"/>
                  <a:pt x="97144" y="1105917"/>
                </a:cubicBezTo>
                <a:lnTo>
                  <a:pt x="0" y="1046307"/>
                </a:lnTo>
                <a:lnTo>
                  <a:pt x="0" y="154200"/>
                </a:lnTo>
                <a:lnTo>
                  <a:pt x="18576" y="179274"/>
                </a:lnTo>
                <a:cubicBezTo>
                  <a:pt x="462634" y="721607"/>
                  <a:pt x="1232754" y="861528"/>
                  <a:pt x="1801103" y="481427"/>
                </a:cubicBezTo>
                <a:cubicBezTo>
                  <a:pt x="1971608" y="367397"/>
                  <a:pt x="2105794" y="218710"/>
                  <a:pt x="2201152" y="49749"/>
                </a:cubicBezTo>
                <a:lnTo>
                  <a:pt x="2224530" y="0"/>
                </a:lnTo>
                <a:close/>
              </a:path>
            </a:pathLst>
          </a:custGeom>
          <a:solidFill>
            <a:srgbClr val="76C6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 Placeholder 25">
            <a:extLst>
              <a:ext uri="{FF2B5EF4-FFF2-40B4-BE49-F238E27FC236}">
                <a16:creationId xmlns="" xmlns:a16="http://schemas.microsoft.com/office/drawing/2014/main" id="{80AA5325-4A43-6F4C-B68E-99E43F6B0F78}"/>
              </a:ext>
            </a:extLst>
          </p:cNvPr>
          <p:cNvSpPr>
            <a:spLocks noGrp="1"/>
          </p:cNvSpPr>
          <p:nvPr>
            <p:ph type="body" sz="quarter" idx="14" hasCustomPrompt="1"/>
          </p:nvPr>
        </p:nvSpPr>
        <p:spPr>
          <a:xfrm>
            <a:off x="365465" y="2699434"/>
            <a:ext cx="4763578" cy="3273664"/>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2" name="Text Placeholder 23">
            <a:extLst>
              <a:ext uri="{FF2B5EF4-FFF2-40B4-BE49-F238E27FC236}">
                <a16:creationId xmlns="" xmlns:a16="http://schemas.microsoft.com/office/drawing/2014/main" id="{45BB324E-DAC9-CA45-9A9E-F1C09F8DC702}"/>
              </a:ext>
            </a:extLst>
          </p:cNvPr>
          <p:cNvSpPr>
            <a:spLocks noGrp="1"/>
          </p:cNvSpPr>
          <p:nvPr>
            <p:ph type="body" sz="quarter" idx="15" hasCustomPrompt="1"/>
          </p:nvPr>
        </p:nvSpPr>
        <p:spPr>
          <a:xfrm>
            <a:off x="365465" y="9384"/>
            <a:ext cx="4763578" cy="697353"/>
          </a:xfrm>
        </p:spPr>
        <p:txBody>
          <a:bodyPr>
            <a:normAutofit/>
          </a:bodyPr>
          <a:lstStyle>
            <a:lvl1pPr marL="0" indent="0" algn="l">
              <a:buNone/>
              <a:defRPr sz="3600">
                <a:solidFill>
                  <a:schemeClr val="tx1"/>
                </a:solidFill>
                <a:latin typeface="+mn-lt"/>
              </a:defRPr>
            </a:lvl1pPr>
          </a:lstStyle>
          <a:p>
            <a:pPr lvl="0"/>
            <a:r>
              <a:rPr lang="en-US" dirty="0"/>
              <a:t>TITLE</a:t>
            </a:r>
          </a:p>
        </p:txBody>
      </p:sp>
      <p:sp>
        <p:nvSpPr>
          <p:cNvPr id="13" name="Rectangle 12">
            <a:extLst>
              <a:ext uri="{FF2B5EF4-FFF2-40B4-BE49-F238E27FC236}">
                <a16:creationId xmlns="" xmlns:a16="http://schemas.microsoft.com/office/drawing/2014/main" id="{802A23E9-BE7F-4145-9A52-95DD785B7CA9}"/>
              </a:ext>
            </a:extLst>
          </p:cNvPr>
          <p:cNvSpPr/>
          <p:nvPr userDrawn="1"/>
        </p:nvSpPr>
        <p:spPr>
          <a:xfrm>
            <a:off x="386062" y="6437709"/>
            <a:ext cx="11674007" cy="230832"/>
          </a:xfrm>
          <a:prstGeom prst="rect">
            <a:avLst/>
          </a:prstGeom>
        </p:spPr>
        <p:txBody>
          <a:bodyPr wrap="square">
            <a:spAutoFit/>
          </a:bodyPr>
          <a:lstStyle/>
          <a:p>
            <a:pPr lvl="0" algn="l"/>
            <a:r>
              <a:rPr lang="en-US" sz="900" dirty="0">
                <a:solidFill>
                  <a:schemeClr val="tx1"/>
                </a:solidFill>
              </a:rPr>
              <a:t>YOUNG DIGITAL SOCIAL INNOVATORS</a:t>
            </a:r>
          </a:p>
        </p:txBody>
      </p:sp>
      <p:cxnSp>
        <p:nvCxnSpPr>
          <p:cNvPr id="14" name="Straight Connector 13">
            <a:extLst>
              <a:ext uri="{FF2B5EF4-FFF2-40B4-BE49-F238E27FC236}">
                <a16:creationId xmlns="" xmlns:a16="http://schemas.microsoft.com/office/drawing/2014/main" id="{E2CAF023-46B0-9348-86FF-02C4E2F527D3}"/>
              </a:ext>
            </a:extLst>
          </p:cNvPr>
          <p:cNvCxnSpPr>
            <a:cxnSpLocks/>
          </p:cNvCxnSpPr>
          <p:nvPr userDrawn="1"/>
        </p:nvCxnSpPr>
        <p:spPr>
          <a:xfrm>
            <a:off x="386062" y="6459397"/>
            <a:ext cx="0" cy="3986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 xmlns:a16="http://schemas.microsoft.com/office/drawing/2014/main" id="{55592CFB-3912-0442-B914-01FFECC6CFA4}"/>
              </a:ext>
            </a:extLst>
          </p:cNvPr>
          <p:cNvGrpSpPr/>
          <p:nvPr userDrawn="1"/>
        </p:nvGrpSpPr>
        <p:grpSpPr>
          <a:xfrm>
            <a:off x="5370791" y="706737"/>
            <a:ext cx="6112421" cy="5920067"/>
            <a:chOff x="585323" y="1281787"/>
            <a:chExt cx="4553837" cy="5406241"/>
          </a:xfrm>
        </p:grpSpPr>
        <p:sp>
          <p:nvSpPr>
            <p:cNvPr id="15" name="Right Triangle 14">
              <a:extLst>
                <a:ext uri="{FF2B5EF4-FFF2-40B4-BE49-F238E27FC236}">
                  <a16:creationId xmlns="" xmlns:a16="http://schemas.microsoft.com/office/drawing/2014/main" id="{CE56B3A4-AF30-D64F-AEDC-4D86AF25484B}"/>
                </a:ext>
              </a:extLst>
            </p:cNvPr>
            <p:cNvSpPr/>
            <p:nvPr/>
          </p:nvSpPr>
          <p:spPr>
            <a:xfrm rot="10800000" flipH="1">
              <a:off x="2334784" y="5738382"/>
              <a:ext cx="1067258" cy="949646"/>
            </a:xfrm>
            <a:prstGeom prst="rtTriangle">
              <a:avLst/>
            </a:prstGeom>
            <a:gradFill>
              <a:gsLst>
                <a:gs pos="41000">
                  <a:srgbClr val="A6377D"/>
                </a:gs>
                <a:gs pos="98000">
                  <a:srgbClr val="703B75"/>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dirty="0"/>
            </a:p>
          </p:txBody>
        </p:sp>
        <p:sp>
          <p:nvSpPr>
            <p:cNvPr id="16" name="Freeform 15">
              <a:extLst>
                <a:ext uri="{FF2B5EF4-FFF2-40B4-BE49-F238E27FC236}">
                  <a16:creationId xmlns="" xmlns:a16="http://schemas.microsoft.com/office/drawing/2014/main" id="{C5856B97-523A-814E-BDE5-DF867601FC21}"/>
                </a:ext>
              </a:extLst>
            </p:cNvPr>
            <p:cNvSpPr/>
            <p:nvPr/>
          </p:nvSpPr>
          <p:spPr>
            <a:xfrm>
              <a:off x="585323" y="1281787"/>
              <a:ext cx="4553837" cy="4553839"/>
            </a:xfrm>
            <a:custGeom>
              <a:avLst/>
              <a:gdLst>
                <a:gd name="connsiteX0" fmla="*/ 2276918 w 4553837"/>
                <a:gd name="connsiteY0" fmla="*/ 0 h 4553839"/>
                <a:gd name="connsiteX1" fmla="*/ 4553837 w 4553837"/>
                <a:gd name="connsiteY1" fmla="*/ 2276920 h 4553839"/>
                <a:gd name="connsiteX2" fmla="*/ 2276918 w 4553837"/>
                <a:gd name="connsiteY2" fmla="*/ 4553839 h 4553839"/>
                <a:gd name="connsiteX3" fmla="*/ 274811 w 4553837"/>
                <a:gd name="connsiteY3" fmla="*/ 3362234 h 4553839"/>
                <a:gd name="connsiteX4" fmla="*/ 193687 w 4553837"/>
                <a:gd name="connsiteY4" fmla="*/ 3193833 h 4553839"/>
                <a:gd name="connsiteX5" fmla="*/ 193688 w 4553837"/>
                <a:gd name="connsiteY5" fmla="*/ 3193833 h 4553839"/>
                <a:gd name="connsiteX6" fmla="*/ 178932 w 4553837"/>
                <a:gd name="connsiteY6" fmla="*/ 3163200 h 4553839"/>
                <a:gd name="connsiteX7" fmla="*/ 0 w 4553837"/>
                <a:gd name="connsiteY7" fmla="*/ 2276921 h 4553839"/>
                <a:gd name="connsiteX8" fmla="*/ 1818041 w 4553837"/>
                <a:gd name="connsiteY8" fmla="*/ 46260 h 4553839"/>
                <a:gd name="connsiteX9" fmla="*/ 1957353 w 4553837"/>
                <a:gd name="connsiteY9" fmla="*/ 24999 h 4553839"/>
                <a:gd name="connsiteX10" fmla="*/ 1957352 w 4553837"/>
                <a:gd name="connsiteY10" fmla="*/ 24998 h 4553839"/>
                <a:gd name="connsiteX11" fmla="*/ 2044116 w 4553837"/>
                <a:gd name="connsiteY11" fmla="*/ 11756 h 4553839"/>
                <a:gd name="connsiteX12" fmla="*/ 2276918 w 4553837"/>
                <a:gd name="connsiteY12" fmla="*/ 0 h 4553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53837" h="4553839">
                  <a:moveTo>
                    <a:pt x="2276918" y="0"/>
                  </a:moveTo>
                  <a:cubicBezTo>
                    <a:pt x="3534426" y="0"/>
                    <a:pt x="4553837" y="1019411"/>
                    <a:pt x="4553837" y="2276920"/>
                  </a:cubicBezTo>
                  <a:cubicBezTo>
                    <a:pt x="4553837" y="3534428"/>
                    <a:pt x="3534426" y="4553839"/>
                    <a:pt x="2276918" y="4553839"/>
                  </a:cubicBezTo>
                  <a:cubicBezTo>
                    <a:pt x="1412382" y="4553839"/>
                    <a:pt x="660382" y="4072008"/>
                    <a:pt x="274811" y="3362234"/>
                  </a:cubicBezTo>
                  <a:lnTo>
                    <a:pt x="193687" y="3193833"/>
                  </a:lnTo>
                  <a:lnTo>
                    <a:pt x="193688" y="3193833"/>
                  </a:lnTo>
                  <a:lnTo>
                    <a:pt x="178932" y="3163200"/>
                  </a:lnTo>
                  <a:cubicBezTo>
                    <a:pt x="63713" y="2890794"/>
                    <a:pt x="0" y="2591298"/>
                    <a:pt x="0" y="2276921"/>
                  </a:cubicBezTo>
                  <a:cubicBezTo>
                    <a:pt x="0" y="1176602"/>
                    <a:pt x="780487" y="258575"/>
                    <a:pt x="1818041" y="46260"/>
                  </a:cubicBezTo>
                  <a:lnTo>
                    <a:pt x="1957353" y="24999"/>
                  </a:lnTo>
                  <a:lnTo>
                    <a:pt x="1957352" y="24998"/>
                  </a:lnTo>
                  <a:lnTo>
                    <a:pt x="2044116" y="11756"/>
                  </a:lnTo>
                  <a:cubicBezTo>
                    <a:pt x="2120660" y="3982"/>
                    <a:pt x="2198324" y="0"/>
                    <a:pt x="2276918" y="0"/>
                  </a:cubicBezTo>
                  <a:close/>
                </a:path>
              </a:pathLst>
            </a:custGeom>
            <a:solidFill>
              <a:srgbClr val="A6377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dirty="0"/>
            </a:p>
          </p:txBody>
        </p:sp>
      </p:grpSp>
      <p:sp>
        <p:nvSpPr>
          <p:cNvPr id="17" name="Text Placeholder 23">
            <a:extLst>
              <a:ext uri="{FF2B5EF4-FFF2-40B4-BE49-F238E27FC236}">
                <a16:creationId xmlns="" xmlns:a16="http://schemas.microsoft.com/office/drawing/2014/main" id="{F8973DB6-8A8E-574C-A8E1-DAFEA3311981}"/>
              </a:ext>
            </a:extLst>
          </p:cNvPr>
          <p:cNvSpPr>
            <a:spLocks noGrp="1"/>
          </p:cNvSpPr>
          <p:nvPr>
            <p:ph type="body" sz="quarter" idx="16" hasCustomPrompt="1"/>
          </p:nvPr>
        </p:nvSpPr>
        <p:spPr>
          <a:xfrm>
            <a:off x="9947013" y="3832793"/>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18" name="Text Placeholder 23">
            <a:extLst>
              <a:ext uri="{FF2B5EF4-FFF2-40B4-BE49-F238E27FC236}">
                <a16:creationId xmlns="" xmlns:a16="http://schemas.microsoft.com/office/drawing/2014/main" id="{E0A42F4C-DFC2-7F40-8ADF-222B770CAB78}"/>
              </a:ext>
            </a:extLst>
          </p:cNvPr>
          <p:cNvSpPr>
            <a:spLocks noGrp="1"/>
          </p:cNvSpPr>
          <p:nvPr>
            <p:ph type="body" sz="quarter" idx="13" hasCustomPrompt="1"/>
          </p:nvPr>
        </p:nvSpPr>
        <p:spPr>
          <a:xfrm>
            <a:off x="6706636" y="1173960"/>
            <a:ext cx="4025705" cy="3715819"/>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sp>
        <p:nvSpPr>
          <p:cNvPr id="19" name="Text Placeholder 23">
            <a:extLst>
              <a:ext uri="{FF2B5EF4-FFF2-40B4-BE49-F238E27FC236}">
                <a16:creationId xmlns="" xmlns:a16="http://schemas.microsoft.com/office/drawing/2014/main" id="{0302DF8C-F076-3F40-AA5D-1BD0C7D78318}"/>
              </a:ext>
            </a:extLst>
          </p:cNvPr>
          <p:cNvSpPr>
            <a:spLocks noGrp="1"/>
          </p:cNvSpPr>
          <p:nvPr>
            <p:ph type="body" sz="quarter" idx="17" hasCustomPrompt="1"/>
          </p:nvPr>
        </p:nvSpPr>
        <p:spPr>
          <a:xfrm>
            <a:off x="6618220" y="976642"/>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Tree>
    <p:extLst>
      <p:ext uri="{BB962C8B-B14F-4D97-AF65-F5344CB8AC3E}">
        <p14:creationId xmlns:p14="http://schemas.microsoft.com/office/powerpoint/2010/main" val="164189365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 bullet with photos">
    <p:spTree>
      <p:nvGrpSpPr>
        <p:cNvPr id="1" name=""/>
        <p:cNvGrpSpPr/>
        <p:nvPr/>
      </p:nvGrpSpPr>
      <p:grpSpPr>
        <a:xfrm>
          <a:off x="0" y="0"/>
          <a:ext cx="0" cy="0"/>
          <a:chOff x="0" y="0"/>
          <a:chExt cx="0" cy="0"/>
        </a:xfrm>
      </p:grpSpPr>
      <p:sp>
        <p:nvSpPr>
          <p:cNvPr id="28" name="Rectangle 27">
            <a:extLst>
              <a:ext uri="{FF2B5EF4-FFF2-40B4-BE49-F238E27FC236}">
                <a16:creationId xmlns="" xmlns:a16="http://schemas.microsoft.com/office/drawing/2014/main" id="{4E472BD2-5F99-F64A-BF81-3C72416FA1ED}"/>
              </a:ext>
            </a:extLst>
          </p:cNvPr>
          <p:cNvSpPr/>
          <p:nvPr userDrawn="1"/>
        </p:nvSpPr>
        <p:spPr>
          <a:xfrm>
            <a:off x="0" y="269"/>
            <a:ext cx="12192000" cy="6857731"/>
          </a:xfrm>
          <a:prstGeom prst="rect">
            <a:avLst/>
          </a:prstGeom>
          <a:solidFill>
            <a:srgbClr val="FDA8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 xmlns:a16="http://schemas.microsoft.com/office/drawing/2014/main" id="{B03C2BA4-F42A-2348-A223-F06043A8BBE1}"/>
              </a:ext>
            </a:extLst>
          </p:cNvPr>
          <p:cNvSpPr/>
          <p:nvPr userDrawn="1"/>
        </p:nvSpPr>
        <p:spPr>
          <a:xfrm>
            <a:off x="386062" y="6437709"/>
            <a:ext cx="11674007" cy="230832"/>
          </a:xfrm>
          <a:prstGeom prst="rect">
            <a:avLst/>
          </a:prstGeom>
        </p:spPr>
        <p:txBody>
          <a:bodyPr wrap="square">
            <a:spAutoFit/>
          </a:bodyPr>
          <a:lstStyle/>
          <a:p>
            <a:pPr lvl="0" algn="l"/>
            <a:r>
              <a:rPr lang="en-US" sz="900" dirty="0">
                <a:solidFill>
                  <a:schemeClr val="bg1"/>
                </a:solidFill>
              </a:rPr>
              <a:t>YOUNG DIGITAL SOCIAL INNOVATORS</a:t>
            </a:r>
          </a:p>
        </p:txBody>
      </p:sp>
      <p:cxnSp>
        <p:nvCxnSpPr>
          <p:cNvPr id="30" name="Straight Connector 29">
            <a:extLst>
              <a:ext uri="{FF2B5EF4-FFF2-40B4-BE49-F238E27FC236}">
                <a16:creationId xmlns="" xmlns:a16="http://schemas.microsoft.com/office/drawing/2014/main" id="{2FEF9BFC-EB59-0741-9504-3B1AF873B471}"/>
              </a:ext>
            </a:extLst>
          </p:cNvPr>
          <p:cNvCxnSpPr>
            <a:cxnSpLocks/>
          </p:cNvCxnSpPr>
          <p:nvPr userDrawn="1"/>
        </p:nvCxnSpPr>
        <p:spPr>
          <a:xfrm>
            <a:off x="386062" y="6459397"/>
            <a:ext cx="0" cy="39860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3" name="Freeform 22">
            <a:extLst>
              <a:ext uri="{FF2B5EF4-FFF2-40B4-BE49-F238E27FC236}">
                <a16:creationId xmlns="" xmlns:a16="http://schemas.microsoft.com/office/drawing/2014/main" id="{E3633A5D-3792-1949-8C3B-D92754B77D26}"/>
              </a:ext>
            </a:extLst>
          </p:cNvPr>
          <p:cNvSpPr/>
          <p:nvPr userDrawn="1"/>
        </p:nvSpPr>
        <p:spPr>
          <a:xfrm>
            <a:off x="835544" y="0"/>
            <a:ext cx="10462549" cy="6857999"/>
          </a:xfrm>
          <a:custGeom>
            <a:avLst/>
            <a:gdLst>
              <a:gd name="connsiteX0" fmla="*/ 1458523 w 10462549"/>
              <a:gd name="connsiteY0" fmla="*/ 0 h 6857999"/>
              <a:gd name="connsiteX1" fmla="*/ 9004026 w 10462549"/>
              <a:gd name="connsiteY1" fmla="*/ 0 h 6857999"/>
              <a:gd name="connsiteX2" fmla="*/ 9103559 w 10462549"/>
              <a:gd name="connsiteY2" fmla="*/ 99642 h 6857999"/>
              <a:gd name="connsiteX3" fmla="*/ 10462549 w 10462549"/>
              <a:gd name="connsiteY3" fmla="*/ 3456852 h 6857999"/>
              <a:gd name="connsiteX4" fmla="*/ 9103559 w 10462549"/>
              <a:gd name="connsiteY4" fmla="*/ 6814061 h 6857999"/>
              <a:gd name="connsiteX5" fmla="*/ 9059669 w 10462549"/>
              <a:gd name="connsiteY5" fmla="*/ 6857999 h 6857999"/>
              <a:gd name="connsiteX6" fmla="*/ 1402880 w 10462549"/>
              <a:gd name="connsiteY6" fmla="*/ 6857999 h 6857999"/>
              <a:gd name="connsiteX7" fmla="*/ 1358990 w 10462549"/>
              <a:gd name="connsiteY7" fmla="*/ 6814061 h 6857999"/>
              <a:gd name="connsiteX8" fmla="*/ 0 w 10462549"/>
              <a:gd name="connsiteY8" fmla="*/ 3456852 h 6857999"/>
              <a:gd name="connsiteX9" fmla="*/ 1358990 w 10462549"/>
              <a:gd name="connsiteY9" fmla="*/ 99642 h 6857999"/>
              <a:gd name="connsiteX10" fmla="*/ 1458523 w 10462549"/>
              <a:gd name="connsiteY10" fmla="*/ 0 h 6857999"/>
              <a:gd name="connsiteX11" fmla="*/ 5227813 w 10462549"/>
              <a:gd name="connsiteY11" fmla="*/ 273318 h 6857999"/>
              <a:gd name="connsiteX12" fmla="*/ 1883105 w 10462549"/>
              <a:gd name="connsiteY12" fmla="*/ 3465709 h 6857999"/>
              <a:gd name="connsiteX13" fmla="*/ 5227813 w 10462549"/>
              <a:gd name="connsiteY13" fmla="*/ 6658100 h 6857999"/>
              <a:gd name="connsiteX14" fmla="*/ 8572521 w 10462549"/>
              <a:gd name="connsiteY14" fmla="*/ 3465709 h 6857999"/>
              <a:gd name="connsiteX15" fmla="*/ 5227813 w 10462549"/>
              <a:gd name="connsiteY15" fmla="*/ 273318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62549" h="6857999">
                <a:moveTo>
                  <a:pt x="1458523" y="0"/>
                </a:moveTo>
                <a:lnTo>
                  <a:pt x="9004026" y="0"/>
                </a:lnTo>
                <a:lnTo>
                  <a:pt x="9103559" y="99642"/>
                </a:lnTo>
                <a:cubicBezTo>
                  <a:pt x="9947923" y="986343"/>
                  <a:pt x="10462549" y="2164236"/>
                  <a:pt x="10462549" y="3456852"/>
                </a:cubicBezTo>
                <a:cubicBezTo>
                  <a:pt x="10462549" y="4749468"/>
                  <a:pt x="9947923" y="5927361"/>
                  <a:pt x="9103559" y="6814061"/>
                </a:cubicBezTo>
                <a:lnTo>
                  <a:pt x="9059669" y="6857999"/>
                </a:lnTo>
                <a:lnTo>
                  <a:pt x="1402880" y="6857999"/>
                </a:lnTo>
                <a:lnTo>
                  <a:pt x="1358990" y="6814061"/>
                </a:lnTo>
                <a:cubicBezTo>
                  <a:pt x="514626" y="5927361"/>
                  <a:pt x="0" y="4749468"/>
                  <a:pt x="0" y="3456852"/>
                </a:cubicBezTo>
                <a:cubicBezTo>
                  <a:pt x="0" y="2164236"/>
                  <a:pt x="514626" y="986343"/>
                  <a:pt x="1358990" y="99642"/>
                </a:cubicBezTo>
                <a:lnTo>
                  <a:pt x="1458523" y="0"/>
                </a:lnTo>
                <a:close/>
                <a:moveTo>
                  <a:pt x="5227813" y="273318"/>
                </a:moveTo>
                <a:cubicBezTo>
                  <a:pt x="3380581" y="273318"/>
                  <a:pt x="1883105" y="1702601"/>
                  <a:pt x="1883105" y="3465709"/>
                </a:cubicBezTo>
                <a:cubicBezTo>
                  <a:pt x="1883105" y="5228818"/>
                  <a:pt x="3380581" y="6658100"/>
                  <a:pt x="5227813" y="6658100"/>
                </a:cubicBezTo>
                <a:cubicBezTo>
                  <a:pt x="7075045" y="6658100"/>
                  <a:pt x="8572521" y="5228818"/>
                  <a:pt x="8572521" y="3465709"/>
                </a:cubicBezTo>
                <a:cubicBezTo>
                  <a:pt x="8572521" y="1702601"/>
                  <a:pt x="7075045" y="273318"/>
                  <a:pt x="5227813" y="273318"/>
                </a:cubicBezTo>
                <a:close/>
              </a:path>
            </a:pathLst>
          </a:custGeom>
          <a:solidFill>
            <a:srgbClr val="EF6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Rectangle 50">
            <a:extLst>
              <a:ext uri="{FF2B5EF4-FFF2-40B4-BE49-F238E27FC236}">
                <a16:creationId xmlns="" xmlns:a16="http://schemas.microsoft.com/office/drawing/2014/main" id="{EC0CC9C5-BAF9-4C4D-BF5D-018260387B24}"/>
              </a:ext>
            </a:extLst>
          </p:cNvPr>
          <p:cNvSpPr/>
          <p:nvPr userDrawn="1"/>
        </p:nvSpPr>
        <p:spPr>
          <a:xfrm>
            <a:off x="1628273" y="557463"/>
            <a:ext cx="8935453" cy="5690787"/>
          </a:xfrm>
          <a:prstGeom prst="rect">
            <a:avLst/>
          </a:prstGeom>
          <a:solidFill>
            <a:srgbClr val="56BE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Picture Placeholder 51">
            <a:extLst>
              <a:ext uri="{FF2B5EF4-FFF2-40B4-BE49-F238E27FC236}">
                <a16:creationId xmlns="" xmlns:a16="http://schemas.microsoft.com/office/drawing/2014/main" id="{09C09A60-4AC3-524A-84FC-4913FB51A720}"/>
              </a:ext>
            </a:extLst>
          </p:cNvPr>
          <p:cNvSpPr>
            <a:spLocks noGrp="1"/>
          </p:cNvSpPr>
          <p:nvPr>
            <p:ph type="pic" sz="quarter" idx="10"/>
          </p:nvPr>
        </p:nvSpPr>
        <p:spPr>
          <a:xfrm>
            <a:off x="2036679" y="914233"/>
            <a:ext cx="2559384" cy="2450598"/>
          </a:xfrm>
          <a:custGeom>
            <a:avLst/>
            <a:gdLst>
              <a:gd name="connsiteX0" fmla="*/ 0 w 2559384"/>
              <a:gd name="connsiteY0" fmla="*/ 0 h 2450598"/>
              <a:gd name="connsiteX1" fmla="*/ 2559384 w 2559384"/>
              <a:gd name="connsiteY1" fmla="*/ 0 h 2450598"/>
              <a:gd name="connsiteX2" fmla="*/ 2559384 w 2559384"/>
              <a:gd name="connsiteY2" fmla="*/ 2450598 h 2450598"/>
              <a:gd name="connsiteX3" fmla="*/ 1736892 w 2559384"/>
              <a:gd name="connsiteY3" fmla="*/ 2450598 h 2450598"/>
              <a:gd name="connsiteX4" fmla="*/ 1736892 w 2559384"/>
              <a:gd name="connsiteY4" fmla="*/ 2123198 h 2450598"/>
              <a:gd name="connsiteX5" fmla="*/ 822492 w 2559384"/>
              <a:gd name="connsiteY5" fmla="*/ 2123198 h 2450598"/>
              <a:gd name="connsiteX6" fmla="*/ 822492 w 2559384"/>
              <a:gd name="connsiteY6" fmla="*/ 2450598 h 2450598"/>
              <a:gd name="connsiteX7" fmla="*/ 0 w 2559384"/>
              <a:gd name="connsiteY7" fmla="*/ 2450598 h 2450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59384" h="2450598">
                <a:moveTo>
                  <a:pt x="0" y="0"/>
                </a:moveTo>
                <a:lnTo>
                  <a:pt x="2559384" y="0"/>
                </a:lnTo>
                <a:lnTo>
                  <a:pt x="2559384" y="2450598"/>
                </a:lnTo>
                <a:lnTo>
                  <a:pt x="1736892" y="2450598"/>
                </a:lnTo>
                <a:lnTo>
                  <a:pt x="1736892" y="2123198"/>
                </a:lnTo>
                <a:lnTo>
                  <a:pt x="822492" y="2123198"/>
                </a:lnTo>
                <a:lnTo>
                  <a:pt x="822492" y="2450598"/>
                </a:lnTo>
                <a:lnTo>
                  <a:pt x="0" y="2450598"/>
                </a:lnTo>
                <a:close/>
              </a:path>
            </a:pathLst>
          </a:custGeom>
        </p:spPr>
        <p:txBody>
          <a:bodyPr wrap="square">
            <a:noAutofit/>
          </a:bodyPr>
          <a:lstStyle/>
          <a:p>
            <a:endParaRPr lang="en-US" dirty="0"/>
          </a:p>
        </p:txBody>
      </p:sp>
      <p:sp>
        <p:nvSpPr>
          <p:cNvPr id="53" name="Rectangle 52">
            <a:extLst>
              <a:ext uri="{FF2B5EF4-FFF2-40B4-BE49-F238E27FC236}">
                <a16:creationId xmlns="" xmlns:a16="http://schemas.microsoft.com/office/drawing/2014/main" id="{E3B7744D-1808-2A44-AEF9-7E8022C73EAC}"/>
              </a:ext>
            </a:extLst>
          </p:cNvPr>
          <p:cNvSpPr/>
          <p:nvPr userDrawn="1"/>
        </p:nvSpPr>
        <p:spPr>
          <a:xfrm>
            <a:off x="2875213" y="3060032"/>
            <a:ext cx="914400" cy="1074821"/>
          </a:xfrm>
          <a:prstGeom prst="rect">
            <a:avLst/>
          </a:prstGeom>
          <a:solidFill>
            <a:srgbClr val="EF6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Text Placeholder 23">
            <a:extLst>
              <a:ext uri="{FF2B5EF4-FFF2-40B4-BE49-F238E27FC236}">
                <a16:creationId xmlns="" xmlns:a16="http://schemas.microsoft.com/office/drawing/2014/main" id="{BFEF5DF2-7014-0946-9BB0-5E6E0EC62065}"/>
              </a:ext>
            </a:extLst>
          </p:cNvPr>
          <p:cNvSpPr>
            <a:spLocks noGrp="1"/>
          </p:cNvSpPr>
          <p:nvPr>
            <p:ph type="body" sz="quarter" idx="14" hasCustomPrompt="1"/>
          </p:nvPr>
        </p:nvSpPr>
        <p:spPr>
          <a:xfrm>
            <a:off x="2287758" y="4402473"/>
            <a:ext cx="2089309" cy="483645"/>
          </a:xfrm>
        </p:spPr>
        <p:txBody>
          <a:bodyPr>
            <a:normAutofit/>
          </a:bodyPr>
          <a:lstStyle>
            <a:lvl1pPr marL="0" indent="0" algn="ctr">
              <a:buNone/>
              <a:defRPr sz="2400">
                <a:solidFill>
                  <a:schemeClr val="bg1"/>
                </a:solidFill>
                <a:latin typeface="+mn-lt"/>
              </a:defRPr>
            </a:lvl1pPr>
          </a:lstStyle>
          <a:p>
            <a:pPr lvl="0"/>
            <a:r>
              <a:rPr lang="en-US" dirty="0"/>
              <a:t>TITLE</a:t>
            </a:r>
          </a:p>
        </p:txBody>
      </p:sp>
      <p:sp>
        <p:nvSpPr>
          <p:cNvPr id="55" name="Text Placeholder 25">
            <a:extLst>
              <a:ext uri="{FF2B5EF4-FFF2-40B4-BE49-F238E27FC236}">
                <a16:creationId xmlns="" xmlns:a16="http://schemas.microsoft.com/office/drawing/2014/main" id="{0B91CD3E-AB8D-B64A-933C-77902AF5C69A}"/>
              </a:ext>
            </a:extLst>
          </p:cNvPr>
          <p:cNvSpPr>
            <a:spLocks noGrp="1"/>
          </p:cNvSpPr>
          <p:nvPr>
            <p:ph type="body" sz="quarter" idx="15" hasCustomPrompt="1"/>
          </p:nvPr>
        </p:nvSpPr>
        <p:spPr>
          <a:xfrm>
            <a:off x="2287757" y="4947906"/>
            <a:ext cx="2089309" cy="1098114"/>
          </a:xfrm>
        </p:spPr>
        <p:txBody>
          <a:bodyPr>
            <a:noAutofit/>
          </a:bodyPr>
          <a:lstStyle>
            <a:lvl1pPr marL="0" indent="0" algn="ctr">
              <a:buNone/>
              <a:defRPr sz="18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SUB-HEADING HERE</a:t>
            </a:r>
          </a:p>
        </p:txBody>
      </p:sp>
      <p:sp>
        <p:nvSpPr>
          <p:cNvPr id="56" name="Text Placeholder 25">
            <a:extLst>
              <a:ext uri="{FF2B5EF4-FFF2-40B4-BE49-F238E27FC236}">
                <a16:creationId xmlns="" xmlns:a16="http://schemas.microsoft.com/office/drawing/2014/main" id="{5A577084-F618-A640-9B32-5728B4024243}"/>
              </a:ext>
            </a:extLst>
          </p:cNvPr>
          <p:cNvSpPr>
            <a:spLocks noGrp="1"/>
          </p:cNvSpPr>
          <p:nvPr>
            <p:ph type="body" sz="quarter" idx="16" hasCustomPrompt="1"/>
          </p:nvPr>
        </p:nvSpPr>
        <p:spPr>
          <a:xfrm>
            <a:off x="2875214" y="3252536"/>
            <a:ext cx="914400" cy="916364"/>
          </a:xfrm>
        </p:spPr>
        <p:txBody>
          <a:bodyPr>
            <a:noAutofit/>
          </a:bodyPr>
          <a:lstStyle>
            <a:lvl1pPr marL="0" indent="0" algn="ctr">
              <a:buNone/>
              <a:defRPr sz="45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01</a:t>
            </a:r>
          </a:p>
        </p:txBody>
      </p:sp>
      <p:sp>
        <p:nvSpPr>
          <p:cNvPr id="57" name="Picture Placeholder 56">
            <a:extLst>
              <a:ext uri="{FF2B5EF4-FFF2-40B4-BE49-F238E27FC236}">
                <a16:creationId xmlns="" xmlns:a16="http://schemas.microsoft.com/office/drawing/2014/main" id="{BC507682-635E-524F-9469-B45BAB70F692}"/>
              </a:ext>
            </a:extLst>
          </p:cNvPr>
          <p:cNvSpPr>
            <a:spLocks noGrp="1"/>
          </p:cNvSpPr>
          <p:nvPr>
            <p:ph type="pic" sz="quarter" idx="17"/>
          </p:nvPr>
        </p:nvSpPr>
        <p:spPr>
          <a:xfrm>
            <a:off x="4765459" y="914233"/>
            <a:ext cx="2559384" cy="2450598"/>
          </a:xfrm>
          <a:custGeom>
            <a:avLst/>
            <a:gdLst>
              <a:gd name="connsiteX0" fmla="*/ 0 w 2559384"/>
              <a:gd name="connsiteY0" fmla="*/ 0 h 2450598"/>
              <a:gd name="connsiteX1" fmla="*/ 2559384 w 2559384"/>
              <a:gd name="connsiteY1" fmla="*/ 0 h 2450598"/>
              <a:gd name="connsiteX2" fmla="*/ 2559384 w 2559384"/>
              <a:gd name="connsiteY2" fmla="*/ 2450598 h 2450598"/>
              <a:gd name="connsiteX3" fmla="*/ 1736892 w 2559384"/>
              <a:gd name="connsiteY3" fmla="*/ 2450598 h 2450598"/>
              <a:gd name="connsiteX4" fmla="*/ 1736892 w 2559384"/>
              <a:gd name="connsiteY4" fmla="*/ 2123198 h 2450598"/>
              <a:gd name="connsiteX5" fmla="*/ 822492 w 2559384"/>
              <a:gd name="connsiteY5" fmla="*/ 2123198 h 2450598"/>
              <a:gd name="connsiteX6" fmla="*/ 822492 w 2559384"/>
              <a:gd name="connsiteY6" fmla="*/ 2450598 h 2450598"/>
              <a:gd name="connsiteX7" fmla="*/ 0 w 2559384"/>
              <a:gd name="connsiteY7" fmla="*/ 2450598 h 2450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59384" h="2450598">
                <a:moveTo>
                  <a:pt x="0" y="0"/>
                </a:moveTo>
                <a:lnTo>
                  <a:pt x="2559384" y="0"/>
                </a:lnTo>
                <a:lnTo>
                  <a:pt x="2559384" y="2450598"/>
                </a:lnTo>
                <a:lnTo>
                  <a:pt x="1736892" y="2450598"/>
                </a:lnTo>
                <a:lnTo>
                  <a:pt x="1736892" y="2123198"/>
                </a:lnTo>
                <a:lnTo>
                  <a:pt x="822492" y="2123198"/>
                </a:lnTo>
                <a:lnTo>
                  <a:pt x="822492" y="2450598"/>
                </a:lnTo>
                <a:lnTo>
                  <a:pt x="0" y="2450598"/>
                </a:lnTo>
                <a:close/>
              </a:path>
            </a:pathLst>
          </a:custGeom>
        </p:spPr>
        <p:txBody>
          <a:bodyPr wrap="square">
            <a:noAutofit/>
          </a:bodyPr>
          <a:lstStyle/>
          <a:p>
            <a:endParaRPr lang="en-US" dirty="0"/>
          </a:p>
        </p:txBody>
      </p:sp>
      <p:sp>
        <p:nvSpPr>
          <p:cNvPr id="58" name="Rectangle 57">
            <a:extLst>
              <a:ext uri="{FF2B5EF4-FFF2-40B4-BE49-F238E27FC236}">
                <a16:creationId xmlns="" xmlns:a16="http://schemas.microsoft.com/office/drawing/2014/main" id="{3A96A8F3-57B6-3F4C-BB5D-22D43AB19DA4}"/>
              </a:ext>
            </a:extLst>
          </p:cNvPr>
          <p:cNvSpPr/>
          <p:nvPr userDrawn="1"/>
        </p:nvSpPr>
        <p:spPr>
          <a:xfrm>
            <a:off x="5603993" y="3060032"/>
            <a:ext cx="914400" cy="1074821"/>
          </a:xfrm>
          <a:prstGeom prst="rect">
            <a:avLst/>
          </a:prstGeom>
          <a:solidFill>
            <a:srgbClr val="EF6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Text Placeholder 23">
            <a:extLst>
              <a:ext uri="{FF2B5EF4-FFF2-40B4-BE49-F238E27FC236}">
                <a16:creationId xmlns="" xmlns:a16="http://schemas.microsoft.com/office/drawing/2014/main" id="{85A2B22F-9426-BF4F-B4DE-B77B9B10D60A}"/>
              </a:ext>
            </a:extLst>
          </p:cNvPr>
          <p:cNvSpPr>
            <a:spLocks noGrp="1"/>
          </p:cNvSpPr>
          <p:nvPr>
            <p:ph type="body" sz="quarter" idx="18" hasCustomPrompt="1"/>
          </p:nvPr>
        </p:nvSpPr>
        <p:spPr>
          <a:xfrm>
            <a:off x="5016538" y="4402473"/>
            <a:ext cx="2089309" cy="483645"/>
          </a:xfrm>
        </p:spPr>
        <p:txBody>
          <a:bodyPr>
            <a:normAutofit/>
          </a:bodyPr>
          <a:lstStyle>
            <a:lvl1pPr marL="0" indent="0" algn="ctr">
              <a:buNone/>
              <a:defRPr sz="2400">
                <a:solidFill>
                  <a:schemeClr val="bg1"/>
                </a:solidFill>
                <a:latin typeface="+mn-lt"/>
              </a:defRPr>
            </a:lvl1pPr>
          </a:lstStyle>
          <a:p>
            <a:pPr lvl="0"/>
            <a:r>
              <a:rPr lang="en-US" dirty="0"/>
              <a:t>TITLE</a:t>
            </a:r>
          </a:p>
        </p:txBody>
      </p:sp>
      <p:sp>
        <p:nvSpPr>
          <p:cNvPr id="60" name="Text Placeholder 25">
            <a:extLst>
              <a:ext uri="{FF2B5EF4-FFF2-40B4-BE49-F238E27FC236}">
                <a16:creationId xmlns="" xmlns:a16="http://schemas.microsoft.com/office/drawing/2014/main" id="{B42D8ADB-FFF1-C84B-AA49-86F1493F4FF5}"/>
              </a:ext>
            </a:extLst>
          </p:cNvPr>
          <p:cNvSpPr>
            <a:spLocks noGrp="1"/>
          </p:cNvSpPr>
          <p:nvPr>
            <p:ph type="body" sz="quarter" idx="19" hasCustomPrompt="1"/>
          </p:nvPr>
        </p:nvSpPr>
        <p:spPr>
          <a:xfrm>
            <a:off x="5016537" y="4947906"/>
            <a:ext cx="2089309" cy="1098114"/>
          </a:xfrm>
        </p:spPr>
        <p:txBody>
          <a:bodyPr>
            <a:noAutofit/>
          </a:bodyPr>
          <a:lstStyle>
            <a:lvl1pPr marL="0" indent="0" algn="ctr">
              <a:buNone/>
              <a:defRPr sz="18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SUB-HEADING HERE</a:t>
            </a:r>
          </a:p>
        </p:txBody>
      </p:sp>
      <p:sp>
        <p:nvSpPr>
          <p:cNvPr id="61" name="Text Placeholder 25">
            <a:extLst>
              <a:ext uri="{FF2B5EF4-FFF2-40B4-BE49-F238E27FC236}">
                <a16:creationId xmlns="" xmlns:a16="http://schemas.microsoft.com/office/drawing/2014/main" id="{5B11073F-5693-B645-B49F-4D025581383A}"/>
              </a:ext>
            </a:extLst>
          </p:cNvPr>
          <p:cNvSpPr>
            <a:spLocks noGrp="1"/>
          </p:cNvSpPr>
          <p:nvPr>
            <p:ph type="body" sz="quarter" idx="20" hasCustomPrompt="1"/>
          </p:nvPr>
        </p:nvSpPr>
        <p:spPr>
          <a:xfrm>
            <a:off x="5603994" y="3252536"/>
            <a:ext cx="914400" cy="916364"/>
          </a:xfrm>
        </p:spPr>
        <p:txBody>
          <a:bodyPr>
            <a:noAutofit/>
          </a:bodyPr>
          <a:lstStyle>
            <a:lvl1pPr marL="0" indent="0" algn="ctr">
              <a:buNone/>
              <a:defRPr sz="45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01</a:t>
            </a:r>
          </a:p>
        </p:txBody>
      </p:sp>
      <p:sp>
        <p:nvSpPr>
          <p:cNvPr id="62" name="Picture Placeholder 61">
            <a:extLst>
              <a:ext uri="{FF2B5EF4-FFF2-40B4-BE49-F238E27FC236}">
                <a16:creationId xmlns="" xmlns:a16="http://schemas.microsoft.com/office/drawing/2014/main" id="{C54123EA-C5AD-C446-8F8B-8C752ED01F40}"/>
              </a:ext>
            </a:extLst>
          </p:cNvPr>
          <p:cNvSpPr>
            <a:spLocks noGrp="1"/>
          </p:cNvSpPr>
          <p:nvPr>
            <p:ph type="pic" sz="quarter" idx="21"/>
          </p:nvPr>
        </p:nvSpPr>
        <p:spPr>
          <a:xfrm>
            <a:off x="7569410" y="914233"/>
            <a:ext cx="2559384" cy="2450598"/>
          </a:xfrm>
          <a:custGeom>
            <a:avLst/>
            <a:gdLst>
              <a:gd name="connsiteX0" fmla="*/ 0 w 2559384"/>
              <a:gd name="connsiteY0" fmla="*/ 0 h 2450598"/>
              <a:gd name="connsiteX1" fmla="*/ 2559384 w 2559384"/>
              <a:gd name="connsiteY1" fmla="*/ 0 h 2450598"/>
              <a:gd name="connsiteX2" fmla="*/ 2559384 w 2559384"/>
              <a:gd name="connsiteY2" fmla="*/ 2450598 h 2450598"/>
              <a:gd name="connsiteX3" fmla="*/ 1736892 w 2559384"/>
              <a:gd name="connsiteY3" fmla="*/ 2450598 h 2450598"/>
              <a:gd name="connsiteX4" fmla="*/ 1736892 w 2559384"/>
              <a:gd name="connsiteY4" fmla="*/ 2123198 h 2450598"/>
              <a:gd name="connsiteX5" fmla="*/ 822492 w 2559384"/>
              <a:gd name="connsiteY5" fmla="*/ 2123198 h 2450598"/>
              <a:gd name="connsiteX6" fmla="*/ 822492 w 2559384"/>
              <a:gd name="connsiteY6" fmla="*/ 2450598 h 2450598"/>
              <a:gd name="connsiteX7" fmla="*/ 0 w 2559384"/>
              <a:gd name="connsiteY7" fmla="*/ 2450598 h 2450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59384" h="2450598">
                <a:moveTo>
                  <a:pt x="0" y="0"/>
                </a:moveTo>
                <a:lnTo>
                  <a:pt x="2559384" y="0"/>
                </a:lnTo>
                <a:lnTo>
                  <a:pt x="2559384" y="2450598"/>
                </a:lnTo>
                <a:lnTo>
                  <a:pt x="1736892" y="2450598"/>
                </a:lnTo>
                <a:lnTo>
                  <a:pt x="1736892" y="2123198"/>
                </a:lnTo>
                <a:lnTo>
                  <a:pt x="822492" y="2123198"/>
                </a:lnTo>
                <a:lnTo>
                  <a:pt x="822492" y="2450598"/>
                </a:lnTo>
                <a:lnTo>
                  <a:pt x="0" y="2450598"/>
                </a:lnTo>
                <a:close/>
              </a:path>
            </a:pathLst>
          </a:custGeom>
        </p:spPr>
        <p:txBody>
          <a:bodyPr wrap="square">
            <a:noAutofit/>
          </a:bodyPr>
          <a:lstStyle/>
          <a:p>
            <a:endParaRPr lang="en-US" dirty="0"/>
          </a:p>
        </p:txBody>
      </p:sp>
      <p:sp>
        <p:nvSpPr>
          <p:cNvPr id="63" name="Rectangle 62">
            <a:extLst>
              <a:ext uri="{FF2B5EF4-FFF2-40B4-BE49-F238E27FC236}">
                <a16:creationId xmlns="" xmlns:a16="http://schemas.microsoft.com/office/drawing/2014/main" id="{57F3C7DF-517C-7B4F-A61B-277D9688EC6E}"/>
              </a:ext>
            </a:extLst>
          </p:cNvPr>
          <p:cNvSpPr/>
          <p:nvPr userDrawn="1"/>
        </p:nvSpPr>
        <p:spPr>
          <a:xfrm>
            <a:off x="8407944" y="3060032"/>
            <a:ext cx="914400" cy="1074821"/>
          </a:xfrm>
          <a:prstGeom prst="rect">
            <a:avLst/>
          </a:prstGeom>
          <a:solidFill>
            <a:srgbClr val="EF6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Text Placeholder 23">
            <a:extLst>
              <a:ext uri="{FF2B5EF4-FFF2-40B4-BE49-F238E27FC236}">
                <a16:creationId xmlns="" xmlns:a16="http://schemas.microsoft.com/office/drawing/2014/main" id="{B9DCC318-FDAC-E64C-90D6-A8E9036C7A8B}"/>
              </a:ext>
            </a:extLst>
          </p:cNvPr>
          <p:cNvSpPr>
            <a:spLocks noGrp="1"/>
          </p:cNvSpPr>
          <p:nvPr>
            <p:ph type="body" sz="quarter" idx="22" hasCustomPrompt="1"/>
          </p:nvPr>
        </p:nvSpPr>
        <p:spPr>
          <a:xfrm>
            <a:off x="7820489" y="4402473"/>
            <a:ext cx="2089309" cy="483645"/>
          </a:xfrm>
        </p:spPr>
        <p:txBody>
          <a:bodyPr>
            <a:normAutofit/>
          </a:bodyPr>
          <a:lstStyle>
            <a:lvl1pPr marL="0" indent="0" algn="ctr">
              <a:buNone/>
              <a:defRPr sz="2400">
                <a:solidFill>
                  <a:schemeClr val="bg1"/>
                </a:solidFill>
                <a:latin typeface="+mn-lt"/>
              </a:defRPr>
            </a:lvl1pPr>
          </a:lstStyle>
          <a:p>
            <a:pPr lvl="0"/>
            <a:r>
              <a:rPr lang="en-US" dirty="0"/>
              <a:t>TITLE</a:t>
            </a:r>
          </a:p>
        </p:txBody>
      </p:sp>
      <p:sp>
        <p:nvSpPr>
          <p:cNvPr id="65" name="Text Placeholder 25">
            <a:extLst>
              <a:ext uri="{FF2B5EF4-FFF2-40B4-BE49-F238E27FC236}">
                <a16:creationId xmlns="" xmlns:a16="http://schemas.microsoft.com/office/drawing/2014/main" id="{A5B33296-B500-BA4D-87B2-689F24491DDE}"/>
              </a:ext>
            </a:extLst>
          </p:cNvPr>
          <p:cNvSpPr>
            <a:spLocks noGrp="1"/>
          </p:cNvSpPr>
          <p:nvPr>
            <p:ph type="body" sz="quarter" idx="23" hasCustomPrompt="1"/>
          </p:nvPr>
        </p:nvSpPr>
        <p:spPr>
          <a:xfrm>
            <a:off x="7820488" y="4947906"/>
            <a:ext cx="2089309" cy="1098114"/>
          </a:xfrm>
        </p:spPr>
        <p:txBody>
          <a:bodyPr>
            <a:noAutofit/>
          </a:bodyPr>
          <a:lstStyle>
            <a:lvl1pPr marL="0" indent="0" algn="ctr">
              <a:buNone/>
              <a:defRPr sz="18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SUB-HEADING HERE</a:t>
            </a:r>
          </a:p>
        </p:txBody>
      </p:sp>
      <p:sp>
        <p:nvSpPr>
          <p:cNvPr id="66" name="Text Placeholder 25">
            <a:extLst>
              <a:ext uri="{FF2B5EF4-FFF2-40B4-BE49-F238E27FC236}">
                <a16:creationId xmlns="" xmlns:a16="http://schemas.microsoft.com/office/drawing/2014/main" id="{424E45D8-890A-4043-97BB-434C13CECC03}"/>
              </a:ext>
            </a:extLst>
          </p:cNvPr>
          <p:cNvSpPr>
            <a:spLocks noGrp="1"/>
          </p:cNvSpPr>
          <p:nvPr>
            <p:ph type="body" sz="quarter" idx="24" hasCustomPrompt="1"/>
          </p:nvPr>
        </p:nvSpPr>
        <p:spPr>
          <a:xfrm>
            <a:off x="8407945" y="3252536"/>
            <a:ext cx="914400" cy="916364"/>
          </a:xfrm>
        </p:spPr>
        <p:txBody>
          <a:bodyPr>
            <a:noAutofit/>
          </a:bodyPr>
          <a:lstStyle>
            <a:lvl1pPr marL="0" indent="0" algn="ctr">
              <a:buNone/>
              <a:defRPr sz="45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01</a:t>
            </a:r>
          </a:p>
        </p:txBody>
      </p:sp>
    </p:spTree>
    <p:extLst>
      <p:ext uri="{BB962C8B-B14F-4D97-AF65-F5344CB8AC3E}">
        <p14:creationId xmlns:p14="http://schemas.microsoft.com/office/powerpoint/2010/main" val="28809914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Large photo with text - pink &amp; green">
    <p:spTree>
      <p:nvGrpSpPr>
        <p:cNvPr id="1" name=""/>
        <p:cNvGrpSpPr/>
        <p:nvPr/>
      </p:nvGrpSpPr>
      <p:grpSpPr>
        <a:xfrm>
          <a:off x="0" y="0"/>
          <a:ext cx="0" cy="0"/>
          <a:chOff x="0" y="0"/>
          <a:chExt cx="0" cy="0"/>
        </a:xfrm>
      </p:grpSpPr>
      <p:sp>
        <p:nvSpPr>
          <p:cNvPr id="20" name="Rectangle 19">
            <a:extLst>
              <a:ext uri="{FF2B5EF4-FFF2-40B4-BE49-F238E27FC236}">
                <a16:creationId xmlns="" xmlns:a16="http://schemas.microsoft.com/office/drawing/2014/main" id="{93897D34-8BE8-D349-9464-F6C575743284}"/>
              </a:ext>
            </a:extLst>
          </p:cNvPr>
          <p:cNvSpPr/>
          <p:nvPr userDrawn="1"/>
        </p:nvSpPr>
        <p:spPr>
          <a:xfrm>
            <a:off x="20821" y="0"/>
            <a:ext cx="12171179" cy="6879688"/>
          </a:xfrm>
          <a:prstGeom prst="rect">
            <a:avLst/>
          </a:prstGeom>
          <a:solidFill>
            <a:srgbClr val="56BE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 xmlns:a16="http://schemas.microsoft.com/office/drawing/2014/main" id="{FDD14410-94CE-F048-AD69-2BCCEC668E3F}"/>
              </a:ext>
            </a:extLst>
          </p:cNvPr>
          <p:cNvSpPr/>
          <p:nvPr userDrawn="1"/>
        </p:nvSpPr>
        <p:spPr>
          <a:xfrm>
            <a:off x="6753" y="0"/>
            <a:ext cx="8764172" cy="6879688"/>
          </a:xfrm>
          <a:prstGeom prst="rect">
            <a:avLst/>
          </a:prstGeom>
          <a:solidFill>
            <a:srgbClr val="EF6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Picture Placeholder 22">
            <a:extLst>
              <a:ext uri="{FF2B5EF4-FFF2-40B4-BE49-F238E27FC236}">
                <a16:creationId xmlns="" xmlns:a16="http://schemas.microsoft.com/office/drawing/2014/main" id="{A8C33CDF-F8DF-6549-91DD-08107612CAEF}"/>
              </a:ext>
            </a:extLst>
          </p:cNvPr>
          <p:cNvSpPr>
            <a:spLocks noGrp="1"/>
          </p:cNvSpPr>
          <p:nvPr>
            <p:ph type="pic" sz="quarter" idx="10"/>
          </p:nvPr>
        </p:nvSpPr>
        <p:spPr>
          <a:xfrm>
            <a:off x="5443538" y="760413"/>
            <a:ext cx="6762750" cy="5400675"/>
          </a:xfrm>
        </p:spPr>
        <p:txBody>
          <a:bodyPr/>
          <a:lstStyle/>
          <a:p>
            <a:endParaRPr lang="en-US" dirty="0"/>
          </a:p>
        </p:txBody>
      </p:sp>
      <p:sp>
        <p:nvSpPr>
          <p:cNvPr id="24" name="Text Placeholder 25">
            <a:extLst>
              <a:ext uri="{FF2B5EF4-FFF2-40B4-BE49-F238E27FC236}">
                <a16:creationId xmlns="" xmlns:a16="http://schemas.microsoft.com/office/drawing/2014/main" id="{C42E4A07-400A-104A-9180-DD0A8FE52A71}"/>
              </a:ext>
            </a:extLst>
          </p:cNvPr>
          <p:cNvSpPr>
            <a:spLocks noGrp="1"/>
          </p:cNvSpPr>
          <p:nvPr>
            <p:ph type="body" sz="quarter" idx="14" hasCustomPrompt="1"/>
          </p:nvPr>
        </p:nvSpPr>
        <p:spPr>
          <a:xfrm>
            <a:off x="392816" y="2721121"/>
            <a:ext cx="4461735" cy="3527129"/>
          </a:xfrm>
        </p:spPr>
        <p:txBody>
          <a:bodyPr>
            <a:noAutofit/>
          </a:bodyPr>
          <a:lstStyle>
            <a:lvl1pPr marL="0" indent="0" algn="l">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5" name="Text Placeholder 23">
            <a:extLst>
              <a:ext uri="{FF2B5EF4-FFF2-40B4-BE49-F238E27FC236}">
                <a16:creationId xmlns="" xmlns:a16="http://schemas.microsoft.com/office/drawing/2014/main" id="{24DA3BFC-68B6-D64F-8C0E-AF4F3D9648FA}"/>
              </a:ext>
            </a:extLst>
          </p:cNvPr>
          <p:cNvSpPr>
            <a:spLocks noGrp="1"/>
          </p:cNvSpPr>
          <p:nvPr>
            <p:ph type="body" sz="quarter" idx="15" hasCustomPrompt="1"/>
          </p:nvPr>
        </p:nvSpPr>
        <p:spPr>
          <a:xfrm>
            <a:off x="392816" y="1673170"/>
            <a:ext cx="4461735" cy="697353"/>
          </a:xfrm>
        </p:spPr>
        <p:txBody>
          <a:bodyPr>
            <a:normAutofit/>
          </a:bodyPr>
          <a:lstStyle>
            <a:lvl1pPr marL="0" indent="0" algn="l">
              <a:buNone/>
              <a:defRPr sz="3600">
                <a:solidFill>
                  <a:schemeClr val="bg1"/>
                </a:solidFill>
                <a:latin typeface="+mn-lt"/>
              </a:defRPr>
            </a:lvl1pPr>
          </a:lstStyle>
          <a:p>
            <a:pPr lvl="0"/>
            <a:r>
              <a:rPr lang="en-US" dirty="0"/>
              <a:t>TITLE</a:t>
            </a:r>
          </a:p>
        </p:txBody>
      </p:sp>
      <p:sp>
        <p:nvSpPr>
          <p:cNvPr id="26" name="Rectangle 25">
            <a:extLst>
              <a:ext uri="{FF2B5EF4-FFF2-40B4-BE49-F238E27FC236}">
                <a16:creationId xmlns="" xmlns:a16="http://schemas.microsoft.com/office/drawing/2014/main" id="{32832BA1-CFC2-8C44-9E32-B762A69D7826}"/>
              </a:ext>
            </a:extLst>
          </p:cNvPr>
          <p:cNvSpPr/>
          <p:nvPr userDrawn="1"/>
        </p:nvSpPr>
        <p:spPr>
          <a:xfrm>
            <a:off x="386062" y="6437709"/>
            <a:ext cx="11674007" cy="230832"/>
          </a:xfrm>
          <a:prstGeom prst="rect">
            <a:avLst/>
          </a:prstGeom>
        </p:spPr>
        <p:txBody>
          <a:bodyPr wrap="square">
            <a:spAutoFit/>
          </a:bodyPr>
          <a:lstStyle/>
          <a:p>
            <a:pPr lvl="0" algn="l"/>
            <a:r>
              <a:rPr lang="en-US" sz="900" dirty="0">
                <a:solidFill>
                  <a:schemeClr val="bg1"/>
                </a:solidFill>
              </a:rPr>
              <a:t>YOUNG DIGITAL SOCIAL INNOVATORS</a:t>
            </a:r>
          </a:p>
        </p:txBody>
      </p:sp>
      <p:cxnSp>
        <p:nvCxnSpPr>
          <p:cNvPr id="27" name="Straight Connector 26">
            <a:extLst>
              <a:ext uri="{FF2B5EF4-FFF2-40B4-BE49-F238E27FC236}">
                <a16:creationId xmlns="" xmlns:a16="http://schemas.microsoft.com/office/drawing/2014/main" id="{B2D2726A-A957-A44F-A3CD-5D7B9D10A947}"/>
              </a:ext>
            </a:extLst>
          </p:cNvPr>
          <p:cNvCxnSpPr>
            <a:cxnSpLocks/>
          </p:cNvCxnSpPr>
          <p:nvPr userDrawn="1"/>
        </p:nvCxnSpPr>
        <p:spPr>
          <a:xfrm>
            <a:off x="386062" y="6459397"/>
            <a:ext cx="0" cy="39860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8" name="Freeform 27">
            <a:extLst>
              <a:ext uri="{FF2B5EF4-FFF2-40B4-BE49-F238E27FC236}">
                <a16:creationId xmlns="" xmlns:a16="http://schemas.microsoft.com/office/drawing/2014/main" id="{734B37FB-899D-3F42-9E2A-B36BAFFF3CC2}"/>
              </a:ext>
            </a:extLst>
          </p:cNvPr>
          <p:cNvSpPr/>
          <p:nvPr userDrawn="1"/>
        </p:nvSpPr>
        <p:spPr>
          <a:xfrm>
            <a:off x="0" y="0"/>
            <a:ext cx="2944302" cy="1365147"/>
          </a:xfrm>
          <a:custGeom>
            <a:avLst/>
            <a:gdLst>
              <a:gd name="connsiteX0" fmla="*/ 2224530 w 2944302"/>
              <a:gd name="connsiteY0" fmla="*/ 0 h 1365147"/>
              <a:gd name="connsiteX1" fmla="*/ 2944302 w 2944302"/>
              <a:gd name="connsiteY1" fmla="*/ 0 h 1365147"/>
              <a:gd name="connsiteX2" fmla="*/ 2916864 w 2944302"/>
              <a:gd name="connsiteY2" fmla="*/ 84578 h 1365147"/>
              <a:gd name="connsiteX3" fmla="*/ 2172216 w 2944302"/>
              <a:gd name="connsiteY3" fmla="*/ 1039715 h 1365147"/>
              <a:gd name="connsiteX4" fmla="*/ 97144 w 2944302"/>
              <a:gd name="connsiteY4" fmla="*/ 1105917 h 1365147"/>
              <a:gd name="connsiteX5" fmla="*/ 0 w 2944302"/>
              <a:gd name="connsiteY5" fmla="*/ 1046307 h 1365147"/>
              <a:gd name="connsiteX6" fmla="*/ 0 w 2944302"/>
              <a:gd name="connsiteY6" fmla="*/ 154200 h 1365147"/>
              <a:gd name="connsiteX7" fmla="*/ 18576 w 2944302"/>
              <a:gd name="connsiteY7" fmla="*/ 179274 h 1365147"/>
              <a:gd name="connsiteX8" fmla="*/ 1801103 w 2944302"/>
              <a:gd name="connsiteY8" fmla="*/ 481427 h 1365147"/>
              <a:gd name="connsiteX9" fmla="*/ 2201152 w 2944302"/>
              <a:gd name="connsiteY9" fmla="*/ 49749 h 1365147"/>
              <a:gd name="connsiteX10" fmla="*/ 2224530 w 2944302"/>
              <a:gd name="connsiteY10" fmla="*/ 0 h 1365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44302" h="1365147">
                <a:moveTo>
                  <a:pt x="2224530" y="0"/>
                </a:moveTo>
                <a:lnTo>
                  <a:pt x="2944302" y="0"/>
                </a:lnTo>
                <a:lnTo>
                  <a:pt x="2916864" y="84578"/>
                </a:lnTo>
                <a:cubicBezTo>
                  <a:pt x="2779419" y="464547"/>
                  <a:pt x="2527906" y="801836"/>
                  <a:pt x="2172216" y="1039715"/>
                </a:cubicBezTo>
                <a:cubicBezTo>
                  <a:pt x="1539879" y="1462610"/>
                  <a:pt x="742916" y="1461221"/>
                  <a:pt x="97144" y="1105917"/>
                </a:cubicBezTo>
                <a:lnTo>
                  <a:pt x="0" y="1046307"/>
                </a:lnTo>
                <a:lnTo>
                  <a:pt x="0" y="154200"/>
                </a:lnTo>
                <a:lnTo>
                  <a:pt x="18576" y="179274"/>
                </a:lnTo>
                <a:cubicBezTo>
                  <a:pt x="462634" y="721607"/>
                  <a:pt x="1232754" y="861528"/>
                  <a:pt x="1801103" y="481427"/>
                </a:cubicBezTo>
                <a:cubicBezTo>
                  <a:pt x="1971608" y="367397"/>
                  <a:pt x="2105794" y="218710"/>
                  <a:pt x="2201152" y="49749"/>
                </a:cubicBezTo>
                <a:lnTo>
                  <a:pt x="2224530" y="0"/>
                </a:lnTo>
                <a:close/>
              </a:path>
            </a:pathLst>
          </a:custGeom>
          <a:solidFill>
            <a:srgbClr val="FDA8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2354867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Icons">
    <p:spTree>
      <p:nvGrpSpPr>
        <p:cNvPr id="1" name=""/>
        <p:cNvGrpSpPr/>
        <p:nvPr/>
      </p:nvGrpSpPr>
      <p:grpSpPr>
        <a:xfrm>
          <a:off x="0" y="0"/>
          <a:ext cx="0" cy="0"/>
          <a:chOff x="0" y="0"/>
          <a:chExt cx="0" cy="0"/>
        </a:xfrm>
      </p:grpSpPr>
      <p:sp>
        <p:nvSpPr>
          <p:cNvPr id="5" name="Rectangle 4"/>
          <p:cNvSpPr/>
          <p:nvPr userDrawn="1"/>
        </p:nvSpPr>
        <p:spPr>
          <a:xfrm>
            <a:off x="0" y="0"/>
            <a:ext cx="12192000" cy="6858001"/>
          </a:xfrm>
          <a:prstGeom prst="rect">
            <a:avLst/>
          </a:prstGeom>
          <a:solidFill>
            <a:srgbClr val="76C6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userDrawn="1"/>
        </p:nvSpPr>
        <p:spPr>
          <a:xfrm>
            <a:off x="586901" y="491138"/>
            <a:ext cx="4309564" cy="4708981"/>
          </a:xfrm>
          <a:prstGeom prst="rect">
            <a:avLst/>
          </a:prstGeom>
        </p:spPr>
        <p:txBody>
          <a:bodyPr wrap="square">
            <a:spAutoFit/>
          </a:bodyPr>
          <a:lstStyle/>
          <a:p>
            <a:pPr marL="0" lvl="0" indent="0" algn="l" rtl="0">
              <a:spcBef>
                <a:spcPts val="0"/>
              </a:spcBef>
              <a:spcAft>
                <a:spcPts val="0"/>
              </a:spcAft>
              <a:buClr>
                <a:schemeClr val="dk1"/>
              </a:buClr>
              <a:buSzPts val="1100"/>
              <a:buFont typeface="Arial"/>
              <a:buNone/>
            </a:pPr>
            <a:r>
              <a:rPr lang="en-IE" sz="3600" dirty="0">
                <a:solidFill>
                  <a:schemeClr val="bg1"/>
                </a:solidFill>
                <a:latin typeface="+mn-lt"/>
                <a:ea typeface="Quattrocento Sans"/>
                <a:cs typeface="Quattrocento Sans"/>
                <a:sym typeface="Quattrocento Sans"/>
              </a:rPr>
              <a:t>ICONS</a:t>
            </a:r>
            <a:r>
              <a:rPr lang="en-IE" sz="3600" baseline="0" dirty="0">
                <a:solidFill>
                  <a:schemeClr val="bg1"/>
                </a:solidFill>
                <a:latin typeface="+mn-lt"/>
                <a:ea typeface="Quattrocento Sans"/>
                <a:cs typeface="Quattrocento Sans"/>
                <a:sym typeface="Quattrocento Sans"/>
              </a:rPr>
              <a:t> WHICH CAN BE USED WITHIN THE </a:t>
            </a:r>
            <a:r>
              <a:rPr lang="en-IE" sz="3600" b="1" baseline="0" dirty="0">
                <a:solidFill>
                  <a:schemeClr val="bg1"/>
                </a:solidFill>
                <a:latin typeface="+mn-lt"/>
                <a:ea typeface="Quattrocento Sans"/>
                <a:cs typeface="Quattrocento Sans"/>
                <a:sym typeface="Quattrocento Sans"/>
              </a:rPr>
              <a:t>YDSI</a:t>
            </a:r>
          </a:p>
          <a:p>
            <a:pPr marL="0" lvl="0" indent="0" algn="l" rtl="0">
              <a:spcBef>
                <a:spcPts val="0"/>
              </a:spcBef>
              <a:spcAft>
                <a:spcPts val="0"/>
              </a:spcAft>
              <a:buClr>
                <a:schemeClr val="dk1"/>
              </a:buClr>
              <a:buSzPts val="1100"/>
              <a:buFont typeface="Arial"/>
              <a:buNone/>
            </a:pPr>
            <a:r>
              <a:rPr lang="en-IE" sz="3600" baseline="0" dirty="0">
                <a:solidFill>
                  <a:schemeClr val="bg1"/>
                </a:solidFill>
                <a:latin typeface="+mn-lt"/>
                <a:ea typeface="Quattrocento Sans"/>
                <a:cs typeface="Quattrocento Sans"/>
                <a:sym typeface="Quattrocento Sans"/>
              </a:rPr>
              <a:t>POWERPOINT</a:t>
            </a:r>
          </a:p>
          <a:p>
            <a:pPr marL="0" lvl="0" indent="0" algn="l" rtl="0">
              <a:spcBef>
                <a:spcPts val="0"/>
              </a:spcBef>
              <a:spcAft>
                <a:spcPts val="0"/>
              </a:spcAft>
              <a:buClr>
                <a:schemeClr val="dk1"/>
              </a:buClr>
              <a:buSzPts val="1100"/>
              <a:buFont typeface="Arial"/>
              <a:buNone/>
            </a:pPr>
            <a:endParaRPr lang="en-IE" sz="3600" dirty="0">
              <a:solidFill>
                <a:schemeClr val="bg1"/>
              </a:solidFill>
              <a:latin typeface="+mn-lt"/>
              <a:ea typeface="Quattrocento Sans"/>
              <a:cs typeface="Quattrocento Sans"/>
              <a:sym typeface="Quattrocento Sans"/>
            </a:endParaRPr>
          </a:p>
          <a:p>
            <a:pPr marL="52388" lvl="0" indent="0" algn="l" rtl="0">
              <a:spcBef>
                <a:spcPts val="0"/>
              </a:spcBef>
              <a:spcAft>
                <a:spcPts val="0"/>
              </a:spcAft>
              <a:buClr>
                <a:schemeClr val="dk1"/>
              </a:buClr>
              <a:buSzPts val="900"/>
              <a:buFont typeface="Quattrocento Sans"/>
              <a:buNone/>
              <a:tabLst/>
            </a:pPr>
            <a:r>
              <a:rPr lang="en-IE" sz="2400" i="1" dirty="0">
                <a:solidFill>
                  <a:schemeClr val="bg1"/>
                </a:solidFill>
                <a:latin typeface="+mn-lt"/>
                <a:ea typeface="Quattrocento Sans"/>
                <a:cs typeface="Quattrocento Sans"/>
                <a:sym typeface="Quattrocento Sans"/>
              </a:rPr>
              <a:t>Resize them without losing quality.</a:t>
            </a:r>
            <a:r>
              <a:rPr lang="en-IE" sz="2400" i="1" baseline="0" dirty="0">
                <a:solidFill>
                  <a:schemeClr val="bg1"/>
                </a:solidFill>
                <a:latin typeface="+mn-lt"/>
                <a:ea typeface="Quattrocento Sans"/>
                <a:cs typeface="Quattrocento Sans"/>
                <a:sym typeface="Quattrocento Sans"/>
              </a:rPr>
              <a:t> </a:t>
            </a:r>
            <a:r>
              <a:rPr lang="en-IE" sz="2400" i="1" dirty="0">
                <a:solidFill>
                  <a:schemeClr val="bg1"/>
                </a:solidFill>
                <a:latin typeface="+mn-lt"/>
                <a:ea typeface="Quattrocento Sans"/>
                <a:cs typeface="Quattrocento Sans"/>
                <a:sym typeface="Quattrocento Sans"/>
              </a:rPr>
              <a:t> Change line colour, width and style.</a:t>
            </a:r>
            <a:r>
              <a:rPr lang="en-IE" sz="2400" i="1" baseline="0" dirty="0">
                <a:solidFill>
                  <a:schemeClr val="bg1"/>
                </a:solidFill>
                <a:latin typeface="+mn-lt"/>
                <a:ea typeface="Quattrocento Sans"/>
                <a:cs typeface="Quattrocento Sans"/>
                <a:sym typeface="Quattrocento Sans"/>
              </a:rPr>
              <a:t>  </a:t>
            </a:r>
          </a:p>
          <a:p>
            <a:pPr marL="52388" lvl="0" indent="0" algn="l" rtl="0">
              <a:spcBef>
                <a:spcPts val="0"/>
              </a:spcBef>
              <a:spcAft>
                <a:spcPts val="0"/>
              </a:spcAft>
              <a:buClr>
                <a:schemeClr val="dk1"/>
              </a:buClr>
              <a:buSzPts val="900"/>
              <a:buFont typeface="Quattrocento Sans"/>
              <a:buNone/>
              <a:tabLst/>
            </a:pPr>
            <a:endParaRPr lang="en-IE" sz="2400" i="1" baseline="0" dirty="0">
              <a:solidFill>
                <a:schemeClr val="bg1"/>
              </a:solidFill>
              <a:latin typeface="+mn-lt"/>
              <a:ea typeface="Quattrocento Sans"/>
              <a:cs typeface="Quattrocento Sans"/>
              <a:sym typeface="Quattrocento Sans"/>
            </a:endParaRPr>
          </a:p>
          <a:p>
            <a:pPr marL="52388" lvl="0" indent="0" algn="l" rtl="0">
              <a:spcBef>
                <a:spcPts val="0"/>
              </a:spcBef>
              <a:spcAft>
                <a:spcPts val="0"/>
              </a:spcAft>
              <a:buClr>
                <a:schemeClr val="dk1"/>
              </a:buClr>
              <a:buSzPts val="900"/>
              <a:buFont typeface="Quattrocento Sans"/>
              <a:buNone/>
              <a:tabLst/>
            </a:pPr>
            <a:r>
              <a:rPr lang="en" sz="2400" dirty="0">
                <a:solidFill>
                  <a:schemeClr val="bg1"/>
                </a:solidFill>
                <a:latin typeface="+mn-lt"/>
                <a:ea typeface="Quattrocento Sans"/>
                <a:cs typeface="Quattrocento Sans"/>
                <a:sym typeface="Quattrocento Sans"/>
              </a:rPr>
              <a:t>Isn’t that nice? :)</a:t>
            </a:r>
          </a:p>
        </p:txBody>
      </p:sp>
      <p:sp>
        <p:nvSpPr>
          <p:cNvPr id="7" name="Rectangle 6"/>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8" name="Straight Connector 7"/>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5145818" y="0"/>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942675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Large photo with text - white &amp; green">
    <p:spTree>
      <p:nvGrpSpPr>
        <p:cNvPr id="1" name=""/>
        <p:cNvGrpSpPr/>
        <p:nvPr/>
      </p:nvGrpSpPr>
      <p:grpSpPr>
        <a:xfrm>
          <a:off x="0" y="0"/>
          <a:ext cx="0" cy="0"/>
          <a:chOff x="0" y="0"/>
          <a:chExt cx="0" cy="0"/>
        </a:xfrm>
      </p:grpSpPr>
      <p:sp>
        <p:nvSpPr>
          <p:cNvPr id="20" name="Rectangle 19">
            <a:extLst>
              <a:ext uri="{FF2B5EF4-FFF2-40B4-BE49-F238E27FC236}">
                <a16:creationId xmlns="" xmlns:a16="http://schemas.microsoft.com/office/drawing/2014/main" id="{93897D34-8BE8-D349-9464-F6C575743284}"/>
              </a:ext>
            </a:extLst>
          </p:cNvPr>
          <p:cNvSpPr/>
          <p:nvPr userDrawn="1"/>
        </p:nvSpPr>
        <p:spPr>
          <a:xfrm>
            <a:off x="20821" y="0"/>
            <a:ext cx="12171179" cy="6879688"/>
          </a:xfrm>
          <a:prstGeom prst="rect">
            <a:avLst/>
          </a:prstGeom>
          <a:solidFill>
            <a:srgbClr val="56BE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 xmlns:a16="http://schemas.microsoft.com/office/drawing/2014/main" id="{FDD14410-94CE-F048-AD69-2BCCEC668E3F}"/>
              </a:ext>
            </a:extLst>
          </p:cNvPr>
          <p:cNvSpPr/>
          <p:nvPr userDrawn="1"/>
        </p:nvSpPr>
        <p:spPr>
          <a:xfrm>
            <a:off x="6753" y="0"/>
            <a:ext cx="8764172" cy="68796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Picture Placeholder 22">
            <a:extLst>
              <a:ext uri="{FF2B5EF4-FFF2-40B4-BE49-F238E27FC236}">
                <a16:creationId xmlns="" xmlns:a16="http://schemas.microsoft.com/office/drawing/2014/main" id="{A8C33CDF-F8DF-6549-91DD-08107612CAEF}"/>
              </a:ext>
            </a:extLst>
          </p:cNvPr>
          <p:cNvSpPr>
            <a:spLocks noGrp="1"/>
          </p:cNvSpPr>
          <p:nvPr>
            <p:ph type="pic" sz="quarter" idx="10"/>
          </p:nvPr>
        </p:nvSpPr>
        <p:spPr>
          <a:xfrm>
            <a:off x="5443538" y="760413"/>
            <a:ext cx="6762750" cy="5400675"/>
          </a:xfrm>
        </p:spPr>
        <p:txBody>
          <a:bodyPr/>
          <a:lstStyle/>
          <a:p>
            <a:endParaRPr lang="en-US" dirty="0"/>
          </a:p>
        </p:txBody>
      </p:sp>
      <p:sp>
        <p:nvSpPr>
          <p:cNvPr id="24" name="Text Placeholder 25">
            <a:extLst>
              <a:ext uri="{FF2B5EF4-FFF2-40B4-BE49-F238E27FC236}">
                <a16:creationId xmlns="" xmlns:a16="http://schemas.microsoft.com/office/drawing/2014/main" id="{C42E4A07-400A-104A-9180-DD0A8FE52A71}"/>
              </a:ext>
            </a:extLst>
          </p:cNvPr>
          <p:cNvSpPr>
            <a:spLocks noGrp="1"/>
          </p:cNvSpPr>
          <p:nvPr>
            <p:ph type="body" sz="quarter" idx="14" hasCustomPrompt="1"/>
          </p:nvPr>
        </p:nvSpPr>
        <p:spPr>
          <a:xfrm>
            <a:off x="392816" y="2721121"/>
            <a:ext cx="4461735" cy="3527129"/>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5" name="Text Placeholder 23">
            <a:extLst>
              <a:ext uri="{FF2B5EF4-FFF2-40B4-BE49-F238E27FC236}">
                <a16:creationId xmlns="" xmlns:a16="http://schemas.microsoft.com/office/drawing/2014/main" id="{24DA3BFC-68B6-D64F-8C0E-AF4F3D9648FA}"/>
              </a:ext>
            </a:extLst>
          </p:cNvPr>
          <p:cNvSpPr>
            <a:spLocks noGrp="1"/>
          </p:cNvSpPr>
          <p:nvPr>
            <p:ph type="body" sz="quarter" idx="15" hasCustomPrompt="1"/>
          </p:nvPr>
        </p:nvSpPr>
        <p:spPr>
          <a:xfrm>
            <a:off x="392816" y="1673170"/>
            <a:ext cx="4461735" cy="697353"/>
          </a:xfrm>
        </p:spPr>
        <p:txBody>
          <a:bodyPr>
            <a:normAutofit/>
          </a:bodyPr>
          <a:lstStyle>
            <a:lvl1pPr marL="0" indent="0" algn="l">
              <a:buNone/>
              <a:defRPr sz="3600">
                <a:solidFill>
                  <a:schemeClr val="tx1"/>
                </a:solidFill>
                <a:latin typeface="+mn-lt"/>
              </a:defRPr>
            </a:lvl1pPr>
          </a:lstStyle>
          <a:p>
            <a:pPr lvl="0"/>
            <a:r>
              <a:rPr lang="en-US" dirty="0"/>
              <a:t>TITLE</a:t>
            </a:r>
          </a:p>
        </p:txBody>
      </p:sp>
      <p:sp>
        <p:nvSpPr>
          <p:cNvPr id="26" name="Rectangle 25">
            <a:extLst>
              <a:ext uri="{FF2B5EF4-FFF2-40B4-BE49-F238E27FC236}">
                <a16:creationId xmlns="" xmlns:a16="http://schemas.microsoft.com/office/drawing/2014/main" id="{32832BA1-CFC2-8C44-9E32-B762A69D7826}"/>
              </a:ext>
            </a:extLst>
          </p:cNvPr>
          <p:cNvSpPr/>
          <p:nvPr userDrawn="1"/>
        </p:nvSpPr>
        <p:spPr>
          <a:xfrm>
            <a:off x="386062" y="6437709"/>
            <a:ext cx="11674007" cy="230832"/>
          </a:xfrm>
          <a:prstGeom prst="rect">
            <a:avLst/>
          </a:prstGeom>
        </p:spPr>
        <p:txBody>
          <a:bodyPr wrap="square">
            <a:spAutoFit/>
          </a:bodyPr>
          <a:lstStyle/>
          <a:p>
            <a:pPr lvl="0" algn="l"/>
            <a:r>
              <a:rPr lang="en-US" sz="900" dirty="0">
                <a:solidFill>
                  <a:schemeClr val="tx1"/>
                </a:solidFill>
              </a:rPr>
              <a:t>YOUNG DIGITAL SOCIAL INNOVATORS</a:t>
            </a:r>
          </a:p>
        </p:txBody>
      </p:sp>
      <p:cxnSp>
        <p:nvCxnSpPr>
          <p:cNvPr id="27" name="Straight Connector 26">
            <a:extLst>
              <a:ext uri="{FF2B5EF4-FFF2-40B4-BE49-F238E27FC236}">
                <a16:creationId xmlns="" xmlns:a16="http://schemas.microsoft.com/office/drawing/2014/main" id="{B2D2726A-A957-A44F-A3CD-5D7B9D10A947}"/>
              </a:ext>
            </a:extLst>
          </p:cNvPr>
          <p:cNvCxnSpPr>
            <a:cxnSpLocks/>
          </p:cNvCxnSpPr>
          <p:nvPr userDrawn="1"/>
        </p:nvCxnSpPr>
        <p:spPr>
          <a:xfrm>
            <a:off x="386062" y="6459397"/>
            <a:ext cx="0" cy="3986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Freeform 27">
            <a:extLst>
              <a:ext uri="{FF2B5EF4-FFF2-40B4-BE49-F238E27FC236}">
                <a16:creationId xmlns="" xmlns:a16="http://schemas.microsoft.com/office/drawing/2014/main" id="{734B37FB-899D-3F42-9E2A-B36BAFFF3CC2}"/>
              </a:ext>
            </a:extLst>
          </p:cNvPr>
          <p:cNvSpPr/>
          <p:nvPr userDrawn="1"/>
        </p:nvSpPr>
        <p:spPr>
          <a:xfrm>
            <a:off x="0" y="0"/>
            <a:ext cx="2944302" cy="1365147"/>
          </a:xfrm>
          <a:custGeom>
            <a:avLst/>
            <a:gdLst>
              <a:gd name="connsiteX0" fmla="*/ 2224530 w 2944302"/>
              <a:gd name="connsiteY0" fmla="*/ 0 h 1365147"/>
              <a:gd name="connsiteX1" fmla="*/ 2944302 w 2944302"/>
              <a:gd name="connsiteY1" fmla="*/ 0 h 1365147"/>
              <a:gd name="connsiteX2" fmla="*/ 2916864 w 2944302"/>
              <a:gd name="connsiteY2" fmla="*/ 84578 h 1365147"/>
              <a:gd name="connsiteX3" fmla="*/ 2172216 w 2944302"/>
              <a:gd name="connsiteY3" fmla="*/ 1039715 h 1365147"/>
              <a:gd name="connsiteX4" fmla="*/ 97144 w 2944302"/>
              <a:gd name="connsiteY4" fmla="*/ 1105917 h 1365147"/>
              <a:gd name="connsiteX5" fmla="*/ 0 w 2944302"/>
              <a:gd name="connsiteY5" fmla="*/ 1046307 h 1365147"/>
              <a:gd name="connsiteX6" fmla="*/ 0 w 2944302"/>
              <a:gd name="connsiteY6" fmla="*/ 154200 h 1365147"/>
              <a:gd name="connsiteX7" fmla="*/ 18576 w 2944302"/>
              <a:gd name="connsiteY7" fmla="*/ 179274 h 1365147"/>
              <a:gd name="connsiteX8" fmla="*/ 1801103 w 2944302"/>
              <a:gd name="connsiteY8" fmla="*/ 481427 h 1365147"/>
              <a:gd name="connsiteX9" fmla="*/ 2201152 w 2944302"/>
              <a:gd name="connsiteY9" fmla="*/ 49749 h 1365147"/>
              <a:gd name="connsiteX10" fmla="*/ 2224530 w 2944302"/>
              <a:gd name="connsiteY10" fmla="*/ 0 h 1365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44302" h="1365147">
                <a:moveTo>
                  <a:pt x="2224530" y="0"/>
                </a:moveTo>
                <a:lnTo>
                  <a:pt x="2944302" y="0"/>
                </a:lnTo>
                <a:lnTo>
                  <a:pt x="2916864" y="84578"/>
                </a:lnTo>
                <a:cubicBezTo>
                  <a:pt x="2779419" y="464547"/>
                  <a:pt x="2527906" y="801836"/>
                  <a:pt x="2172216" y="1039715"/>
                </a:cubicBezTo>
                <a:cubicBezTo>
                  <a:pt x="1539879" y="1462610"/>
                  <a:pt x="742916" y="1461221"/>
                  <a:pt x="97144" y="1105917"/>
                </a:cubicBezTo>
                <a:lnTo>
                  <a:pt x="0" y="1046307"/>
                </a:lnTo>
                <a:lnTo>
                  <a:pt x="0" y="154200"/>
                </a:lnTo>
                <a:lnTo>
                  <a:pt x="18576" y="179274"/>
                </a:lnTo>
                <a:cubicBezTo>
                  <a:pt x="462634" y="721607"/>
                  <a:pt x="1232754" y="861528"/>
                  <a:pt x="1801103" y="481427"/>
                </a:cubicBezTo>
                <a:cubicBezTo>
                  <a:pt x="1971608" y="367397"/>
                  <a:pt x="2105794" y="218710"/>
                  <a:pt x="2201152" y="49749"/>
                </a:cubicBezTo>
                <a:lnTo>
                  <a:pt x="2224530" y="0"/>
                </a:lnTo>
                <a:close/>
              </a:path>
            </a:pathLst>
          </a:custGeom>
          <a:solidFill>
            <a:srgbClr val="FDA8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69556351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 photos with text - yellow">
    <p:spTree>
      <p:nvGrpSpPr>
        <p:cNvPr id="1" name=""/>
        <p:cNvGrpSpPr/>
        <p:nvPr/>
      </p:nvGrpSpPr>
      <p:grpSpPr>
        <a:xfrm>
          <a:off x="0" y="0"/>
          <a:ext cx="0" cy="0"/>
          <a:chOff x="0" y="0"/>
          <a:chExt cx="0" cy="0"/>
        </a:xfrm>
      </p:grpSpPr>
      <p:sp>
        <p:nvSpPr>
          <p:cNvPr id="14" name="Rectangle 13">
            <a:extLst>
              <a:ext uri="{FF2B5EF4-FFF2-40B4-BE49-F238E27FC236}">
                <a16:creationId xmlns="" xmlns:a16="http://schemas.microsoft.com/office/drawing/2014/main" id="{2E40FA1C-9BA0-6E46-A97B-FC325F8601F6}"/>
              </a:ext>
            </a:extLst>
          </p:cNvPr>
          <p:cNvSpPr/>
          <p:nvPr userDrawn="1"/>
        </p:nvSpPr>
        <p:spPr>
          <a:xfrm>
            <a:off x="20821" y="0"/>
            <a:ext cx="12171179" cy="6879688"/>
          </a:xfrm>
          <a:prstGeom prst="rect">
            <a:avLst/>
          </a:prstGeom>
          <a:solidFill>
            <a:srgbClr val="FDA8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 xmlns:a16="http://schemas.microsoft.com/office/drawing/2014/main" id="{E44902FF-2ECE-C741-A654-9E32083BE90A}"/>
              </a:ext>
            </a:extLst>
          </p:cNvPr>
          <p:cNvSpPr/>
          <p:nvPr userDrawn="1"/>
        </p:nvSpPr>
        <p:spPr>
          <a:xfrm>
            <a:off x="4149969" y="0"/>
            <a:ext cx="3404382" cy="6879688"/>
          </a:xfrm>
          <a:prstGeom prst="rect">
            <a:avLst/>
          </a:prstGeom>
          <a:solidFill>
            <a:srgbClr val="F07C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Picture Placeholder 9">
            <a:extLst>
              <a:ext uri="{FF2B5EF4-FFF2-40B4-BE49-F238E27FC236}">
                <a16:creationId xmlns="" xmlns:a16="http://schemas.microsoft.com/office/drawing/2014/main" id="{FB03E6CE-8962-A648-BAC0-7DF4EA2BE906}"/>
              </a:ext>
            </a:extLst>
          </p:cNvPr>
          <p:cNvSpPr>
            <a:spLocks noGrp="1"/>
          </p:cNvSpPr>
          <p:nvPr>
            <p:ph type="pic" sz="quarter" idx="10"/>
          </p:nvPr>
        </p:nvSpPr>
        <p:spPr>
          <a:xfrm>
            <a:off x="520700" y="549275"/>
            <a:ext cx="2743200" cy="2755900"/>
          </a:xfrm>
        </p:spPr>
        <p:txBody>
          <a:bodyPr/>
          <a:lstStyle/>
          <a:p>
            <a:endParaRPr lang="en-US" dirty="0"/>
          </a:p>
        </p:txBody>
      </p:sp>
      <p:sp>
        <p:nvSpPr>
          <p:cNvPr id="11" name="Picture Placeholder 9">
            <a:extLst>
              <a:ext uri="{FF2B5EF4-FFF2-40B4-BE49-F238E27FC236}">
                <a16:creationId xmlns="" xmlns:a16="http://schemas.microsoft.com/office/drawing/2014/main" id="{2D617B51-8F0E-2347-8FF9-E032BCF5AEE4}"/>
              </a:ext>
            </a:extLst>
          </p:cNvPr>
          <p:cNvSpPr>
            <a:spLocks noGrp="1"/>
          </p:cNvSpPr>
          <p:nvPr>
            <p:ph type="pic" sz="quarter" idx="11"/>
          </p:nvPr>
        </p:nvSpPr>
        <p:spPr>
          <a:xfrm>
            <a:off x="3416299" y="549275"/>
            <a:ext cx="2743200" cy="2755900"/>
          </a:xfrm>
        </p:spPr>
        <p:txBody>
          <a:bodyPr/>
          <a:lstStyle/>
          <a:p>
            <a:endParaRPr lang="en-US" dirty="0"/>
          </a:p>
        </p:txBody>
      </p:sp>
      <p:sp>
        <p:nvSpPr>
          <p:cNvPr id="12" name="Picture Placeholder 9">
            <a:extLst>
              <a:ext uri="{FF2B5EF4-FFF2-40B4-BE49-F238E27FC236}">
                <a16:creationId xmlns="" xmlns:a16="http://schemas.microsoft.com/office/drawing/2014/main" id="{EDFA8E62-D964-314D-98CD-9E10A1B06F9E}"/>
              </a:ext>
            </a:extLst>
          </p:cNvPr>
          <p:cNvSpPr>
            <a:spLocks noGrp="1"/>
          </p:cNvSpPr>
          <p:nvPr>
            <p:ph type="pic" sz="quarter" idx="12"/>
          </p:nvPr>
        </p:nvSpPr>
        <p:spPr>
          <a:xfrm>
            <a:off x="520700" y="3429000"/>
            <a:ext cx="2743200" cy="2755900"/>
          </a:xfrm>
        </p:spPr>
        <p:txBody>
          <a:bodyPr/>
          <a:lstStyle/>
          <a:p>
            <a:endParaRPr lang="en-US" dirty="0"/>
          </a:p>
        </p:txBody>
      </p:sp>
      <p:sp>
        <p:nvSpPr>
          <p:cNvPr id="13" name="Picture Placeholder 9">
            <a:extLst>
              <a:ext uri="{FF2B5EF4-FFF2-40B4-BE49-F238E27FC236}">
                <a16:creationId xmlns="" xmlns:a16="http://schemas.microsoft.com/office/drawing/2014/main" id="{6A8EF2CE-F34A-AE46-987A-19F127BDCD92}"/>
              </a:ext>
            </a:extLst>
          </p:cNvPr>
          <p:cNvSpPr>
            <a:spLocks noGrp="1"/>
          </p:cNvSpPr>
          <p:nvPr>
            <p:ph type="pic" sz="quarter" idx="13"/>
          </p:nvPr>
        </p:nvSpPr>
        <p:spPr>
          <a:xfrm>
            <a:off x="3416299" y="3429000"/>
            <a:ext cx="2743200" cy="2755900"/>
          </a:xfrm>
        </p:spPr>
        <p:txBody>
          <a:bodyPr/>
          <a:lstStyle/>
          <a:p>
            <a:endParaRPr lang="en-US" dirty="0"/>
          </a:p>
        </p:txBody>
      </p:sp>
      <p:cxnSp>
        <p:nvCxnSpPr>
          <p:cNvPr id="16" name="Straight Connector 15">
            <a:extLst>
              <a:ext uri="{FF2B5EF4-FFF2-40B4-BE49-F238E27FC236}">
                <a16:creationId xmlns="" xmlns:a16="http://schemas.microsoft.com/office/drawing/2014/main" id="{E4CF3339-9F5E-B34F-8523-FC3AD3256AF7}"/>
              </a:ext>
            </a:extLst>
          </p:cNvPr>
          <p:cNvCxnSpPr>
            <a:cxnSpLocks/>
          </p:cNvCxnSpPr>
          <p:nvPr userDrawn="1"/>
        </p:nvCxnSpPr>
        <p:spPr>
          <a:xfrm>
            <a:off x="11776518" y="6459397"/>
            <a:ext cx="0" cy="39860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 xmlns:a16="http://schemas.microsoft.com/office/drawing/2014/main" id="{E0C95537-7AD3-C949-8217-618F084ED105}"/>
              </a:ext>
            </a:extLst>
          </p:cNvPr>
          <p:cNvSpPr/>
          <p:nvPr userDrawn="1"/>
        </p:nvSpPr>
        <p:spPr>
          <a:xfrm>
            <a:off x="9836799" y="6485740"/>
            <a:ext cx="1955985" cy="230832"/>
          </a:xfrm>
          <a:prstGeom prst="rect">
            <a:avLst/>
          </a:prstGeom>
        </p:spPr>
        <p:txBody>
          <a:bodyPr wrap="none">
            <a:spAutoFit/>
          </a:bodyPr>
          <a:lstStyle/>
          <a:p>
            <a:pPr lvl="0" algn="r"/>
            <a:r>
              <a:rPr lang="en-US" sz="900" dirty="0">
                <a:solidFill>
                  <a:schemeClr val="bg1"/>
                </a:solidFill>
              </a:rPr>
              <a:t>YOUNG DIGITAL SOCIAL INNOVATORS</a:t>
            </a:r>
          </a:p>
        </p:txBody>
      </p:sp>
      <p:sp>
        <p:nvSpPr>
          <p:cNvPr id="18" name="Text Placeholder 23">
            <a:extLst>
              <a:ext uri="{FF2B5EF4-FFF2-40B4-BE49-F238E27FC236}">
                <a16:creationId xmlns="" xmlns:a16="http://schemas.microsoft.com/office/drawing/2014/main" id="{F2827F29-AB74-1E4E-9CD9-FC692D43786A}"/>
              </a:ext>
            </a:extLst>
          </p:cNvPr>
          <p:cNvSpPr>
            <a:spLocks noGrp="1"/>
          </p:cNvSpPr>
          <p:nvPr>
            <p:ph type="body" sz="quarter" idx="14" hasCustomPrompt="1"/>
          </p:nvPr>
        </p:nvSpPr>
        <p:spPr>
          <a:xfrm>
            <a:off x="6926354" y="1936387"/>
            <a:ext cx="4866430" cy="697353"/>
          </a:xfrm>
        </p:spPr>
        <p:txBody>
          <a:bodyPr>
            <a:normAutofit/>
          </a:bodyPr>
          <a:lstStyle>
            <a:lvl1pPr marL="0" indent="0" algn="r">
              <a:buNone/>
              <a:defRPr sz="3600">
                <a:solidFill>
                  <a:schemeClr val="bg1"/>
                </a:solidFill>
                <a:latin typeface="+mn-lt"/>
              </a:defRPr>
            </a:lvl1pPr>
          </a:lstStyle>
          <a:p>
            <a:pPr lvl="0"/>
            <a:r>
              <a:rPr lang="en-US" dirty="0"/>
              <a:t>TITLE</a:t>
            </a:r>
          </a:p>
        </p:txBody>
      </p:sp>
      <p:sp>
        <p:nvSpPr>
          <p:cNvPr id="19" name="Text Placeholder 25">
            <a:extLst>
              <a:ext uri="{FF2B5EF4-FFF2-40B4-BE49-F238E27FC236}">
                <a16:creationId xmlns="" xmlns:a16="http://schemas.microsoft.com/office/drawing/2014/main" id="{2AC4DADE-6A23-C343-86DA-6C15D331C344}"/>
              </a:ext>
            </a:extLst>
          </p:cNvPr>
          <p:cNvSpPr>
            <a:spLocks noGrp="1"/>
          </p:cNvSpPr>
          <p:nvPr>
            <p:ph type="body" sz="quarter" idx="15" hasCustomPrompt="1"/>
          </p:nvPr>
        </p:nvSpPr>
        <p:spPr>
          <a:xfrm>
            <a:off x="6926355" y="3136739"/>
            <a:ext cx="4866429" cy="2592420"/>
          </a:xfrm>
        </p:spPr>
        <p:txBody>
          <a:bodyPr>
            <a:noAutofit/>
          </a:bodyPr>
          <a:lstStyle>
            <a:lvl1pPr marL="0" indent="0" algn="r">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40459239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lue speech bubble on yellow">
    <p:spTree>
      <p:nvGrpSpPr>
        <p:cNvPr id="1" name=""/>
        <p:cNvGrpSpPr/>
        <p:nvPr/>
      </p:nvGrpSpPr>
      <p:grpSpPr>
        <a:xfrm>
          <a:off x="0" y="0"/>
          <a:ext cx="0" cy="0"/>
          <a:chOff x="0" y="0"/>
          <a:chExt cx="0" cy="0"/>
        </a:xfrm>
      </p:grpSpPr>
      <p:sp>
        <p:nvSpPr>
          <p:cNvPr id="14" name="Rectangle 13">
            <a:extLst>
              <a:ext uri="{FF2B5EF4-FFF2-40B4-BE49-F238E27FC236}">
                <a16:creationId xmlns="" xmlns:a16="http://schemas.microsoft.com/office/drawing/2014/main" id="{2E40FA1C-9BA0-6E46-A97B-FC325F8601F6}"/>
              </a:ext>
            </a:extLst>
          </p:cNvPr>
          <p:cNvSpPr/>
          <p:nvPr userDrawn="1"/>
        </p:nvSpPr>
        <p:spPr>
          <a:xfrm>
            <a:off x="1" y="0"/>
            <a:ext cx="12192000" cy="6879688"/>
          </a:xfrm>
          <a:prstGeom prst="rect">
            <a:avLst/>
          </a:prstGeom>
          <a:solidFill>
            <a:srgbClr val="FDA8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6" name="Straight Connector 15">
            <a:extLst>
              <a:ext uri="{FF2B5EF4-FFF2-40B4-BE49-F238E27FC236}">
                <a16:creationId xmlns="" xmlns:a16="http://schemas.microsoft.com/office/drawing/2014/main" id="{E4CF3339-9F5E-B34F-8523-FC3AD3256AF7}"/>
              </a:ext>
            </a:extLst>
          </p:cNvPr>
          <p:cNvCxnSpPr>
            <a:cxnSpLocks/>
          </p:cNvCxnSpPr>
          <p:nvPr userDrawn="1"/>
        </p:nvCxnSpPr>
        <p:spPr>
          <a:xfrm>
            <a:off x="11776518" y="6459397"/>
            <a:ext cx="0" cy="39860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 xmlns:a16="http://schemas.microsoft.com/office/drawing/2014/main" id="{E0C95537-7AD3-C949-8217-618F084ED105}"/>
              </a:ext>
            </a:extLst>
          </p:cNvPr>
          <p:cNvSpPr/>
          <p:nvPr userDrawn="1"/>
        </p:nvSpPr>
        <p:spPr>
          <a:xfrm>
            <a:off x="9836799" y="6485740"/>
            <a:ext cx="1955985" cy="230832"/>
          </a:xfrm>
          <a:prstGeom prst="rect">
            <a:avLst/>
          </a:prstGeom>
        </p:spPr>
        <p:txBody>
          <a:bodyPr wrap="none">
            <a:spAutoFit/>
          </a:bodyPr>
          <a:lstStyle/>
          <a:p>
            <a:pPr lvl="0" algn="r"/>
            <a:r>
              <a:rPr lang="en-US" sz="900" dirty="0">
                <a:solidFill>
                  <a:schemeClr val="bg1"/>
                </a:solidFill>
              </a:rPr>
              <a:t>YOUNG DIGITAL SOCIAL INNOVATORS</a:t>
            </a:r>
          </a:p>
        </p:txBody>
      </p:sp>
      <p:sp>
        <p:nvSpPr>
          <p:cNvPr id="18" name="Text Placeholder 23">
            <a:extLst>
              <a:ext uri="{FF2B5EF4-FFF2-40B4-BE49-F238E27FC236}">
                <a16:creationId xmlns="" xmlns:a16="http://schemas.microsoft.com/office/drawing/2014/main" id="{F2827F29-AB74-1E4E-9CD9-FC692D43786A}"/>
              </a:ext>
            </a:extLst>
          </p:cNvPr>
          <p:cNvSpPr>
            <a:spLocks noGrp="1"/>
          </p:cNvSpPr>
          <p:nvPr>
            <p:ph type="body" sz="quarter" idx="14" hasCustomPrompt="1"/>
          </p:nvPr>
        </p:nvSpPr>
        <p:spPr>
          <a:xfrm>
            <a:off x="6926354" y="1936387"/>
            <a:ext cx="4866430" cy="697353"/>
          </a:xfrm>
        </p:spPr>
        <p:txBody>
          <a:bodyPr>
            <a:normAutofit/>
          </a:bodyPr>
          <a:lstStyle>
            <a:lvl1pPr marL="0" indent="0" algn="r">
              <a:buNone/>
              <a:defRPr sz="3600">
                <a:solidFill>
                  <a:schemeClr val="bg1"/>
                </a:solidFill>
                <a:latin typeface="+mn-lt"/>
              </a:defRPr>
            </a:lvl1pPr>
          </a:lstStyle>
          <a:p>
            <a:pPr lvl="0"/>
            <a:r>
              <a:rPr lang="en-US" dirty="0"/>
              <a:t>TITLE</a:t>
            </a:r>
          </a:p>
        </p:txBody>
      </p:sp>
      <p:sp>
        <p:nvSpPr>
          <p:cNvPr id="19" name="Text Placeholder 25">
            <a:extLst>
              <a:ext uri="{FF2B5EF4-FFF2-40B4-BE49-F238E27FC236}">
                <a16:creationId xmlns="" xmlns:a16="http://schemas.microsoft.com/office/drawing/2014/main" id="{2AC4DADE-6A23-C343-86DA-6C15D331C344}"/>
              </a:ext>
            </a:extLst>
          </p:cNvPr>
          <p:cNvSpPr>
            <a:spLocks noGrp="1"/>
          </p:cNvSpPr>
          <p:nvPr>
            <p:ph type="body" sz="quarter" idx="15" hasCustomPrompt="1"/>
          </p:nvPr>
        </p:nvSpPr>
        <p:spPr>
          <a:xfrm>
            <a:off x="6926355" y="3136739"/>
            <a:ext cx="4866429" cy="2592420"/>
          </a:xfrm>
        </p:spPr>
        <p:txBody>
          <a:bodyPr>
            <a:noAutofit/>
          </a:bodyPr>
          <a:lstStyle>
            <a:lvl1pPr marL="0" indent="0" algn="r">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grpSp>
        <p:nvGrpSpPr>
          <p:cNvPr id="3" name="Group 2">
            <a:extLst>
              <a:ext uri="{FF2B5EF4-FFF2-40B4-BE49-F238E27FC236}">
                <a16:creationId xmlns="" xmlns:a16="http://schemas.microsoft.com/office/drawing/2014/main" id="{179261AC-89FB-4248-9690-08951E35CC72}"/>
              </a:ext>
            </a:extLst>
          </p:cNvPr>
          <p:cNvGrpSpPr/>
          <p:nvPr userDrawn="1"/>
        </p:nvGrpSpPr>
        <p:grpSpPr>
          <a:xfrm>
            <a:off x="585323" y="292419"/>
            <a:ext cx="5387212" cy="6395610"/>
            <a:chOff x="585323" y="1281787"/>
            <a:chExt cx="4553837" cy="5406241"/>
          </a:xfrm>
        </p:grpSpPr>
        <p:sp>
          <p:nvSpPr>
            <p:cNvPr id="21" name="Right Triangle 20">
              <a:extLst>
                <a:ext uri="{FF2B5EF4-FFF2-40B4-BE49-F238E27FC236}">
                  <a16:creationId xmlns="" xmlns:a16="http://schemas.microsoft.com/office/drawing/2014/main" id="{7AE15088-3817-AE4C-BBCD-73908E5BDE2D}"/>
                </a:ext>
              </a:extLst>
            </p:cNvPr>
            <p:cNvSpPr/>
            <p:nvPr/>
          </p:nvSpPr>
          <p:spPr>
            <a:xfrm rot="10800000" flipH="1">
              <a:off x="2334784" y="5738382"/>
              <a:ext cx="1067258" cy="949646"/>
            </a:xfrm>
            <a:prstGeom prst="rtTriangle">
              <a:avLst/>
            </a:prstGeom>
            <a:gradFill>
              <a:gsLst>
                <a:gs pos="42000">
                  <a:srgbClr val="76C6D3"/>
                </a:gs>
                <a:gs pos="98000">
                  <a:srgbClr val="6DAAB5"/>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dirty="0"/>
            </a:p>
          </p:txBody>
        </p:sp>
        <p:sp>
          <p:nvSpPr>
            <p:cNvPr id="25" name="Freeform 24">
              <a:extLst>
                <a:ext uri="{FF2B5EF4-FFF2-40B4-BE49-F238E27FC236}">
                  <a16:creationId xmlns="" xmlns:a16="http://schemas.microsoft.com/office/drawing/2014/main" id="{BF4776F0-B405-2B44-9306-4C9B5D1CEF0F}"/>
                </a:ext>
              </a:extLst>
            </p:cNvPr>
            <p:cNvSpPr/>
            <p:nvPr/>
          </p:nvSpPr>
          <p:spPr>
            <a:xfrm>
              <a:off x="585323" y="1281787"/>
              <a:ext cx="4553837" cy="4553839"/>
            </a:xfrm>
            <a:custGeom>
              <a:avLst/>
              <a:gdLst>
                <a:gd name="connsiteX0" fmla="*/ 2276918 w 4553837"/>
                <a:gd name="connsiteY0" fmla="*/ 0 h 4553839"/>
                <a:gd name="connsiteX1" fmla="*/ 4553837 w 4553837"/>
                <a:gd name="connsiteY1" fmla="*/ 2276920 h 4553839"/>
                <a:gd name="connsiteX2" fmla="*/ 2276918 w 4553837"/>
                <a:gd name="connsiteY2" fmla="*/ 4553839 h 4553839"/>
                <a:gd name="connsiteX3" fmla="*/ 274811 w 4553837"/>
                <a:gd name="connsiteY3" fmla="*/ 3362234 h 4553839"/>
                <a:gd name="connsiteX4" fmla="*/ 193687 w 4553837"/>
                <a:gd name="connsiteY4" fmla="*/ 3193833 h 4553839"/>
                <a:gd name="connsiteX5" fmla="*/ 193688 w 4553837"/>
                <a:gd name="connsiteY5" fmla="*/ 3193833 h 4553839"/>
                <a:gd name="connsiteX6" fmla="*/ 178932 w 4553837"/>
                <a:gd name="connsiteY6" fmla="*/ 3163200 h 4553839"/>
                <a:gd name="connsiteX7" fmla="*/ 0 w 4553837"/>
                <a:gd name="connsiteY7" fmla="*/ 2276921 h 4553839"/>
                <a:gd name="connsiteX8" fmla="*/ 1818041 w 4553837"/>
                <a:gd name="connsiteY8" fmla="*/ 46260 h 4553839"/>
                <a:gd name="connsiteX9" fmla="*/ 1957353 w 4553837"/>
                <a:gd name="connsiteY9" fmla="*/ 24999 h 4553839"/>
                <a:gd name="connsiteX10" fmla="*/ 1957352 w 4553837"/>
                <a:gd name="connsiteY10" fmla="*/ 24998 h 4553839"/>
                <a:gd name="connsiteX11" fmla="*/ 2044116 w 4553837"/>
                <a:gd name="connsiteY11" fmla="*/ 11756 h 4553839"/>
                <a:gd name="connsiteX12" fmla="*/ 2276918 w 4553837"/>
                <a:gd name="connsiteY12" fmla="*/ 0 h 4553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53837" h="4553839">
                  <a:moveTo>
                    <a:pt x="2276918" y="0"/>
                  </a:moveTo>
                  <a:cubicBezTo>
                    <a:pt x="3534426" y="0"/>
                    <a:pt x="4553837" y="1019411"/>
                    <a:pt x="4553837" y="2276920"/>
                  </a:cubicBezTo>
                  <a:cubicBezTo>
                    <a:pt x="4553837" y="3534428"/>
                    <a:pt x="3534426" y="4553839"/>
                    <a:pt x="2276918" y="4553839"/>
                  </a:cubicBezTo>
                  <a:cubicBezTo>
                    <a:pt x="1412382" y="4553839"/>
                    <a:pt x="660382" y="4072008"/>
                    <a:pt x="274811" y="3362234"/>
                  </a:cubicBezTo>
                  <a:lnTo>
                    <a:pt x="193687" y="3193833"/>
                  </a:lnTo>
                  <a:lnTo>
                    <a:pt x="193688" y="3193833"/>
                  </a:lnTo>
                  <a:lnTo>
                    <a:pt x="178932" y="3163200"/>
                  </a:lnTo>
                  <a:cubicBezTo>
                    <a:pt x="63713" y="2890794"/>
                    <a:pt x="0" y="2591298"/>
                    <a:pt x="0" y="2276921"/>
                  </a:cubicBezTo>
                  <a:cubicBezTo>
                    <a:pt x="0" y="1176602"/>
                    <a:pt x="780487" y="258575"/>
                    <a:pt x="1818041" y="46260"/>
                  </a:cubicBezTo>
                  <a:lnTo>
                    <a:pt x="1957353" y="24999"/>
                  </a:lnTo>
                  <a:lnTo>
                    <a:pt x="1957352" y="24998"/>
                  </a:lnTo>
                  <a:lnTo>
                    <a:pt x="2044116" y="11756"/>
                  </a:lnTo>
                  <a:cubicBezTo>
                    <a:pt x="2120660" y="3982"/>
                    <a:pt x="2198324" y="0"/>
                    <a:pt x="2276918" y="0"/>
                  </a:cubicBezTo>
                  <a:close/>
                </a:path>
              </a:pathLst>
            </a:custGeom>
            <a:solidFill>
              <a:srgbClr val="76C6D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dirty="0"/>
            </a:p>
          </p:txBody>
        </p:sp>
      </p:grpSp>
      <p:sp>
        <p:nvSpPr>
          <p:cNvPr id="29" name="Text Placeholder 23">
            <a:extLst>
              <a:ext uri="{FF2B5EF4-FFF2-40B4-BE49-F238E27FC236}">
                <a16:creationId xmlns="" xmlns:a16="http://schemas.microsoft.com/office/drawing/2014/main" id="{8E681A2F-60E4-8745-B978-0EF0E8170E17}"/>
              </a:ext>
            </a:extLst>
          </p:cNvPr>
          <p:cNvSpPr>
            <a:spLocks noGrp="1"/>
          </p:cNvSpPr>
          <p:nvPr>
            <p:ph type="body" sz="quarter" idx="16" hasCustomPrompt="1"/>
          </p:nvPr>
        </p:nvSpPr>
        <p:spPr>
          <a:xfrm>
            <a:off x="4436336" y="3894017"/>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30" name="Text Placeholder 23">
            <a:extLst>
              <a:ext uri="{FF2B5EF4-FFF2-40B4-BE49-F238E27FC236}">
                <a16:creationId xmlns="" xmlns:a16="http://schemas.microsoft.com/office/drawing/2014/main" id="{29FA1DF8-25A2-4B42-B460-8202CA85DD49}"/>
              </a:ext>
            </a:extLst>
          </p:cNvPr>
          <p:cNvSpPr>
            <a:spLocks noGrp="1"/>
          </p:cNvSpPr>
          <p:nvPr>
            <p:ph type="body" sz="quarter" idx="13" hasCustomPrompt="1"/>
          </p:nvPr>
        </p:nvSpPr>
        <p:spPr>
          <a:xfrm>
            <a:off x="1195959" y="1235184"/>
            <a:ext cx="4369392" cy="4493975"/>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sp>
        <p:nvSpPr>
          <p:cNvPr id="31" name="Text Placeholder 23">
            <a:extLst>
              <a:ext uri="{FF2B5EF4-FFF2-40B4-BE49-F238E27FC236}">
                <a16:creationId xmlns="" xmlns:a16="http://schemas.microsoft.com/office/drawing/2014/main" id="{04215077-BEB7-5A47-A177-E88988C7DD7D}"/>
              </a:ext>
            </a:extLst>
          </p:cNvPr>
          <p:cNvSpPr>
            <a:spLocks noGrp="1"/>
          </p:cNvSpPr>
          <p:nvPr>
            <p:ph type="body" sz="quarter" idx="17" hasCustomPrompt="1"/>
          </p:nvPr>
        </p:nvSpPr>
        <p:spPr>
          <a:xfrm>
            <a:off x="1107543" y="1037866"/>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Tree>
    <p:extLst>
      <p:ext uri="{BB962C8B-B14F-4D97-AF65-F5344CB8AC3E}">
        <p14:creationId xmlns:p14="http://schemas.microsoft.com/office/powerpoint/2010/main" val="343128613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lue speech bubble on purple">
    <p:spTree>
      <p:nvGrpSpPr>
        <p:cNvPr id="1" name=""/>
        <p:cNvGrpSpPr/>
        <p:nvPr/>
      </p:nvGrpSpPr>
      <p:grpSpPr>
        <a:xfrm>
          <a:off x="0" y="0"/>
          <a:ext cx="0" cy="0"/>
          <a:chOff x="0" y="0"/>
          <a:chExt cx="0" cy="0"/>
        </a:xfrm>
      </p:grpSpPr>
      <p:sp>
        <p:nvSpPr>
          <p:cNvPr id="14" name="Rectangle 13">
            <a:extLst>
              <a:ext uri="{FF2B5EF4-FFF2-40B4-BE49-F238E27FC236}">
                <a16:creationId xmlns="" xmlns:a16="http://schemas.microsoft.com/office/drawing/2014/main" id="{2E40FA1C-9BA0-6E46-A97B-FC325F8601F6}"/>
              </a:ext>
            </a:extLst>
          </p:cNvPr>
          <p:cNvSpPr/>
          <p:nvPr userDrawn="1"/>
        </p:nvSpPr>
        <p:spPr>
          <a:xfrm>
            <a:off x="1" y="0"/>
            <a:ext cx="12192000" cy="6879688"/>
          </a:xfrm>
          <a:prstGeom prst="rect">
            <a:avLst/>
          </a:prstGeom>
          <a:solidFill>
            <a:srgbClr val="A63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6" name="Straight Connector 15">
            <a:extLst>
              <a:ext uri="{FF2B5EF4-FFF2-40B4-BE49-F238E27FC236}">
                <a16:creationId xmlns="" xmlns:a16="http://schemas.microsoft.com/office/drawing/2014/main" id="{E4CF3339-9F5E-B34F-8523-FC3AD3256AF7}"/>
              </a:ext>
            </a:extLst>
          </p:cNvPr>
          <p:cNvCxnSpPr>
            <a:cxnSpLocks/>
          </p:cNvCxnSpPr>
          <p:nvPr userDrawn="1"/>
        </p:nvCxnSpPr>
        <p:spPr>
          <a:xfrm>
            <a:off x="11776518" y="6459397"/>
            <a:ext cx="0" cy="39860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 xmlns:a16="http://schemas.microsoft.com/office/drawing/2014/main" id="{E0C95537-7AD3-C949-8217-618F084ED105}"/>
              </a:ext>
            </a:extLst>
          </p:cNvPr>
          <p:cNvSpPr/>
          <p:nvPr userDrawn="1"/>
        </p:nvSpPr>
        <p:spPr>
          <a:xfrm>
            <a:off x="9836799" y="6485740"/>
            <a:ext cx="1955985" cy="230832"/>
          </a:xfrm>
          <a:prstGeom prst="rect">
            <a:avLst/>
          </a:prstGeom>
        </p:spPr>
        <p:txBody>
          <a:bodyPr wrap="none">
            <a:spAutoFit/>
          </a:bodyPr>
          <a:lstStyle/>
          <a:p>
            <a:pPr lvl="0" algn="r"/>
            <a:r>
              <a:rPr lang="en-US" sz="900" dirty="0">
                <a:solidFill>
                  <a:schemeClr val="bg1"/>
                </a:solidFill>
              </a:rPr>
              <a:t>YOUNG DIGITAL SOCIAL INNOVATORS</a:t>
            </a:r>
          </a:p>
        </p:txBody>
      </p:sp>
      <p:sp>
        <p:nvSpPr>
          <p:cNvPr id="18" name="Text Placeholder 23">
            <a:extLst>
              <a:ext uri="{FF2B5EF4-FFF2-40B4-BE49-F238E27FC236}">
                <a16:creationId xmlns="" xmlns:a16="http://schemas.microsoft.com/office/drawing/2014/main" id="{F2827F29-AB74-1E4E-9CD9-FC692D43786A}"/>
              </a:ext>
            </a:extLst>
          </p:cNvPr>
          <p:cNvSpPr>
            <a:spLocks noGrp="1"/>
          </p:cNvSpPr>
          <p:nvPr>
            <p:ph type="body" sz="quarter" idx="14" hasCustomPrompt="1"/>
          </p:nvPr>
        </p:nvSpPr>
        <p:spPr>
          <a:xfrm>
            <a:off x="6926354" y="1936387"/>
            <a:ext cx="4866430" cy="697353"/>
          </a:xfrm>
        </p:spPr>
        <p:txBody>
          <a:bodyPr>
            <a:normAutofit/>
          </a:bodyPr>
          <a:lstStyle>
            <a:lvl1pPr marL="0" indent="0" algn="r">
              <a:buNone/>
              <a:defRPr sz="3600">
                <a:solidFill>
                  <a:schemeClr val="bg1"/>
                </a:solidFill>
                <a:latin typeface="+mn-lt"/>
              </a:defRPr>
            </a:lvl1pPr>
          </a:lstStyle>
          <a:p>
            <a:pPr lvl="0"/>
            <a:r>
              <a:rPr lang="en-US" dirty="0"/>
              <a:t>TITLE</a:t>
            </a:r>
          </a:p>
        </p:txBody>
      </p:sp>
      <p:sp>
        <p:nvSpPr>
          <p:cNvPr id="19" name="Text Placeholder 25">
            <a:extLst>
              <a:ext uri="{FF2B5EF4-FFF2-40B4-BE49-F238E27FC236}">
                <a16:creationId xmlns="" xmlns:a16="http://schemas.microsoft.com/office/drawing/2014/main" id="{2AC4DADE-6A23-C343-86DA-6C15D331C344}"/>
              </a:ext>
            </a:extLst>
          </p:cNvPr>
          <p:cNvSpPr>
            <a:spLocks noGrp="1"/>
          </p:cNvSpPr>
          <p:nvPr>
            <p:ph type="body" sz="quarter" idx="15" hasCustomPrompt="1"/>
          </p:nvPr>
        </p:nvSpPr>
        <p:spPr>
          <a:xfrm>
            <a:off x="6926355" y="3136739"/>
            <a:ext cx="4866429" cy="2592420"/>
          </a:xfrm>
        </p:spPr>
        <p:txBody>
          <a:bodyPr>
            <a:noAutofit/>
          </a:bodyPr>
          <a:lstStyle>
            <a:lvl1pPr marL="0" indent="0" algn="r">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grpSp>
        <p:nvGrpSpPr>
          <p:cNvPr id="3" name="Group 2">
            <a:extLst>
              <a:ext uri="{FF2B5EF4-FFF2-40B4-BE49-F238E27FC236}">
                <a16:creationId xmlns="" xmlns:a16="http://schemas.microsoft.com/office/drawing/2014/main" id="{179261AC-89FB-4248-9690-08951E35CC72}"/>
              </a:ext>
            </a:extLst>
          </p:cNvPr>
          <p:cNvGrpSpPr/>
          <p:nvPr userDrawn="1"/>
        </p:nvGrpSpPr>
        <p:grpSpPr>
          <a:xfrm>
            <a:off x="585323" y="292419"/>
            <a:ext cx="5387212" cy="6395610"/>
            <a:chOff x="585323" y="1281787"/>
            <a:chExt cx="4553837" cy="5406241"/>
          </a:xfrm>
        </p:grpSpPr>
        <p:sp>
          <p:nvSpPr>
            <p:cNvPr id="21" name="Right Triangle 20">
              <a:extLst>
                <a:ext uri="{FF2B5EF4-FFF2-40B4-BE49-F238E27FC236}">
                  <a16:creationId xmlns="" xmlns:a16="http://schemas.microsoft.com/office/drawing/2014/main" id="{7AE15088-3817-AE4C-BBCD-73908E5BDE2D}"/>
                </a:ext>
              </a:extLst>
            </p:cNvPr>
            <p:cNvSpPr/>
            <p:nvPr/>
          </p:nvSpPr>
          <p:spPr>
            <a:xfrm rot="10800000" flipH="1">
              <a:off x="2334784" y="5738382"/>
              <a:ext cx="1067258" cy="949646"/>
            </a:xfrm>
            <a:prstGeom prst="rtTriangle">
              <a:avLst/>
            </a:prstGeom>
            <a:gradFill>
              <a:gsLst>
                <a:gs pos="42000">
                  <a:srgbClr val="76C6D3"/>
                </a:gs>
                <a:gs pos="98000">
                  <a:srgbClr val="6DAAB5"/>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dirty="0"/>
            </a:p>
          </p:txBody>
        </p:sp>
        <p:sp>
          <p:nvSpPr>
            <p:cNvPr id="25" name="Freeform 24">
              <a:extLst>
                <a:ext uri="{FF2B5EF4-FFF2-40B4-BE49-F238E27FC236}">
                  <a16:creationId xmlns="" xmlns:a16="http://schemas.microsoft.com/office/drawing/2014/main" id="{BF4776F0-B405-2B44-9306-4C9B5D1CEF0F}"/>
                </a:ext>
              </a:extLst>
            </p:cNvPr>
            <p:cNvSpPr/>
            <p:nvPr/>
          </p:nvSpPr>
          <p:spPr>
            <a:xfrm>
              <a:off x="585323" y="1281787"/>
              <a:ext cx="4553837" cy="4553839"/>
            </a:xfrm>
            <a:custGeom>
              <a:avLst/>
              <a:gdLst>
                <a:gd name="connsiteX0" fmla="*/ 2276918 w 4553837"/>
                <a:gd name="connsiteY0" fmla="*/ 0 h 4553839"/>
                <a:gd name="connsiteX1" fmla="*/ 4553837 w 4553837"/>
                <a:gd name="connsiteY1" fmla="*/ 2276920 h 4553839"/>
                <a:gd name="connsiteX2" fmla="*/ 2276918 w 4553837"/>
                <a:gd name="connsiteY2" fmla="*/ 4553839 h 4553839"/>
                <a:gd name="connsiteX3" fmla="*/ 274811 w 4553837"/>
                <a:gd name="connsiteY3" fmla="*/ 3362234 h 4553839"/>
                <a:gd name="connsiteX4" fmla="*/ 193687 w 4553837"/>
                <a:gd name="connsiteY4" fmla="*/ 3193833 h 4553839"/>
                <a:gd name="connsiteX5" fmla="*/ 193688 w 4553837"/>
                <a:gd name="connsiteY5" fmla="*/ 3193833 h 4553839"/>
                <a:gd name="connsiteX6" fmla="*/ 178932 w 4553837"/>
                <a:gd name="connsiteY6" fmla="*/ 3163200 h 4553839"/>
                <a:gd name="connsiteX7" fmla="*/ 0 w 4553837"/>
                <a:gd name="connsiteY7" fmla="*/ 2276921 h 4553839"/>
                <a:gd name="connsiteX8" fmla="*/ 1818041 w 4553837"/>
                <a:gd name="connsiteY8" fmla="*/ 46260 h 4553839"/>
                <a:gd name="connsiteX9" fmla="*/ 1957353 w 4553837"/>
                <a:gd name="connsiteY9" fmla="*/ 24999 h 4553839"/>
                <a:gd name="connsiteX10" fmla="*/ 1957352 w 4553837"/>
                <a:gd name="connsiteY10" fmla="*/ 24998 h 4553839"/>
                <a:gd name="connsiteX11" fmla="*/ 2044116 w 4553837"/>
                <a:gd name="connsiteY11" fmla="*/ 11756 h 4553839"/>
                <a:gd name="connsiteX12" fmla="*/ 2276918 w 4553837"/>
                <a:gd name="connsiteY12" fmla="*/ 0 h 4553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53837" h="4553839">
                  <a:moveTo>
                    <a:pt x="2276918" y="0"/>
                  </a:moveTo>
                  <a:cubicBezTo>
                    <a:pt x="3534426" y="0"/>
                    <a:pt x="4553837" y="1019411"/>
                    <a:pt x="4553837" y="2276920"/>
                  </a:cubicBezTo>
                  <a:cubicBezTo>
                    <a:pt x="4553837" y="3534428"/>
                    <a:pt x="3534426" y="4553839"/>
                    <a:pt x="2276918" y="4553839"/>
                  </a:cubicBezTo>
                  <a:cubicBezTo>
                    <a:pt x="1412382" y="4553839"/>
                    <a:pt x="660382" y="4072008"/>
                    <a:pt x="274811" y="3362234"/>
                  </a:cubicBezTo>
                  <a:lnTo>
                    <a:pt x="193687" y="3193833"/>
                  </a:lnTo>
                  <a:lnTo>
                    <a:pt x="193688" y="3193833"/>
                  </a:lnTo>
                  <a:lnTo>
                    <a:pt x="178932" y="3163200"/>
                  </a:lnTo>
                  <a:cubicBezTo>
                    <a:pt x="63713" y="2890794"/>
                    <a:pt x="0" y="2591298"/>
                    <a:pt x="0" y="2276921"/>
                  </a:cubicBezTo>
                  <a:cubicBezTo>
                    <a:pt x="0" y="1176602"/>
                    <a:pt x="780487" y="258575"/>
                    <a:pt x="1818041" y="46260"/>
                  </a:cubicBezTo>
                  <a:lnTo>
                    <a:pt x="1957353" y="24999"/>
                  </a:lnTo>
                  <a:lnTo>
                    <a:pt x="1957352" y="24998"/>
                  </a:lnTo>
                  <a:lnTo>
                    <a:pt x="2044116" y="11756"/>
                  </a:lnTo>
                  <a:cubicBezTo>
                    <a:pt x="2120660" y="3982"/>
                    <a:pt x="2198324" y="0"/>
                    <a:pt x="2276918" y="0"/>
                  </a:cubicBezTo>
                  <a:close/>
                </a:path>
              </a:pathLst>
            </a:custGeom>
            <a:solidFill>
              <a:srgbClr val="76C6D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dirty="0"/>
            </a:p>
          </p:txBody>
        </p:sp>
      </p:grpSp>
      <p:sp>
        <p:nvSpPr>
          <p:cNvPr id="29" name="Text Placeholder 23">
            <a:extLst>
              <a:ext uri="{FF2B5EF4-FFF2-40B4-BE49-F238E27FC236}">
                <a16:creationId xmlns="" xmlns:a16="http://schemas.microsoft.com/office/drawing/2014/main" id="{8E681A2F-60E4-8745-B978-0EF0E8170E17}"/>
              </a:ext>
            </a:extLst>
          </p:cNvPr>
          <p:cNvSpPr>
            <a:spLocks noGrp="1"/>
          </p:cNvSpPr>
          <p:nvPr>
            <p:ph type="body" sz="quarter" idx="16" hasCustomPrompt="1"/>
          </p:nvPr>
        </p:nvSpPr>
        <p:spPr>
          <a:xfrm>
            <a:off x="4436336" y="3894017"/>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30" name="Text Placeholder 23">
            <a:extLst>
              <a:ext uri="{FF2B5EF4-FFF2-40B4-BE49-F238E27FC236}">
                <a16:creationId xmlns="" xmlns:a16="http://schemas.microsoft.com/office/drawing/2014/main" id="{29FA1DF8-25A2-4B42-B460-8202CA85DD49}"/>
              </a:ext>
            </a:extLst>
          </p:cNvPr>
          <p:cNvSpPr>
            <a:spLocks noGrp="1"/>
          </p:cNvSpPr>
          <p:nvPr>
            <p:ph type="body" sz="quarter" idx="13" hasCustomPrompt="1"/>
          </p:nvPr>
        </p:nvSpPr>
        <p:spPr>
          <a:xfrm>
            <a:off x="1195959" y="1235184"/>
            <a:ext cx="4369392" cy="4493975"/>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sp>
        <p:nvSpPr>
          <p:cNvPr id="31" name="Text Placeholder 23">
            <a:extLst>
              <a:ext uri="{FF2B5EF4-FFF2-40B4-BE49-F238E27FC236}">
                <a16:creationId xmlns="" xmlns:a16="http://schemas.microsoft.com/office/drawing/2014/main" id="{04215077-BEB7-5A47-A177-E88988C7DD7D}"/>
              </a:ext>
            </a:extLst>
          </p:cNvPr>
          <p:cNvSpPr>
            <a:spLocks noGrp="1"/>
          </p:cNvSpPr>
          <p:nvPr>
            <p:ph type="body" sz="quarter" idx="17" hasCustomPrompt="1"/>
          </p:nvPr>
        </p:nvSpPr>
        <p:spPr>
          <a:xfrm>
            <a:off x="1107543" y="1037866"/>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Tree>
    <p:extLst>
      <p:ext uri="{BB962C8B-B14F-4D97-AF65-F5344CB8AC3E}">
        <p14:creationId xmlns:p14="http://schemas.microsoft.com/office/powerpoint/2010/main" val="23056592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4 photos with text - pink &amp; white">
    <p:spTree>
      <p:nvGrpSpPr>
        <p:cNvPr id="1" name=""/>
        <p:cNvGrpSpPr/>
        <p:nvPr/>
      </p:nvGrpSpPr>
      <p:grpSpPr>
        <a:xfrm>
          <a:off x="0" y="0"/>
          <a:ext cx="0" cy="0"/>
          <a:chOff x="0" y="0"/>
          <a:chExt cx="0" cy="0"/>
        </a:xfrm>
      </p:grpSpPr>
      <p:sp>
        <p:nvSpPr>
          <p:cNvPr id="15" name="Rectangle 14">
            <a:extLst>
              <a:ext uri="{FF2B5EF4-FFF2-40B4-BE49-F238E27FC236}">
                <a16:creationId xmlns="" xmlns:a16="http://schemas.microsoft.com/office/drawing/2014/main" id="{E44902FF-2ECE-C741-A654-9E32083BE90A}"/>
              </a:ext>
            </a:extLst>
          </p:cNvPr>
          <p:cNvSpPr/>
          <p:nvPr userDrawn="1"/>
        </p:nvSpPr>
        <p:spPr>
          <a:xfrm>
            <a:off x="0" y="0"/>
            <a:ext cx="6542926" cy="6879688"/>
          </a:xfrm>
          <a:prstGeom prst="rect">
            <a:avLst/>
          </a:prstGeom>
          <a:solidFill>
            <a:srgbClr val="F07C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Picture Placeholder 9">
            <a:extLst>
              <a:ext uri="{FF2B5EF4-FFF2-40B4-BE49-F238E27FC236}">
                <a16:creationId xmlns="" xmlns:a16="http://schemas.microsoft.com/office/drawing/2014/main" id="{FB03E6CE-8962-A648-BAC0-7DF4EA2BE906}"/>
              </a:ext>
            </a:extLst>
          </p:cNvPr>
          <p:cNvSpPr>
            <a:spLocks noGrp="1"/>
          </p:cNvSpPr>
          <p:nvPr>
            <p:ph type="pic" sz="quarter" idx="10"/>
          </p:nvPr>
        </p:nvSpPr>
        <p:spPr>
          <a:xfrm>
            <a:off x="520700" y="549275"/>
            <a:ext cx="2743200" cy="2755900"/>
          </a:xfrm>
        </p:spPr>
        <p:txBody>
          <a:bodyPr/>
          <a:lstStyle/>
          <a:p>
            <a:endParaRPr lang="en-US" dirty="0"/>
          </a:p>
        </p:txBody>
      </p:sp>
      <p:sp>
        <p:nvSpPr>
          <p:cNvPr id="11" name="Picture Placeholder 9">
            <a:extLst>
              <a:ext uri="{FF2B5EF4-FFF2-40B4-BE49-F238E27FC236}">
                <a16:creationId xmlns="" xmlns:a16="http://schemas.microsoft.com/office/drawing/2014/main" id="{2D617B51-8F0E-2347-8FF9-E032BCF5AEE4}"/>
              </a:ext>
            </a:extLst>
          </p:cNvPr>
          <p:cNvSpPr>
            <a:spLocks noGrp="1"/>
          </p:cNvSpPr>
          <p:nvPr>
            <p:ph type="pic" sz="quarter" idx="11"/>
          </p:nvPr>
        </p:nvSpPr>
        <p:spPr>
          <a:xfrm>
            <a:off x="3416299" y="549275"/>
            <a:ext cx="2743200" cy="2755900"/>
          </a:xfrm>
        </p:spPr>
        <p:txBody>
          <a:bodyPr/>
          <a:lstStyle/>
          <a:p>
            <a:endParaRPr lang="en-US" dirty="0"/>
          </a:p>
        </p:txBody>
      </p:sp>
      <p:sp>
        <p:nvSpPr>
          <p:cNvPr id="12" name="Picture Placeholder 9">
            <a:extLst>
              <a:ext uri="{FF2B5EF4-FFF2-40B4-BE49-F238E27FC236}">
                <a16:creationId xmlns="" xmlns:a16="http://schemas.microsoft.com/office/drawing/2014/main" id="{EDFA8E62-D964-314D-98CD-9E10A1B06F9E}"/>
              </a:ext>
            </a:extLst>
          </p:cNvPr>
          <p:cNvSpPr>
            <a:spLocks noGrp="1"/>
          </p:cNvSpPr>
          <p:nvPr>
            <p:ph type="pic" sz="quarter" idx="12"/>
          </p:nvPr>
        </p:nvSpPr>
        <p:spPr>
          <a:xfrm>
            <a:off x="520700" y="3429000"/>
            <a:ext cx="2743200" cy="2755900"/>
          </a:xfrm>
        </p:spPr>
        <p:txBody>
          <a:bodyPr/>
          <a:lstStyle/>
          <a:p>
            <a:endParaRPr lang="en-US" dirty="0"/>
          </a:p>
        </p:txBody>
      </p:sp>
      <p:sp>
        <p:nvSpPr>
          <p:cNvPr id="13" name="Picture Placeholder 9">
            <a:extLst>
              <a:ext uri="{FF2B5EF4-FFF2-40B4-BE49-F238E27FC236}">
                <a16:creationId xmlns="" xmlns:a16="http://schemas.microsoft.com/office/drawing/2014/main" id="{6A8EF2CE-F34A-AE46-987A-19F127BDCD92}"/>
              </a:ext>
            </a:extLst>
          </p:cNvPr>
          <p:cNvSpPr>
            <a:spLocks noGrp="1"/>
          </p:cNvSpPr>
          <p:nvPr>
            <p:ph type="pic" sz="quarter" idx="13"/>
          </p:nvPr>
        </p:nvSpPr>
        <p:spPr>
          <a:xfrm>
            <a:off x="3416299" y="3429000"/>
            <a:ext cx="2743200" cy="2755900"/>
          </a:xfrm>
        </p:spPr>
        <p:txBody>
          <a:bodyPr/>
          <a:lstStyle/>
          <a:p>
            <a:endParaRPr lang="en-US" dirty="0"/>
          </a:p>
        </p:txBody>
      </p:sp>
      <p:cxnSp>
        <p:nvCxnSpPr>
          <p:cNvPr id="16" name="Straight Connector 15">
            <a:extLst>
              <a:ext uri="{FF2B5EF4-FFF2-40B4-BE49-F238E27FC236}">
                <a16:creationId xmlns="" xmlns:a16="http://schemas.microsoft.com/office/drawing/2014/main" id="{E4CF3339-9F5E-B34F-8523-FC3AD3256AF7}"/>
              </a:ext>
            </a:extLst>
          </p:cNvPr>
          <p:cNvCxnSpPr>
            <a:cxnSpLocks/>
          </p:cNvCxnSpPr>
          <p:nvPr userDrawn="1"/>
        </p:nvCxnSpPr>
        <p:spPr>
          <a:xfrm>
            <a:off x="11776518" y="6459397"/>
            <a:ext cx="0" cy="3986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 xmlns:a16="http://schemas.microsoft.com/office/drawing/2014/main" id="{E0C95537-7AD3-C949-8217-618F084ED105}"/>
              </a:ext>
            </a:extLst>
          </p:cNvPr>
          <p:cNvSpPr/>
          <p:nvPr userDrawn="1"/>
        </p:nvSpPr>
        <p:spPr>
          <a:xfrm>
            <a:off x="9836799" y="6485740"/>
            <a:ext cx="1955985" cy="230832"/>
          </a:xfrm>
          <a:prstGeom prst="rect">
            <a:avLst/>
          </a:prstGeom>
        </p:spPr>
        <p:txBody>
          <a:bodyPr wrap="none">
            <a:spAutoFit/>
          </a:bodyPr>
          <a:lstStyle/>
          <a:p>
            <a:pPr lvl="0" algn="r"/>
            <a:r>
              <a:rPr lang="en-US" sz="900" dirty="0">
                <a:solidFill>
                  <a:schemeClr val="tx1"/>
                </a:solidFill>
              </a:rPr>
              <a:t>YOUNG DIGITAL SOCIAL INNOVATORS</a:t>
            </a:r>
          </a:p>
        </p:txBody>
      </p:sp>
      <p:sp>
        <p:nvSpPr>
          <p:cNvPr id="18" name="Text Placeholder 23">
            <a:extLst>
              <a:ext uri="{FF2B5EF4-FFF2-40B4-BE49-F238E27FC236}">
                <a16:creationId xmlns="" xmlns:a16="http://schemas.microsoft.com/office/drawing/2014/main" id="{F2827F29-AB74-1E4E-9CD9-FC692D43786A}"/>
              </a:ext>
            </a:extLst>
          </p:cNvPr>
          <p:cNvSpPr>
            <a:spLocks noGrp="1"/>
          </p:cNvSpPr>
          <p:nvPr>
            <p:ph type="body" sz="quarter" idx="14" hasCustomPrompt="1"/>
          </p:nvPr>
        </p:nvSpPr>
        <p:spPr>
          <a:xfrm>
            <a:off x="6926354" y="1936387"/>
            <a:ext cx="4866430" cy="697353"/>
          </a:xfrm>
        </p:spPr>
        <p:txBody>
          <a:bodyPr>
            <a:normAutofit/>
          </a:bodyPr>
          <a:lstStyle>
            <a:lvl1pPr marL="0" indent="0" algn="r">
              <a:buNone/>
              <a:defRPr sz="3600">
                <a:solidFill>
                  <a:schemeClr val="tx1"/>
                </a:solidFill>
                <a:latin typeface="+mn-lt"/>
              </a:defRPr>
            </a:lvl1pPr>
          </a:lstStyle>
          <a:p>
            <a:pPr lvl="0"/>
            <a:r>
              <a:rPr lang="en-US" dirty="0"/>
              <a:t>TITLE</a:t>
            </a:r>
          </a:p>
        </p:txBody>
      </p:sp>
      <p:sp>
        <p:nvSpPr>
          <p:cNvPr id="19" name="Text Placeholder 25">
            <a:extLst>
              <a:ext uri="{FF2B5EF4-FFF2-40B4-BE49-F238E27FC236}">
                <a16:creationId xmlns="" xmlns:a16="http://schemas.microsoft.com/office/drawing/2014/main" id="{2AC4DADE-6A23-C343-86DA-6C15D331C344}"/>
              </a:ext>
            </a:extLst>
          </p:cNvPr>
          <p:cNvSpPr>
            <a:spLocks noGrp="1"/>
          </p:cNvSpPr>
          <p:nvPr>
            <p:ph type="body" sz="quarter" idx="15" hasCustomPrompt="1"/>
          </p:nvPr>
        </p:nvSpPr>
        <p:spPr>
          <a:xfrm>
            <a:off x="6926355" y="3136739"/>
            <a:ext cx="4866429" cy="2592420"/>
          </a:xfrm>
        </p:spPr>
        <p:txBody>
          <a:bodyPr>
            <a:noAutofit/>
          </a:bodyPr>
          <a:lstStyle>
            <a:lvl1pPr marL="0" indent="0" algn="r">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67398824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 photos with text - pink">
    <p:spTree>
      <p:nvGrpSpPr>
        <p:cNvPr id="1" name=""/>
        <p:cNvGrpSpPr/>
        <p:nvPr/>
      </p:nvGrpSpPr>
      <p:grpSpPr>
        <a:xfrm>
          <a:off x="0" y="0"/>
          <a:ext cx="0" cy="0"/>
          <a:chOff x="0" y="0"/>
          <a:chExt cx="0" cy="0"/>
        </a:xfrm>
      </p:grpSpPr>
      <p:sp>
        <p:nvSpPr>
          <p:cNvPr id="12" name="Rectangle 11">
            <a:extLst>
              <a:ext uri="{FF2B5EF4-FFF2-40B4-BE49-F238E27FC236}">
                <a16:creationId xmlns="" xmlns:a16="http://schemas.microsoft.com/office/drawing/2014/main" id="{4739C2D5-9B62-F44C-AE77-E17DC6AF599F}"/>
              </a:ext>
            </a:extLst>
          </p:cNvPr>
          <p:cNvSpPr/>
          <p:nvPr userDrawn="1"/>
        </p:nvSpPr>
        <p:spPr>
          <a:xfrm>
            <a:off x="0" y="0"/>
            <a:ext cx="12191999" cy="6879688"/>
          </a:xfrm>
          <a:prstGeom prst="rect">
            <a:avLst/>
          </a:prstGeom>
          <a:solidFill>
            <a:srgbClr val="ED2A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 xmlns:a16="http://schemas.microsoft.com/office/drawing/2014/main" id="{C8975B3A-28F6-C049-AD2A-EB9CF95004D2}"/>
              </a:ext>
            </a:extLst>
          </p:cNvPr>
          <p:cNvSpPr/>
          <p:nvPr userDrawn="1"/>
        </p:nvSpPr>
        <p:spPr>
          <a:xfrm>
            <a:off x="386062" y="6437709"/>
            <a:ext cx="11674007" cy="230832"/>
          </a:xfrm>
          <a:prstGeom prst="rect">
            <a:avLst/>
          </a:prstGeom>
        </p:spPr>
        <p:txBody>
          <a:bodyPr wrap="square">
            <a:spAutoFit/>
          </a:bodyPr>
          <a:lstStyle/>
          <a:p>
            <a:pPr lvl="0" algn="l"/>
            <a:r>
              <a:rPr lang="en-US" sz="900" dirty="0">
                <a:solidFill>
                  <a:schemeClr val="bg1"/>
                </a:solidFill>
              </a:rPr>
              <a:t>YOUNG DIGITAL SOCIAL INNOVATORS</a:t>
            </a:r>
          </a:p>
        </p:txBody>
      </p:sp>
      <p:cxnSp>
        <p:nvCxnSpPr>
          <p:cNvPr id="14" name="Straight Connector 13">
            <a:extLst>
              <a:ext uri="{FF2B5EF4-FFF2-40B4-BE49-F238E27FC236}">
                <a16:creationId xmlns="" xmlns:a16="http://schemas.microsoft.com/office/drawing/2014/main" id="{809D33F3-FB45-8D45-8485-CCF42281C0E6}"/>
              </a:ext>
            </a:extLst>
          </p:cNvPr>
          <p:cNvCxnSpPr>
            <a:cxnSpLocks/>
          </p:cNvCxnSpPr>
          <p:nvPr userDrawn="1"/>
        </p:nvCxnSpPr>
        <p:spPr>
          <a:xfrm>
            <a:off x="386062" y="6472844"/>
            <a:ext cx="0" cy="39860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Picture Placeholder 9">
            <a:extLst>
              <a:ext uri="{FF2B5EF4-FFF2-40B4-BE49-F238E27FC236}">
                <a16:creationId xmlns="" xmlns:a16="http://schemas.microsoft.com/office/drawing/2014/main" id="{22DCB009-D67B-D143-86C0-50E020EECEEF}"/>
              </a:ext>
            </a:extLst>
          </p:cNvPr>
          <p:cNvSpPr>
            <a:spLocks noGrp="1"/>
          </p:cNvSpPr>
          <p:nvPr>
            <p:ph type="pic" sz="quarter" idx="10"/>
          </p:nvPr>
        </p:nvSpPr>
        <p:spPr>
          <a:xfrm>
            <a:off x="450941" y="0"/>
            <a:ext cx="3725862" cy="4208463"/>
          </a:xfrm>
        </p:spPr>
        <p:txBody>
          <a:bodyPr/>
          <a:lstStyle/>
          <a:p>
            <a:endParaRPr lang="en-US" dirty="0"/>
          </a:p>
        </p:txBody>
      </p:sp>
      <p:sp>
        <p:nvSpPr>
          <p:cNvPr id="11" name="Picture Placeholder 9">
            <a:extLst>
              <a:ext uri="{FF2B5EF4-FFF2-40B4-BE49-F238E27FC236}">
                <a16:creationId xmlns="" xmlns:a16="http://schemas.microsoft.com/office/drawing/2014/main" id="{5474ACE5-1C67-9C4F-A2F2-AF8466BA3239}"/>
              </a:ext>
            </a:extLst>
          </p:cNvPr>
          <p:cNvSpPr>
            <a:spLocks noGrp="1"/>
          </p:cNvSpPr>
          <p:nvPr>
            <p:ph type="pic" sz="quarter" idx="11"/>
          </p:nvPr>
        </p:nvSpPr>
        <p:spPr>
          <a:xfrm>
            <a:off x="4844957" y="4208463"/>
            <a:ext cx="3725862" cy="2639639"/>
          </a:xfrm>
        </p:spPr>
        <p:txBody>
          <a:bodyPr/>
          <a:lstStyle/>
          <a:p>
            <a:endParaRPr lang="en-US" dirty="0"/>
          </a:p>
        </p:txBody>
      </p:sp>
      <p:sp>
        <p:nvSpPr>
          <p:cNvPr id="15" name="Text Placeholder 23">
            <a:extLst>
              <a:ext uri="{FF2B5EF4-FFF2-40B4-BE49-F238E27FC236}">
                <a16:creationId xmlns="" xmlns:a16="http://schemas.microsoft.com/office/drawing/2014/main" id="{64958F81-8312-C341-A671-5DF03869E5D8}"/>
              </a:ext>
            </a:extLst>
          </p:cNvPr>
          <p:cNvSpPr>
            <a:spLocks noGrp="1"/>
          </p:cNvSpPr>
          <p:nvPr>
            <p:ph type="body" sz="quarter" idx="14" hasCustomPrompt="1"/>
          </p:nvPr>
        </p:nvSpPr>
        <p:spPr>
          <a:xfrm>
            <a:off x="5062169" y="1084957"/>
            <a:ext cx="6502301" cy="697353"/>
          </a:xfrm>
        </p:spPr>
        <p:txBody>
          <a:bodyPr>
            <a:normAutofit/>
          </a:bodyPr>
          <a:lstStyle>
            <a:lvl1pPr marL="0" indent="0" algn="l">
              <a:buNone/>
              <a:defRPr sz="3600">
                <a:solidFill>
                  <a:schemeClr val="bg1"/>
                </a:solidFill>
                <a:latin typeface="+mn-lt"/>
              </a:defRPr>
            </a:lvl1pPr>
          </a:lstStyle>
          <a:p>
            <a:pPr lvl="0"/>
            <a:r>
              <a:rPr lang="en-US" dirty="0"/>
              <a:t>TITLE</a:t>
            </a:r>
          </a:p>
        </p:txBody>
      </p:sp>
      <p:sp>
        <p:nvSpPr>
          <p:cNvPr id="16" name="Text Placeholder 25">
            <a:extLst>
              <a:ext uri="{FF2B5EF4-FFF2-40B4-BE49-F238E27FC236}">
                <a16:creationId xmlns="" xmlns:a16="http://schemas.microsoft.com/office/drawing/2014/main" id="{09CFB829-3B1D-A74A-98BF-1F8636F207D1}"/>
              </a:ext>
            </a:extLst>
          </p:cNvPr>
          <p:cNvSpPr>
            <a:spLocks noGrp="1"/>
          </p:cNvSpPr>
          <p:nvPr>
            <p:ph type="body" sz="quarter" idx="15" hasCustomPrompt="1"/>
          </p:nvPr>
        </p:nvSpPr>
        <p:spPr>
          <a:xfrm>
            <a:off x="5062171" y="2285309"/>
            <a:ext cx="6502300" cy="1726247"/>
          </a:xfrm>
        </p:spPr>
        <p:txBody>
          <a:bodyPr>
            <a:noAutofit/>
          </a:bodyPr>
          <a:lstStyle>
            <a:lvl1pPr marL="0" indent="0" algn="l">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302491778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 photos with text - white">
    <p:spTree>
      <p:nvGrpSpPr>
        <p:cNvPr id="1" name=""/>
        <p:cNvGrpSpPr/>
        <p:nvPr/>
      </p:nvGrpSpPr>
      <p:grpSpPr>
        <a:xfrm>
          <a:off x="0" y="0"/>
          <a:ext cx="0" cy="0"/>
          <a:chOff x="0" y="0"/>
          <a:chExt cx="0" cy="0"/>
        </a:xfrm>
      </p:grpSpPr>
      <p:sp>
        <p:nvSpPr>
          <p:cNvPr id="13" name="Rectangle 12">
            <a:extLst>
              <a:ext uri="{FF2B5EF4-FFF2-40B4-BE49-F238E27FC236}">
                <a16:creationId xmlns="" xmlns:a16="http://schemas.microsoft.com/office/drawing/2014/main" id="{C8975B3A-28F6-C049-AD2A-EB9CF95004D2}"/>
              </a:ext>
            </a:extLst>
          </p:cNvPr>
          <p:cNvSpPr/>
          <p:nvPr userDrawn="1"/>
        </p:nvSpPr>
        <p:spPr>
          <a:xfrm>
            <a:off x="386062" y="6437709"/>
            <a:ext cx="11674007" cy="230832"/>
          </a:xfrm>
          <a:prstGeom prst="rect">
            <a:avLst/>
          </a:prstGeom>
        </p:spPr>
        <p:txBody>
          <a:bodyPr wrap="square">
            <a:spAutoFit/>
          </a:bodyPr>
          <a:lstStyle/>
          <a:p>
            <a:pPr lvl="0" algn="l"/>
            <a:r>
              <a:rPr lang="en-US" sz="900" dirty="0">
                <a:solidFill>
                  <a:schemeClr val="tx1"/>
                </a:solidFill>
              </a:rPr>
              <a:t>YOUNG DIGITAL SOCIAL INNOVATORS</a:t>
            </a:r>
          </a:p>
        </p:txBody>
      </p:sp>
      <p:cxnSp>
        <p:nvCxnSpPr>
          <p:cNvPr id="14" name="Straight Connector 13">
            <a:extLst>
              <a:ext uri="{FF2B5EF4-FFF2-40B4-BE49-F238E27FC236}">
                <a16:creationId xmlns="" xmlns:a16="http://schemas.microsoft.com/office/drawing/2014/main" id="{809D33F3-FB45-8D45-8485-CCF42281C0E6}"/>
              </a:ext>
            </a:extLst>
          </p:cNvPr>
          <p:cNvCxnSpPr>
            <a:cxnSpLocks/>
          </p:cNvCxnSpPr>
          <p:nvPr userDrawn="1"/>
        </p:nvCxnSpPr>
        <p:spPr>
          <a:xfrm>
            <a:off x="386062" y="6472844"/>
            <a:ext cx="0" cy="3986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Picture Placeholder 9">
            <a:extLst>
              <a:ext uri="{FF2B5EF4-FFF2-40B4-BE49-F238E27FC236}">
                <a16:creationId xmlns="" xmlns:a16="http://schemas.microsoft.com/office/drawing/2014/main" id="{22DCB009-D67B-D143-86C0-50E020EECEEF}"/>
              </a:ext>
            </a:extLst>
          </p:cNvPr>
          <p:cNvSpPr>
            <a:spLocks noGrp="1"/>
          </p:cNvSpPr>
          <p:nvPr>
            <p:ph type="pic" sz="quarter" idx="10"/>
          </p:nvPr>
        </p:nvSpPr>
        <p:spPr>
          <a:xfrm>
            <a:off x="450941" y="0"/>
            <a:ext cx="3725862" cy="4208463"/>
          </a:xfrm>
        </p:spPr>
        <p:txBody>
          <a:bodyPr/>
          <a:lstStyle/>
          <a:p>
            <a:endParaRPr lang="en-US" dirty="0"/>
          </a:p>
        </p:txBody>
      </p:sp>
      <p:sp>
        <p:nvSpPr>
          <p:cNvPr id="11" name="Picture Placeholder 9">
            <a:extLst>
              <a:ext uri="{FF2B5EF4-FFF2-40B4-BE49-F238E27FC236}">
                <a16:creationId xmlns="" xmlns:a16="http://schemas.microsoft.com/office/drawing/2014/main" id="{5474ACE5-1C67-9C4F-A2F2-AF8466BA3239}"/>
              </a:ext>
            </a:extLst>
          </p:cNvPr>
          <p:cNvSpPr>
            <a:spLocks noGrp="1"/>
          </p:cNvSpPr>
          <p:nvPr>
            <p:ph type="pic" sz="quarter" idx="11"/>
          </p:nvPr>
        </p:nvSpPr>
        <p:spPr>
          <a:xfrm>
            <a:off x="4844957" y="4208463"/>
            <a:ext cx="3725862" cy="2639639"/>
          </a:xfrm>
        </p:spPr>
        <p:txBody>
          <a:bodyPr/>
          <a:lstStyle/>
          <a:p>
            <a:endParaRPr lang="en-US" dirty="0"/>
          </a:p>
        </p:txBody>
      </p:sp>
      <p:sp>
        <p:nvSpPr>
          <p:cNvPr id="15" name="Text Placeholder 23">
            <a:extLst>
              <a:ext uri="{FF2B5EF4-FFF2-40B4-BE49-F238E27FC236}">
                <a16:creationId xmlns="" xmlns:a16="http://schemas.microsoft.com/office/drawing/2014/main" id="{64958F81-8312-C341-A671-5DF03869E5D8}"/>
              </a:ext>
            </a:extLst>
          </p:cNvPr>
          <p:cNvSpPr>
            <a:spLocks noGrp="1"/>
          </p:cNvSpPr>
          <p:nvPr>
            <p:ph type="body" sz="quarter" idx="14" hasCustomPrompt="1"/>
          </p:nvPr>
        </p:nvSpPr>
        <p:spPr>
          <a:xfrm>
            <a:off x="5062169" y="1084957"/>
            <a:ext cx="6502301" cy="697353"/>
          </a:xfrm>
        </p:spPr>
        <p:txBody>
          <a:bodyPr>
            <a:normAutofit/>
          </a:bodyPr>
          <a:lstStyle>
            <a:lvl1pPr marL="0" indent="0" algn="l">
              <a:buNone/>
              <a:defRPr sz="3600">
                <a:solidFill>
                  <a:schemeClr val="tx1"/>
                </a:solidFill>
                <a:latin typeface="+mn-lt"/>
              </a:defRPr>
            </a:lvl1pPr>
          </a:lstStyle>
          <a:p>
            <a:pPr lvl="0"/>
            <a:r>
              <a:rPr lang="en-US" dirty="0"/>
              <a:t>TITLE</a:t>
            </a:r>
          </a:p>
        </p:txBody>
      </p:sp>
      <p:sp>
        <p:nvSpPr>
          <p:cNvPr id="16" name="Text Placeholder 25">
            <a:extLst>
              <a:ext uri="{FF2B5EF4-FFF2-40B4-BE49-F238E27FC236}">
                <a16:creationId xmlns="" xmlns:a16="http://schemas.microsoft.com/office/drawing/2014/main" id="{09CFB829-3B1D-A74A-98BF-1F8636F207D1}"/>
              </a:ext>
            </a:extLst>
          </p:cNvPr>
          <p:cNvSpPr>
            <a:spLocks noGrp="1"/>
          </p:cNvSpPr>
          <p:nvPr>
            <p:ph type="body" sz="quarter" idx="15" hasCustomPrompt="1"/>
          </p:nvPr>
        </p:nvSpPr>
        <p:spPr>
          <a:xfrm>
            <a:off x="5062171" y="2285309"/>
            <a:ext cx="6502300" cy="1726247"/>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368465849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Vertical Photo - Text - Pink">
    <p:spTree>
      <p:nvGrpSpPr>
        <p:cNvPr id="1" name=""/>
        <p:cNvGrpSpPr/>
        <p:nvPr/>
      </p:nvGrpSpPr>
      <p:grpSpPr>
        <a:xfrm>
          <a:off x="0" y="0"/>
          <a:ext cx="0" cy="0"/>
          <a:chOff x="0" y="0"/>
          <a:chExt cx="0" cy="0"/>
        </a:xfrm>
      </p:grpSpPr>
      <p:sp>
        <p:nvSpPr>
          <p:cNvPr id="32" name="Rectangle 31">
            <a:extLst>
              <a:ext uri="{FF2B5EF4-FFF2-40B4-BE49-F238E27FC236}">
                <a16:creationId xmlns="" xmlns:a16="http://schemas.microsoft.com/office/drawing/2014/main" id="{A29B84BE-DED7-D945-AD63-CA83E82C61F4}"/>
              </a:ext>
            </a:extLst>
          </p:cNvPr>
          <p:cNvSpPr/>
          <p:nvPr userDrawn="1"/>
        </p:nvSpPr>
        <p:spPr>
          <a:xfrm>
            <a:off x="0" y="0"/>
            <a:ext cx="12192000" cy="6879688"/>
          </a:xfrm>
          <a:prstGeom prst="rect">
            <a:avLst/>
          </a:prstGeom>
          <a:solidFill>
            <a:srgbClr val="ED2A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Freeform 24">
            <a:extLst>
              <a:ext uri="{FF2B5EF4-FFF2-40B4-BE49-F238E27FC236}">
                <a16:creationId xmlns="" xmlns:a16="http://schemas.microsoft.com/office/drawing/2014/main" id="{80FEBD0D-F107-9D40-A63B-0D3595ABDD80}"/>
              </a:ext>
            </a:extLst>
          </p:cNvPr>
          <p:cNvSpPr/>
          <p:nvPr userDrawn="1"/>
        </p:nvSpPr>
        <p:spPr>
          <a:xfrm rot="2263304">
            <a:off x="9100049" y="4565084"/>
            <a:ext cx="4074780" cy="5419502"/>
          </a:xfrm>
          <a:custGeom>
            <a:avLst/>
            <a:gdLst>
              <a:gd name="connsiteX0" fmla="*/ 4074065 w 4074780"/>
              <a:gd name="connsiteY0" fmla="*/ 5419502 h 5419502"/>
              <a:gd name="connsiteX1" fmla="*/ 4074780 w 4074780"/>
              <a:gd name="connsiteY1" fmla="*/ 5418949 h 5419502"/>
              <a:gd name="connsiteX2" fmla="*/ 4074780 w 4074780"/>
              <a:gd name="connsiteY2" fmla="*/ 5419345 h 5419502"/>
              <a:gd name="connsiteX3" fmla="*/ 1175698 w 4074780"/>
              <a:gd name="connsiteY3" fmla="*/ 69187 h 5419502"/>
              <a:gd name="connsiteX4" fmla="*/ 1272636 w 4074780"/>
              <a:gd name="connsiteY4" fmla="*/ 0 h 5419502"/>
              <a:gd name="connsiteX5" fmla="*/ 1902760 w 4074780"/>
              <a:gd name="connsiteY5" fmla="*/ 814645 h 5419502"/>
              <a:gd name="connsiteX6" fmla="*/ 1806729 w 4074780"/>
              <a:gd name="connsiteY6" fmla="*/ 883185 h 5419502"/>
              <a:gd name="connsiteX7" fmla="*/ 1031798 w 4074780"/>
              <a:gd name="connsiteY7" fmla="*/ 2451560 h 5419502"/>
              <a:gd name="connsiteX8" fmla="*/ 1075061 w 4074780"/>
              <a:gd name="connsiteY8" fmla="*/ 2861179 h 5419502"/>
              <a:gd name="connsiteX9" fmla="*/ 1099196 w 4074780"/>
              <a:gd name="connsiteY9" fmla="*/ 2950766 h 5419502"/>
              <a:gd name="connsiteX10" fmla="*/ 240772 w 4074780"/>
              <a:gd name="connsiteY10" fmla="*/ 3614752 h 5419502"/>
              <a:gd name="connsiteX11" fmla="*/ 145249 w 4074780"/>
              <a:gd name="connsiteY11" fmla="*/ 3365648 h 5419502"/>
              <a:gd name="connsiteX12" fmla="*/ 0 w 4074780"/>
              <a:gd name="connsiteY12" fmla="*/ 2448669 h 5419502"/>
              <a:gd name="connsiteX13" fmla="*/ 1175698 w 4074780"/>
              <a:gd name="connsiteY13" fmla="*/ 69187 h 5419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074780" h="5419502">
                <a:moveTo>
                  <a:pt x="4074065" y="5419502"/>
                </a:moveTo>
                <a:lnTo>
                  <a:pt x="4074780" y="5418949"/>
                </a:lnTo>
                <a:lnTo>
                  <a:pt x="4074780" y="5419345"/>
                </a:lnTo>
                <a:close/>
                <a:moveTo>
                  <a:pt x="1175698" y="69187"/>
                </a:moveTo>
                <a:lnTo>
                  <a:pt x="1272636" y="0"/>
                </a:lnTo>
                <a:lnTo>
                  <a:pt x="1902760" y="814645"/>
                </a:lnTo>
                <a:lnTo>
                  <a:pt x="1806729" y="883185"/>
                </a:lnTo>
                <a:cubicBezTo>
                  <a:pt x="1333460" y="1255975"/>
                  <a:pt x="1031798" y="1820143"/>
                  <a:pt x="1031798" y="2451560"/>
                </a:cubicBezTo>
                <a:cubicBezTo>
                  <a:pt x="1031798" y="2591874"/>
                  <a:pt x="1046694" y="2728868"/>
                  <a:pt x="1075061" y="2861179"/>
                </a:cubicBezTo>
                <a:lnTo>
                  <a:pt x="1099196" y="2950766"/>
                </a:lnTo>
                <a:lnTo>
                  <a:pt x="240772" y="3614752"/>
                </a:lnTo>
                <a:lnTo>
                  <a:pt x="145249" y="3365648"/>
                </a:lnTo>
                <a:cubicBezTo>
                  <a:pt x="50852" y="3075975"/>
                  <a:pt x="0" y="2767990"/>
                  <a:pt x="0" y="2448669"/>
                </a:cubicBezTo>
                <a:cubicBezTo>
                  <a:pt x="0" y="1490707"/>
                  <a:pt x="457670" y="634771"/>
                  <a:pt x="1175698" y="69187"/>
                </a:cubicBezTo>
                <a:close/>
              </a:path>
            </a:pathLst>
          </a:custGeom>
          <a:solidFill>
            <a:srgbClr val="FDA8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23">
            <a:extLst>
              <a:ext uri="{FF2B5EF4-FFF2-40B4-BE49-F238E27FC236}">
                <a16:creationId xmlns="" xmlns:a16="http://schemas.microsoft.com/office/drawing/2014/main" id="{33D5A26C-46D6-5D4A-B571-4E35E67E854A}"/>
              </a:ext>
            </a:extLst>
          </p:cNvPr>
          <p:cNvSpPr>
            <a:spLocks noGrp="1"/>
          </p:cNvSpPr>
          <p:nvPr>
            <p:ph type="body" sz="quarter" idx="14" hasCustomPrompt="1"/>
          </p:nvPr>
        </p:nvSpPr>
        <p:spPr>
          <a:xfrm>
            <a:off x="5359398" y="2230946"/>
            <a:ext cx="4953000" cy="697353"/>
          </a:xfrm>
        </p:spPr>
        <p:txBody>
          <a:bodyPr>
            <a:normAutofit/>
          </a:bodyPr>
          <a:lstStyle>
            <a:lvl1pPr marL="0" indent="0" algn="l">
              <a:buNone/>
              <a:defRPr sz="3600">
                <a:solidFill>
                  <a:schemeClr val="bg1"/>
                </a:solidFill>
                <a:latin typeface="+mn-lt"/>
              </a:defRPr>
            </a:lvl1pPr>
          </a:lstStyle>
          <a:p>
            <a:pPr lvl="0"/>
            <a:r>
              <a:rPr lang="en-US" dirty="0"/>
              <a:t>Heading</a:t>
            </a:r>
          </a:p>
        </p:txBody>
      </p:sp>
      <p:sp>
        <p:nvSpPr>
          <p:cNvPr id="10" name="Text Placeholder 25">
            <a:extLst>
              <a:ext uri="{FF2B5EF4-FFF2-40B4-BE49-F238E27FC236}">
                <a16:creationId xmlns="" xmlns:a16="http://schemas.microsoft.com/office/drawing/2014/main" id="{97821476-5344-9F41-A78C-ACED2A145F15}"/>
              </a:ext>
            </a:extLst>
          </p:cNvPr>
          <p:cNvSpPr>
            <a:spLocks noGrp="1"/>
          </p:cNvSpPr>
          <p:nvPr>
            <p:ph type="body" sz="quarter" idx="15" hasCustomPrompt="1"/>
          </p:nvPr>
        </p:nvSpPr>
        <p:spPr>
          <a:xfrm>
            <a:off x="5359400" y="3431298"/>
            <a:ext cx="4953000" cy="2754349"/>
          </a:xfrm>
        </p:spPr>
        <p:txBody>
          <a:bodyPr>
            <a:noAutofit/>
          </a:bodyPr>
          <a:lstStyle>
            <a:lvl1pPr marL="0" indent="0" algn="l">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cxnSp>
        <p:nvCxnSpPr>
          <p:cNvPr id="11" name="Straight Connector 10">
            <a:extLst>
              <a:ext uri="{FF2B5EF4-FFF2-40B4-BE49-F238E27FC236}">
                <a16:creationId xmlns="" xmlns:a16="http://schemas.microsoft.com/office/drawing/2014/main" id="{173BCA9B-BF52-9E4D-BEAA-66A3BFABE79F}"/>
              </a:ext>
            </a:extLst>
          </p:cNvPr>
          <p:cNvCxnSpPr>
            <a:cxnSpLocks/>
          </p:cNvCxnSpPr>
          <p:nvPr userDrawn="1"/>
        </p:nvCxnSpPr>
        <p:spPr>
          <a:xfrm>
            <a:off x="11776518" y="6459397"/>
            <a:ext cx="0" cy="39860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 xmlns:a16="http://schemas.microsoft.com/office/drawing/2014/main" id="{BE86806D-FEB7-A74B-B2DE-66C0E3F948D8}"/>
              </a:ext>
            </a:extLst>
          </p:cNvPr>
          <p:cNvSpPr/>
          <p:nvPr userDrawn="1"/>
        </p:nvSpPr>
        <p:spPr>
          <a:xfrm>
            <a:off x="9836799" y="6485740"/>
            <a:ext cx="1955985" cy="230832"/>
          </a:xfrm>
          <a:prstGeom prst="rect">
            <a:avLst/>
          </a:prstGeom>
        </p:spPr>
        <p:txBody>
          <a:bodyPr wrap="none">
            <a:spAutoFit/>
          </a:bodyPr>
          <a:lstStyle/>
          <a:p>
            <a:pPr lvl="0" algn="r"/>
            <a:r>
              <a:rPr lang="en-US" sz="900" dirty="0">
                <a:solidFill>
                  <a:schemeClr val="bg1"/>
                </a:solidFill>
              </a:rPr>
              <a:t>YOUNG DIGITAL SOCIAL INNOVATORS</a:t>
            </a:r>
          </a:p>
        </p:txBody>
      </p:sp>
      <p:sp>
        <p:nvSpPr>
          <p:cNvPr id="31" name="Picture Placeholder 30">
            <a:extLst>
              <a:ext uri="{FF2B5EF4-FFF2-40B4-BE49-F238E27FC236}">
                <a16:creationId xmlns="" xmlns:a16="http://schemas.microsoft.com/office/drawing/2014/main" id="{E4509CC1-4D52-494D-BCED-5FBD7FC33F8B}"/>
              </a:ext>
            </a:extLst>
          </p:cNvPr>
          <p:cNvSpPr>
            <a:spLocks noGrp="1"/>
          </p:cNvSpPr>
          <p:nvPr>
            <p:ph type="pic" sz="quarter" idx="16"/>
          </p:nvPr>
        </p:nvSpPr>
        <p:spPr>
          <a:xfrm>
            <a:off x="1590040" y="0"/>
            <a:ext cx="3550920" cy="6879132"/>
          </a:xfrm>
          <a:custGeom>
            <a:avLst/>
            <a:gdLst>
              <a:gd name="connsiteX0" fmla="*/ 1404368 w 3530600"/>
              <a:gd name="connsiteY0" fmla="*/ 0 h 6716572"/>
              <a:gd name="connsiteX1" fmla="*/ 3530600 w 3530600"/>
              <a:gd name="connsiteY1" fmla="*/ 0 h 6716572"/>
              <a:gd name="connsiteX2" fmla="*/ 3530600 w 3530600"/>
              <a:gd name="connsiteY2" fmla="*/ 6716572 h 6716572"/>
              <a:gd name="connsiteX3" fmla="*/ 0 w 3530600"/>
              <a:gd name="connsiteY3" fmla="*/ 6716572 h 6716572"/>
              <a:gd name="connsiteX4" fmla="*/ 0 w 3530600"/>
              <a:gd name="connsiteY4" fmla="*/ 2281466 h 6716572"/>
              <a:gd name="connsiteX5" fmla="*/ 71831 w 3530600"/>
              <a:gd name="connsiteY5" fmla="*/ 2264663 h 6716572"/>
              <a:gd name="connsiteX6" fmla="*/ 572016 w 3530600"/>
              <a:gd name="connsiteY6" fmla="*/ 2025945 h 6716572"/>
              <a:gd name="connsiteX7" fmla="*/ 1425699 w 3530600"/>
              <a:gd name="connsiteY7" fmla="*/ 133452 h 6716572"/>
              <a:gd name="connsiteX8" fmla="*/ 0 w 3530600"/>
              <a:gd name="connsiteY8" fmla="*/ 0 h 6716572"/>
              <a:gd name="connsiteX9" fmla="*/ 719576 w 3530600"/>
              <a:gd name="connsiteY9" fmla="*/ 0 h 6716572"/>
              <a:gd name="connsiteX10" fmla="*/ 742576 w 3530600"/>
              <a:gd name="connsiteY10" fmla="*/ 88825 h 6716572"/>
              <a:gd name="connsiteX11" fmla="*/ 200903 w 3530600"/>
              <a:gd name="connsiteY11" fmla="*/ 1467657 h 6716572"/>
              <a:gd name="connsiteX12" fmla="*/ 92102 w 3530600"/>
              <a:gd name="connsiteY12" fmla="*/ 1532861 h 6716572"/>
              <a:gd name="connsiteX13" fmla="*/ 0 w 3530600"/>
              <a:gd name="connsiteY13" fmla="*/ 1576306 h 6716572"/>
              <a:gd name="connsiteX0" fmla="*/ 1404368 w 3540760"/>
              <a:gd name="connsiteY0" fmla="*/ 0 h 6879132"/>
              <a:gd name="connsiteX1" fmla="*/ 3530600 w 3540760"/>
              <a:gd name="connsiteY1" fmla="*/ 0 h 6879132"/>
              <a:gd name="connsiteX2" fmla="*/ 3540760 w 3540760"/>
              <a:gd name="connsiteY2" fmla="*/ 6879132 h 6879132"/>
              <a:gd name="connsiteX3" fmla="*/ 0 w 3540760"/>
              <a:gd name="connsiteY3" fmla="*/ 6716572 h 6879132"/>
              <a:gd name="connsiteX4" fmla="*/ 0 w 3540760"/>
              <a:gd name="connsiteY4" fmla="*/ 2281466 h 6879132"/>
              <a:gd name="connsiteX5" fmla="*/ 71831 w 3540760"/>
              <a:gd name="connsiteY5" fmla="*/ 2264663 h 6879132"/>
              <a:gd name="connsiteX6" fmla="*/ 572016 w 3540760"/>
              <a:gd name="connsiteY6" fmla="*/ 2025945 h 6879132"/>
              <a:gd name="connsiteX7" fmla="*/ 1425699 w 3540760"/>
              <a:gd name="connsiteY7" fmla="*/ 133452 h 6879132"/>
              <a:gd name="connsiteX8" fmla="*/ 1404368 w 3540760"/>
              <a:gd name="connsiteY8" fmla="*/ 0 h 6879132"/>
              <a:gd name="connsiteX9" fmla="*/ 0 w 3540760"/>
              <a:gd name="connsiteY9" fmla="*/ 0 h 6879132"/>
              <a:gd name="connsiteX10" fmla="*/ 719576 w 3540760"/>
              <a:gd name="connsiteY10" fmla="*/ 0 h 6879132"/>
              <a:gd name="connsiteX11" fmla="*/ 742576 w 3540760"/>
              <a:gd name="connsiteY11" fmla="*/ 88825 h 6879132"/>
              <a:gd name="connsiteX12" fmla="*/ 200903 w 3540760"/>
              <a:gd name="connsiteY12" fmla="*/ 1467657 h 6879132"/>
              <a:gd name="connsiteX13" fmla="*/ 92102 w 3540760"/>
              <a:gd name="connsiteY13" fmla="*/ 1532861 h 6879132"/>
              <a:gd name="connsiteX14" fmla="*/ 0 w 3540760"/>
              <a:gd name="connsiteY14" fmla="*/ 1576306 h 6879132"/>
              <a:gd name="connsiteX15" fmla="*/ 0 w 3540760"/>
              <a:gd name="connsiteY15" fmla="*/ 0 h 6879132"/>
              <a:gd name="connsiteX0" fmla="*/ 1414528 w 3550920"/>
              <a:gd name="connsiteY0" fmla="*/ 0 h 6879132"/>
              <a:gd name="connsiteX1" fmla="*/ 3540760 w 3550920"/>
              <a:gd name="connsiteY1" fmla="*/ 0 h 6879132"/>
              <a:gd name="connsiteX2" fmla="*/ 3550920 w 3550920"/>
              <a:gd name="connsiteY2" fmla="*/ 6879132 h 6879132"/>
              <a:gd name="connsiteX3" fmla="*/ 0 w 3550920"/>
              <a:gd name="connsiteY3" fmla="*/ 6879132 h 6879132"/>
              <a:gd name="connsiteX4" fmla="*/ 10160 w 3550920"/>
              <a:gd name="connsiteY4" fmla="*/ 2281466 h 6879132"/>
              <a:gd name="connsiteX5" fmla="*/ 81991 w 3550920"/>
              <a:gd name="connsiteY5" fmla="*/ 2264663 h 6879132"/>
              <a:gd name="connsiteX6" fmla="*/ 582176 w 3550920"/>
              <a:gd name="connsiteY6" fmla="*/ 2025945 h 6879132"/>
              <a:gd name="connsiteX7" fmla="*/ 1435859 w 3550920"/>
              <a:gd name="connsiteY7" fmla="*/ 133452 h 6879132"/>
              <a:gd name="connsiteX8" fmla="*/ 1414528 w 3550920"/>
              <a:gd name="connsiteY8" fmla="*/ 0 h 6879132"/>
              <a:gd name="connsiteX9" fmla="*/ 10160 w 3550920"/>
              <a:gd name="connsiteY9" fmla="*/ 0 h 6879132"/>
              <a:gd name="connsiteX10" fmla="*/ 729736 w 3550920"/>
              <a:gd name="connsiteY10" fmla="*/ 0 h 6879132"/>
              <a:gd name="connsiteX11" fmla="*/ 752736 w 3550920"/>
              <a:gd name="connsiteY11" fmla="*/ 88825 h 6879132"/>
              <a:gd name="connsiteX12" fmla="*/ 211063 w 3550920"/>
              <a:gd name="connsiteY12" fmla="*/ 1467657 h 6879132"/>
              <a:gd name="connsiteX13" fmla="*/ 102262 w 3550920"/>
              <a:gd name="connsiteY13" fmla="*/ 1532861 h 6879132"/>
              <a:gd name="connsiteX14" fmla="*/ 10160 w 3550920"/>
              <a:gd name="connsiteY14" fmla="*/ 1576306 h 6879132"/>
              <a:gd name="connsiteX15" fmla="*/ 10160 w 3550920"/>
              <a:gd name="connsiteY15" fmla="*/ 0 h 6879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550920" h="6879132">
                <a:moveTo>
                  <a:pt x="1414528" y="0"/>
                </a:moveTo>
                <a:lnTo>
                  <a:pt x="3540760" y="0"/>
                </a:lnTo>
                <a:cubicBezTo>
                  <a:pt x="3544147" y="2293044"/>
                  <a:pt x="3547533" y="4586088"/>
                  <a:pt x="3550920" y="6879132"/>
                </a:cubicBezTo>
                <a:lnTo>
                  <a:pt x="0" y="6879132"/>
                </a:lnTo>
                <a:cubicBezTo>
                  <a:pt x="3387" y="5346577"/>
                  <a:pt x="6773" y="3814021"/>
                  <a:pt x="10160" y="2281466"/>
                </a:cubicBezTo>
                <a:lnTo>
                  <a:pt x="81991" y="2264663"/>
                </a:lnTo>
                <a:cubicBezTo>
                  <a:pt x="255719" y="2210875"/>
                  <a:pt x="424092" y="2131669"/>
                  <a:pt x="582176" y="2025945"/>
                </a:cubicBezTo>
                <a:cubicBezTo>
                  <a:pt x="1214513" y="1603049"/>
                  <a:pt x="1517602" y="865967"/>
                  <a:pt x="1435859" y="133452"/>
                </a:cubicBezTo>
                <a:lnTo>
                  <a:pt x="1414528" y="0"/>
                </a:lnTo>
                <a:close/>
                <a:moveTo>
                  <a:pt x="10160" y="0"/>
                </a:moveTo>
                <a:lnTo>
                  <a:pt x="729736" y="0"/>
                </a:lnTo>
                <a:lnTo>
                  <a:pt x="752736" y="88825"/>
                </a:lnTo>
                <a:cubicBezTo>
                  <a:pt x="862154" y="613044"/>
                  <a:pt x="665742" y="1163577"/>
                  <a:pt x="211063" y="1467657"/>
                </a:cubicBezTo>
                <a:cubicBezTo>
                  <a:pt x="175541" y="1491413"/>
                  <a:pt x="139231" y="1513138"/>
                  <a:pt x="102262" y="1532861"/>
                </a:cubicBezTo>
                <a:lnTo>
                  <a:pt x="10160" y="1576306"/>
                </a:lnTo>
                <a:lnTo>
                  <a:pt x="10160" y="0"/>
                </a:lnTo>
                <a:close/>
              </a:path>
            </a:pathLst>
          </a:custGeom>
        </p:spPr>
        <p:txBody>
          <a:bodyPr wrap="square">
            <a:noAutofit/>
          </a:bodyPr>
          <a:lstStyle/>
          <a:p>
            <a:endParaRPr lang="en-US" dirty="0"/>
          </a:p>
        </p:txBody>
      </p:sp>
      <p:sp>
        <p:nvSpPr>
          <p:cNvPr id="28" name="Freeform 27">
            <a:extLst>
              <a:ext uri="{FF2B5EF4-FFF2-40B4-BE49-F238E27FC236}">
                <a16:creationId xmlns="" xmlns:a16="http://schemas.microsoft.com/office/drawing/2014/main" id="{1BAB3C7E-65CA-E54A-823F-B4DA7EF09CA1}"/>
              </a:ext>
            </a:extLst>
          </p:cNvPr>
          <p:cNvSpPr/>
          <p:nvPr userDrawn="1"/>
        </p:nvSpPr>
        <p:spPr>
          <a:xfrm rot="5400000">
            <a:off x="343806" y="-343806"/>
            <a:ext cx="2351377" cy="3038989"/>
          </a:xfrm>
          <a:custGeom>
            <a:avLst/>
            <a:gdLst>
              <a:gd name="connsiteX0" fmla="*/ 0 w 2351377"/>
              <a:gd name="connsiteY0" fmla="*/ 719213 h 3038989"/>
              <a:gd name="connsiteX1" fmla="*/ 0 w 2351377"/>
              <a:gd name="connsiteY1" fmla="*/ 34421 h 3038989"/>
              <a:gd name="connsiteX2" fmla="*/ 133452 w 2351377"/>
              <a:gd name="connsiteY2" fmla="*/ 13090 h 3038989"/>
              <a:gd name="connsiteX3" fmla="*/ 2025945 w 2351377"/>
              <a:gd name="connsiteY3" fmla="*/ 866773 h 3038989"/>
              <a:gd name="connsiteX4" fmla="*/ 2092147 w 2351377"/>
              <a:gd name="connsiteY4" fmla="*/ 2941845 h 3038989"/>
              <a:gd name="connsiteX5" fmla="*/ 2032537 w 2351377"/>
              <a:gd name="connsiteY5" fmla="*/ 3038989 h 3038989"/>
              <a:gd name="connsiteX6" fmla="*/ 1140430 w 2351377"/>
              <a:gd name="connsiteY6" fmla="*/ 3038989 h 3038989"/>
              <a:gd name="connsiteX7" fmla="*/ 1165504 w 2351377"/>
              <a:gd name="connsiteY7" fmla="*/ 3020413 h 3038989"/>
              <a:gd name="connsiteX8" fmla="*/ 1467657 w 2351377"/>
              <a:gd name="connsiteY8" fmla="*/ 1237886 h 3038989"/>
              <a:gd name="connsiteX9" fmla="*/ 88825 w 2351377"/>
              <a:gd name="connsiteY9" fmla="*/ 696213 h 3038989"/>
              <a:gd name="connsiteX10" fmla="*/ 0 w 2351377"/>
              <a:gd name="connsiteY10" fmla="*/ 719213 h 3038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51377" h="3038989">
                <a:moveTo>
                  <a:pt x="0" y="719213"/>
                </a:moveTo>
                <a:lnTo>
                  <a:pt x="0" y="34421"/>
                </a:lnTo>
                <a:lnTo>
                  <a:pt x="133452" y="13090"/>
                </a:lnTo>
                <a:cubicBezTo>
                  <a:pt x="865967" y="-68653"/>
                  <a:pt x="1603049" y="234436"/>
                  <a:pt x="2025945" y="866773"/>
                </a:cubicBezTo>
                <a:cubicBezTo>
                  <a:pt x="2448840" y="1499110"/>
                  <a:pt x="2447451" y="2296073"/>
                  <a:pt x="2092147" y="2941845"/>
                </a:cubicBezTo>
                <a:lnTo>
                  <a:pt x="2032537" y="3038989"/>
                </a:lnTo>
                <a:lnTo>
                  <a:pt x="1140430" y="3038989"/>
                </a:lnTo>
                <a:lnTo>
                  <a:pt x="1165504" y="3020413"/>
                </a:lnTo>
                <a:cubicBezTo>
                  <a:pt x="1707837" y="2576355"/>
                  <a:pt x="1847758" y="1806235"/>
                  <a:pt x="1467657" y="1237886"/>
                </a:cubicBezTo>
                <a:cubicBezTo>
                  <a:pt x="1163577" y="783207"/>
                  <a:pt x="613044" y="586795"/>
                  <a:pt x="88825" y="696213"/>
                </a:cubicBezTo>
                <a:lnTo>
                  <a:pt x="0" y="719213"/>
                </a:lnTo>
                <a:close/>
              </a:path>
            </a:pathLst>
          </a:custGeom>
          <a:solidFill>
            <a:srgbClr val="FDA8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73556290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Vertical Photo - Text - White">
    <p:spTree>
      <p:nvGrpSpPr>
        <p:cNvPr id="1" name=""/>
        <p:cNvGrpSpPr/>
        <p:nvPr/>
      </p:nvGrpSpPr>
      <p:grpSpPr>
        <a:xfrm>
          <a:off x="0" y="0"/>
          <a:ext cx="0" cy="0"/>
          <a:chOff x="0" y="0"/>
          <a:chExt cx="0" cy="0"/>
        </a:xfrm>
      </p:grpSpPr>
      <p:sp>
        <p:nvSpPr>
          <p:cNvPr id="25" name="Freeform 24">
            <a:extLst>
              <a:ext uri="{FF2B5EF4-FFF2-40B4-BE49-F238E27FC236}">
                <a16:creationId xmlns="" xmlns:a16="http://schemas.microsoft.com/office/drawing/2014/main" id="{80FEBD0D-F107-9D40-A63B-0D3595ABDD80}"/>
              </a:ext>
            </a:extLst>
          </p:cNvPr>
          <p:cNvSpPr/>
          <p:nvPr userDrawn="1"/>
        </p:nvSpPr>
        <p:spPr>
          <a:xfrm rot="2263304">
            <a:off x="9100049" y="4565084"/>
            <a:ext cx="4074780" cy="5419502"/>
          </a:xfrm>
          <a:custGeom>
            <a:avLst/>
            <a:gdLst>
              <a:gd name="connsiteX0" fmla="*/ 4074065 w 4074780"/>
              <a:gd name="connsiteY0" fmla="*/ 5419502 h 5419502"/>
              <a:gd name="connsiteX1" fmla="*/ 4074780 w 4074780"/>
              <a:gd name="connsiteY1" fmla="*/ 5418949 h 5419502"/>
              <a:gd name="connsiteX2" fmla="*/ 4074780 w 4074780"/>
              <a:gd name="connsiteY2" fmla="*/ 5419345 h 5419502"/>
              <a:gd name="connsiteX3" fmla="*/ 1175698 w 4074780"/>
              <a:gd name="connsiteY3" fmla="*/ 69187 h 5419502"/>
              <a:gd name="connsiteX4" fmla="*/ 1272636 w 4074780"/>
              <a:gd name="connsiteY4" fmla="*/ 0 h 5419502"/>
              <a:gd name="connsiteX5" fmla="*/ 1902760 w 4074780"/>
              <a:gd name="connsiteY5" fmla="*/ 814645 h 5419502"/>
              <a:gd name="connsiteX6" fmla="*/ 1806729 w 4074780"/>
              <a:gd name="connsiteY6" fmla="*/ 883185 h 5419502"/>
              <a:gd name="connsiteX7" fmla="*/ 1031798 w 4074780"/>
              <a:gd name="connsiteY7" fmla="*/ 2451560 h 5419502"/>
              <a:gd name="connsiteX8" fmla="*/ 1075061 w 4074780"/>
              <a:gd name="connsiteY8" fmla="*/ 2861179 h 5419502"/>
              <a:gd name="connsiteX9" fmla="*/ 1099196 w 4074780"/>
              <a:gd name="connsiteY9" fmla="*/ 2950766 h 5419502"/>
              <a:gd name="connsiteX10" fmla="*/ 240772 w 4074780"/>
              <a:gd name="connsiteY10" fmla="*/ 3614752 h 5419502"/>
              <a:gd name="connsiteX11" fmla="*/ 145249 w 4074780"/>
              <a:gd name="connsiteY11" fmla="*/ 3365648 h 5419502"/>
              <a:gd name="connsiteX12" fmla="*/ 0 w 4074780"/>
              <a:gd name="connsiteY12" fmla="*/ 2448669 h 5419502"/>
              <a:gd name="connsiteX13" fmla="*/ 1175698 w 4074780"/>
              <a:gd name="connsiteY13" fmla="*/ 69187 h 5419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074780" h="5419502">
                <a:moveTo>
                  <a:pt x="4074065" y="5419502"/>
                </a:moveTo>
                <a:lnTo>
                  <a:pt x="4074780" y="5418949"/>
                </a:lnTo>
                <a:lnTo>
                  <a:pt x="4074780" y="5419345"/>
                </a:lnTo>
                <a:close/>
                <a:moveTo>
                  <a:pt x="1175698" y="69187"/>
                </a:moveTo>
                <a:lnTo>
                  <a:pt x="1272636" y="0"/>
                </a:lnTo>
                <a:lnTo>
                  <a:pt x="1902760" y="814645"/>
                </a:lnTo>
                <a:lnTo>
                  <a:pt x="1806729" y="883185"/>
                </a:lnTo>
                <a:cubicBezTo>
                  <a:pt x="1333460" y="1255975"/>
                  <a:pt x="1031798" y="1820143"/>
                  <a:pt x="1031798" y="2451560"/>
                </a:cubicBezTo>
                <a:cubicBezTo>
                  <a:pt x="1031798" y="2591874"/>
                  <a:pt x="1046694" y="2728868"/>
                  <a:pt x="1075061" y="2861179"/>
                </a:cubicBezTo>
                <a:lnTo>
                  <a:pt x="1099196" y="2950766"/>
                </a:lnTo>
                <a:lnTo>
                  <a:pt x="240772" y="3614752"/>
                </a:lnTo>
                <a:lnTo>
                  <a:pt x="145249" y="3365648"/>
                </a:lnTo>
                <a:cubicBezTo>
                  <a:pt x="50852" y="3075975"/>
                  <a:pt x="0" y="2767990"/>
                  <a:pt x="0" y="2448669"/>
                </a:cubicBezTo>
                <a:cubicBezTo>
                  <a:pt x="0" y="1490707"/>
                  <a:pt x="457670" y="634771"/>
                  <a:pt x="1175698" y="69187"/>
                </a:cubicBezTo>
                <a:close/>
              </a:path>
            </a:pathLst>
          </a:custGeom>
          <a:solidFill>
            <a:srgbClr val="76C6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23">
            <a:extLst>
              <a:ext uri="{FF2B5EF4-FFF2-40B4-BE49-F238E27FC236}">
                <a16:creationId xmlns="" xmlns:a16="http://schemas.microsoft.com/office/drawing/2014/main" id="{33D5A26C-46D6-5D4A-B571-4E35E67E854A}"/>
              </a:ext>
            </a:extLst>
          </p:cNvPr>
          <p:cNvSpPr>
            <a:spLocks noGrp="1"/>
          </p:cNvSpPr>
          <p:nvPr>
            <p:ph type="body" sz="quarter" idx="14" hasCustomPrompt="1"/>
          </p:nvPr>
        </p:nvSpPr>
        <p:spPr>
          <a:xfrm>
            <a:off x="5621950" y="855235"/>
            <a:ext cx="4953000" cy="697353"/>
          </a:xfrm>
        </p:spPr>
        <p:txBody>
          <a:bodyPr>
            <a:normAutofit/>
          </a:bodyPr>
          <a:lstStyle>
            <a:lvl1pPr marL="0" indent="0" algn="l">
              <a:buNone/>
              <a:defRPr sz="3600">
                <a:solidFill>
                  <a:schemeClr val="tx1"/>
                </a:solidFill>
                <a:latin typeface="+mn-lt"/>
              </a:defRPr>
            </a:lvl1pPr>
          </a:lstStyle>
          <a:p>
            <a:pPr lvl="0"/>
            <a:r>
              <a:rPr lang="en-US" dirty="0"/>
              <a:t>Heading</a:t>
            </a:r>
          </a:p>
        </p:txBody>
      </p:sp>
      <p:sp>
        <p:nvSpPr>
          <p:cNvPr id="10" name="Text Placeholder 25">
            <a:extLst>
              <a:ext uri="{FF2B5EF4-FFF2-40B4-BE49-F238E27FC236}">
                <a16:creationId xmlns="" xmlns:a16="http://schemas.microsoft.com/office/drawing/2014/main" id="{97821476-5344-9F41-A78C-ACED2A145F15}"/>
              </a:ext>
            </a:extLst>
          </p:cNvPr>
          <p:cNvSpPr>
            <a:spLocks noGrp="1"/>
          </p:cNvSpPr>
          <p:nvPr>
            <p:ph type="body" sz="quarter" idx="15" hasCustomPrompt="1"/>
          </p:nvPr>
        </p:nvSpPr>
        <p:spPr>
          <a:xfrm>
            <a:off x="5621952" y="2055587"/>
            <a:ext cx="4953000" cy="2754349"/>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cxnSp>
        <p:nvCxnSpPr>
          <p:cNvPr id="11" name="Straight Connector 10">
            <a:extLst>
              <a:ext uri="{FF2B5EF4-FFF2-40B4-BE49-F238E27FC236}">
                <a16:creationId xmlns="" xmlns:a16="http://schemas.microsoft.com/office/drawing/2014/main" id="{173BCA9B-BF52-9E4D-BEAA-66A3BFABE79F}"/>
              </a:ext>
            </a:extLst>
          </p:cNvPr>
          <p:cNvCxnSpPr>
            <a:cxnSpLocks/>
          </p:cNvCxnSpPr>
          <p:nvPr userDrawn="1"/>
        </p:nvCxnSpPr>
        <p:spPr>
          <a:xfrm>
            <a:off x="11776518" y="6459397"/>
            <a:ext cx="0" cy="3986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 xmlns:a16="http://schemas.microsoft.com/office/drawing/2014/main" id="{BE86806D-FEB7-A74B-B2DE-66C0E3F948D8}"/>
              </a:ext>
            </a:extLst>
          </p:cNvPr>
          <p:cNvSpPr/>
          <p:nvPr userDrawn="1"/>
        </p:nvSpPr>
        <p:spPr>
          <a:xfrm>
            <a:off x="9836799" y="6485740"/>
            <a:ext cx="1955985" cy="230832"/>
          </a:xfrm>
          <a:prstGeom prst="rect">
            <a:avLst/>
          </a:prstGeom>
        </p:spPr>
        <p:txBody>
          <a:bodyPr wrap="none">
            <a:spAutoFit/>
          </a:bodyPr>
          <a:lstStyle/>
          <a:p>
            <a:pPr lvl="0" algn="r"/>
            <a:r>
              <a:rPr lang="en-US" sz="900" dirty="0">
                <a:solidFill>
                  <a:schemeClr val="tx1"/>
                </a:solidFill>
              </a:rPr>
              <a:t>YOUNG DIGITAL SOCIAL INNOVATORS</a:t>
            </a:r>
          </a:p>
        </p:txBody>
      </p:sp>
      <p:sp>
        <p:nvSpPr>
          <p:cNvPr id="31" name="Picture Placeholder 30">
            <a:extLst>
              <a:ext uri="{FF2B5EF4-FFF2-40B4-BE49-F238E27FC236}">
                <a16:creationId xmlns="" xmlns:a16="http://schemas.microsoft.com/office/drawing/2014/main" id="{E4509CC1-4D52-494D-BCED-5FBD7FC33F8B}"/>
              </a:ext>
            </a:extLst>
          </p:cNvPr>
          <p:cNvSpPr>
            <a:spLocks noGrp="1"/>
          </p:cNvSpPr>
          <p:nvPr>
            <p:ph type="pic" sz="quarter" idx="16"/>
          </p:nvPr>
        </p:nvSpPr>
        <p:spPr>
          <a:xfrm>
            <a:off x="1590040" y="0"/>
            <a:ext cx="3550920" cy="6879132"/>
          </a:xfrm>
          <a:custGeom>
            <a:avLst/>
            <a:gdLst>
              <a:gd name="connsiteX0" fmla="*/ 1404368 w 3530600"/>
              <a:gd name="connsiteY0" fmla="*/ 0 h 6716572"/>
              <a:gd name="connsiteX1" fmla="*/ 3530600 w 3530600"/>
              <a:gd name="connsiteY1" fmla="*/ 0 h 6716572"/>
              <a:gd name="connsiteX2" fmla="*/ 3530600 w 3530600"/>
              <a:gd name="connsiteY2" fmla="*/ 6716572 h 6716572"/>
              <a:gd name="connsiteX3" fmla="*/ 0 w 3530600"/>
              <a:gd name="connsiteY3" fmla="*/ 6716572 h 6716572"/>
              <a:gd name="connsiteX4" fmla="*/ 0 w 3530600"/>
              <a:gd name="connsiteY4" fmla="*/ 2281466 h 6716572"/>
              <a:gd name="connsiteX5" fmla="*/ 71831 w 3530600"/>
              <a:gd name="connsiteY5" fmla="*/ 2264663 h 6716572"/>
              <a:gd name="connsiteX6" fmla="*/ 572016 w 3530600"/>
              <a:gd name="connsiteY6" fmla="*/ 2025945 h 6716572"/>
              <a:gd name="connsiteX7" fmla="*/ 1425699 w 3530600"/>
              <a:gd name="connsiteY7" fmla="*/ 133452 h 6716572"/>
              <a:gd name="connsiteX8" fmla="*/ 0 w 3530600"/>
              <a:gd name="connsiteY8" fmla="*/ 0 h 6716572"/>
              <a:gd name="connsiteX9" fmla="*/ 719576 w 3530600"/>
              <a:gd name="connsiteY9" fmla="*/ 0 h 6716572"/>
              <a:gd name="connsiteX10" fmla="*/ 742576 w 3530600"/>
              <a:gd name="connsiteY10" fmla="*/ 88825 h 6716572"/>
              <a:gd name="connsiteX11" fmla="*/ 200903 w 3530600"/>
              <a:gd name="connsiteY11" fmla="*/ 1467657 h 6716572"/>
              <a:gd name="connsiteX12" fmla="*/ 92102 w 3530600"/>
              <a:gd name="connsiteY12" fmla="*/ 1532861 h 6716572"/>
              <a:gd name="connsiteX13" fmla="*/ 0 w 3530600"/>
              <a:gd name="connsiteY13" fmla="*/ 1576306 h 6716572"/>
              <a:gd name="connsiteX0" fmla="*/ 1404368 w 3540760"/>
              <a:gd name="connsiteY0" fmla="*/ 0 h 6879132"/>
              <a:gd name="connsiteX1" fmla="*/ 3530600 w 3540760"/>
              <a:gd name="connsiteY1" fmla="*/ 0 h 6879132"/>
              <a:gd name="connsiteX2" fmla="*/ 3540760 w 3540760"/>
              <a:gd name="connsiteY2" fmla="*/ 6879132 h 6879132"/>
              <a:gd name="connsiteX3" fmla="*/ 0 w 3540760"/>
              <a:gd name="connsiteY3" fmla="*/ 6716572 h 6879132"/>
              <a:gd name="connsiteX4" fmla="*/ 0 w 3540760"/>
              <a:gd name="connsiteY4" fmla="*/ 2281466 h 6879132"/>
              <a:gd name="connsiteX5" fmla="*/ 71831 w 3540760"/>
              <a:gd name="connsiteY5" fmla="*/ 2264663 h 6879132"/>
              <a:gd name="connsiteX6" fmla="*/ 572016 w 3540760"/>
              <a:gd name="connsiteY6" fmla="*/ 2025945 h 6879132"/>
              <a:gd name="connsiteX7" fmla="*/ 1425699 w 3540760"/>
              <a:gd name="connsiteY7" fmla="*/ 133452 h 6879132"/>
              <a:gd name="connsiteX8" fmla="*/ 1404368 w 3540760"/>
              <a:gd name="connsiteY8" fmla="*/ 0 h 6879132"/>
              <a:gd name="connsiteX9" fmla="*/ 0 w 3540760"/>
              <a:gd name="connsiteY9" fmla="*/ 0 h 6879132"/>
              <a:gd name="connsiteX10" fmla="*/ 719576 w 3540760"/>
              <a:gd name="connsiteY10" fmla="*/ 0 h 6879132"/>
              <a:gd name="connsiteX11" fmla="*/ 742576 w 3540760"/>
              <a:gd name="connsiteY11" fmla="*/ 88825 h 6879132"/>
              <a:gd name="connsiteX12" fmla="*/ 200903 w 3540760"/>
              <a:gd name="connsiteY12" fmla="*/ 1467657 h 6879132"/>
              <a:gd name="connsiteX13" fmla="*/ 92102 w 3540760"/>
              <a:gd name="connsiteY13" fmla="*/ 1532861 h 6879132"/>
              <a:gd name="connsiteX14" fmla="*/ 0 w 3540760"/>
              <a:gd name="connsiteY14" fmla="*/ 1576306 h 6879132"/>
              <a:gd name="connsiteX15" fmla="*/ 0 w 3540760"/>
              <a:gd name="connsiteY15" fmla="*/ 0 h 6879132"/>
              <a:gd name="connsiteX0" fmla="*/ 1414528 w 3550920"/>
              <a:gd name="connsiteY0" fmla="*/ 0 h 6879132"/>
              <a:gd name="connsiteX1" fmla="*/ 3540760 w 3550920"/>
              <a:gd name="connsiteY1" fmla="*/ 0 h 6879132"/>
              <a:gd name="connsiteX2" fmla="*/ 3550920 w 3550920"/>
              <a:gd name="connsiteY2" fmla="*/ 6879132 h 6879132"/>
              <a:gd name="connsiteX3" fmla="*/ 0 w 3550920"/>
              <a:gd name="connsiteY3" fmla="*/ 6879132 h 6879132"/>
              <a:gd name="connsiteX4" fmla="*/ 10160 w 3550920"/>
              <a:gd name="connsiteY4" fmla="*/ 2281466 h 6879132"/>
              <a:gd name="connsiteX5" fmla="*/ 81991 w 3550920"/>
              <a:gd name="connsiteY5" fmla="*/ 2264663 h 6879132"/>
              <a:gd name="connsiteX6" fmla="*/ 582176 w 3550920"/>
              <a:gd name="connsiteY6" fmla="*/ 2025945 h 6879132"/>
              <a:gd name="connsiteX7" fmla="*/ 1435859 w 3550920"/>
              <a:gd name="connsiteY7" fmla="*/ 133452 h 6879132"/>
              <a:gd name="connsiteX8" fmla="*/ 1414528 w 3550920"/>
              <a:gd name="connsiteY8" fmla="*/ 0 h 6879132"/>
              <a:gd name="connsiteX9" fmla="*/ 10160 w 3550920"/>
              <a:gd name="connsiteY9" fmla="*/ 0 h 6879132"/>
              <a:gd name="connsiteX10" fmla="*/ 729736 w 3550920"/>
              <a:gd name="connsiteY10" fmla="*/ 0 h 6879132"/>
              <a:gd name="connsiteX11" fmla="*/ 752736 w 3550920"/>
              <a:gd name="connsiteY11" fmla="*/ 88825 h 6879132"/>
              <a:gd name="connsiteX12" fmla="*/ 211063 w 3550920"/>
              <a:gd name="connsiteY12" fmla="*/ 1467657 h 6879132"/>
              <a:gd name="connsiteX13" fmla="*/ 102262 w 3550920"/>
              <a:gd name="connsiteY13" fmla="*/ 1532861 h 6879132"/>
              <a:gd name="connsiteX14" fmla="*/ 10160 w 3550920"/>
              <a:gd name="connsiteY14" fmla="*/ 1576306 h 6879132"/>
              <a:gd name="connsiteX15" fmla="*/ 10160 w 3550920"/>
              <a:gd name="connsiteY15" fmla="*/ 0 h 6879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550920" h="6879132">
                <a:moveTo>
                  <a:pt x="1414528" y="0"/>
                </a:moveTo>
                <a:lnTo>
                  <a:pt x="3540760" y="0"/>
                </a:lnTo>
                <a:cubicBezTo>
                  <a:pt x="3544147" y="2293044"/>
                  <a:pt x="3547533" y="4586088"/>
                  <a:pt x="3550920" y="6879132"/>
                </a:cubicBezTo>
                <a:lnTo>
                  <a:pt x="0" y="6879132"/>
                </a:lnTo>
                <a:cubicBezTo>
                  <a:pt x="3387" y="5346577"/>
                  <a:pt x="6773" y="3814021"/>
                  <a:pt x="10160" y="2281466"/>
                </a:cubicBezTo>
                <a:lnTo>
                  <a:pt x="81991" y="2264663"/>
                </a:lnTo>
                <a:cubicBezTo>
                  <a:pt x="255719" y="2210875"/>
                  <a:pt x="424092" y="2131669"/>
                  <a:pt x="582176" y="2025945"/>
                </a:cubicBezTo>
                <a:cubicBezTo>
                  <a:pt x="1214513" y="1603049"/>
                  <a:pt x="1517602" y="865967"/>
                  <a:pt x="1435859" y="133452"/>
                </a:cubicBezTo>
                <a:lnTo>
                  <a:pt x="1414528" y="0"/>
                </a:lnTo>
                <a:close/>
                <a:moveTo>
                  <a:pt x="10160" y="0"/>
                </a:moveTo>
                <a:lnTo>
                  <a:pt x="729736" y="0"/>
                </a:lnTo>
                <a:lnTo>
                  <a:pt x="752736" y="88825"/>
                </a:lnTo>
                <a:cubicBezTo>
                  <a:pt x="862154" y="613044"/>
                  <a:pt x="665742" y="1163577"/>
                  <a:pt x="211063" y="1467657"/>
                </a:cubicBezTo>
                <a:cubicBezTo>
                  <a:pt x="175541" y="1491413"/>
                  <a:pt x="139231" y="1513138"/>
                  <a:pt x="102262" y="1532861"/>
                </a:cubicBezTo>
                <a:lnTo>
                  <a:pt x="10160" y="1576306"/>
                </a:lnTo>
                <a:lnTo>
                  <a:pt x="10160" y="0"/>
                </a:lnTo>
                <a:close/>
              </a:path>
            </a:pathLst>
          </a:custGeom>
        </p:spPr>
        <p:txBody>
          <a:bodyPr wrap="square">
            <a:noAutofit/>
          </a:bodyPr>
          <a:lstStyle/>
          <a:p>
            <a:endParaRPr lang="en-US" dirty="0"/>
          </a:p>
        </p:txBody>
      </p:sp>
      <p:sp>
        <p:nvSpPr>
          <p:cNvPr id="28" name="Freeform 27">
            <a:extLst>
              <a:ext uri="{FF2B5EF4-FFF2-40B4-BE49-F238E27FC236}">
                <a16:creationId xmlns="" xmlns:a16="http://schemas.microsoft.com/office/drawing/2014/main" id="{1BAB3C7E-65CA-E54A-823F-B4DA7EF09CA1}"/>
              </a:ext>
            </a:extLst>
          </p:cNvPr>
          <p:cNvSpPr/>
          <p:nvPr userDrawn="1"/>
        </p:nvSpPr>
        <p:spPr>
          <a:xfrm rot="5400000">
            <a:off x="343806" y="-343806"/>
            <a:ext cx="2351377" cy="3038989"/>
          </a:xfrm>
          <a:custGeom>
            <a:avLst/>
            <a:gdLst>
              <a:gd name="connsiteX0" fmla="*/ 0 w 2351377"/>
              <a:gd name="connsiteY0" fmla="*/ 719213 h 3038989"/>
              <a:gd name="connsiteX1" fmla="*/ 0 w 2351377"/>
              <a:gd name="connsiteY1" fmla="*/ 34421 h 3038989"/>
              <a:gd name="connsiteX2" fmla="*/ 133452 w 2351377"/>
              <a:gd name="connsiteY2" fmla="*/ 13090 h 3038989"/>
              <a:gd name="connsiteX3" fmla="*/ 2025945 w 2351377"/>
              <a:gd name="connsiteY3" fmla="*/ 866773 h 3038989"/>
              <a:gd name="connsiteX4" fmla="*/ 2092147 w 2351377"/>
              <a:gd name="connsiteY4" fmla="*/ 2941845 h 3038989"/>
              <a:gd name="connsiteX5" fmla="*/ 2032537 w 2351377"/>
              <a:gd name="connsiteY5" fmla="*/ 3038989 h 3038989"/>
              <a:gd name="connsiteX6" fmla="*/ 1140430 w 2351377"/>
              <a:gd name="connsiteY6" fmla="*/ 3038989 h 3038989"/>
              <a:gd name="connsiteX7" fmla="*/ 1165504 w 2351377"/>
              <a:gd name="connsiteY7" fmla="*/ 3020413 h 3038989"/>
              <a:gd name="connsiteX8" fmla="*/ 1467657 w 2351377"/>
              <a:gd name="connsiteY8" fmla="*/ 1237886 h 3038989"/>
              <a:gd name="connsiteX9" fmla="*/ 88825 w 2351377"/>
              <a:gd name="connsiteY9" fmla="*/ 696213 h 3038989"/>
              <a:gd name="connsiteX10" fmla="*/ 0 w 2351377"/>
              <a:gd name="connsiteY10" fmla="*/ 719213 h 3038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51377" h="3038989">
                <a:moveTo>
                  <a:pt x="0" y="719213"/>
                </a:moveTo>
                <a:lnTo>
                  <a:pt x="0" y="34421"/>
                </a:lnTo>
                <a:lnTo>
                  <a:pt x="133452" y="13090"/>
                </a:lnTo>
                <a:cubicBezTo>
                  <a:pt x="865967" y="-68653"/>
                  <a:pt x="1603049" y="234436"/>
                  <a:pt x="2025945" y="866773"/>
                </a:cubicBezTo>
                <a:cubicBezTo>
                  <a:pt x="2448840" y="1499110"/>
                  <a:pt x="2447451" y="2296073"/>
                  <a:pt x="2092147" y="2941845"/>
                </a:cubicBezTo>
                <a:lnTo>
                  <a:pt x="2032537" y="3038989"/>
                </a:lnTo>
                <a:lnTo>
                  <a:pt x="1140430" y="3038989"/>
                </a:lnTo>
                <a:lnTo>
                  <a:pt x="1165504" y="3020413"/>
                </a:lnTo>
                <a:cubicBezTo>
                  <a:pt x="1707837" y="2576355"/>
                  <a:pt x="1847758" y="1806235"/>
                  <a:pt x="1467657" y="1237886"/>
                </a:cubicBezTo>
                <a:cubicBezTo>
                  <a:pt x="1163577" y="783207"/>
                  <a:pt x="613044" y="586795"/>
                  <a:pt x="88825" y="696213"/>
                </a:cubicBezTo>
                <a:lnTo>
                  <a:pt x="0" y="719213"/>
                </a:lnTo>
                <a:close/>
              </a:path>
            </a:pathLst>
          </a:custGeom>
          <a:solidFill>
            <a:srgbClr val="FDA8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58954937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ext slide - green">
    <p:spTree>
      <p:nvGrpSpPr>
        <p:cNvPr id="1" name=""/>
        <p:cNvGrpSpPr/>
        <p:nvPr/>
      </p:nvGrpSpPr>
      <p:grpSpPr>
        <a:xfrm>
          <a:off x="0" y="0"/>
          <a:ext cx="0" cy="0"/>
          <a:chOff x="0" y="0"/>
          <a:chExt cx="0" cy="0"/>
        </a:xfrm>
      </p:grpSpPr>
      <p:sp>
        <p:nvSpPr>
          <p:cNvPr id="12" name="Rectangle 11">
            <a:extLst>
              <a:ext uri="{FF2B5EF4-FFF2-40B4-BE49-F238E27FC236}">
                <a16:creationId xmlns="" xmlns:a16="http://schemas.microsoft.com/office/drawing/2014/main" id="{8D88E728-CD00-6E4C-B969-3123D20CBAD1}"/>
              </a:ext>
            </a:extLst>
          </p:cNvPr>
          <p:cNvSpPr/>
          <p:nvPr userDrawn="1"/>
        </p:nvSpPr>
        <p:spPr>
          <a:xfrm>
            <a:off x="7373" y="0"/>
            <a:ext cx="12204000" cy="6876000"/>
          </a:xfrm>
          <a:prstGeom prst="rect">
            <a:avLst/>
          </a:prstGeom>
          <a:solidFill>
            <a:srgbClr val="56BE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 xmlns:a16="http://schemas.microsoft.com/office/drawing/2014/main" id="{D65D7E34-EA65-E447-8D5F-5A59B1453A3E}"/>
              </a:ext>
            </a:extLst>
          </p:cNvPr>
          <p:cNvSpPr/>
          <p:nvPr userDrawn="1"/>
        </p:nvSpPr>
        <p:spPr>
          <a:xfrm>
            <a:off x="386062" y="6437709"/>
            <a:ext cx="11674007" cy="230832"/>
          </a:xfrm>
          <a:prstGeom prst="rect">
            <a:avLst/>
          </a:prstGeom>
        </p:spPr>
        <p:txBody>
          <a:bodyPr wrap="square">
            <a:spAutoFit/>
          </a:bodyPr>
          <a:lstStyle/>
          <a:p>
            <a:pPr lvl="0" algn="l"/>
            <a:r>
              <a:rPr lang="en-US" sz="900" dirty="0">
                <a:solidFill>
                  <a:schemeClr val="bg1"/>
                </a:solidFill>
              </a:rPr>
              <a:t>YOUNG DIGITAL SOCIAL INNOVATORS</a:t>
            </a:r>
          </a:p>
        </p:txBody>
      </p:sp>
      <p:cxnSp>
        <p:nvCxnSpPr>
          <p:cNvPr id="16" name="Straight Connector 15">
            <a:extLst>
              <a:ext uri="{FF2B5EF4-FFF2-40B4-BE49-F238E27FC236}">
                <a16:creationId xmlns="" xmlns:a16="http://schemas.microsoft.com/office/drawing/2014/main" id="{EE3D8B26-7B6C-7E47-BAA8-D1ECB05084F9}"/>
              </a:ext>
            </a:extLst>
          </p:cNvPr>
          <p:cNvCxnSpPr>
            <a:cxnSpLocks/>
          </p:cNvCxnSpPr>
          <p:nvPr userDrawn="1"/>
        </p:nvCxnSpPr>
        <p:spPr>
          <a:xfrm>
            <a:off x="386062" y="6459397"/>
            <a:ext cx="0" cy="39860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7" name="Freeform 6">
            <a:extLst>
              <a:ext uri="{FF2B5EF4-FFF2-40B4-BE49-F238E27FC236}">
                <a16:creationId xmlns="" xmlns:a16="http://schemas.microsoft.com/office/drawing/2014/main" id="{28645C26-2FD6-7744-AD48-B7C149855761}"/>
              </a:ext>
            </a:extLst>
          </p:cNvPr>
          <p:cNvSpPr/>
          <p:nvPr userDrawn="1"/>
        </p:nvSpPr>
        <p:spPr>
          <a:xfrm rot="16200000">
            <a:off x="6531921" y="-2193604"/>
            <a:ext cx="3112971" cy="7500180"/>
          </a:xfrm>
          <a:custGeom>
            <a:avLst/>
            <a:gdLst>
              <a:gd name="connsiteX0" fmla="*/ 3112971 w 3112971"/>
              <a:gd name="connsiteY0" fmla="*/ 0 h 7500180"/>
              <a:gd name="connsiteX1" fmla="*/ 3112971 w 3112971"/>
              <a:gd name="connsiteY1" fmla="*/ 1344414 h 7500180"/>
              <a:gd name="connsiteX2" fmla="*/ 2913998 w 3112971"/>
              <a:gd name="connsiteY2" fmla="*/ 1413923 h 7500180"/>
              <a:gd name="connsiteX3" fmla="*/ 1289092 w 3112971"/>
              <a:gd name="connsiteY3" fmla="*/ 3753700 h 7500180"/>
              <a:gd name="connsiteX4" fmla="*/ 2913998 w 3112971"/>
              <a:gd name="connsiteY4" fmla="*/ 6093477 h 7500180"/>
              <a:gd name="connsiteX5" fmla="*/ 3112971 w 3112971"/>
              <a:gd name="connsiteY5" fmla="*/ 6162986 h 7500180"/>
              <a:gd name="connsiteX6" fmla="*/ 3112970 w 3112971"/>
              <a:gd name="connsiteY6" fmla="*/ 7500180 h 7500180"/>
              <a:gd name="connsiteX7" fmla="*/ 3027640 w 3112971"/>
              <a:gd name="connsiteY7" fmla="*/ 7481383 h 7500180"/>
              <a:gd name="connsiteX8" fmla="*/ 0 w 3112971"/>
              <a:gd name="connsiteY8" fmla="*/ 3750089 h 7500180"/>
              <a:gd name="connsiteX9" fmla="*/ 3027641 w 3112971"/>
              <a:gd name="connsiteY9" fmla="*/ 18797 h 7500180"/>
              <a:gd name="connsiteX10" fmla="*/ 3112971 w 3112971"/>
              <a:gd name="connsiteY10" fmla="*/ 0 h 7500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12971" h="7500180">
                <a:moveTo>
                  <a:pt x="3112971" y="0"/>
                </a:moveTo>
                <a:lnTo>
                  <a:pt x="3112971" y="1344414"/>
                </a:lnTo>
                <a:lnTo>
                  <a:pt x="2913998" y="1413923"/>
                </a:lnTo>
                <a:cubicBezTo>
                  <a:pt x="1959108" y="1799414"/>
                  <a:pt x="1289092" y="2701875"/>
                  <a:pt x="1289092" y="3753700"/>
                </a:cubicBezTo>
                <a:cubicBezTo>
                  <a:pt x="1289092" y="4805525"/>
                  <a:pt x="1959108" y="5707985"/>
                  <a:pt x="2913998" y="6093477"/>
                </a:cubicBezTo>
                <a:lnTo>
                  <a:pt x="3112971" y="6162986"/>
                </a:lnTo>
                <a:lnTo>
                  <a:pt x="3112970" y="7500180"/>
                </a:lnTo>
                <a:lnTo>
                  <a:pt x="3027640" y="7481383"/>
                </a:lnTo>
                <a:cubicBezTo>
                  <a:pt x="1286541" y="7053818"/>
                  <a:pt x="-1" y="5545355"/>
                  <a:pt x="0" y="3750089"/>
                </a:cubicBezTo>
                <a:cubicBezTo>
                  <a:pt x="0" y="1954824"/>
                  <a:pt x="1286541" y="446362"/>
                  <a:pt x="3027641" y="18797"/>
                </a:cubicBezTo>
                <a:lnTo>
                  <a:pt x="3112971" y="0"/>
                </a:lnTo>
                <a:close/>
              </a:path>
            </a:pathLst>
          </a:custGeom>
          <a:solidFill>
            <a:srgbClr val="FDA8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 Placeholder 25">
            <a:extLst>
              <a:ext uri="{FF2B5EF4-FFF2-40B4-BE49-F238E27FC236}">
                <a16:creationId xmlns="" xmlns:a16="http://schemas.microsoft.com/office/drawing/2014/main" id="{E55958EA-89A8-8343-B46C-6190808EEC65}"/>
              </a:ext>
            </a:extLst>
          </p:cNvPr>
          <p:cNvSpPr>
            <a:spLocks noGrp="1"/>
          </p:cNvSpPr>
          <p:nvPr>
            <p:ph type="body" sz="quarter" idx="14" hasCustomPrompt="1"/>
          </p:nvPr>
        </p:nvSpPr>
        <p:spPr>
          <a:xfrm>
            <a:off x="508178" y="3429000"/>
            <a:ext cx="5259621" cy="2644774"/>
          </a:xfrm>
        </p:spPr>
        <p:txBody>
          <a:bodyPr>
            <a:noAutofit/>
          </a:bodyPr>
          <a:lstStyle>
            <a:lvl1pPr marL="0" indent="0" algn="l">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8" name="Text Placeholder 23">
            <a:extLst>
              <a:ext uri="{FF2B5EF4-FFF2-40B4-BE49-F238E27FC236}">
                <a16:creationId xmlns="" xmlns:a16="http://schemas.microsoft.com/office/drawing/2014/main" id="{DD2FE315-7562-344C-868C-A461F71AB3C7}"/>
              </a:ext>
            </a:extLst>
          </p:cNvPr>
          <p:cNvSpPr>
            <a:spLocks noGrp="1"/>
          </p:cNvSpPr>
          <p:nvPr>
            <p:ph type="body" sz="quarter" idx="15" hasCustomPrompt="1"/>
          </p:nvPr>
        </p:nvSpPr>
        <p:spPr>
          <a:xfrm>
            <a:off x="508178" y="867256"/>
            <a:ext cx="4461735" cy="697353"/>
          </a:xfrm>
        </p:spPr>
        <p:txBody>
          <a:bodyPr>
            <a:normAutofit/>
          </a:bodyPr>
          <a:lstStyle>
            <a:lvl1pPr marL="0" indent="0" algn="l">
              <a:buNone/>
              <a:defRPr sz="3600">
                <a:solidFill>
                  <a:schemeClr val="bg1"/>
                </a:solidFill>
                <a:latin typeface="+mn-lt"/>
              </a:defRPr>
            </a:lvl1pPr>
          </a:lstStyle>
          <a:p>
            <a:pPr lvl="0"/>
            <a:r>
              <a:rPr lang="en-US" dirty="0"/>
              <a:t>TITLE</a:t>
            </a:r>
          </a:p>
        </p:txBody>
      </p:sp>
      <p:sp>
        <p:nvSpPr>
          <p:cNvPr id="19" name="Text Placeholder 25">
            <a:extLst>
              <a:ext uri="{FF2B5EF4-FFF2-40B4-BE49-F238E27FC236}">
                <a16:creationId xmlns="" xmlns:a16="http://schemas.microsoft.com/office/drawing/2014/main" id="{9F874D67-6A5A-AB43-9288-2D225984CDB6}"/>
              </a:ext>
            </a:extLst>
          </p:cNvPr>
          <p:cNvSpPr>
            <a:spLocks noGrp="1"/>
          </p:cNvSpPr>
          <p:nvPr>
            <p:ph type="body" sz="quarter" idx="16" hasCustomPrompt="1"/>
          </p:nvPr>
        </p:nvSpPr>
        <p:spPr>
          <a:xfrm>
            <a:off x="6223065" y="3428941"/>
            <a:ext cx="5259621" cy="2644774"/>
          </a:xfrm>
        </p:spPr>
        <p:txBody>
          <a:bodyPr>
            <a:noAutofit/>
          </a:bodyPr>
          <a:lstStyle>
            <a:lvl1pPr marL="0" indent="0" algn="l">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21239775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Slide">
    <p:spTree>
      <p:nvGrpSpPr>
        <p:cNvPr id="1" name=""/>
        <p:cNvGrpSpPr/>
        <p:nvPr/>
      </p:nvGrpSpPr>
      <p:grpSpPr>
        <a:xfrm>
          <a:off x="0" y="0"/>
          <a:ext cx="0" cy="0"/>
          <a:chOff x="0" y="0"/>
          <a:chExt cx="0" cy="0"/>
        </a:xfrm>
      </p:grpSpPr>
      <p:sp>
        <p:nvSpPr>
          <p:cNvPr id="35" name="Right Triangle 34">
            <a:extLst>
              <a:ext uri="{FF2B5EF4-FFF2-40B4-BE49-F238E27FC236}">
                <a16:creationId xmlns="" xmlns:a16="http://schemas.microsoft.com/office/drawing/2014/main" id="{D0E02D54-D61B-544E-8988-ACF1FD011E4D}"/>
              </a:ext>
            </a:extLst>
          </p:cNvPr>
          <p:cNvSpPr/>
          <p:nvPr userDrawn="1"/>
        </p:nvSpPr>
        <p:spPr>
          <a:xfrm rot="10800000" flipH="1">
            <a:off x="2166368" y="5734609"/>
            <a:ext cx="1108545" cy="986383"/>
          </a:xfrm>
          <a:prstGeom prst="rtTriangle">
            <a:avLst/>
          </a:prstGeom>
          <a:gradFill>
            <a:gsLst>
              <a:gs pos="43000">
                <a:srgbClr val="A6377D"/>
              </a:gs>
              <a:gs pos="98000">
                <a:srgbClr val="703B75"/>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dirty="0"/>
          </a:p>
        </p:txBody>
      </p:sp>
      <p:sp>
        <p:nvSpPr>
          <p:cNvPr id="31" name="Freeform 30">
            <a:extLst>
              <a:ext uri="{FF2B5EF4-FFF2-40B4-BE49-F238E27FC236}">
                <a16:creationId xmlns="" xmlns:a16="http://schemas.microsoft.com/office/drawing/2014/main" id="{6666FF95-22AA-4A49-90DA-746143A18008}"/>
              </a:ext>
            </a:extLst>
          </p:cNvPr>
          <p:cNvSpPr/>
          <p:nvPr userDrawn="1"/>
        </p:nvSpPr>
        <p:spPr>
          <a:xfrm>
            <a:off x="349228" y="1131575"/>
            <a:ext cx="2498448" cy="3312306"/>
          </a:xfrm>
          <a:custGeom>
            <a:avLst/>
            <a:gdLst>
              <a:gd name="connsiteX0" fmla="*/ 1940230 w 2384351"/>
              <a:gd name="connsiteY0" fmla="*/ 0 h 3161043"/>
              <a:gd name="connsiteX1" fmla="*/ 1943692 w 2384351"/>
              <a:gd name="connsiteY1" fmla="*/ 3809 h 3161043"/>
              <a:gd name="connsiteX2" fmla="*/ 2384351 w 2384351"/>
              <a:gd name="connsiteY2" fmla="*/ 1231303 h 3161043"/>
              <a:gd name="connsiteX3" fmla="*/ 454611 w 2384351"/>
              <a:gd name="connsiteY3" fmla="*/ 3161043 h 3161043"/>
              <a:gd name="connsiteX4" fmla="*/ 257306 w 2384351"/>
              <a:gd name="connsiteY4" fmla="*/ 3151080 h 3161043"/>
              <a:gd name="connsiteX5" fmla="*/ 191994 w 2384351"/>
              <a:gd name="connsiteY5" fmla="*/ 3141113 h 3161043"/>
              <a:gd name="connsiteX6" fmla="*/ 177366 w 2384351"/>
              <a:gd name="connsiteY6" fmla="*/ 3110747 h 3161043"/>
              <a:gd name="connsiteX7" fmla="*/ 0 w 2384351"/>
              <a:gd name="connsiteY7" fmla="*/ 2232221 h 3161043"/>
              <a:gd name="connsiteX8" fmla="*/ 1802136 w 2384351"/>
              <a:gd name="connsiteY8" fmla="*/ 21075 h 3161043"/>
              <a:gd name="connsiteX9" fmla="*/ 1940230 w 2384351"/>
              <a:gd name="connsiteY9" fmla="*/ 0 h 3161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84351" h="3161043">
                <a:moveTo>
                  <a:pt x="1940230" y="0"/>
                </a:moveTo>
                <a:lnTo>
                  <a:pt x="1943692" y="3809"/>
                </a:lnTo>
                <a:cubicBezTo>
                  <a:pt x="2218981" y="337382"/>
                  <a:pt x="2384351" y="765030"/>
                  <a:pt x="2384351" y="1231303"/>
                </a:cubicBezTo>
                <a:cubicBezTo>
                  <a:pt x="2384351" y="2297069"/>
                  <a:pt x="1520377" y="3161043"/>
                  <a:pt x="454611" y="3161043"/>
                </a:cubicBezTo>
                <a:cubicBezTo>
                  <a:pt x="388001" y="3161043"/>
                  <a:pt x="322179" y="3157668"/>
                  <a:pt x="257306" y="3151080"/>
                </a:cubicBezTo>
                <a:lnTo>
                  <a:pt x="191994" y="3141113"/>
                </a:lnTo>
                <a:lnTo>
                  <a:pt x="177366" y="3110747"/>
                </a:lnTo>
                <a:cubicBezTo>
                  <a:pt x="63156" y="2840724"/>
                  <a:pt x="0" y="2543848"/>
                  <a:pt x="0" y="2232221"/>
                </a:cubicBezTo>
                <a:cubicBezTo>
                  <a:pt x="0" y="1141528"/>
                  <a:pt x="773659" y="231532"/>
                  <a:pt x="1802136" y="21075"/>
                </a:cubicBezTo>
                <a:lnTo>
                  <a:pt x="1940230" y="0"/>
                </a:lnTo>
                <a:close/>
              </a:path>
            </a:pathLst>
          </a:custGeom>
          <a:solidFill>
            <a:srgbClr val="703B7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dirty="0"/>
          </a:p>
        </p:txBody>
      </p:sp>
      <p:sp>
        <p:nvSpPr>
          <p:cNvPr id="32" name="Freeform 31">
            <a:extLst>
              <a:ext uri="{FF2B5EF4-FFF2-40B4-BE49-F238E27FC236}">
                <a16:creationId xmlns="" xmlns:a16="http://schemas.microsoft.com/office/drawing/2014/main" id="{4A31B62C-C5DD-B246-A069-FEABDF4206B9}"/>
              </a:ext>
            </a:extLst>
          </p:cNvPr>
          <p:cNvSpPr/>
          <p:nvPr userDrawn="1"/>
        </p:nvSpPr>
        <p:spPr>
          <a:xfrm>
            <a:off x="550409" y="1105609"/>
            <a:ext cx="4528824" cy="4730005"/>
          </a:xfrm>
          <a:custGeom>
            <a:avLst/>
            <a:gdLst>
              <a:gd name="connsiteX0" fmla="*/ 2065006 w 4322006"/>
              <a:gd name="connsiteY0" fmla="*/ 0 h 4514000"/>
              <a:gd name="connsiteX1" fmla="*/ 4322006 w 4322006"/>
              <a:gd name="connsiteY1" fmla="*/ 2257000 h 4514000"/>
              <a:gd name="connsiteX2" fmla="*/ 2065006 w 4322006"/>
              <a:gd name="connsiteY2" fmla="*/ 4514000 h 4514000"/>
              <a:gd name="connsiteX3" fmla="*/ 80414 w 4322006"/>
              <a:gd name="connsiteY3" fmla="*/ 3332820 h 4514000"/>
              <a:gd name="connsiteX4" fmla="*/ 0 w 4322006"/>
              <a:gd name="connsiteY4" fmla="*/ 3165892 h 4514000"/>
              <a:gd name="connsiteX5" fmla="*/ 65312 w 4322006"/>
              <a:gd name="connsiteY5" fmla="*/ 3175859 h 4514000"/>
              <a:gd name="connsiteX6" fmla="*/ 262617 w 4322006"/>
              <a:gd name="connsiteY6" fmla="*/ 3185822 h 4514000"/>
              <a:gd name="connsiteX7" fmla="*/ 2192357 w 4322006"/>
              <a:gd name="connsiteY7" fmla="*/ 1256082 h 4514000"/>
              <a:gd name="connsiteX8" fmla="*/ 1751698 w 4322006"/>
              <a:gd name="connsiteY8" fmla="*/ 28588 h 4514000"/>
              <a:gd name="connsiteX9" fmla="*/ 1748236 w 4322006"/>
              <a:gd name="connsiteY9" fmla="*/ 24779 h 4514000"/>
              <a:gd name="connsiteX10" fmla="*/ 1834241 w 4322006"/>
              <a:gd name="connsiteY10" fmla="*/ 11653 h 4514000"/>
              <a:gd name="connsiteX11" fmla="*/ 2065006 w 4322006"/>
              <a:gd name="connsiteY11" fmla="*/ 0 h 451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22006" h="4514000">
                <a:moveTo>
                  <a:pt x="2065006" y="0"/>
                </a:moveTo>
                <a:cubicBezTo>
                  <a:pt x="3311513" y="0"/>
                  <a:pt x="4322006" y="1010493"/>
                  <a:pt x="4322006" y="2257000"/>
                </a:cubicBezTo>
                <a:cubicBezTo>
                  <a:pt x="4322006" y="3503507"/>
                  <a:pt x="3311513" y="4514000"/>
                  <a:pt x="2065006" y="4514000"/>
                </a:cubicBezTo>
                <a:cubicBezTo>
                  <a:pt x="1208033" y="4514000"/>
                  <a:pt x="462612" y="4036384"/>
                  <a:pt x="80414" y="3332820"/>
                </a:cubicBezTo>
                <a:lnTo>
                  <a:pt x="0" y="3165892"/>
                </a:lnTo>
                <a:lnTo>
                  <a:pt x="65312" y="3175859"/>
                </a:lnTo>
                <a:cubicBezTo>
                  <a:pt x="130185" y="3182447"/>
                  <a:pt x="196007" y="3185822"/>
                  <a:pt x="262617" y="3185822"/>
                </a:cubicBezTo>
                <a:cubicBezTo>
                  <a:pt x="1328383" y="3185822"/>
                  <a:pt x="2192357" y="2321848"/>
                  <a:pt x="2192357" y="1256082"/>
                </a:cubicBezTo>
                <a:cubicBezTo>
                  <a:pt x="2192357" y="789809"/>
                  <a:pt x="2026987" y="362161"/>
                  <a:pt x="1751698" y="28588"/>
                </a:cubicBezTo>
                <a:lnTo>
                  <a:pt x="1748236" y="24779"/>
                </a:lnTo>
                <a:lnTo>
                  <a:pt x="1834241" y="11653"/>
                </a:lnTo>
                <a:cubicBezTo>
                  <a:pt x="1910115" y="3947"/>
                  <a:pt x="1987100" y="0"/>
                  <a:pt x="2065006" y="0"/>
                </a:cubicBezTo>
                <a:close/>
              </a:path>
            </a:pathLst>
          </a:custGeom>
          <a:solidFill>
            <a:srgbClr val="A6377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dirty="0"/>
          </a:p>
        </p:txBody>
      </p:sp>
      <p:sp>
        <p:nvSpPr>
          <p:cNvPr id="33" name="Freeform 32">
            <a:extLst>
              <a:ext uri="{FF2B5EF4-FFF2-40B4-BE49-F238E27FC236}">
                <a16:creationId xmlns="" xmlns:a16="http://schemas.microsoft.com/office/drawing/2014/main" id="{271E0C1D-9599-154C-948C-81AEC5ACBC84}"/>
              </a:ext>
            </a:extLst>
          </p:cNvPr>
          <p:cNvSpPr/>
          <p:nvPr userDrawn="1"/>
        </p:nvSpPr>
        <p:spPr>
          <a:xfrm>
            <a:off x="13184" y="399716"/>
            <a:ext cx="2369119" cy="4023281"/>
          </a:xfrm>
          <a:custGeom>
            <a:avLst/>
            <a:gdLst>
              <a:gd name="connsiteX0" fmla="*/ 812410 w 2369119"/>
              <a:gd name="connsiteY0" fmla="*/ 0 h 4023281"/>
              <a:gd name="connsiteX1" fmla="*/ 2242238 w 2369119"/>
              <a:gd name="connsiteY1" fmla="*/ 592254 h 4023281"/>
              <a:gd name="connsiteX2" fmla="*/ 2369119 w 2369119"/>
              <a:gd name="connsiteY2" fmla="*/ 731859 h 4023281"/>
              <a:gd name="connsiteX3" fmla="*/ 2224417 w 2369119"/>
              <a:gd name="connsiteY3" fmla="*/ 753942 h 4023281"/>
              <a:gd name="connsiteX4" fmla="*/ 336044 w 2369119"/>
              <a:gd name="connsiteY4" fmla="*/ 3070897 h 4023281"/>
              <a:gd name="connsiteX5" fmla="*/ 521898 w 2369119"/>
              <a:gd name="connsiteY5" fmla="*/ 3991462 h 4023281"/>
              <a:gd name="connsiteX6" fmla="*/ 537226 w 2369119"/>
              <a:gd name="connsiteY6" fmla="*/ 4023281 h 4023281"/>
              <a:gd name="connsiteX7" fmla="*/ 404889 w 2369119"/>
              <a:gd name="connsiteY7" fmla="*/ 4003084 h 4023281"/>
              <a:gd name="connsiteX8" fmla="*/ 70962 w 2369119"/>
              <a:gd name="connsiteY8" fmla="*/ 3903907 h 4023281"/>
              <a:gd name="connsiteX9" fmla="*/ 0 w 2369119"/>
              <a:gd name="connsiteY9" fmla="*/ 3872352 h 4023281"/>
              <a:gd name="connsiteX10" fmla="*/ 0 w 2369119"/>
              <a:gd name="connsiteY10" fmla="*/ 171104 h 4023281"/>
              <a:gd name="connsiteX11" fmla="*/ 25324 w 2369119"/>
              <a:gd name="connsiteY11" fmla="*/ 158905 h 4023281"/>
              <a:gd name="connsiteX12" fmla="*/ 812410 w 2369119"/>
              <a:gd name="connsiteY12" fmla="*/ 0 h 4023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69119" h="4023281">
                <a:moveTo>
                  <a:pt x="812410" y="0"/>
                </a:moveTo>
                <a:cubicBezTo>
                  <a:pt x="1370792" y="0"/>
                  <a:pt x="1876313" y="226329"/>
                  <a:pt x="2242238" y="592254"/>
                </a:cubicBezTo>
                <a:lnTo>
                  <a:pt x="2369119" y="731859"/>
                </a:lnTo>
                <a:lnTo>
                  <a:pt x="2224417" y="753942"/>
                </a:lnTo>
                <a:cubicBezTo>
                  <a:pt x="1146725" y="974470"/>
                  <a:pt x="336044" y="1928012"/>
                  <a:pt x="336044" y="3070897"/>
                </a:cubicBezTo>
                <a:cubicBezTo>
                  <a:pt x="336044" y="3397436"/>
                  <a:pt x="402223" y="3708518"/>
                  <a:pt x="521898" y="3991462"/>
                </a:cubicBezTo>
                <a:lnTo>
                  <a:pt x="537226" y="4023281"/>
                </a:lnTo>
                <a:lnTo>
                  <a:pt x="404889" y="4003084"/>
                </a:lnTo>
                <a:cubicBezTo>
                  <a:pt x="289710" y="3979515"/>
                  <a:pt x="178099" y="3946154"/>
                  <a:pt x="70962" y="3903907"/>
                </a:cubicBezTo>
                <a:lnTo>
                  <a:pt x="0" y="3872352"/>
                </a:lnTo>
                <a:lnTo>
                  <a:pt x="0" y="171104"/>
                </a:lnTo>
                <a:lnTo>
                  <a:pt x="25324" y="158905"/>
                </a:lnTo>
                <a:cubicBezTo>
                  <a:pt x="267243" y="56582"/>
                  <a:pt x="533219" y="0"/>
                  <a:pt x="812410" y="0"/>
                </a:cubicBezTo>
                <a:close/>
              </a:path>
            </a:pathLst>
          </a:custGeom>
          <a:solidFill>
            <a:srgbClr val="76C6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5" name="Picture 24" descr="A close up of a sign&#10;&#10;Description automatically generated">
            <a:extLst>
              <a:ext uri="{FF2B5EF4-FFF2-40B4-BE49-F238E27FC236}">
                <a16:creationId xmlns="" xmlns:a16="http://schemas.microsoft.com/office/drawing/2014/main" id="{039E56AF-0EDD-454C-9575-21C6DEC7DD7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73047" y="399716"/>
            <a:ext cx="4191000" cy="1270000"/>
          </a:xfrm>
          <a:prstGeom prst="rect">
            <a:avLst/>
          </a:prstGeom>
        </p:spPr>
      </p:pic>
      <p:sp>
        <p:nvSpPr>
          <p:cNvPr id="26" name="Text Placeholder 23">
            <a:extLst>
              <a:ext uri="{FF2B5EF4-FFF2-40B4-BE49-F238E27FC236}">
                <a16:creationId xmlns="" xmlns:a16="http://schemas.microsoft.com/office/drawing/2014/main" id="{608DE909-BC66-F241-A842-B20FB5D622A3}"/>
              </a:ext>
            </a:extLst>
          </p:cNvPr>
          <p:cNvSpPr>
            <a:spLocks noGrp="1"/>
          </p:cNvSpPr>
          <p:nvPr userDrawn="1">
            <p:ph type="body" sz="quarter" idx="19" hasCustomPrompt="1"/>
          </p:nvPr>
        </p:nvSpPr>
        <p:spPr>
          <a:xfrm>
            <a:off x="1152753" y="3630445"/>
            <a:ext cx="3195486" cy="731140"/>
          </a:xfrm>
        </p:spPr>
        <p:txBody>
          <a:bodyPr anchor="ctr">
            <a:normAutofit/>
          </a:bodyPr>
          <a:lstStyle>
            <a:lvl1pPr marL="0" indent="0" algn="l">
              <a:buNone/>
              <a:defRPr sz="2800" baseline="0">
                <a:solidFill>
                  <a:schemeClr val="bg1"/>
                </a:solidFill>
                <a:latin typeface="+mn-lt"/>
              </a:defRPr>
            </a:lvl1pPr>
          </a:lstStyle>
          <a:p>
            <a:pPr lvl="0"/>
            <a:r>
              <a:rPr lang="en-US" dirty="0"/>
              <a:t>Sub-heading</a:t>
            </a:r>
          </a:p>
        </p:txBody>
      </p:sp>
      <p:sp>
        <p:nvSpPr>
          <p:cNvPr id="27" name="Text Placeholder 23">
            <a:extLst>
              <a:ext uri="{FF2B5EF4-FFF2-40B4-BE49-F238E27FC236}">
                <a16:creationId xmlns="" xmlns:a16="http://schemas.microsoft.com/office/drawing/2014/main" id="{35107A99-85A2-0B46-8004-70859B7F4D11}"/>
              </a:ext>
            </a:extLst>
          </p:cNvPr>
          <p:cNvSpPr>
            <a:spLocks noGrp="1"/>
          </p:cNvSpPr>
          <p:nvPr userDrawn="1">
            <p:ph type="body" sz="quarter" idx="20" hasCustomPrompt="1"/>
          </p:nvPr>
        </p:nvSpPr>
        <p:spPr>
          <a:xfrm>
            <a:off x="1152753" y="2820869"/>
            <a:ext cx="3195485" cy="837258"/>
          </a:xfrm>
        </p:spPr>
        <p:txBody>
          <a:bodyPr anchor="ctr">
            <a:normAutofit/>
          </a:bodyPr>
          <a:lstStyle>
            <a:lvl1pPr marL="0" indent="0" algn="l">
              <a:buNone/>
              <a:defRPr sz="5000" baseline="0">
                <a:solidFill>
                  <a:schemeClr val="bg1"/>
                </a:solidFill>
                <a:latin typeface="+mn-lt"/>
              </a:defRPr>
            </a:lvl1pPr>
          </a:lstStyle>
          <a:p>
            <a:pPr lvl="0"/>
            <a:r>
              <a:rPr lang="en-US" dirty="0"/>
              <a:t>Heading </a:t>
            </a:r>
          </a:p>
        </p:txBody>
      </p:sp>
      <p:sp>
        <p:nvSpPr>
          <p:cNvPr id="28" name="Footer Placeholder 6">
            <a:extLst>
              <a:ext uri="{FF2B5EF4-FFF2-40B4-BE49-F238E27FC236}">
                <a16:creationId xmlns="" xmlns:a16="http://schemas.microsoft.com/office/drawing/2014/main" id="{BC5C334C-BCEF-B142-874F-73AAB1B7E639}"/>
              </a:ext>
            </a:extLst>
          </p:cNvPr>
          <p:cNvSpPr txBox="1">
            <a:spLocks noGrp="1"/>
          </p:cNvSpPr>
          <p:nvPr userDrawn="1"/>
        </p:nvSpPr>
        <p:spPr bwMode="auto">
          <a:xfrm>
            <a:off x="9544272" y="6161631"/>
            <a:ext cx="2319775" cy="447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spcBef>
                <a:spcPct val="0"/>
              </a:spcBef>
              <a:buFontTx/>
              <a:buNone/>
            </a:pPr>
            <a:r>
              <a:rPr lang="en-IE" altLang="en-US" sz="1000" dirty="0">
                <a:solidFill>
                  <a:schemeClr val="tx1"/>
                </a:solidFill>
                <a:latin typeface="Calibri" charset="0"/>
              </a:rPr>
              <a:t> This programme has been funded with support from the European Commission </a:t>
            </a:r>
          </a:p>
        </p:txBody>
      </p:sp>
      <p:pic>
        <p:nvPicPr>
          <p:cNvPr id="29" name="Picture 8">
            <a:extLst>
              <a:ext uri="{FF2B5EF4-FFF2-40B4-BE49-F238E27FC236}">
                <a16:creationId xmlns="" xmlns:a16="http://schemas.microsoft.com/office/drawing/2014/main" id="{76648142-E672-A744-8ABE-938BF1DB50E3}"/>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7890403" y="6161631"/>
            <a:ext cx="16256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Picture Placeholder 29">
            <a:extLst>
              <a:ext uri="{FF2B5EF4-FFF2-40B4-BE49-F238E27FC236}">
                <a16:creationId xmlns="" xmlns:a16="http://schemas.microsoft.com/office/drawing/2014/main" id="{99D33FD2-158B-DC46-8F5F-3E38F6B003B1}"/>
              </a:ext>
            </a:extLst>
          </p:cNvPr>
          <p:cNvSpPr>
            <a:spLocks noGrp="1"/>
          </p:cNvSpPr>
          <p:nvPr>
            <p:ph type="pic" sz="quarter" idx="21"/>
          </p:nvPr>
        </p:nvSpPr>
        <p:spPr>
          <a:xfrm>
            <a:off x="12700" y="1935163"/>
            <a:ext cx="12179300" cy="3646487"/>
          </a:xfrm>
          <a:custGeom>
            <a:avLst/>
            <a:gdLst>
              <a:gd name="connsiteX0" fmla="*/ 336528 w 12179300"/>
              <a:gd name="connsiteY0" fmla="*/ 1535450 h 3646487"/>
              <a:gd name="connsiteX1" fmla="*/ 348739 w 12179300"/>
              <a:gd name="connsiteY1" fmla="*/ 1777258 h 3646487"/>
              <a:gd name="connsiteX2" fmla="*/ 360633 w 12179300"/>
              <a:gd name="connsiteY2" fmla="*/ 1855191 h 3646487"/>
              <a:gd name="connsiteX3" fmla="*/ 348738 w 12179300"/>
              <a:gd name="connsiteY3" fmla="*/ 1777258 h 3646487"/>
              <a:gd name="connsiteX4" fmla="*/ 336528 w 12179300"/>
              <a:gd name="connsiteY4" fmla="*/ 1535450 h 3646487"/>
              <a:gd name="connsiteX5" fmla="*/ 344970 w 12179300"/>
              <a:gd name="connsiteY5" fmla="*/ 1344460 h 3646487"/>
              <a:gd name="connsiteX6" fmla="*/ 336528 w 12179300"/>
              <a:gd name="connsiteY6" fmla="*/ 1535450 h 3646487"/>
              <a:gd name="connsiteX7" fmla="*/ 341816 w 12179300"/>
              <a:gd name="connsiteY7" fmla="*/ 1376036 h 3646487"/>
              <a:gd name="connsiteX8" fmla="*/ 350540 w 12179300"/>
              <a:gd name="connsiteY8" fmla="*/ 1288693 h 3646487"/>
              <a:gd name="connsiteX9" fmla="*/ 344970 w 12179300"/>
              <a:gd name="connsiteY9" fmla="*/ 1344460 h 3646487"/>
              <a:gd name="connsiteX10" fmla="*/ 345896 w 12179300"/>
              <a:gd name="connsiteY10" fmla="*/ 1323511 h 3646487"/>
              <a:gd name="connsiteX11" fmla="*/ 368918 w 12179300"/>
              <a:gd name="connsiteY11" fmla="*/ 1150914 h 3646487"/>
              <a:gd name="connsiteX12" fmla="*/ 350540 w 12179300"/>
              <a:gd name="connsiteY12" fmla="*/ 1288693 h 3646487"/>
              <a:gd name="connsiteX13" fmla="*/ 357456 w 12179300"/>
              <a:gd name="connsiteY13" fmla="*/ 1219454 h 3646487"/>
              <a:gd name="connsiteX14" fmla="*/ 378014 w 12179300"/>
              <a:gd name="connsiteY14" fmla="*/ 1096521 h 3646487"/>
              <a:gd name="connsiteX15" fmla="*/ 368918 w 12179300"/>
              <a:gd name="connsiteY15" fmla="*/ 1150914 h 3646487"/>
              <a:gd name="connsiteX16" fmla="*/ 373467 w 12179300"/>
              <a:gd name="connsiteY16" fmla="*/ 1116806 h 3646487"/>
              <a:gd name="connsiteX17" fmla="*/ 418446 w 12179300"/>
              <a:gd name="connsiteY17" fmla="*/ 916131 h 3646487"/>
              <a:gd name="connsiteX18" fmla="*/ 378014 w 12179300"/>
              <a:gd name="connsiteY18" fmla="*/ 1096521 h 3646487"/>
              <a:gd name="connsiteX19" fmla="*/ 383111 w 12179300"/>
              <a:gd name="connsiteY19" fmla="*/ 1066040 h 3646487"/>
              <a:gd name="connsiteX20" fmla="*/ 418446 w 12179300"/>
              <a:gd name="connsiteY20" fmla="*/ 916131 h 3646487"/>
              <a:gd name="connsiteX21" fmla="*/ 4498228 w 12179300"/>
              <a:gd name="connsiteY21" fmla="*/ 0 h 3646487"/>
              <a:gd name="connsiteX22" fmla="*/ 12179300 w 12179300"/>
              <a:gd name="connsiteY22" fmla="*/ 0 h 3646487"/>
              <a:gd name="connsiteX23" fmla="*/ 12179300 w 12179300"/>
              <a:gd name="connsiteY23" fmla="*/ 3646487 h 3646487"/>
              <a:gd name="connsiteX24" fmla="*/ 3767501 w 12179300"/>
              <a:gd name="connsiteY24" fmla="*/ 3646487 h 3646487"/>
              <a:gd name="connsiteX25" fmla="*/ 3915656 w 12179300"/>
              <a:gd name="connsiteY25" fmla="*/ 3565433 h 3646487"/>
              <a:gd name="connsiteX26" fmla="*/ 5066533 w 12179300"/>
              <a:gd name="connsiteY26" fmla="*/ 1535449 h 3646487"/>
              <a:gd name="connsiteX27" fmla="*/ 4526482 w 12179300"/>
              <a:gd name="connsiteY27" fmla="*/ 31088 h 3646487"/>
              <a:gd name="connsiteX28" fmla="*/ 0 w 12179300"/>
              <a:gd name="connsiteY28" fmla="*/ 0 h 3646487"/>
              <a:gd name="connsiteX29" fmla="*/ 484 w 12179300"/>
              <a:gd name="connsiteY29" fmla="*/ 0 h 3646487"/>
              <a:gd name="connsiteX30" fmla="*/ 484 w 12179300"/>
              <a:gd name="connsiteY30" fmla="*/ 2336905 h 3646487"/>
              <a:gd name="connsiteX31" fmla="*/ 71446 w 12179300"/>
              <a:gd name="connsiteY31" fmla="*/ 2368460 h 3646487"/>
              <a:gd name="connsiteX32" fmla="*/ 405373 w 12179300"/>
              <a:gd name="connsiteY32" fmla="*/ 2467637 h 3646487"/>
              <a:gd name="connsiteX33" fmla="*/ 537710 w 12179300"/>
              <a:gd name="connsiteY33" fmla="*/ 2487834 h 3646487"/>
              <a:gd name="connsiteX34" fmla="*/ 621971 w 12179300"/>
              <a:gd name="connsiteY34" fmla="*/ 2662749 h 3646487"/>
              <a:gd name="connsiteX35" fmla="*/ 1612135 w 12179300"/>
              <a:gd name="connsiteY35" fmla="*/ 3635155 h 3646487"/>
              <a:gd name="connsiteX36" fmla="*/ 1636905 w 12179300"/>
              <a:gd name="connsiteY36" fmla="*/ 3646487 h 3646487"/>
              <a:gd name="connsiteX37" fmla="*/ 0 w 12179300"/>
              <a:gd name="connsiteY37" fmla="*/ 3646487 h 3646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2179300" h="3646487">
                <a:moveTo>
                  <a:pt x="336528" y="1535450"/>
                </a:moveTo>
                <a:cubicBezTo>
                  <a:pt x="336528" y="1617085"/>
                  <a:pt x="340664" y="1697753"/>
                  <a:pt x="348739" y="1777258"/>
                </a:cubicBezTo>
                <a:lnTo>
                  <a:pt x="360633" y="1855191"/>
                </a:lnTo>
                <a:lnTo>
                  <a:pt x="348738" y="1777258"/>
                </a:lnTo>
                <a:cubicBezTo>
                  <a:pt x="340664" y="1697754"/>
                  <a:pt x="336528" y="1617085"/>
                  <a:pt x="336528" y="1535450"/>
                </a:cubicBezTo>
                <a:close/>
                <a:moveTo>
                  <a:pt x="344970" y="1344460"/>
                </a:moveTo>
                <a:lnTo>
                  <a:pt x="336528" y="1535450"/>
                </a:lnTo>
                <a:cubicBezTo>
                  <a:pt x="336528" y="1481877"/>
                  <a:pt x="338309" y="1428721"/>
                  <a:pt x="341816" y="1376036"/>
                </a:cubicBezTo>
                <a:close/>
                <a:moveTo>
                  <a:pt x="350540" y="1288693"/>
                </a:moveTo>
                <a:lnTo>
                  <a:pt x="344970" y="1344460"/>
                </a:lnTo>
                <a:lnTo>
                  <a:pt x="345896" y="1323511"/>
                </a:lnTo>
                <a:close/>
                <a:moveTo>
                  <a:pt x="368918" y="1150914"/>
                </a:moveTo>
                <a:lnTo>
                  <a:pt x="350540" y="1288693"/>
                </a:lnTo>
                <a:lnTo>
                  <a:pt x="357456" y="1219454"/>
                </a:lnTo>
                <a:close/>
                <a:moveTo>
                  <a:pt x="378014" y="1096521"/>
                </a:moveTo>
                <a:lnTo>
                  <a:pt x="368918" y="1150914"/>
                </a:lnTo>
                <a:lnTo>
                  <a:pt x="373467" y="1116806"/>
                </a:lnTo>
                <a:close/>
                <a:moveTo>
                  <a:pt x="418446" y="916131"/>
                </a:moveTo>
                <a:lnTo>
                  <a:pt x="378014" y="1096521"/>
                </a:lnTo>
                <a:lnTo>
                  <a:pt x="383111" y="1066040"/>
                </a:lnTo>
                <a:cubicBezTo>
                  <a:pt x="393295" y="1015468"/>
                  <a:pt x="405092" y="965479"/>
                  <a:pt x="418446" y="916131"/>
                </a:cubicBezTo>
                <a:close/>
                <a:moveTo>
                  <a:pt x="4498228" y="0"/>
                </a:moveTo>
                <a:lnTo>
                  <a:pt x="12179300" y="0"/>
                </a:lnTo>
                <a:lnTo>
                  <a:pt x="12179300" y="3646487"/>
                </a:lnTo>
                <a:lnTo>
                  <a:pt x="3767501" y="3646487"/>
                </a:lnTo>
                <a:lnTo>
                  <a:pt x="3915656" y="3565433"/>
                </a:lnTo>
                <a:cubicBezTo>
                  <a:pt x="4605081" y="3152204"/>
                  <a:pt x="5066533" y="2397716"/>
                  <a:pt x="5066533" y="1535449"/>
                </a:cubicBezTo>
                <a:cubicBezTo>
                  <a:pt x="5066533" y="964006"/>
                  <a:pt x="4863864" y="439900"/>
                  <a:pt x="4526482" y="31088"/>
                </a:cubicBezTo>
                <a:close/>
                <a:moveTo>
                  <a:pt x="0" y="0"/>
                </a:moveTo>
                <a:lnTo>
                  <a:pt x="484" y="0"/>
                </a:lnTo>
                <a:lnTo>
                  <a:pt x="484" y="2336905"/>
                </a:lnTo>
                <a:lnTo>
                  <a:pt x="71446" y="2368460"/>
                </a:lnTo>
                <a:cubicBezTo>
                  <a:pt x="178583" y="2410707"/>
                  <a:pt x="290194" y="2444068"/>
                  <a:pt x="405373" y="2467637"/>
                </a:cubicBezTo>
                <a:lnTo>
                  <a:pt x="537710" y="2487834"/>
                </a:lnTo>
                <a:lnTo>
                  <a:pt x="621971" y="2662749"/>
                </a:lnTo>
                <a:cubicBezTo>
                  <a:pt x="847246" y="3077441"/>
                  <a:pt x="1192945" y="3417222"/>
                  <a:pt x="1612135" y="3635155"/>
                </a:cubicBezTo>
                <a:lnTo>
                  <a:pt x="1636905" y="3646487"/>
                </a:lnTo>
                <a:lnTo>
                  <a:pt x="0" y="3646487"/>
                </a:lnTo>
                <a:close/>
              </a:path>
            </a:pathLst>
          </a:custGeom>
        </p:spPr>
        <p:txBody>
          <a:bodyPr wrap="square">
            <a:noAutofit/>
          </a:bodyPr>
          <a:lstStyle/>
          <a:p>
            <a:endParaRPr lang="en-US" dirty="0"/>
          </a:p>
        </p:txBody>
      </p:sp>
      <p:sp>
        <p:nvSpPr>
          <p:cNvPr id="43" name="Text Box 15">
            <a:extLst>
              <a:ext uri="{FF2B5EF4-FFF2-40B4-BE49-F238E27FC236}">
                <a16:creationId xmlns="" xmlns:a16="http://schemas.microsoft.com/office/drawing/2014/main" id="{F415B5D3-0006-E44D-881C-31D798A0CEF8}"/>
              </a:ext>
            </a:extLst>
          </p:cNvPr>
          <p:cNvSpPr txBox="1"/>
          <p:nvPr userDrawn="1"/>
        </p:nvSpPr>
        <p:spPr>
          <a:xfrm>
            <a:off x="3481863" y="5916368"/>
            <a:ext cx="4005625" cy="625139"/>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just">
              <a:spcAft>
                <a:spcPts val="0"/>
              </a:spcAft>
            </a:pPr>
            <a:r>
              <a:rPr lang="en-US" sz="950" dirty="0">
                <a:solidFill>
                  <a:schemeClr val="tx1"/>
                </a:solidFill>
                <a:effectLst/>
                <a:latin typeface="+mn-lt"/>
                <a:ea typeface="Calibri" panose="020F0502020204030204" pitchFamily="34" charset="0"/>
                <a:cs typeface="Times New Roman" panose="02020603050405020304" pitchFamily="18" charset="0"/>
              </a:rPr>
              <a:t>This project has been funded with support from the European Commission. This publication [communication] reflects the views only of the author, and the Commission cannot be held responsible for any use, which may be made of the information contained therein </a:t>
            </a:r>
            <a:r>
              <a:rPr lang="en-IE" sz="950" dirty="0">
                <a:solidFill>
                  <a:schemeClr val="tx1"/>
                </a:solidFill>
                <a:effectLst/>
                <a:latin typeface="+mn-lt"/>
                <a:ea typeface="Times New Roman" panose="02020603050405020304" pitchFamily="18" charset="0"/>
                <a:cs typeface="Times New Roman" panose="02020603050405020304" pitchFamily="18" charset="0"/>
              </a:rPr>
              <a:t>2019-2-UK01-KA205-062298</a:t>
            </a:r>
            <a:endParaRPr lang="en-IE" sz="950" dirty="0">
              <a:solidFill>
                <a:schemeClr val="tx1"/>
              </a:solidFill>
              <a:effectLst/>
              <a:latin typeface="+mn-lt"/>
              <a:ea typeface="Calibri" panose="020F0502020204030204" pitchFamily="34" charset="0"/>
              <a:cs typeface="Times New Roman" panose="02020603050405020304" pitchFamily="18" charset="0"/>
            </a:endParaRPr>
          </a:p>
          <a:p>
            <a:pPr algn="just">
              <a:spcAft>
                <a:spcPts val="0"/>
              </a:spcAft>
            </a:pPr>
            <a:r>
              <a:rPr lang="en-US" sz="950" dirty="0">
                <a:solidFill>
                  <a:schemeClr val="tx1"/>
                </a:solidFill>
                <a:effectLst/>
                <a:latin typeface="+mn-lt"/>
                <a:ea typeface="Calibri" panose="020F0502020204030204" pitchFamily="34" charset="0"/>
                <a:cs typeface="Times New Roman" panose="02020603050405020304" pitchFamily="18" charset="0"/>
              </a:rPr>
              <a:t> </a:t>
            </a:r>
            <a:endParaRPr lang="en-IE" sz="950" dirty="0">
              <a:solidFill>
                <a:schemeClr val="tx1"/>
              </a:solidFill>
              <a:effectLst/>
              <a:latin typeface="+mn-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1736667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ext slide - white">
    <p:spTree>
      <p:nvGrpSpPr>
        <p:cNvPr id="1" name=""/>
        <p:cNvGrpSpPr/>
        <p:nvPr/>
      </p:nvGrpSpPr>
      <p:grpSpPr>
        <a:xfrm>
          <a:off x="0" y="0"/>
          <a:ext cx="0" cy="0"/>
          <a:chOff x="0" y="0"/>
          <a:chExt cx="0" cy="0"/>
        </a:xfrm>
      </p:grpSpPr>
      <p:sp>
        <p:nvSpPr>
          <p:cNvPr id="15" name="Rectangle 14">
            <a:extLst>
              <a:ext uri="{FF2B5EF4-FFF2-40B4-BE49-F238E27FC236}">
                <a16:creationId xmlns="" xmlns:a16="http://schemas.microsoft.com/office/drawing/2014/main" id="{D65D7E34-EA65-E447-8D5F-5A59B1453A3E}"/>
              </a:ext>
            </a:extLst>
          </p:cNvPr>
          <p:cNvSpPr/>
          <p:nvPr userDrawn="1"/>
        </p:nvSpPr>
        <p:spPr>
          <a:xfrm>
            <a:off x="386062" y="6437709"/>
            <a:ext cx="11674007" cy="230832"/>
          </a:xfrm>
          <a:prstGeom prst="rect">
            <a:avLst/>
          </a:prstGeom>
        </p:spPr>
        <p:txBody>
          <a:bodyPr wrap="square">
            <a:spAutoFit/>
          </a:bodyPr>
          <a:lstStyle/>
          <a:p>
            <a:pPr lvl="0" algn="l"/>
            <a:r>
              <a:rPr lang="en-US" sz="900" dirty="0">
                <a:solidFill>
                  <a:schemeClr val="tx1"/>
                </a:solidFill>
              </a:rPr>
              <a:t>YOUNG DIGITAL SOCIAL INNOVATORS</a:t>
            </a:r>
          </a:p>
        </p:txBody>
      </p:sp>
      <p:cxnSp>
        <p:nvCxnSpPr>
          <p:cNvPr id="16" name="Straight Connector 15">
            <a:extLst>
              <a:ext uri="{FF2B5EF4-FFF2-40B4-BE49-F238E27FC236}">
                <a16:creationId xmlns="" xmlns:a16="http://schemas.microsoft.com/office/drawing/2014/main" id="{EE3D8B26-7B6C-7E47-BAA8-D1ECB05084F9}"/>
              </a:ext>
            </a:extLst>
          </p:cNvPr>
          <p:cNvCxnSpPr>
            <a:cxnSpLocks/>
          </p:cNvCxnSpPr>
          <p:nvPr userDrawn="1"/>
        </p:nvCxnSpPr>
        <p:spPr>
          <a:xfrm>
            <a:off x="386062" y="6459397"/>
            <a:ext cx="0" cy="3986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Freeform 6">
            <a:extLst>
              <a:ext uri="{FF2B5EF4-FFF2-40B4-BE49-F238E27FC236}">
                <a16:creationId xmlns="" xmlns:a16="http://schemas.microsoft.com/office/drawing/2014/main" id="{28645C26-2FD6-7744-AD48-B7C149855761}"/>
              </a:ext>
            </a:extLst>
          </p:cNvPr>
          <p:cNvSpPr/>
          <p:nvPr userDrawn="1"/>
        </p:nvSpPr>
        <p:spPr>
          <a:xfrm rot="16200000">
            <a:off x="6531921" y="-2193604"/>
            <a:ext cx="3112971" cy="7500180"/>
          </a:xfrm>
          <a:custGeom>
            <a:avLst/>
            <a:gdLst>
              <a:gd name="connsiteX0" fmla="*/ 3112971 w 3112971"/>
              <a:gd name="connsiteY0" fmla="*/ 0 h 7500180"/>
              <a:gd name="connsiteX1" fmla="*/ 3112971 w 3112971"/>
              <a:gd name="connsiteY1" fmla="*/ 1344414 h 7500180"/>
              <a:gd name="connsiteX2" fmla="*/ 2913998 w 3112971"/>
              <a:gd name="connsiteY2" fmla="*/ 1413923 h 7500180"/>
              <a:gd name="connsiteX3" fmla="*/ 1289092 w 3112971"/>
              <a:gd name="connsiteY3" fmla="*/ 3753700 h 7500180"/>
              <a:gd name="connsiteX4" fmla="*/ 2913998 w 3112971"/>
              <a:gd name="connsiteY4" fmla="*/ 6093477 h 7500180"/>
              <a:gd name="connsiteX5" fmla="*/ 3112971 w 3112971"/>
              <a:gd name="connsiteY5" fmla="*/ 6162986 h 7500180"/>
              <a:gd name="connsiteX6" fmla="*/ 3112970 w 3112971"/>
              <a:gd name="connsiteY6" fmla="*/ 7500180 h 7500180"/>
              <a:gd name="connsiteX7" fmla="*/ 3027640 w 3112971"/>
              <a:gd name="connsiteY7" fmla="*/ 7481383 h 7500180"/>
              <a:gd name="connsiteX8" fmla="*/ 0 w 3112971"/>
              <a:gd name="connsiteY8" fmla="*/ 3750089 h 7500180"/>
              <a:gd name="connsiteX9" fmla="*/ 3027641 w 3112971"/>
              <a:gd name="connsiteY9" fmla="*/ 18797 h 7500180"/>
              <a:gd name="connsiteX10" fmla="*/ 3112971 w 3112971"/>
              <a:gd name="connsiteY10" fmla="*/ 0 h 7500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12971" h="7500180">
                <a:moveTo>
                  <a:pt x="3112971" y="0"/>
                </a:moveTo>
                <a:lnTo>
                  <a:pt x="3112971" y="1344414"/>
                </a:lnTo>
                <a:lnTo>
                  <a:pt x="2913998" y="1413923"/>
                </a:lnTo>
                <a:cubicBezTo>
                  <a:pt x="1959108" y="1799414"/>
                  <a:pt x="1289092" y="2701875"/>
                  <a:pt x="1289092" y="3753700"/>
                </a:cubicBezTo>
                <a:cubicBezTo>
                  <a:pt x="1289092" y="4805525"/>
                  <a:pt x="1959108" y="5707985"/>
                  <a:pt x="2913998" y="6093477"/>
                </a:cubicBezTo>
                <a:lnTo>
                  <a:pt x="3112971" y="6162986"/>
                </a:lnTo>
                <a:lnTo>
                  <a:pt x="3112970" y="7500180"/>
                </a:lnTo>
                <a:lnTo>
                  <a:pt x="3027640" y="7481383"/>
                </a:lnTo>
                <a:cubicBezTo>
                  <a:pt x="1286541" y="7053818"/>
                  <a:pt x="-1" y="5545355"/>
                  <a:pt x="0" y="3750089"/>
                </a:cubicBezTo>
                <a:cubicBezTo>
                  <a:pt x="0" y="1954824"/>
                  <a:pt x="1286541" y="446362"/>
                  <a:pt x="3027641" y="18797"/>
                </a:cubicBezTo>
                <a:lnTo>
                  <a:pt x="3112971" y="0"/>
                </a:lnTo>
                <a:close/>
              </a:path>
            </a:pathLst>
          </a:custGeom>
          <a:solidFill>
            <a:srgbClr val="FDA8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 Placeholder 25">
            <a:extLst>
              <a:ext uri="{FF2B5EF4-FFF2-40B4-BE49-F238E27FC236}">
                <a16:creationId xmlns="" xmlns:a16="http://schemas.microsoft.com/office/drawing/2014/main" id="{E55958EA-89A8-8343-B46C-6190808EEC65}"/>
              </a:ext>
            </a:extLst>
          </p:cNvPr>
          <p:cNvSpPr>
            <a:spLocks noGrp="1"/>
          </p:cNvSpPr>
          <p:nvPr>
            <p:ph type="body" sz="quarter" idx="14" hasCustomPrompt="1"/>
          </p:nvPr>
        </p:nvSpPr>
        <p:spPr>
          <a:xfrm>
            <a:off x="508178" y="3429000"/>
            <a:ext cx="10985483" cy="2644774"/>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8" name="Text Placeholder 23">
            <a:extLst>
              <a:ext uri="{FF2B5EF4-FFF2-40B4-BE49-F238E27FC236}">
                <a16:creationId xmlns="" xmlns:a16="http://schemas.microsoft.com/office/drawing/2014/main" id="{DD2FE315-7562-344C-868C-A461F71AB3C7}"/>
              </a:ext>
            </a:extLst>
          </p:cNvPr>
          <p:cNvSpPr>
            <a:spLocks noGrp="1"/>
          </p:cNvSpPr>
          <p:nvPr>
            <p:ph type="body" sz="quarter" idx="15" hasCustomPrompt="1"/>
          </p:nvPr>
        </p:nvSpPr>
        <p:spPr>
          <a:xfrm>
            <a:off x="508178" y="867256"/>
            <a:ext cx="4461735" cy="697353"/>
          </a:xfrm>
        </p:spPr>
        <p:txBody>
          <a:bodyPr>
            <a:normAutofit/>
          </a:bodyPr>
          <a:lstStyle>
            <a:lvl1pPr marL="0" indent="0" algn="l">
              <a:buNone/>
              <a:defRPr sz="3600">
                <a:solidFill>
                  <a:schemeClr val="tx1"/>
                </a:solidFill>
                <a:latin typeface="+mn-lt"/>
              </a:defRPr>
            </a:lvl1pPr>
          </a:lstStyle>
          <a:p>
            <a:pPr lvl="0"/>
            <a:r>
              <a:rPr lang="en-US" dirty="0"/>
              <a:t>TITLE</a:t>
            </a:r>
          </a:p>
        </p:txBody>
      </p:sp>
    </p:spTree>
    <p:extLst>
      <p:ext uri="{BB962C8B-B14F-4D97-AF65-F5344CB8AC3E}">
        <p14:creationId xmlns:p14="http://schemas.microsoft.com/office/powerpoint/2010/main" val="315416570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ext Only Slide - Vertical - Blue">
    <p:spTree>
      <p:nvGrpSpPr>
        <p:cNvPr id="1" name=""/>
        <p:cNvGrpSpPr/>
        <p:nvPr/>
      </p:nvGrpSpPr>
      <p:grpSpPr>
        <a:xfrm>
          <a:off x="0" y="0"/>
          <a:ext cx="0" cy="0"/>
          <a:chOff x="0" y="0"/>
          <a:chExt cx="0" cy="0"/>
        </a:xfrm>
      </p:grpSpPr>
      <p:sp>
        <p:nvSpPr>
          <p:cNvPr id="8" name="Rectangle 7">
            <a:extLst>
              <a:ext uri="{FF2B5EF4-FFF2-40B4-BE49-F238E27FC236}">
                <a16:creationId xmlns="" xmlns:a16="http://schemas.microsoft.com/office/drawing/2014/main" id="{C17E08BD-CA23-7242-8306-1111C3DB65A4}"/>
              </a:ext>
            </a:extLst>
          </p:cNvPr>
          <p:cNvSpPr/>
          <p:nvPr userDrawn="1"/>
        </p:nvSpPr>
        <p:spPr>
          <a:xfrm>
            <a:off x="8946" y="0"/>
            <a:ext cx="3482399" cy="6879688"/>
          </a:xfrm>
          <a:prstGeom prst="rect">
            <a:avLst/>
          </a:prstGeom>
          <a:solidFill>
            <a:srgbClr val="76C6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 xmlns:a16="http://schemas.microsoft.com/office/drawing/2014/main" id="{D65D7E34-EA65-E447-8D5F-5A59B1453A3E}"/>
              </a:ext>
            </a:extLst>
          </p:cNvPr>
          <p:cNvSpPr/>
          <p:nvPr userDrawn="1"/>
        </p:nvSpPr>
        <p:spPr>
          <a:xfrm>
            <a:off x="386062" y="6437709"/>
            <a:ext cx="11674007" cy="230832"/>
          </a:xfrm>
          <a:prstGeom prst="rect">
            <a:avLst/>
          </a:prstGeom>
        </p:spPr>
        <p:txBody>
          <a:bodyPr wrap="square">
            <a:spAutoFit/>
          </a:bodyPr>
          <a:lstStyle/>
          <a:p>
            <a:pPr lvl="0" algn="l"/>
            <a:r>
              <a:rPr lang="en-US" sz="900" dirty="0">
                <a:solidFill>
                  <a:schemeClr val="bg1"/>
                </a:solidFill>
              </a:rPr>
              <a:t>YOUNG DIGITAL SOCIAL INNOVATORS</a:t>
            </a:r>
          </a:p>
        </p:txBody>
      </p:sp>
      <p:cxnSp>
        <p:nvCxnSpPr>
          <p:cNvPr id="16" name="Straight Connector 15">
            <a:extLst>
              <a:ext uri="{FF2B5EF4-FFF2-40B4-BE49-F238E27FC236}">
                <a16:creationId xmlns="" xmlns:a16="http://schemas.microsoft.com/office/drawing/2014/main" id="{EE3D8B26-7B6C-7E47-BAA8-D1ECB05084F9}"/>
              </a:ext>
            </a:extLst>
          </p:cNvPr>
          <p:cNvCxnSpPr>
            <a:cxnSpLocks/>
          </p:cNvCxnSpPr>
          <p:nvPr userDrawn="1"/>
        </p:nvCxnSpPr>
        <p:spPr>
          <a:xfrm>
            <a:off x="386062" y="6459397"/>
            <a:ext cx="0" cy="39860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Text Placeholder 25">
            <a:extLst>
              <a:ext uri="{FF2B5EF4-FFF2-40B4-BE49-F238E27FC236}">
                <a16:creationId xmlns="" xmlns:a16="http://schemas.microsoft.com/office/drawing/2014/main" id="{E55958EA-89A8-8343-B46C-6190808EEC65}"/>
              </a:ext>
            </a:extLst>
          </p:cNvPr>
          <p:cNvSpPr>
            <a:spLocks noGrp="1"/>
          </p:cNvSpPr>
          <p:nvPr>
            <p:ph type="body" sz="quarter" idx="14" hasCustomPrompt="1"/>
          </p:nvPr>
        </p:nvSpPr>
        <p:spPr>
          <a:xfrm>
            <a:off x="3966827" y="653500"/>
            <a:ext cx="7540362" cy="5206518"/>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8" name="Text Placeholder 23">
            <a:extLst>
              <a:ext uri="{FF2B5EF4-FFF2-40B4-BE49-F238E27FC236}">
                <a16:creationId xmlns="" xmlns:a16="http://schemas.microsoft.com/office/drawing/2014/main" id="{DD2FE315-7562-344C-868C-A461F71AB3C7}"/>
              </a:ext>
            </a:extLst>
          </p:cNvPr>
          <p:cNvSpPr>
            <a:spLocks noGrp="1"/>
          </p:cNvSpPr>
          <p:nvPr>
            <p:ph type="body" sz="quarter" idx="15" hasCustomPrompt="1"/>
          </p:nvPr>
        </p:nvSpPr>
        <p:spPr>
          <a:xfrm>
            <a:off x="484428" y="653500"/>
            <a:ext cx="2852539" cy="5206518"/>
          </a:xfrm>
        </p:spPr>
        <p:txBody>
          <a:bodyPr>
            <a:normAutofit/>
          </a:bodyPr>
          <a:lstStyle>
            <a:lvl1pPr marL="0" indent="0" algn="l">
              <a:buNone/>
              <a:defRPr sz="3600">
                <a:solidFill>
                  <a:schemeClr val="bg1"/>
                </a:solidFill>
                <a:latin typeface="+mn-lt"/>
              </a:defRPr>
            </a:lvl1pPr>
          </a:lstStyle>
          <a:p>
            <a:pPr lvl="0"/>
            <a:r>
              <a:rPr lang="en-US" dirty="0"/>
              <a:t>TITLE</a:t>
            </a:r>
          </a:p>
        </p:txBody>
      </p:sp>
    </p:spTree>
    <p:extLst>
      <p:ext uri="{BB962C8B-B14F-4D97-AF65-F5344CB8AC3E}">
        <p14:creationId xmlns:p14="http://schemas.microsoft.com/office/powerpoint/2010/main" val="331679917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ext Only Slide - Blue">
    <p:spTree>
      <p:nvGrpSpPr>
        <p:cNvPr id="1" name=""/>
        <p:cNvGrpSpPr/>
        <p:nvPr/>
      </p:nvGrpSpPr>
      <p:grpSpPr>
        <a:xfrm>
          <a:off x="0" y="0"/>
          <a:ext cx="0" cy="0"/>
          <a:chOff x="0" y="0"/>
          <a:chExt cx="0" cy="0"/>
        </a:xfrm>
      </p:grpSpPr>
      <p:sp>
        <p:nvSpPr>
          <p:cNvPr id="6" name="Rectangle 5">
            <a:extLst>
              <a:ext uri="{FF2B5EF4-FFF2-40B4-BE49-F238E27FC236}">
                <a16:creationId xmlns="" xmlns:a16="http://schemas.microsoft.com/office/drawing/2014/main" id="{38F4D26F-B2E5-334C-BCD4-DC4BB5A8450E}"/>
              </a:ext>
            </a:extLst>
          </p:cNvPr>
          <p:cNvSpPr/>
          <p:nvPr userDrawn="1"/>
        </p:nvSpPr>
        <p:spPr>
          <a:xfrm>
            <a:off x="8946" y="0"/>
            <a:ext cx="12183054" cy="1702371"/>
          </a:xfrm>
          <a:prstGeom prst="rect">
            <a:avLst/>
          </a:prstGeom>
          <a:solidFill>
            <a:srgbClr val="76C6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 xmlns:a16="http://schemas.microsoft.com/office/drawing/2014/main" id="{D65D7E34-EA65-E447-8D5F-5A59B1453A3E}"/>
              </a:ext>
            </a:extLst>
          </p:cNvPr>
          <p:cNvSpPr/>
          <p:nvPr userDrawn="1"/>
        </p:nvSpPr>
        <p:spPr>
          <a:xfrm>
            <a:off x="386062" y="6437709"/>
            <a:ext cx="11674007" cy="230832"/>
          </a:xfrm>
          <a:prstGeom prst="rect">
            <a:avLst/>
          </a:prstGeom>
        </p:spPr>
        <p:txBody>
          <a:bodyPr wrap="square">
            <a:spAutoFit/>
          </a:bodyPr>
          <a:lstStyle/>
          <a:p>
            <a:pPr lvl="0" algn="l"/>
            <a:r>
              <a:rPr lang="en-US" sz="900" dirty="0">
                <a:solidFill>
                  <a:schemeClr val="tx1"/>
                </a:solidFill>
              </a:rPr>
              <a:t>YOUNG DIGITAL SOCIAL INNOVATORS</a:t>
            </a:r>
          </a:p>
        </p:txBody>
      </p:sp>
      <p:cxnSp>
        <p:nvCxnSpPr>
          <p:cNvPr id="16" name="Straight Connector 15">
            <a:extLst>
              <a:ext uri="{FF2B5EF4-FFF2-40B4-BE49-F238E27FC236}">
                <a16:creationId xmlns="" xmlns:a16="http://schemas.microsoft.com/office/drawing/2014/main" id="{EE3D8B26-7B6C-7E47-BAA8-D1ECB05084F9}"/>
              </a:ext>
            </a:extLst>
          </p:cNvPr>
          <p:cNvCxnSpPr>
            <a:cxnSpLocks/>
          </p:cNvCxnSpPr>
          <p:nvPr userDrawn="1"/>
        </p:nvCxnSpPr>
        <p:spPr>
          <a:xfrm>
            <a:off x="386062" y="6459397"/>
            <a:ext cx="0" cy="3986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ext Placeholder 25">
            <a:extLst>
              <a:ext uri="{FF2B5EF4-FFF2-40B4-BE49-F238E27FC236}">
                <a16:creationId xmlns="" xmlns:a16="http://schemas.microsoft.com/office/drawing/2014/main" id="{E55958EA-89A8-8343-B46C-6190808EEC65}"/>
              </a:ext>
            </a:extLst>
          </p:cNvPr>
          <p:cNvSpPr>
            <a:spLocks noGrp="1"/>
          </p:cNvSpPr>
          <p:nvPr>
            <p:ph type="body" sz="quarter" idx="14" hasCustomPrompt="1"/>
          </p:nvPr>
        </p:nvSpPr>
        <p:spPr>
          <a:xfrm>
            <a:off x="508178" y="2066306"/>
            <a:ext cx="11141516" cy="4007468"/>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8" name="Text Placeholder 23">
            <a:extLst>
              <a:ext uri="{FF2B5EF4-FFF2-40B4-BE49-F238E27FC236}">
                <a16:creationId xmlns="" xmlns:a16="http://schemas.microsoft.com/office/drawing/2014/main" id="{DD2FE315-7562-344C-868C-A461F71AB3C7}"/>
              </a:ext>
            </a:extLst>
          </p:cNvPr>
          <p:cNvSpPr>
            <a:spLocks noGrp="1"/>
          </p:cNvSpPr>
          <p:nvPr>
            <p:ph type="body" sz="quarter" idx="15" hasCustomPrompt="1"/>
          </p:nvPr>
        </p:nvSpPr>
        <p:spPr>
          <a:xfrm>
            <a:off x="525242" y="617875"/>
            <a:ext cx="11141516" cy="697353"/>
          </a:xfrm>
        </p:spPr>
        <p:txBody>
          <a:bodyPr>
            <a:normAutofit/>
          </a:bodyPr>
          <a:lstStyle>
            <a:lvl1pPr marL="0" indent="0" algn="l">
              <a:buNone/>
              <a:defRPr sz="3600">
                <a:solidFill>
                  <a:schemeClr val="bg1"/>
                </a:solidFill>
                <a:latin typeface="+mn-lt"/>
              </a:defRPr>
            </a:lvl1pPr>
          </a:lstStyle>
          <a:p>
            <a:pPr lvl="0"/>
            <a:r>
              <a:rPr lang="en-US" dirty="0"/>
              <a:t>TITLE</a:t>
            </a:r>
          </a:p>
        </p:txBody>
      </p:sp>
    </p:spTree>
    <p:extLst>
      <p:ext uri="{BB962C8B-B14F-4D97-AF65-F5344CB8AC3E}">
        <p14:creationId xmlns:p14="http://schemas.microsoft.com/office/powerpoint/2010/main" val="410755191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ext Only Slide - Purple">
    <p:spTree>
      <p:nvGrpSpPr>
        <p:cNvPr id="1" name=""/>
        <p:cNvGrpSpPr/>
        <p:nvPr/>
      </p:nvGrpSpPr>
      <p:grpSpPr>
        <a:xfrm>
          <a:off x="0" y="0"/>
          <a:ext cx="0" cy="0"/>
          <a:chOff x="0" y="0"/>
          <a:chExt cx="0" cy="0"/>
        </a:xfrm>
      </p:grpSpPr>
      <p:sp>
        <p:nvSpPr>
          <p:cNvPr id="8" name="Rectangle 7">
            <a:extLst>
              <a:ext uri="{FF2B5EF4-FFF2-40B4-BE49-F238E27FC236}">
                <a16:creationId xmlns="" xmlns:a16="http://schemas.microsoft.com/office/drawing/2014/main" id="{C17E08BD-CA23-7242-8306-1111C3DB65A4}"/>
              </a:ext>
            </a:extLst>
          </p:cNvPr>
          <p:cNvSpPr/>
          <p:nvPr userDrawn="1"/>
        </p:nvSpPr>
        <p:spPr>
          <a:xfrm>
            <a:off x="8946" y="0"/>
            <a:ext cx="3482399" cy="6879688"/>
          </a:xfrm>
          <a:prstGeom prst="rect">
            <a:avLst/>
          </a:prstGeom>
          <a:solidFill>
            <a:srgbClr val="A63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 xmlns:a16="http://schemas.microsoft.com/office/drawing/2014/main" id="{D65D7E34-EA65-E447-8D5F-5A59B1453A3E}"/>
              </a:ext>
            </a:extLst>
          </p:cNvPr>
          <p:cNvSpPr/>
          <p:nvPr userDrawn="1"/>
        </p:nvSpPr>
        <p:spPr>
          <a:xfrm>
            <a:off x="386062" y="6437709"/>
            <a:ext cx="11674007" cy="230832"/>
          </a:xfrm>
          <a:prstGeom prst="rect">
            <a:avLst/>
          </a:prstGeom>
        </p:spPr>
        <p:txBody>
          <a:bodyPr wrap="square">
            <a:spAutoFit/>
          </a:bodyPr>
          <a:lstStyle/>
          <a:p>
            <a:pPr lvl="0" algn="l"/>
            <a:r>
              <a:rPr lang="en-US" sz="900" dirty="0">
                <a:solidFill>
                  <a:schemeClr val="bg1"/>
                </a:solidFill>
              </a:rPr>
              <a:t>YOUNG DIGITAL SOCIAL INNOVATORS</a:t>
            </a:r>
          </a:p>
        </p:txBody>
      </p:sp>
      <p:cxnSp>
        <p:nvCxnSpPr>
          <p:cNvPr id="16" name="Straight Connector 15">
            <a:extLst>
              <a:ext uri="{FF2B5EF4-FFF2-40B4-BE49-F238E27FC236}">
                <a16:creationId xmlns="" xmlns:a16="http://schemas.microsoft.com/office/drawing/2014/main" id="{EE3D8B26-7B6C-7E47-BAA8-D1ECB05084F9}"/>
              </a:ext>
            </a:extLst>
          </p:cNvPr>
          <p:cNvCxnSpPr>
            <a:cxnSpLocks/>
          </p:cNvCxnSpPr>
          <p:nvPr userDrawn="1"/>
        </p:nvCxnSpPr>
        <p:spPr>
          <a:xfrm>
            <a:off x="386062" y="6459397"/>
            <a:ext cx="0" cy="39860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Text Placeholder 25">
            <a:extLst>
              <a:ext uri="{FF2B5EF4-FFF2-40B4-BE49-F238E27FC236}">
                <a16:creationId xmlns="" xmlns:a16="http://schemas.microsoft.com/office/drawing/2014/main" id="{E55958EA-89A8-8343-B46C-6190808EEC65}"/>
              </a:ext>
            </a:extLst>
          </p:cNvPr>
          <p:cNvSpPr>
            <a:spLocks noGrp="1"/>
          </p:cNvSpPr>
          <p:nvPr>
            <p:ph type="body" sz="quarter" idx="14" hasCustomPrompt="1"/>
          </p:nvPr>
        </p:nvSpPr>
        <p:spPr>
          <a:xfrm>
            <a:off x="3966827" y="653500"/>
            <a:ext cx="7540362" cy="5206518"/>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8" name="Text Placeholder 23">
            <a:extLst>
              <a:ext uri="{FF2B5EF4-FFF2-40B4-BE49-F238E27FC236}">
                <a16:creationId xmlns="" xmlns:a16="http://schemas.microsoft.com/office/drawing/2014/main" id="{DD2FE315-7562-344C-868C-A461F71AB3C7}"/>
              </a:ext>
            </a:extLst>
          </p:cNvPr>
          <p:cNvSpPr>
            <a:spLocks noGrp="1"/>
          </p:cNvSpPr>
          <p:nvPr>
            <p:ph type="body" sz="quarter" idx="15" hasCustomPrompt="1"/>
          </p:nvPr>
        </p:nvSpPr>
        <p:spPr>
          <a:xfrm>
            <a:off x="484428" y="653500"/>
            <a:ext cx="2852539" cy="5206518"/>
          </a:xfrm>
        </p:spPr>
        <p:txBody>
          <a:bodyPr>
            <a:normAutofit/>
          </a:bodyPr>
          <a:lstStyle>
            <a:lvl1pPr marL="0" indent="0" algn="l">
              <a:buNone/>
              <a:defRPr sz="3600">
                <a:solidFill>
                  <a:schemeClr val="bg1"/>
                </a:solidFill>
                <a:latin typeface="+mn-lt"/>
              </a:defRPr>
            </a:lvl1pPr>
          </a:lstStyle>
          <a:p>
            <a:pPr lvl="0"/>
            <a:r>
              <a:rPr lang="en-US" dirty="0"/>
              <a:t>TITLE</a:t>
            </a:r>
          </a:p>
        </p:txBody>
      </p:sp>
    </p:spTree>
    <p:extLst>
      <p:ext uri="{BB962C8B-B14F-4D97-AF65-F5344CB8AC3E}">
        <p14:creationId xmlns:p14="http://schemas.microsoft.com/office/powerpoint/2010/main" val="40894098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Text Only Slide">
    <p:spTree>
      <p:nvGrpSpPr>
        <p:cNvPr id="1" name=""/>
        <p:cNvGrpSpPr/>
        <p:nvPr/>
      </p:nvGrpSpPr>
      <p:grpSpPr>
        <a:xfrm>
          <a:off x="0" y="0"/>
          <a:ext cx="0" cy="0"/>
          <a:chOff x="0" y="0"/>
          <a:chExt cx="0" cy="0"/>
        </a:xfrm>
      </p:grpSpPr>
      <p:sp>
        <p:nvSpPr>
          <p:cNvPr id="6" name="Rectangle 5">
            <a:extLst>
              <a:ext uri="{FF2B5EF4-FFF2-40B4-BE49-F238E27FC236}">
                <a16:creationId xmlns="" xmlns:a16="http://schemas.microsoft.com/office/drawing/2014/main" id="{38F4D26F-B2E5-334C-BCD4-DC4BB5A8450E}"/>
              </a:ext>
            </a:extLst>
          </p:cNvPr>
          <p:cNvSpPr/>
          <p:nvPr userDrawn="1"/>
        </p:nvSpPr>
        <p:spPr>
          <a:xfrm>
            <a:off x="8946" y="0"/>
            <a:ext cx="12183054" cy="1702371"/>
          </a:xfrm>
          <a:prstGeom prst="rect">
            <a:avLst/>
          </a:prstGeom>
          <a:solidFill>
            <a:srgbClr val="A63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 xmlns:a16="http://schemas.microsoft.com/office/drawing/2014/main" id="{D65D7E34-EA65-E447-8D5F-5A59B1453A3E}"/>
              </a:ext>
            </a:extLst>
          </p:cNvPr>
          <p:cNvSpPr/>
          <p:nvPr userDrawn="1"/>
        </p:nvSpPr>
        <p:spPr>
          <a:xfrm>
            <a:off x="386062" y="6437709"/>
            <a:ext cx="11674007" cy="230832"/>
          </a:xfrm>
          <a:prstGeom prst="rect">
            <a:avLst/>
          </a:prstGeom>
        </p:spPr>
        <p:txBody>
          <a:bodyPr wrap="square">
            <a:spAutoFit/>
          </a:bodyPr>
          <a:lstStyle/>
          <a:p>
            <a:pPr lvl="0" algn="l"/>
            <a:r>
              <a:rPr lang="en-US" sz="900" dirty="0">
                <a:solidFill>
                  <a:schemeClr val="tx1"/>
                </a:solidFill>
              </a:rPr>
              <a:t>YOUNG DIGITAL SOCIAL INNOVATORS</a:t>
            </a:r>
          </a:p>
        </p:txBody>
      </p:sp>
      <p:cxnSp>
        <p:nvCxnSpPr>
          <p:cNvPr id="16" name="Straight Connector 15">
            <a:extLst>
              <a:ext uri="{FF2B5EF4-FFF2-40B4-BE49-F238E27FC236}">
                <a16:creationId xmlns="" xmlns:a16="http://schemas.microsoft.com/office/drawing/2014/main" id="{EE3D8B26-7B6C-7E47-BAA8-D1ECB05084F9}"/>
              </a:ext>
            </a:extLst>
          </p:cNvPr>
          <p:cNvCxnSpPr>
            <a:cxnSpLocks/>
          </p:cNvCxnSpPr>
          <p:nvPr userDrawn="1"/>
        </p:nvCxnSpPr>
        <p:spPr>
          <a:xfrm>
            <a:off x="386062" y="6459397"/>
            <a:ext cx="0" cy="3986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ext Placeholder 25">
            <a:extLst>
              <a:ext uri="{FF2B5EF4-FFF2-40B4-BE49-F238E27FC236}">
                <a16:creationId xmlns="" xmlns:a16="http://schemas.microsoft.com/office/drawing/2014/main" id="{E55958EA-89A8-8343-B46C-6190808EEC65}"/>
              </a:ext>
            </a:extLst>
          </p:cNvPr>
          <p:cNvSpPr>
            <a:spLocks noGrp="1"/>
          </p:cNvSpPr>
          <p:nvPr>
            <p:ph type="body" sz="quarter" idx="14" hasCustomPrompt="1"/>
          </p:nvPr>
        </p:nvSpPr>
        <p:spPr>
          <a:xfrm>
            <a:off x="508178" y="2066306"/>
            <a:ext cx="11141516" cy="4007468"/>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8" name="Text Placeholder 23">
            <a:extLst>
              <a:ext uri="{FF2B5EF4-FFF2-40B4-BE49-F238E27FC236}">
                <a16:creationId xmlns="" xmlns:a16="http://schemas.microsoft.com/office/drawing/2014/main" id="{DD2FE315-7562-344C-868C-A461F71AB3C7}"/>
              </a:ext>
            </a:extLst>
          </p:cNvPr>
          <p:cNvSpPr>
            <a:spLocks noGrp="1"/>
          </p:cNvSpPr>
          <p:nvPr>
            <p:ph type="body" sz="quarter" idx="15" hasCustomPrompt="1"/>
          </p:nvPr>
        </p:nvSpPr>
        <p:spPr>
          <a:xfrm>
            <a:off x="525242" y="617875"/>
            <a:ext cx="11141516" cy="697353"/>
          </a:xfrm>
        </p:spPr>
        <p:txBody>
          <a:bodyPr>
            <a:normAutofit/>
          </a:bodyPr>
          <a:lstStyle>
            <a:lvl1pPr marL="0" indent="0" algn="l">
              <a:buNone/>
              <a:defRPr sz="3600">
                <a:solidFill>
                  <a:schemeClr val="bg1"/>
                </a:solidFill>
                <a:latin typeface="+mn-lt"/>
              </a:defRPr>
            </a:lvl1pPr>
          </a:lstStyle>
          <a:p>
            <a:pPr lvl="0"/>
            <a:r>
              <a:rPr lang="en-US" dirty="0"/>
              <a:t>TITLE</a:t>
            </a:r>
          </a:p>
        </p:txBody>
      </p:sp>
    </p:spTree>
    <p:extLst>
      <p:ext uri="{BB962C8B-B14F-4D97-AF65-F5344CB8AC3E}">
        <p14:creationId xmlns:p14="http://schemas.microsoft.com/office/powerpoint/2010/main" val="167920854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ext Only Slide - Vertical - Yellow">
    <p:spTree>
      <p:nvGrpSpPr>
        <p:cNvPr id="1" name=""/>
        <p:cNvGrpSpPr/>
        <p:nvPr/>
      </p:nvGrpSpPr>
      <p:grpSpPr>
        <a:xfrm>
          <a:off x="0" y="0"/>
          <a:ext cx="0" cy="0"/>
          <a:chOff x="0" y="0"/>
          <a:chExt cx="0" cy="0"/>
        </a:xfrm>
      </p:grpSpPr>
      <p:sp>
        <p:nvSpPr>
          <p:cNvPr id="8" name="Rectangle 7">
            <a:extLst>
              <a:ext uri="{FF2B5EF4-FFF2-40B4-BE49-F238E27FC236}">
                <a16:creationId xmlns="" xmlns:a16="http://schemas.microsoft.com/office/drawing/2014/main" id="{C17E08BD-CA23-7242-8306-1111C3DB65A4}"/>
              </a:ext>
            </a:extLst>
          </p:cNvPr>
          <p:cNvSpPr/>
          <p:nvPr userDrawn="1"/>
        </p:nvSpPr>
        <p:spPr>
          <a:xfrm>
            <a:off x="0" y="0"/>
            <a:ext cx="3482399" cy="6879688"/>
          </a:xfrm>
          <a:prstGeom prst="rect">
            <a:avLst/>
          </a:prstGeom>
          <a:solidFill>
            <a:srgbClr val="F6BC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 xmlns:a16="http://schemas.microsoft.com/office/drawing/2014/main" id="{D65D7E34-EA65-E447-8D5F-5A59B1453A3E}"/>
              </a:ext>
            </a:extLst>
          </p:cNvPr>
          <p:cNvSpPr/>
          <p:nvPr userDrawn="1"/>
        </p:nvSpPr>
        <p:spPr>
          <a:xfrm>
            <a:off x="386062" y="6437709"/>
            <a:ext cx="11674007" cy="230832"/>
          </a:xfrm>
          <a:prstGeom prst="rect">
            <a:avLst/>
          </a:prstGeom>
        </p:spPr>
        <p:txBody>
          <a:bodyPr wrap="square">
            <a:spAutoFit/>
          </a:bodyPr>
          <a:lstStyle/>
          <a:p>
            <a:pPr lvl="0" algn="l"/>
            <a:r>
              <a:rPr lang="en-US" sz="900" dirty="0">
                <a:solidFill>
                  <a:schemeClr val="bg1"/>
                </a:solidFill>
              </a:rPr>
              <a:t>YOUNG DIGITAL SOCIAL INNOVATORS</a:t>
            </a:r>
          </a:p>
        </p:txBody>
      </p:sp>
      <p:cxnSp>
        <p:nvCxnSpPr>
          <p:cNvPr id="16" name="Straight Connector 15">
            <a:extLst>
              <a:ext uri="{FF2B5EF4-FFF2-40B4-BE49-F238E27FC236}">
                <a16:creationId xmlns="" xmlns:a16="http://schemas.microsoft.com/office/drawing/2014/main" id="{EE3D8B26-7B6C-7E47-BAA8-D1ECB05084F9}"/>
              </a:ext>
            </a:extLst>
          </p:cNvPr>
          <p:cNvCxnSpPr>
            <a:cxnSpLocks/>
          </p:cNvCxnSpPr>
          <p:nvPr userDrawn="1"/>
        </p:nvCxnSpPr>
        <p:spPr>
          <a:xfrm>
            <a:off x="386062" y="6459397"/>
            <a:ext cx="0" cy="39860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Text Placeholder 25">
            <a:extLst>
              <a:ext uri="{FF2B5EF4-FFF2-40B4-BE49-F238E27FC236}">
                <a16:creationId xmlns="" xmlns:a16="http://schemas.microsoft.com/office/drawing/2014/main" id="{E55958EA-89A8-8343-B46C-6190808EEC65}"/>
              </a:ext>
            </a:extLst>
          </p:cNvPr>
          <p:cNvSpPr>
            <a:spLocks noGrp="1"/>
          </p:cNvSpPr>
          <p:nvPr>
            <p:ph type="body" sz="quarter" idx="14" hasCustomPrompt="1"/>
          </p:nvPr>
        </p:nvSpPr>
        <p:spPr>
          <a:xfrm>
            <a:off x="3966827" y="653500"/>
            <a:ext cx="7540362" cy="5206518"/>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8" name="Text Placeholder 23">
            <a:extLst>
              <a:ext uri="{FF2B5EF4-FFF2-40B4-BE49-F238E27FC236}">
                <a16:creationId xmlns="" xmlns:a16="http://schemas.microsoft.com/office/drawing/2014/main" id="{DD2FE315-7562-344C-868C-A461F71AB3C7}"/>
              </a:ext>
            </a:extLst>
          </p:cNvPr>
          <p:cNvSpPr>
            <a:spLocks noGrp="1"/>
          </p:cNvSpPr>
          <p:nvPr>
            <p:ph type="body" sz="quarter" idx="15" hasCustomPrompt="1"/>
          </p:nvPr>
        </p:nvSpPr>
        <p:spPr>
          <a:xfrm>
            <a:off x="484428" y="653500"/>
            <a:ext cx="2852539" cy="5206518"/>
          </a:xfrm>
        </p:spPr>
        <p:txBody>
          <a:bodyPr>
            <a:normAutofit/>
          </a:bodyPr>
          <a:lstStyle>
            <a:lvl1pPr marL="0" indent="0" algn="l">
              <a:buNone/>
              <a:defRPr sz="3600">
                <a:solidFill>
                  <a:schemeClr val="bg1"/>
                </a:solidFill>
                <a:latin typeface="+mn-lt"/>
              </a:defRPr>
            </a:lvl1pPr>
          </a:lstStyle>
          <a:p>
            <a:pPr lvl="0"/>
            <a:r>
              <a:rPr lang="en-US" dirty="0"/>
              <a:t>TITLE</a:t>
            </a:r>
          </a:p>
        </p:txBody>
      </p:sp>
    </p:spTree>
    <p:extLst>
      <p:ext uri="{BB962C8B-B14F-4D97-AF65-F5344CB8AC3E}">
        <p14:creationId xmlns:p14="http://schemas.microsoft.com/office/powerpoint/2010/main" val="234040220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ext Only Slide - Yellow">
    <p:spTree>
      <p:nvGrpSpPr>
        <p:cNvPr id="1" name=""/>
        <p:cNvGrpSpPr/>
        <p:nvPr/>
      </p:nvGrpSpPr>
      <p:grpSpPr>
        <a:xfrm>
          <a:off x="0" y="0"/>
          <a:ext cx="0" cy="0"/>
          <a:chOff x="0" y="0"/>
          <a:chExt cx="0" cy="0"/>
        </a:xfrm>
      </p:grpSpPr>
      <p:sp>
        <p:nvSpPr>
          <p:cNvPr id="6" name="Rectangle 5">
            <a:extLst>
              <a:ext uri="{FF2B5EF4-FFF2-40B4-BE49-F238E27FC236}">
                <a16:creationId xmlns="" xmlns:a16="http://schemas.microsoft.com/office/drawing/2014/main" id="{38F4D26F-B2E5-334C-BCD4-DC4BB5A8450E}"/>
              </a:ext>
            </a:extLst>
          </p:cNvPr>
          <p:cNvSpPr/>
          <p:nvPr userDrawn="1"/>
        </p:nvSpPr>
        <p:spPr>
          <a:xfrm>
            <a:off x="8946" y="0"/>
            <a:ext cx="12183054" cy="1702371"/>
          </a:xfrm>
          <a:prstGeom prst="rect">
            <a:avLst/>
          </a:prstGeom>
          <a:solidFill>
            <a:srgbClr val="F6BC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 xmlns:a16="http://schemas.microsoft.com/office/drawing/2014/main" id="{D65D7E34-EA65-E447-8D5F-5A59B1453A3E}"/>
              </a:ext>
            </a:extLst>
          </p:cNvPr>
          <p:cNvSpPr/>
          <p:nvPr userDrawn="1"/>
        </p:nvSpPr>
        <p:spPr>
          <a:xfrm>
            <a:off x="386062" y="6437709"/>
            <a:ext cx="11674007" cy="230832"/>
          </a:xfrm>
          <a:prstGeom prst="rect">
            <a:avLst/>
          </a:prstGeom>
        </p:spPr>
        <p:txBody>
          <a:bodyPr wrap="square">
            <a:spAutoFit/>
          </a:bodyPr>
          <a:lstStyle/>
          <a:p>
            <a:pPr lvl="0" algn="l"/>
            <a:r>
              <a:rPr lang="en-US" sz="900" dirty="0">
                <a:solidFill>
                  <a:schemeClr val="tx1"/>
                </a:solidFill>
              </a:rPr>
              <a:t>YOUNG DIGITAL SOCIAL INNOVATORS</a:t>
            </a:r>
          </a:p>
        </p:txBody>
      </p:sp>
      <p:cxnSp>
        <p:nvCxnSpPr>
          <p:cNvPr id="16" name="Straight Connector 15">
            <a:extLst>
              <a:ext uri="{FF2B5EF4-FFF2-40B4-BE49-F238E27FC236}">
                <a16:creationId xmlns="" xmlns:a16="http://schemas.microsoft.com/office/drawing/2014/main" id="{EE3D8B26-7B6C-7E47-BAA8-D1ECB05084F9}"/>
              </a:ext>
            </a:extLst>
          </p:cNvPr>
          <p:cNvCxnSpPr>
            <a:cxnSpLocks/>
          </p:cNvCxnSpPr>
          <p:nvPr userDrawn="1"/>
        </p:nvCxnSpPr>
        <p:spPr>
          <a:xfrm>
            <a:off x="386062" y="6459397"/>
            <a:ext cx="0" cy="3986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ext Placeholder 25">
            <a:extLst>
              <a:ext uri="{FF2B5EF4-FFF2-40B4-BE49-F238E27FC236}">
                <a16:creationId xmlns="" xmlns:a16="http://schemas.microsoft.com/office/drawing/2014/main" id="{E55958EA-89A8-8343-B46C-6190808EEC65}"/>
              </a:ext>
            </a:extLst>
          </p:cNvPr>
          <p:cNvSpPr>
            <a:spLocks noGrp="1"/>
          </p:cNvSpPr>
          <p:nvPr>
            <p:ph type="body" sz="quarter" idx="14" hasCustomPrompt="1"/>
          </p:nvPr>
        </p:nvSpPr>
        <p:spPr>
          <a:xfrm>
            <a:off x="508178" y="2066306"/>
            <a:ext cx="11141516" cy="4007468"/>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8" name="Text Placeholder 23">
            <a:extLst>
              <a:ext uri="{FF2B5EF4-FFF2-40B4-BE49-F238E27FC236}">
                <a16:creationId xmlns="" xmlns:a16="http://schemas.microsoft.com/office/drawing/2014/main" id="{DD2FE315-7562-344C-868C-A461F71AB3C7}"/>
              </a:ext>
            </a:extLst>
          </p:cNvPr>
          <p:cNvSpPr>
            <a:spLocks noGrp="1"/>
          </p:cNvSpPr>
          <p:nvPr>
            <p:ph type="body" sz="quarter" idx="15" hasCustomPrompt="1"/>
          </p:nvPr>
        </p:nvSpPr>
        <p:spPr>
          <a:xfrm>
            <a:off x="525242" y="617875"/>
            <a:ext cx="11141516" cy="697353"/>
          </a:xfrm>
        </p:spPr>
        <p:txBody>
          <a:bodyPr>
            <a:normAutofit/>
          </a:bodyPr>
          <a:lstStyle>
            <a:lvl1pPr marL="0" indent="0" algn="l">
              <a:buNone/>
              <a:defRPr sz="3600">
                <a:solidFill>
                  <a:schemeClr val="bg1"/>
                </a:solidFill>
                <a:latin typeface="+mn-lt"/>
              </a:defRPr>
            </a:lvl1pPr>
          </a:lstStyle>
          <a:p>
            <a:pPr lvl="0"/>
            <a:r>
              <a:rPr lang="en-US" dirty="0"/>
              <a:t>TITLE</a:t>
            </a:r>
          </a:p>
        </p:txBody>
      </p:sp>
    </p:spTree>
    <p:extLst>
      <p:ext uri="{BB962C8B-B14F-4D97-AF65-F5344CB8AC3E}">
        <p14:creationId xmlns:p14="http://schemas.microsoft.com/office/powerpoint/2010/main" val="269150820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Phone - Text - Pink">
    <p:spTree>
      <p:nvGrpSpPr>
        <p:cNvPr id="1" name=""/>
        <p:cNvGrpSpPr/>
        <p:nvPr/>
      </p:nvGrpSpPr>
      <p:grpSpPr>
        <a:xfrm>
          <a:off x="0" y="0"/>
          <a:ext cx="0" cy="0"/>
          <a:chOff x="0" y="0"/>
          <a:chExt cx="0" cy="0"/>
        </a:xfrm>
      </p:grpSpPr>
      <p:sp>
        <p:nvSpPr>
          <p:cNvPr id="14" name="Rectangle 13">
            <a:extLst>
              <a:ext uri="{FF2B5EF4-FFF2-40B4-BE49-F238E27FC236}">
                <a16:creationId xmlns="" xmlns:a16="http://schemas.microsoft.com/office/drawing/2014/main" id="{8E33612E-853A-CA41-BF5E-C1007E2219AA}"/>
              </a:ext>
            </a:extLst>
          </p:cNvPr>
          <p:cNvSpPr/>
          <p:nvPr userDrawn="1"/>
        </p:nvSpPr>
        <p:spPr>
          <a:xfrm>
            <a:off x="20821" y="0"/>
            <a:ext cx="12171179" cy="6879688"/>
          </a:xfrm>
          <a:prstGeom prst="rect">
            <a:avLst/>
          </a:prstGeom>
          <a:solidFill>
            <a:srgbClr val="ED2A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 xmlns:a16="http://schemas.microsoft.com/office/drawing/2014/main" id="{EE83DE78-9A49-9445-9BAD-D381632B4CC1}"/>
              </a:ext>
            </a:extLst>
          </p:cNvPr>
          <p:cNvSpPr/>
          <p:nvPr userDrawn="1"/>
        </p:nvSpPr>
        <p:spPr>
          <a:xfrm>
            <a:off x="6752" y="0"/>
            <a:ext cx="9527210" cy="6879688"/>
          </a:xfrm>
          <a:prstGeom prst="rect">
            <a:avLst/>
          </a:prstGeom>
          <a:solidFill>
            <a:srgbClr val="EF6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23">
            <a:extLst>
              <a:ext uri="{FF2B5EF4-FFF2-40B4-BE49-F238E27FC236}">
                <a16:creationId xmlns="" xmlns:a16="http://schemas.microsoft.com/office/drawing/2014/main" id="{C2364AB7-62A3-8644-9AF9-42542D74CAD7}"/>
              </a:ext>
            </a:extLst>
          </p:cNvPr>
          <p:cNvSpPr>
            <a:spLocks noGrp="1"/>
          </p:cNvSpPr>
          <p:nvPr>
            <p:ph type="body" sz="quarter" idx="14" hasCustomPrompt="1"/>
          </p:nvPr>
        </p:nvSpPr>
        <p:spPr>
          <a:xfrm>
            <a:off x="3993774" y="2230946"/>
            <a:ext cx="4760259" cy="697353"/>
          </a:xfrm>
        </p:spPr>
        <p:txBody>
          <a:bodyPr>
            <a:normAutofit/>
          </a:bodyPr>
          <a:lstStyle>
            <a:lvl1pPr marL="0" indent="0" algn="l">
              <a:buNone/>
              <a:defRPr sz="3600">
                <a:solidFill>
                  <a:schemeClr val="bg1"/>
                </a:solidFill>
                <a:latin typeface="+mn-lt"/>
              </a:defRPr>
            </a:lvl1pPr>
          </a:lstStyle>
          <a:p>
            <a:pPr lvl="0"/>
            <a:r>
              <a:rPr lang="en-US" dirty="0"/>
              <a:t>Heading</a:t>
            </a:r>
          </a:p>
        </p:txBody>
      </p:sp>
      <p:sp>
        <p:nvSpPr>
          <p:cNvPr id="10" name="Text Placeholder 25">
            <a:extLst>
              <a:ext uri="{FF2B5EF4-FFF2-40B4-BE49-F238E27FC236}">
                <a16:creationId xmlns="" xmlns:a16="http://schemas.microsoft.com/office/drawing/2014/main" id="{2E615F5F-CB96-8744-9722-8A18C0C7C9E8}"/>
              </a:ext>
            </a:extLst>
          </p:cNvPr>
          <p:cNvSpPr>
            <a:spLocks noGrp="1"/>
          </p:cNvSpPr>
          <p:nvPr>
            <p:ph type="body" sz="quarter" idx="15" hasCustomPrompt="1"/>
          </p:nvPr>
        </p:nvSpPr>
        <p:spPr>
          <a:xfrm>
            <a:off x="3993776" y="3431298"/>
            <a:ext cx="4760259" cy="2754349"/>
          </a:xfrm>
        </p:spPr>
        <p:txBody>
          <a:bodyPr>
            <a:noAutofit/>
          </a:bodyPr>
          <a:lstStyle>
            <a:lvl1pPr marL="0" indent="0" algn="l">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pic>
        <p:nvPicPr>
          <p:cNvPr id="12" name="Picture 11" descr="A picture containing monitor, photo, sitting, phone&#10;&#10;Description automatically generated">
            <a:extLst>
              <a:ext uri="{FF2B5EF4-FFF2-40B4-BE49-F238E27FC236}">
                <a16:creationId xmlns="" xmlns:a16="http://schemas.microsoft.com/office/drawing/2014/main" id="{B9B9EC6B-8FCA-1C42-BAF4-758C0944C1B9}"/>
              </a:ext>
            </a:extLst>
          </p:cNvPr>
          <p:cNvPicPr>
            <a:picLocks noChangeAspect="1"/>
          </p:cNvPicPr>
          <p:nvPr userDrawn="1"/>
        </p:nvPicPr>
        <p:blipFill>
          <a:blip r:embed="rId2"/>
          <a:stretch>
            <a:fillRect/>
          </a:stretch>
        </p:blipFill>
        <p:spPr>
          <a:xfrm>
            <a:off x="-747898" y="360772"/>
            <a:ext cx="6199242" cy="6131859"/>
          </a:xfrm>
          <a:prstGeom prst="rect">
            <a:avLst/>
          </a:prstGeom>
        </p:spPr>
      </p:pic>
      <p:sp>
        <p:nvSpPr>
          <p:cNvPr id="13" name="Picture Placeholder 31">
            <a:extLst>
              <a:ext uri="{FF2B5EF4-FFF2-40B4-BE49-F238E27FC236}">
                <a16:creationId xmlns="" xmlns:a16="http://schemas.microsoft.com/office/drawing/2014/main" id="{D9AC4096-A22A-9A4A-9926-5F66845A4AE8}"/>
              </a:ext>
            </a:extLst>
          </p:cNvPr>
          <p:cNvSpPr>
            <a:spLocks noGrp="1"/>
          </p:cNvSpPr>
          <p:nvPr>
            <p:ph type="pic" sz="quarter" idx="21"/>
          </p:nvPr>
        </p:nvSpPr>
        <p:spPr>
          <a:xfrm>
            <a:off x="1148089" y="1352116"/>
            <a:ext cx="2334700" cy="4149171"/>
          </a:xfrm>
          <a:solidFill>
            <a:schemeClr val="bg1"/>
          </a:solidFill>
        </p:spPr>
        <p:txBody>
          <a:bodyPr/>
          <a:lstStyle/>
          <a:p>
            <a:endParaRPr lang="en-US" dirty="0"/>
          </a:p>
        </p:txBody>
      </p:sp>
      <p:cxnSp>
        <p:nvCxnSpPr>
          <p:cNvPr id="16" name="Straight Connector 15">
            <a:extLst>
              <a:ext uri="{FF2B5EF4-FFF2-40B4-BE49-F238E27FC236}">
                <a16:creationId xmlns="" xmlns:a16="http://schemas.microsoft.com/office/drawing/2014/main" id="{F5A599B5-3C9C-1C4E-9A0B-5C54912F7B8D}"/>
              </a:ext>
            </a:extLst>
          </p:cNvPr>
          <p:cNvCxnSpPr>
            <a:cxnSpLocks/>
          </p:cNvCxnSpPr>
          <p:nvPr userDrawn="1"/>
        </p:nvCxnSpPr>
        <p:spPr>
          <a:xfrm>
            <a:off x="11776518" y="6459397"/>
            <a:ext cx="0" cy="39860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 xmlns:a16="http://schemas.microsoft.com/office/drawing/2014/main" id="{170ACDDB-E07D-B240-A2CD-7E787F98FF3A}"/>
              </a:ext>
            </a:extLst>
          </p:cNvPr>
          <p:cNvSpPr/>
          <p:nvPr userDrawn="1"/>
        </p:nvSpPr>
        <p:spPr>
          <a:xfrm>
            <a:off x="9836799" y="6485740"/>
            <a:ext cx="1955985" cy="230832"/>
          </a:xfrm>
          <a:prstGeom prst="rect">
            <a:avLst/>
          </a:prstGeom>
        </p:spPr>
        <p:txBody>
          <a:bodyPr wrap="none">
            <a:spAutoFit/>
          </a:bodyPr>
          <a:lstStyle/>
          <a:p>
            <a:pPr lvl="0" algn="r"/>
            <a:r>
              <a:rPr lang="en-US" sz="900" dirty="0">
                <a:solidFill>
                  <a:schemeClr val="bg1"/>
                </a:solidFill>
              </a:rPr>
              <a:t>YOUNG DIGITAL SOCIAL INNOVATORS</a:t>
            </a:r>
          </a:p>
        </p:txBody>
      </p:sp>
    </p:spTree>
    <p:extLst>
      <p:ext uri="{BB962C8B-B14F-4D97-AF65-F5344CB8AC3E}">
        <p14:creationId xmlns:p14="http://schemas.microsoft.com/office/powerpoint/2010/main" val="418799743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Phone - Text - White">
    <p:spTree>
      <p:nvGrpSpPr>
        <p:cNvPr id="1" name=""/>
        <p:cNvGrpSpPr/>
        <p:nvPr/>
      </p:nvGrpSpPr>
      <p:grpSpPr>
        <a:xfrm>
          <a:off x="0" y="0"/>
          <a:ext cx="0" cy="0"/>
          <a:chOff x="0" y="0"/>
          <a:chExt cx="0" cy="0"/>
        </a:xfrm>
      </p:grpSpPr>
      <p:sp>
        <p:nvSpPr>
          <p:cNvPr id="14" name="Rectangle 13">
            <a:extLst>
              <a:ext uri="{FF2B5EF4-FFF2-40B4-BE49-F238E27FC236}">
                <a16:creationId xmlns="" xmlns:a16="http://schemas.microsoft.com/office/drawing/2014/main" id="{8E33612E-853A-CA41-BF5E-C1007E2219AA}"/>
              </a:ext>
            </a:extLst>
          </p:cNvPr>
          <p:cNvSpPr/>
          <p:nvPr userDrawn="1"/>
        </p:nvSpPr>
        <p:spPr>
          <a:xfrm>
            <a:off x="20821" y="0"/>
            <a:ext cx="12171179" cy="6879688"/>
          </a:xfrm>
          <a:prstGeom prst="rect">
            <a:avLst/>
          </a:prstGeom>
          <a:solidFill>
            <a:srgbClr val="ED2A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5" name="Rectangle 14">
            <a:extLst>
              <a:ext uri="{FF2B5EF4-FFF2-40B4-BE49-F238E27FC236}">
                <a16:creationId xmlns="" xmlns:a16="http://schemas.microsoft.com/office/drawing/2014/main" id="{EE83DE78-9A49-9445-9BAD-D381632B4CC1}"/>
              </a:ext>
            </a:extLst>
          </p:cNvPr>
          <p:cNvSpPr/>
          <p:nvPr userDrawn="1"/>
        </p:nvSpPr>
        <p:spPr>
          <a:xfrm>
            <a:off x="0" y="-10844"/>
            <a:ext cx="9527210" cy="68796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23">
            <a:extLst>
              <a:ext uri="{FF2B5EF4-FFF2-40B4-BE49-F238E27FC236}">
                <a16:creationId xmlns="" xmlns:a16="http://schemas.microsoft.com/office/drawing/2014/main" id="{C2364AB7-62A3-8644-9AF9-42542D74CAD7}"/>
              </a:ext>
            </a:extLst>
          </p:cNvPr>
          <p:cNvSpPr>
            <a:spLocks noGrp="1"/>
          </p:cNvSpPr>
          <p:nvPr>
            <p:ph type="body" sz="quarter" idx="14" hasCustomPrompt="1"/>
          </p:nvPr>
        </p:nvSpPr>
        <p:spPr>
          <a:xfrm>
            <a:off x="3373937" y="145292"/>
            <a:ext cx="5585128" cy="697353"/>
          </a:xfrm>
        </p:spPr>
        <p:txBody>
          <a:bodyPr>
            <a:normAutofit/>
          </a:bodyPr>
          <a:lstStyle>
            <a:lvl1pPr marL="0" indent="0" algn="l">
              <a:buNone/>
              <a:defRPr sz="3600">
                <a:solidFill>
                  <a:schemeClr val="tx1"/>
                </a:solidFill>
                <a:latin typeface="+mn-lt"/>
              </a:defRPr>
            </a:lvl1pPr>
          </a:lstStyle>
          <a:p>
            <a:pPr lvl="0"/>
            <a:r>
              <a:rPr lang="en-US" dirty="0"/>
              <a:t>Heading</a:t>
            </a:r>
          </a:p>
        </p:txBody>
      </p:sp>
      <p:sp>
        <p:nvSpPr>
          <p:cNvPr id="10" name="Text Placeholder 25">
            <a:extLst>
              <a:ext uri="{FF2B5EF4-FFF2-40B4-BE49-F238E27FC236}">
                <a16:creationId xmlns="" xmlns:a16="http://schemas.microsoft.com/office/drawing/2014/main" id="{2E615F5F-CB96-8744-9722-8A18C0C7C9E8}"/>
              </a:ext>
            </a:extLst>
          </p:cNvPr>
          <p:cNvSpPr>
            <a:spLocks noGrp="1"/>
          </p:cNvSpPr>
          <p:nvPr>
            <p:ph type="body" sz="quarter" idx="15" hasCustomPrompt="1"/>
          </p:nvPr>
        </p:nvSpPr>
        <p:spPr>
          <a:xfrm>
            <a:off x="3373937" y="1301327"/>
            <a:ext cx="5585128" cy="2754349"/>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pic>
        <p:nvPicPr>
          <p:cNvPr id="12" name="Picture 11" descr="A picture containing monitor, photo, sitting, phone&#10;&#10;Description automatically generated">
            <a:extLst>
              <a:ext uri="{FF2B5EF4-FFF2-40B4-BE49-F238E27FC236}">
                <a16:creationId xmlns="" xmlns:a16="http://schemas.microsoft.com/office/drawing/2014/main" id="{B9B9EC6B-8FCA-1C42-BAF4-758C0944C1B9}"/>
              </a:ext>
            </a:extLst>
          </p:cNvPr>
          <p:cNvPicPr>
            <a:picLocks noChangeAspect="1"/>
          </p:cNvPicPr>
          <p:nvPr userDrawn="1"/>
        </p:nvPicPr>
        <p:blipFill>
          <a:blip r:embed="rId2"/>
          <a:stretch>
            <a:fillRect/>
          </a:stretch>
        </p:blipFill>
        <p:spPr>
          <a:xfrm>
            <a:off x="-1569830" y="327538"/>
            <a:ext cx="6199242" cy="6131859"/>
          </a:xfrm>
          <a:prstGeom prst="rect">
            <a:avLst/>
          </a:prstGeom>
        </p:spPr>
      </p:pic>
      <p:sp>
        <p:nvSpPr>
          <p:cNvPr id="13" name="Picture Placeholder 31">
            <a:extLst>
              <a:ext uri="{FF2B5EF4-FFF2-40B4-BE49-F238E27FC236}">
                <a16:creationId xmlns="" xmlns:a16="http://schemas.microsoft.com/office/drawing/2014/main" id="{D9AC4096-A22A-9A4A-9926-5F66845A4AE8}"/>
              </a:ext>
            </a:extLst>
          </p:cNvPr>
          <p:cNvSpPr>
            <a:spLocks noGrp="1"/>
          </p:cNvSpPr>
          <p:nvPr>
            <p:ph type="pic" sz="quarter" idx="21"/>
          </p:nvPr>
        </p:nvSpPr>
        <p:spPr>
          <a:xfrm>
            <a:off x="362441" y="1318881"/>
            <a:ext cx="2334700" cy="4149171"/>
          </a:xfrm>
          <a:solidFill>
            <a:schemeClr val="bg1"/>
          </a:solidFill>
        </p:spPr>
        <p:txBody>
          <a:bodyPr/>
          <a:lstStyle/>
          <a:p>
            <a:endParaRPr lang="en-US" dirty="0"/>
          </a:p>
        </p:txBody>
      </p:sp>
      <p:cxnSp>
        <p:nvCxnSpPr>
          <p:cNvPr id="16" name="Straight Connector 15">
            <a:extLst>
              <a:ext uri="{FF2B5EF4-FFF2-40B4-BE49-F238E27FC236}">
                <a16:creationId xmlns="" xmlns:a16="http://schemas.microsoft.com/office/drawing/2014/main" id="{F5A599B5-3C9C-1C4E-9A0B-5C54912F7B8D}"/>
              </a:ext>
            </a:extLst>
          </p:cNvPr>
          <p:cNvCxnSpPr>
            <a:cxnSpLocks/>
          </p:cNvCxnSpPr>
          <p:nvPr userDrawn="1"/>
        </p:nvCxnSpPr>
        <p:spPr>
          <a:xfrm>
            <a:off x="11776518" y="6459397"/>
            <a:ext cx="0" cy="39860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 xmlns:a16="http://schemas.microsoft.com/office/drawing/2014/main" id="{170ACDDB-E07D-B240-A2CD-7E787F98FF3A}"/>
              </a:ext>
            </a:extLst>
          </p:cNvPr>
          <p:cNvSpPr/>
          <p:nvPr userDrawn="1"/>
        </p:nvSpPr>
        <p:spPr>
          <a:xfrm>
            <a:off x="9836799" y="6485740"/>
            <a:ext cx="1955985" cy="230832"/>
          </a:xfrm>
          <a:prstGeom prst="rect">
            <a:avLst/>
          </a:prstGeom>
        </p:spPr>
        <p:txBody>
          <a:bodyPr wrap="none">
            <a:spAutoFit/>
          </a:bodyPr>
          <a:lstStyle/>
          <a:p>
            <a:pPr lvl="0" algn="r"/>
            <a:r>
              <a:rPr lang="en-US" sz="900" dirty="0">
                <a:solidFill>
                  <a:schemeClr val="bg1"/>
                </a:solidFill>
              </a:rPr>
              <a:t>YOUNG DIGITAL SOCIAL INNOVATORS</a:t>
            </a:r>
          </a:p>
        </p:txBody>
      </p:sp>
    </p:spTree>
    <p:extLst>
      <p:ext uri="{BB962C8B-B14F-4D97-AF65-F5344CB8AC3E}">
        <p14:creationId xmlns:p14="http://schemas.microsoft.com/office/powerpoint/2010/main" val="3909188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Phone - Laptop - Green">
    <p:spTree>
      <p:nvGrpSpPr>
        <p:cNvPr id="1" name=""/>
        <p:cNvGrpSpPr/>
        <p:nvPr/>
      </p:nvGrpSpPr>
      <p:grpSpPr>
        <a:xfrm>
          <a:off x="0" y="0"/>
          <a:ext cx="0" cy="0"/>
          <a:chOff x="0" y="0"/>
          <a:chExt cx="0" cy="0"/>
        </a:xfrm>
      </p:grpSpPr>
      <p:sp>
        <p:nvSpPr>
          <p:cNvPr id="10" name="Rectangle 9">
            <a:extLst>
              <a:ext uri="{FF2B5EF4-FFF2-40B4-BE49-F238E27FC236}">
                <a16:creationId xmlns="" xmlns:a16="http://schemas.microsoft.com/office/drawing/2014/main" id="{6860BA7B-AF52-C143-94B6-F02C49DC6F20}"/>
              </a:ext>
            </a:extLst>
          </p:cNvPr>
          <p:cNvSpPr/>
          <p:nvPr userDrawn="1"/>
        </p:nvSpPr>
        <p:spPr>
          <a:xfrm>
            <a:off x="7373" y="0"/>
            <a:ext cx="12204000" cy="6876000"/>
          </a:xfrm>
          <a:prstGeom prst="rect">
            <a:avLst/>
          </a:prstGeom>
          <a:solidFill>
            <a:srgbClr val="56BE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Freeform 6">
            <a:extLst>
              <a:ext uri="{FF2B5EF4-FFF2-40B4-BE49-F238E27FC236}">
                <a16:creationId xmlns="" xmlns:a16="http://schemas.microsoft.com/office/drawing/2014/main" id="{0F08A96E-9BDB-B343-BB56-F9ADE67D57E0}"/>
              </a:ext>
            </a:extLst>
          </p:cNvPr>
          <p:cNvSpPr/>
          <p:nvPr userDrawn="1"/>
        </p:nvSpPr>
        <p:spPr>
          <a:xfrm>
            <a:off x="-22746" y="0"/>
            <a:ext cx="6625533" cy="6879688"/>
          </a:xfrm>
          <a:custGeom>
            <a:avLst/>
            <a:gdLst>
              <a:gd name="connsiteX0" fmla="*/ 0 w 6534728"/>
              <a:gd name="connsiteY0" fmla="*/ 0 h 6785400"/>
              <a:gd name="connsiteX1" fmla="*/ 4908600 w 6534728"/>
              <a:gd name="connsiteY1" fmla="*/ 0 h 6785400"/>
              <a:gd name="connsiteX2" fmla="*/ 4947932 w 6534728"/>
              <a:gd name="connsiteY2" fmla="*/ 32519 h 6785400"/>
              <a:gd name="connsiteX3" fmla="*/ 6534728 w 6534728"/>
              <a:gd name="connsiteY3" fmla="*/ 3454400 h 6785400"/>
              <a:gd name="connsiteX4" fmla="*/ 5116139 w 6534728"/>
              <a:gd name="connsiteY4" fmla="*/ 6723214 h 6785400"/>
              <a:gd name="connsiteX5" fmla="*/ 5047802 w 6534728"/>
              <a:gd name="connsiteY5" fmla="*/ 6785400 h 6785400"/>
              <a:gd name="connsiteX6" fmla="*/ 0 w 6534728"/>
              <a:gd name="connsiteY6" fmla="*/ 6785400 h 6785400"/>
              <a:gd name="connsiteX7" fmla="*/ 0 w 6534728"/>
              <a:gd name="connsiteY7" fmla="*/ 5214347 h 6785400"/>
              <a:gd name="connsiteX8" fmla="*/ 177210 w 6534728"/>
              <a:gd name="connsiteY8" fmla="*/ 5400447 h 6785400"/>
              <a:gd name="connsiteX9" fmla="*/ 2257781 w 6534728"/>
              <a:gd name="connsiteY9" fmla="*/ 6223001 h 6785400"/>
              <a:gd name="connsiteX10" fmla="*/ 5200152 w 6534728"/>
              <a:gd name="connsiteY10" fmla="*/ 3414625 h 6785400"/>
              <a:gd name="connsiteX11" fmla="*/ 2257781 w 6534728"/>
              <a:gd name="connsiteY11" fmla="*/ 606249 h 6785400"/>
              <a:gd name="connsiteX12" fmla="*/ 177210 w 6534728"/>
              <a:gd name="connsiteY12" fmla="*/ 1428803 h 6785400"/>
              <a:gd name="connsiteX13" fmla="*/ 0 w 6534728"/>
              <a:gd name="connsiteY13" fmla="*/ 1614904 h 6785400"/>
              <a:gd name="connsiteX14" fmla="*/ 0 w 6534728"/>
              <a:gd name="connsiteY14" fmla="*/ 0 h 678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534728" h="6785400">
                <a:moveTo>
                  <a:pt x="0" y="0"/>
                </a:moveTo>
                <a:lnTo>
                  <a:pt x="4908600" y="0"/>
                </a:lnTo>
                <a:lnTo>
                  <a:pt x="4947932" y="32519"/>
                </a:lnTo>
                <a:cubicBezTo>
                  <a:pt x="5922734" y="878158"/>
                  <a:pt x="6534728" y="2098065"/>
                  <a:pt x="6534728" y="3454400"/>
                </a:cubicBezTo>
                <a:cubicBezTo>
                  <a:pt x="6534728" y="4730951"/>
                  <a:pt x="5992616" y="5886651"/>
                  <a:pt x="5116139" y="6723214"/>
                </a:cubicBezTo>
                <a:lnTo>
                  <a:pt x="5047802" y="6785400"/>
                </a:lnTo>
                <a:lnTo>
                  <a:pt x="0" y="6785400"/>
                </a:lnTo>
                <a:lnTo>
                  <a:pt x="0" y="5214347"/>
                </a:lnTo>
                <a:lnTo>
                  <a:pt x="177210" y="5400447"/>
                </a:lnTo>
                <a:cubicBezTo>
                  <a:pt x="709675" y="5908663"/>
                  <a:pt x="1445268" y="6223001"/>
                  <a:pt x="2257781" y="6223001"/>
                </a:cubicBezTo>
                <a:cubicBezTo>
                  <a:pt x="3882808" y="6223001"/>
                  <a:pt x="5200152" y="4965648"/>
                  <a:pt x="5200152" y="3414625"/>
                </a:cubicBezTo>
                <a:cubicBezTo>
                  <a:pt x="5200152" y="1863602"/>
                  <a:pt x="3882808" y="606249"/>
                  <a:pt x="2257781" y="606249"/>
                </a:cubicBezTo>
                <a:cubicBezTo>
                  <a:pt x="1445268" y="606249"/>
                  <a:pt x="709675" y="920587"/>
                  <a:pt x="177210" y="1428803"/>
                </a:cubicBezTo>
                <a:lnTo>
                  <a:pt x="0" y="1614904"/>
                </a:lnTo>
                <a:lnTo>
                  <a:pt x="0" y="0"/>
                </a:lnTo>
                <a:close/>
              </a:path>
            </a:pathLst>
          </a:custGeom>
          <a:solidFill>
            <a:srgbClr val="EF6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a:extLst>
              <a:ext uri="{FF2B5EF4-FFF2-40B4-BE49-F238E27FC236}">
                <a16:creationId xmlns="" xmlns:a16="http://schemas.microsoft.com/office/drawing/2014/main" id="{936956D2-E976-0249-989E-B3E4B2B625E0}"/>
              </a:ext>
            </a:extLst>
          </p:cNvPr>
          <p:cNvCxnSpPr>
            <a:cxnSpLocks/>
          </p:cNvCxnSpPr>
          <p:nvPr userDrawn="1"/>
        </p:nvCxnSpPr>
        <p:spPr>
          <a:xfrm>
            <a:off x="11776518" y="6459397"/>
            <a:ext cx="0" cy="39860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 xmlns:a16="http://schemas.microsoft.com/office/drawing/2014/main" id="{4F516D52-70AD-464D-9591-C678ED4DAE05}"/>
              </a:ext>
            </a:extLst>
          </p:cNvPr>
          <p:cNvSpPr/>
          <p:nvPr userDrawn="1"/>
        </p:nvSpPr>
        <p:spPr>
          <a:xfrm>
            <a:off x="9836799" y="6485740"/>
            <a:ext cx="1955985" cy="230832"/>
          </a:xfrm>
          <a:prstGeom prst="rect">
            <a:avLst/>
          </a:prstGeom>
        </p:spPr>
        <p:txBody>
          <a:bodyPr wrap="none">
            <a:spAutoFit/>
          </a:bodyPr>
          <a:lstStyle/>
          <a:p>
            <a:pPr lvl="0" algn="r"/>
            <a:r>
              <a:rPr lang="en-US" sz="900" dirty="0">
                <a:solidFill>
                  <a:schemeClr val="bg1"/>
                </a:solidFill>
              </a:rPr>
              <a:t>YOUNG DIGITAL SOCIAL INNOVATORS</a:t>
            </a:r>
          </a:p>
        </p:txBody>
      </p:sp>
      <p:sp>
        <p:nvSpPr>
          <p:cNvPr id="13" name="Text Placeholder 23">
            <a:extLst>
              <a:ext uri="{FF2B5EF4-FFF2-40B4-BE49-F238E27FC236}">
                <a16:creationId xmlns="" xmlns:a16="http://schemas.microsoft.com/office/drawing/2014/main" id="{3C83C29A-E1B1-534D-A6F4-EE7A2D5D0F74}"/>
              </a:ext>
            </a:extLst>
          </p:cNvPr>
          <p:cNvSpPr>
            <a:spLocks noGrp="1"/>
          </p:cNvSpPr>
          <p:nvPr>
            <p:ph type="body" sz="quarter" idx="14" hasCustomPrompt="1"/>
          </p:nvPr>
        </p:nvSpPr>
        <p:spPr>
          <a:xfrm>
            <a:off x="7739301" y="1322149"/>
            <a:ext cx="3981452" cy="697353"/>
          </a:xfrm>
        </p:spPr>
        <p:txBody>
          <a:bodyPr>
            <a:normAutofit/>
          </a:bodyPr>
          <a:lstStyle>
            <a:lvl1pPr marL="0" indent="0" algn="l">
              <a:buNone/>
              <a:defRPr sz="3600">
                <a:solidFill>
                  <a:schemeClr val="bg1"/>
                </a:solidFill>
                <a:latin typeface="+mn-lt"/>
              </a:defRPr>
            </a:lvl1pPr>
          </a:lstStyle>
          <a:p>
            <a:pPr lvl="0"/>
            <a:r>
              <a:rPr lang="en-US" dirty="0"/>
              <a:t>TITLE</a:t>
            </a:r>
          </a:p>
        </p:txBody>
      </p:sp>
      <p:sp>
        <p:nvSpPr>
          <p:cNvPr id="14" name="Text Placeholder 25">
            <a:extLst>
              <a:ext uri="{FF2B5EF4-FFF2-40B4-BE49-F238E27FC236}">
                <a16:creationId xmlns="" xmlns:a16="http://schemas.microsoft.com/office/drawing/2014/main" id="{2B9C2022-FF2F-FD44-A9C6-A5427CCB9987}"/>
              </a:ext>
            </a:extLst>
          </p:cNvPr>
          <p:cNvSpPr>
            <a:spLocks noGrp="1"/>
          </p:cNvSpPr>
          <p:nvPr>
            <p:ph type="body" sz="quarter" idx="15" hasCustomPrompt="1"/>
          </p:nvPr>
        </p:nvSpPr>
        <p:spPr>
          <a:xfrm>
            <a:off x="7739302" y="2522501"/>
            <a:ext cx="3981451" cy="2592420"/>
          </a:xfrm>
        </p:spPr>
        <p:txBody>
          <a:bodyPr>
            <a:noAutofit/>
          </a:bodyPr>
          <a:lstStyle>
            <a:lvl1pPr marL="0" indent="0" algn="l">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pic>
        <p:nvPicPr>
          <p:cNvPr id="17" name="Picture 16" descr="A screenshot of a computer screen&#10;&#10;Description automatically generated">
            <a:extLst>
              <a:ext uri="{FF2B5EF4-FFF2-40B4-BE49-F238E27FC236}">
                <a16:creationId xmlns="" xmlns:a16="http://schemas.microsoft.com/office/drawing/2014/main" id="{E284391A-E111-5C48-B89B-074640CB531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71247" y="1840528"/>
            <a:ext cx="6948243" cy="3956365"/>
          </a:xfrm>
          <a:prstGeom prst="rect">
            <a:avLst/>
          </a:prstGeom>
        </p:spPr>
      </p:pic>
      <p:sp>
        <p:nvSpPr>
          <p:cNvPr id="18" name="Picture Placeholder 2">
            <a:extLst>
              <a:ext uri="{FF2B5EF4-FFF2-40B4-BE49-F238E27FC236}">
                <a16:creationId xmlns="" xmlns:a16="http://schemas.microsoft.com/office/drawing/2014/main" id="{F94D04D2-3E55-9348-B743-58B340559B65}"/>
              </a:ext>
            </a:extLst>
          </p:cNvPr>
          <p:cNvSpPr>
            <a:spLocks noGrp="1"/>
          </p:cNvSpPr>
          <p:nvPr>
            <p:ph type="pic" sz="quarter" idx="16"/>
          </p:nvPr>
        </p:nvSpPr>
        <p:spPr>
          <a:xfrm>
            <a:off x="1270861" y="2019300"/>
            <a:ext cx="5331552" cy="3343275"/>
          </a:xfrm>
        </p:spPr>
        <p:txBody>
          <a:bodyPr/>
          <a:lstStyle/>
          <a:p>
            <a:endParaRPr lang="en-US" dirty="0"/>
          </a:p>
        </p:txBody>
      </p:sp>
    </p:spTree>
    <p:extLst>
      <p:ext uri="{BB962C8B-B14F-4D97-AF65-F5344CB8AC3E}">
        <p14:creationId xmlns:p14="http://schemas.microsoft.com/office/powerpoint/2010/main" val="27112656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ircle Photo with text - Yellow BG">
    <p:spTree>
      <p:nvGrpSpPr>
        <p:cNvPr id="1" name=""/>
        <p:cNvGrpSpPr/>
        <p:nvPr/>
      </p:nvGrpSpPr>
      <p:grpSpPr>
        <a:xfrm>
          <a:off x="0" y="0"/>
          <a:ext cx="0" cy="0"/>
          <a:chOff x="0" y="0"/>
          <a:chExt cx="0" cy="0"/>
        </a:xfrm>
      </p:grpSpPr>
      <p:sp>
        <p:nvSpPr>
          <p:cNvPr id="3" name="Rectangle 2">
            <a:extLst>
              <a:ext uri="{FF2B5EF4-FFF2-40B4-BE49-F238E27FC236}">
                <a16:creationId xmlns="" xmlns:a16="http://schemas.microsoft.com/office/drawing/2014/main" id="{9861B9B3-7B16-D243-B86D-2B14D7F0C941}"/>
              </a:ext>
            </a:extLst>
          </p:cNvPr>
          <p:cNvSpPr/>
          <p:nvPr userDrawn="1"/>
        </p:nvSpPr>
        <p:spPr>
          <a:xfrm>
            <a:off x="0" y="-21688"/>
            <a:ext cx="12192000" cy="6879688"/>
          </a:xfrm>
          <a:prstGeom prst="rect">
            <a:avLst/>
          </a:prstGeom>
          <a:solidFill>
            <a:srgbClr val="FDA8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X</a:t>
            </a:r>
          </a:p>
        </p:txBody>
      </p:sp>
      <p:sp>
        <p:nvSpPr>
          <p:cNvPr id="27" name="Freeform 26">
            <a:extLst>
              <a:ext uri="{FF2B5EF4-FFF2-40B4-BE49-F238E27FC236}">
                <a16:creationId xmlns="" xmlns:a16="http://schemas.microsoft.com/office/drawing/2014/main" id="{F8FBBB49-7FE0-CC4E-A434-E7F31E4A5D1B}"/>
              </a:ext>
            </a:extLst>
          </p:cNvPr>
          <p:cNvSpPr/>
          <p:nvPr userDrawn="1"/>
        </p:nvSpPr>
        <p:spPr>
          <a:xfrm>
            <a:off x="-2" y="-21688"/>
            <a:ext cx="6625533" cy="6879688"/>
          </a:xfrm>
          <a:custGeom>
            <a:avLst/>
            <a:gdLst>
              <a:gd name="connsiteX0" fmla="*/ 0 w 6534728"/>
              <a:gd name="connsiteY0" fmla="*/ 0 h 6785400"/>
              <a:gd name="connsiteX1" fmla="*/ 4908600 w 6534728"/>
              <a:gd name="connsiteY1" fmla="*/ 0 h 6785400"/>
              <a:gd name="connsiteX2" fmla="*/ 4947932 w 6534728"/>
              <a:gd name="connsiteY2" fmla="*/ 32519 h 6785400"/>
              <a:gd name="connsiteX3" fmla="*/ 6534728 w 6534728"/>
              <a:gd name="connsiteY3" fmla="*/ 3454400 h 6785400"/>
              <a:gd name="connsiteX4" fmla="*/ 5116139 w 6534728"/>
              <a:gd name="connsiteY4" fmla="*/ 6723214 h 6785400"/>
              <a:gd name="connsiteX5" fmla="*/ 5047802 w 6534728"/>
              <a:gd name="connsiteY5" fmla="*/ 6785400 h 6785400"/>
              <a:gd name="connsiteX6" fmla="*/ 0 w 6534728"/>
              <a:gd name="connsiteY6" fmla="*/ 6785400 h 6785400"/>
              <a:gd name="connsiteX7" fmla="*/ 0 w 6534728"/>
              <a:gd name="connsiteY7" fmla="*/ 5214347 h 6785400"/>
              <a:gd name="connsiteX8" fmla="*/ 177210 w 6534728"/>
              <a:gd name="connsiteY8" fmla="*/ 5400447 h 6785400"/>
              <a:gd name="connsiteX9" fmla="*/ 2257781 w 6534728"/>
              <a:gd name="connsiteY9" fmla="*/ 6223001 h 6785400"/>
              <a:gd name="connsiteX10" fmla="*/ 5200152 w 6534728"/>
              <a:gd name="connsiteY10" fmla="*/ 3414625 h 6785400"/>
              <a:gd name="connsiteX11" fmla="*/ 2257781 w 6534728"/>
              <a:gd name="connsiteY11" fmla="*/ 606249 h 6785400"/>
              <a:gd name="connsiteX12" fmla="*/ 177210 w 6534728"/>
              <a:gd name="connsiteY12" fmla="*/ 1428803 h 6785400"/>
              <a:gd name="connsiteX13" fmla="*/ 0 w 6534728"/>
              <a:gd name="connsiteY13" fmla="*/ 1614904 h 6785400"/>
              <a:gd name="connsiteX14" fmla="*/ 0 w 6534728"/>
              <a:gd name="connsiteY14" fmla="*/ 0 h 678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534728" h="6785400">
                <a:moveTo>
                  <a:pt x="0" y="0"/>
                </a:moveTo>
                <a:lnTo>
                  <a:pt x="4908600" y="0"/>
                </a:lnTo>
                <a:lnTo>
                  <a:pt x="4947932" y="32519"/>
                </a:lnTo>
                <a:cubicBezTo>
                  <a:pt x="5922734" y="878158"/>
                  <a:pt x="6534728" y="2098065"/>
                  <a:pt x="6534728" y="3454400"/>
                </a:cubicBezTo>
                <a:cubicBezTo>
                  <a:pt x="6534728" y="4730951"/>
                  <a:pt x="5992616" y="5886651"/>
                  <a:pt x="5116139" y="6723214"/>
                </a:cubicBezTo>
                <a:lnTo>
                  <a:pt x="5047802" y="6785400"/>
                </a:lnTo>
                <a:lnTo>
                  <a:pt x="0" y="6785400"/>
                </a:lnTo>
                <a:lnTo>
                  <a:pt x="0" y="5214347"/>
                </a:lnTo>
                <a:lnTo>
                  <a:pt x="177210" y="5400447"/>
                </a:lnTo>
                <a:cubicBezTo>
                  <a:pt x="709675" y="5908663"/>
                  <a:pt x="1445268" y="6223001"/>
                  <a:pt x="2257781" y="6223001"/>
                </a:cubicBezTo>
                <a:cubicBezTo>
                  <a:pt x="3882808" y="6223001"/>
                  <a:pt x="5200152" y="4965648"/>
                  <a:pt x="5200152" y="3414625"/>
                </a:cubicBezTo>
                <a:cubicBezTo>
                  <a:pt x="5200152" y="1863602"/>
                  <a:pt x="3882808" y="606249"/>
                  <a:pt x="2257781" y="606249"/>
                </a:cubicBezTo>
                <a:cubicBezTo>
                  <a:pt x="1445268" y="606249"/>
                  <a:pt x="709675" y="920587"/>
                  <a:pt x="177210" y="1428803"/>
                </a:cubicBezTo>
                <a:lnTo>
                  <a:pt x="0" y="1614904"/>
                </a:lnTo>
                <a:lnTo>
                  <a:pt x="0" y="0"/>
                </a:lnTo>
                <a:close/>
              </a:path>
            </a:pathLst>
          </a:custGeom>
          <a:solidFill>
            <a:srgbClr val="F07C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Picture Placeholder 15">
            <a:extLst>
              <a:ext uri="{FF2B5EF4-FFF2-40B4-BE49-F238E27FC236}">
                <a16:creationId xmlns="" xmlns:a16="http://schemas.microsoft.com/office/drawing/2014/main" id="{65261959-A21C-5A44-B01A-7AA9AF43247A}"/>
              </a:ext>
            </a:extLst>
          </p:cNvPr>
          <p:cNvSpPr>
            <a:spLocks noGrp="1"/>
          </p:cNvSpPr>
          <p:nvPr>
            <p:ph type="pic" sz="quarter" idx="10"/>
          </p:nvPr>
        </p:nvSpPr>
        <p:spPr>
          <a:xfrm>
            <a:off x="0" y="1057059"/>
            <a:ext cx="4672100" cy="4672100"/>
          </a:xfrm>
          <a:prstGeom prst="ellipse">
            <a:avLst/>
          </a:prstGeom>
          <a:noFill/>
          <a:ln>
            <a:noFill/>
          </a:ln>
        </p:spPr>
        <p:txBody>
          <a:bodyPr/>
          <a:lstStyle/>
          <a:p>
            <a:endParaRPr lang="en-US" dirty="0"/>
          </a:p>
        </p:txBody>
      </p:sp>
      <p:cxnSp>
        <p:nvCxnSpPr>
          <p:cNvPr id="32" name="Straight Connector 31">
            <a:extLst>
              <a:ext uri="{FF2B5EF4-FFF2-40B4-BE49-F238E27FC236}">
                <a16:creationId xmlns="" xmlns:a16="http://schemas.microsoft.com/office/drawing/2014/main" id="{73E64F87-72CD-8640-B2BD-5BAE42BE87BE}"/>
              </a:ext>
            </a:extLst>
          </p:cNvPr>
          <p:cNvCxnSpPr>
            <a:cxnSpLocks/>
          </p:cNvCxnSpPr>
          <p:nvPr userDrawn="1"/>
        </p:nvCxnSpPr>
        <p:spPr>
          <a:xfrm>
            <a:off x="11776518" y="6459397"/>
            <a:ext cx="0" cy="39860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3" name="Rectangle 32">
            <a:extLst>
              <a:ext uri="{FF2B5EF4-FFF2-40B4-BE49-F238E27FC236}">
                <a16:creationId xmlns="" xmlns:a16="http://schemas.microsoft.com/office/drawing/2014/main" id="{05E4028E-E11A-A74D-8651-B7652D229DD7}"/>
              </a:ext>
            </a:extLst>
          </p:cNvPr>
          <p:cNvSpPr/>
          <p:nvPr userDrawn="1"/>
        </p:nvSpPr>
        <p:spPr>
          <a:xfrm>
            <a:off x="9836799" y="6485740"/>
            <a:ext cx="1955985" cy="230832"/>
          </a:xfrm>
          <a:prstGeom prst="rect">
            <a:avLst/>
          </a:prstGeom>
        </p:spPr>
        <p:txBody>
          <a:bodyPr wrap="none">
            <a:spAutoFit/>
          </a:bodyPr>
          <a:lstStyle/>
          <a:p>
            <a:pPr lvl="0" algn="r"/>
            <a:r>
              <a:rPr lang="en-US" sz="900" dirty="0">
                <a:solidFill>
                  <a:schemeClr val="bg1"/>
                </a:solidFill>
              </a:rPr>
              <a:t>YOUNG DIGITAL SOCIAL INNOVATORS</a:t>
            </a:r>
          </a:p>
        </p:txBody>
      </p:sp>
      <p:sp>
        <p:nvSpPr>
          <p:cNvPr id="37" name="Text Placeholder 23">
            <a:extLst>
              <a:ext uri="{FF2B5EF4-FFF2-40B4-BE49-F238E27FC236}">
                <a16:creationId xmlns="" xmlns:a16="http://schemas.microsoft.com/office/drawing/2014/main" id="{71887C45-63D4-A247-9DE0-987298DB45F3}"/>
              </a:ext>
            </a:extLst>
          </p:cNvPr>
          <p:cNvSpPr>
            <a:spLocks noGrp="1"/>
          </p:cNvSpPr>
          <p:nvPr>
            <p:ph type="body" sz="quarter" idx="13" hasCustomPrompt="1"/>
          </p:nvPr>
        </p:nvSpPr>
        <p:spPr>
          <a:xfrm>
            <a:off x="6926354" y="1936387"/>
            <a:ext cx="4866430" cy="697353"/>
          </a:xfrm>
        </p:spPr>
        <p:txBody>
          <a:bodyPr>
            <a:normAutofit/>
          </a:bodyPr>
          <a:lstStyle>
            <a:lvl1pPr marL="0" indent="0" algn="r">
              <a:buNone/>
              <a:defRPr sz="3600">
                <a:solidFill>
                  <a:schemeClr val="bg1"/>
                </a:solidFill>
                <a:latin typeface="+mn-lt"/>
              </a:defRPr>
            </a:lvl1pPr>
          </a:lstStyle>
          <a:p>
            <a:pPr lvl="0"/>
            <a:r>
              <a:rPr lang="en-US" dirty="0"/>
              <a:t>TITLE</a:t>
            </a:r>
          </a:p>
        </p:txBody>
      </p:sp>
      <p:sp>
        <p:nvSpPr>
          <p:cNvPr id="38" name="Text Placeholder 25">
            <a:extLst>
              <a:ext uri="{FF2B5EF4-FFF2-40B4-BE49-F238E27FC236}">
                <a16:creationId xmlns="" xmlns:a16="http://schemas.microsoft.com/office/drawing/2014/main" id="{E1AA6B9D-81B1-1C42-8F5F-754EA1B10F33}"/>
              </a:ext>
            </a:extLst>
          </p:cNvPr>
          <p:cNvSpPr>
            <a:spLocks noGrp="1"/>
          </p:cNvSpPr>
          <p:nvPr>
            <p:ph type="body" sz="quarter" idx="14" hasCustomPrompt="1"/>
          </p:nvPr>
        </p:nvSpPr>
        <p:spPr>
          <a:xfrm>
            <a:off x="6926355" y="3136739"/>
            <a:ext cx="4866429" cy="2592420"/>
          </a:xfrm>
        </p:spPr>
        <p:txBody>
          <a:bodyPr>
            <a:noAutofit/>
          </a:bodyPr>
          <a:lstStyle>
            <a:lvl1pPr marL="0" indent="0" algn="r">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206471651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Phone - Laptop - White">
    <p:spTree>
      <p:nvGrpSpPr>
        <p:cNvPr id="1" name=""/>
        <p:cNvGrpSpPr/>
        <p:nvPr/>
      </p:nvGrpSpPr>
      <p:grpSpPr>
        <a:xfrm>
          <a:off x="0" y="0"/>
          <a:ext cx="0" cy="0"/>
          <a:chOff x="0" y="0"/>
          <a:chExt cx="0" cy="0"/>
        </a:xfrm>
      </p:grpSpPr>
      <p:sp>
        <p:nvSpPr>
          <p:cNvPr id="7" name="Freeform 6">
            <a:extLst>
              <a:ext uri="{FF2B5EF4-FFF2-40B4-BE49-F238E27FC236}">
                <a16:creationId xmlns="" xmlns:a16="http://schemas.microsoft.com/office/drawing/2014/main" id="{0F08A96E-9BDB-B343-BB56-F9ADE67D57E0}"/>
              </a:ext>
            </a:extLst>
          </p:cNvPr>
          <p:cNvSpPr/>
          <p:nvPr userDrawn="1"/>
        </p:nvSpPr>
        <p:spPr>
          <a:xfrm>
            <a:off x="-22746" y="0"/>
            <a:ext cx="6625533" cy="6879688"/>
          </a:xfrm>
          <a:custGeom>
            <a:avLst/>
            <a:gdLst>
              <a:gd name="connsiteX0" fmla="*/ 0 w 6534728"/>
              <a:gd name="connsiteY0" fmla="*/ 0 h 6785400"/>
              <a:gd name="connsiteX1" fmla="*/ 4908600 w 6534728"/>
              <a:gd name="connsiteY1" fmla="*/ 0 h 6785400"/>
              <a:gd name="connsiteX2" fmla="*/ 4947932 w 6534728"/>
              <a:gd name="connsiteY2" fmla="*/ 32519 h 6785400"/>
              <a:gd name="connsiteX3" fmla="*/ 6534728 w 6534728"/>
              <a:gd name="connsiteY3" fmla="*/ 3454400 h 6785400"/>
              <a:gd name="connsiteX4" fmla="*/ 5116139 w 6534728"/>
              <a:gd name="connsiteY4" fmla="*/ 6723214 h 6785400"/>
              <a:gd name="connsiteX5" fmla="*/ 5047802 w 6534728"/>
              <a:gd name="connsiteY5" fmla="*/ 6785400 h 6785400"/>
              <a:gd name="connsiteX6" fmla="*/ 0 w 6534728"/>
              <a:gd name="connsiteY6" fmla="*/ 6785400 h 6785400"/>
              <a:gd name="connsiteX7" fmla="*/ 0 w 6534728"/>
              <a:gd name="connsiteY7" fmla="*/ 5214347 h 6785400"/>
              <a:gd name="connsiteX8" fmla="*/ 177210 w 6534728"/>
              <a:gd name="connsiteY8" fmla="*/ 5400447 h 6785400"/>
              <a:gd name="connsiteX9" fmla="*/ 2257781 w 6534728"/>
              <a:gd name="connsiteY9" fmla="*/ 6223001 h 6785400"/>
              <a:gd name="connsiteX10" fmla="*/ 5200152 w 6534728"/>
              <a:gd name="connsiteY10" fmla="*/ 3414625 h 6785400"/>
              <a:gd name="connsiteX11" fmla="*/ 2257781 w 6534728"/>
              <a:gd name="connsiteY11" fmla="*/ 606249 h 6785400"/>
              <a:gd name="connsiteX12" fmla="*/ 177210 w 6534728"/>
              <a:gd name="connsiteY12" fmla="*/ 1428803 h 6785400"/>
              <a:gd name="connsiteX13" fmla="*/ 0 w 6534728"/>
              <a:gd name="connsiteY13" fmla="*/ 1614904 h 6785400"/>
              <a:gd name="connsiteX14" fmla="*/ 0 w 6534728"/>
              <a:gd name="connsiteY14" fmla="*/ 0 h 678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534728" h="6785400">
                <a:moveTo>
                  <a:pt x="0" y="0"/>
                </a:moveTo>
                <a:lnTo>
                  <a:pt x="4908600" y="0"/>
                </a:lnTo>
                <a:lnTo>
                  <a:pt x="4947932" y="32519"/>
                </a:lnTo>
                <a:cubicBezTo>
                  <a:pt x="5922734" y="878158"/>
                  <a:pt x="6534728" y="2098065"/>
                  <a:pt x="6534728" y="3454400"/>
                </a:cubicBezTo>
                <a:cubicBezTo>
                  <a:pt x="6534728" y="4730951"/>
                  <a:pt x="5992616" y="5886651"/>
                  <a:pt x="5116139" y="6723214"/>
                </a:cubicBezTo>
                <a:lnTo>
                  <a:pt x="5047802" y="6785400"/>
                </a:lnTo>
                <a:lnTo>
                  <a:pt x="0" y="6785400"/>
                </a:lnTo>
                <a:lnTo>
                  <a:pt x="0" y="5214347"/>
                </a:lnTo>
                <a:lnTo>
                  <a:pt x="177210" y="5400447"/>
                </a:lnTo>
                <a:cubicBezTo>
                  <a:pt x="709675" y="5908663"/>
                  <a:pt x="1445268" y="6223001"/>
                  <a:pt x="2257781" y="6223001"/>
                </a:cubicBezTo>
                <a:cubicBezTo>
                  <a:pt x="3882808" y="6223001"/>
                  <a:pt x="5200152" y="4965648"/>
                  <a:pt x="5200152" y="3414625"/>
                </a:cubicBezTo>
                <a:cubicBezTo>
                  <a:pt x="5200152" y="1863602"/>
                  <a:pt x="3882808" y="606249"/>
                  <a:pt x="2257781" y="606249"/>
                </a:cubicBezTo>
                <a:cubicBezTo>
                  <a:pt x="1445268" y="606249"/>
                  <a:pt x="709675" y="920587"/>
                  <a:pt x="177210" y="1428803"/>
                </a:cubicBezTo>
                <a:lnTo>
                  <a:pt x="0" y="1614904"/>
                </a:lnTo>
                <a:lnTo>
                  <a:pt x="0" y="0"/>
                </a:lnTo>
                <a:close/>
              </a:path>
            </a:pathLst>
          </a:custGeom>
          <a:solidFill>
            <a:srgbClr val="F6BC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descr="A screenshot of a computer screen&#10;&#10;Description automatically generated">
            <a:extLst>
              <a:ext uri="{FF2B5EF4-FFF2-40B4-BE49-F238E27FC236}">
                <a16:creationId xmlns="" xmlns:a16="http://schemas.microsoft.com/office/drawing/2014/main" id="{D0375D9A-E874-804C-AD22-A0411A0295F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71247" y="1840528"/>
            <a:ext cx="6948243" cy="3956365"/>
          </a:xfrm>
          <a:prstGeom prst="rect">
            <a:avLst/>
          </a:prstGeom>
        </p:spPr>
      </p:pic>
      <p:cxnSp>
        <p:nvCxnSpPr>
          <p:cNvPr id="11" name="Straight Connector 10">
            <a:extLst>
              <a:ext uri="{FF2B5EF4-FFF2-40B4-BE49-F238E27FC236}">
                <a16:creationId xmlns="" xmlns:a16="http://schemas.microsoft.com/office/drawing/2014/main" id="{936956D2-E976-0249-989E-B3E4B2B625E0}"/>
              </a:ext>
            </a:extLst>
          </p:cNvPr>
          <p:cNvCxnSpPr>
            <a:cxnSpLocks/>
          </p:cNvCxnSpPr>
          <p:nvPr userDrawn="1"/>
        </p:nvCxnSpPr>
        <p:spPr>
          <a:xfrm>
            <a:off x="11776518" y="6459397"/>
            <a:ext cx="0" cy="39860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 xmlns:a16="http://schemas.microsoft.com/office/drawing/2014/main" id="{4F516D52-70AD-464D-9591-C678ED4DAE05}"/>
              </a:ext>
            </a:extLst>
          </p:cNvPr>
          <p:cNvSpPr/>
          <p:nvPr userDrawn="1"/>
        </p:nvSpPr>
        <p:spPr>
          <a:xfrm>
            <a:off x="9836799" y="6485740"/>
            <a:ext cx="1955985" cy="230832"/>
          </a:xfrm>
          <a:prstGeom prst="rect">
            <a:avLst/>
          </a:prstGeom>
        </p:spPr>
        <p:txBody>
          <a:bodyPr wrap="none">
            <a:spAutoFit/>
          </a:bodyPr>
          <a:lstStyle/>
          <a:p>
            <a:pPr lvl="0" algn="r"/>
            <a:r>
              <a:rPr lang="en-US" sz="900" dirty="0">
                <a:solidFill>
                  <a:schemeClr val="bg1"/>
                </a:solidFill>
              </a:rPr>
              <a:t>YOUNG DIGITAL SOCIAL INNOVATORS</a:t>
            </a:r>
          </a:p>
        </p:txBody>
      </p:sp>
      <p:sp>
        <p:nvSpPr>
          <p:cNvPr id="13" name="Text Placeholder 23">
            <a:extLst>
              <a:ext uri="{FF2B5EF4-FFF2-40B4-BE49-F238E27FC236}">
                <a16:creationId xmlns="" xmlns:a16="http://schemas.microsoft.com/office/drawing/2014/main" id="{3C83C29A-E1B1-534D-A6F4-EE7A2D5D0F74}"/>
              </a:ext>
            </a:extLst>
          </p:cNvPr>
          <p:cNvSpPr>
            <a:spLocks noGrp="1"/>
          </p:cNvSpPr>
          <p:nvPr>
            <p:ph type="body" sz="quarter" idx="14" hasCustomPrompt="1"/>
          </p:nvPr>
        </p:nvSpPr>
        <p:spPr>
          <a:xfrm>
            <a:off x="7739301" y="1322149"/>
            <a:ext cx="3981452" cy="697353"/>
          </a:xfrm>
        </p:spPr>
        <p:txBody>
          <a:bodyPr>
            <a:normAutofit/>
          </a:bodyPr>
          <a:lstStyle>
            <a:lvl1pPr marL="0" indent="0" algn="l">
              <a:buNone/>
              <a:defRPr sz="3600">
                <a:solidFill>
                  <a:schemeClr val="tx1"/>
                </a:solidFill>
                <a:latin typeface="+mn-lt"/>
              </a:defRPr>
            </a:lvl1pPr>
          </a:lstStyle>
          <a:p>
            <a:pPr lvl="0"/>
            <a:r>
              <a:rPr lang="en-US" dirty="0"/>
              <a:t>TITLE</a:t>
            </a:r>
          </a:p>
        </p:txBody>
      </p:sp>
      <p:sp>
        <p:nvSpPr>
          <p:cNvPr id="14" name="Text Placeholder 25">
            <a:extLst>
              <a:ext uri="{FF2B5EF4-FFF2-40B4-BE49-F238E27FC236}">
                <a16:creationId xmlns="" xmlns:a16="http://schemas.microsoft.com/office/drawing/2014/main" id="{2B9C2022-FF2F-FD44-A9C6-A5427CCB9987}"/>
              </a:ext>
            </a:extLst>
          </p:cNvPr>
          <p:cNvSpPr>
            <a:spLocks noGrp="1"/>
          </p:cNvSpPr>
          <p:nvPr>
            <p:ph type="body" sz="quarter" idx="15" hasCustomPrompt="1"/>
          </p:nvPr>
        </p:nvSpPr>
        <p:spPr>
          <a:xfrm>
            <a:off x="7739302" y="2522501"/>
            <a:ext cx="3981451" cy="2592420"/>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 name="Picture Placeholder 2">
            <a:extLst>
              <a:ext uri="{FF2B5EF4-FFF2-40B4-BE49-F238E27FC236}">
                <a16:creationId xmlns="" xmlns:a16="http://schemas.microsoft.com/office/drawing/2014/main" id="{38E8B616-7573-E847-97B2-67CB6068A351}"/>
              </a:ext>
            </a:extLst>
          </p:cNvPr>
          <p:cNvSpPr>
            <a:spLocks noGrp="1"/>
          </p:cNvSpPr>
          <p:nvPr>
            <p:ph type="pic" sz="quarter" idx="16"/>
          </p:nvPr>
        </p:nvSpPr>
        <p:spPr>
          <a:xfrm>
            <a:off x="1270861" y="2019300"/>
            <a:ext cx="5331552" cy="3343275"/>
          </a:xfrm>
        </p:spPr>
        <p:txBody>
          <a:bodyPr/>
          <a:lstStyle/>
          <a:p>
            <a:endParaRPr lang="en-US" dirty="0"/>
          </a:p>
        </p:txBody>
      </p:sp>
    </p:spTree>
    <p:extLst>
      <p:ext uri="{BB962C8B-B14F-4D97-AF65-F5344CB8AC3E}">
        <p14:creationId xmlns:p14="http://schemas.microsoft.com/office/powerpoint/2010/main" val="280980040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Photo - Text - Blue">
    <p:spTree>
      <p:nvGrpSpPr>
        <p:cNvPr id="1" name=""/>
        <p:cNvGrpSpPr/>
        <p:nvPr/>
      </p:nvGrpSpPr>
      <p:grpSpPr>
        <a:xfrm>
          <a:off x="0" y="0"/>
          <a:ext cx="0" cy="0"/>
          <a:chOff x="0" y="0"/>
          <a:chExt cx="0" cy="0"/>
        </a:xfrm>
      </p:grpSpPr>
      <p:sp>
        <p:nvSpPr>
          <p:cNvPr id="17" name="Rectangle 16">
            <a:extLst>
              <a:ext uri="{FF2B5EF4-FFF2-40B4-BE49-F238E27FC236}">
                <a16:creationId xmlns="" xmlns:a16="http://schemas.microsoft.com/office/drawing/2014/main" id="{2892668F-7200-CC42-8745-3C1E1A904711}"/>
              </a:ext>
            </a:extLst>
          </p:cNvPr>
          <p:cNvSpPr/>
          <p:nvPr userDrawn="1"/>
        </p:nvSpPr>
        <p:spPr>
          <a:xfrm>
            <a:off x="-12000" y="0"/>
            <a:ext cx="12204000" cy="6892048"/>
          </a:xfrm>
          <a:prstGeom prst="rect">
            <a:avLst/>
          </a:prstGeom>
          <a:solidFill>
            <a:srgbClr val="76C6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76C6D3"/>
              </a:solidFill>
            </a:endParaRPr>
          </a:p>
        </p:txBody>
      </p:sp>
      <p:sp>
        <p:nvSpPr>
          <p:cNvPr id="18" name="Rectangle 17">
            <a:extLst>
              <a:ext uri="{FF2B5EF4-FFF2-40B4-BE49-F238E27FC236}">
                <a16:creationId xmlns="" xmlns:a16="http://schemas.microsoft.com/office/drawing/2014/main" id="{E650D264-FA7A-D244-96BD-5C1690178E13}"/>
              </a:ext>
            </a:extLst>
          </p:cNvPr>
          <p:cNvSpPr/>
          <p:nvPr userDrawn="1"/>
        </p:nvSpPr>
        <p:spPr>
          <a:xfrm>
            <a:off x="386062" y="6437709"/>
            <a:ext cx="11674007" cy="230832"/>
          </a:xfrm>
          <a:prstGeom prst="rect">
            <a:avLst/>
          </a:prstGeom>
        </p:spPr>
        <p:txBody>
          <a:bodyPr wrap="square">
            <a:spAutoFit/>
          </a:bodyPr>
          <a:lstStyle/>
          <a:p>
            <a:pPr lvl="0" algn="l"/>
            <a:r>
              <a:rPr lang="en-US" sz="900" dirty="0">
                <a:solidFill>
                  <a:schemeClr val="bg1"/>
                </a:solidFill>
              </a:rPr>
              <a:t>YOUNG DIGITAL SOCIAL INNOVATORS</a:t>
            </a:r>
          </a:p>
        </p:txBody>
      </p:sp>
      <p:cxnSp>
        <p:nvCxnSpPr>
          <p:cNvPr id="19" name="Straight Connector 18">
            <a:extLst>
              <a:ext uri="{FF2B5EF4-FFF2-40B4-BE49-F238E27FC236}">
                <a16:creationId xmlns="" xmlns:a16="http://schemas.microsoft.com/office/drawing/2014/main" id="{FB344DC9-267F-8F43-BBA3-5E2494DB247E}"/>
              </a:ext>
            </a:extLst>
          </p:cNvPr>
          <p:cNvCxnSpPr>
            <a:cxnSpLocks/>
          </p:cNvCxnSpPr>
          <p:nvPr userDrawn="1"/>
        </p:nvCxnSpPr>
        <p:spPr>
          <a:xfrm>
            <a:off x="386062" y="6459397"/>
            <a:ext cx="0" cy="39860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Picture Placeholder 15">
            <a:extLst>
              <a:ext uri="{FF2B5EF4-FFF2-40B4-BE49-F238E27FC236}">
                <a16:creationId xmlns="" xmlns:a16="http://schemas.microsoft.com/office/drawing/2014/main" id="{22100894-16B4-CD46-8666-C244C4C1DC8F}"/>
              </a:ext>
            </a:extLst>
          </p:cNvPr>
          <p:cNvSpPr>
            <a:spLocks noGrp="1"/>
          </p:cNvSpPr>
          <p:nvPr>
            <p:ph type="pic" sz="quarter" idx="10"/>
          </p:nvPr>
        </p:nvSpPr>
        <p:spPr>
          <a:xfrm>
            <a:off x="8755811" y="0"/>
            <a:ext cx="3436189" cy="6872292"/>
          </a:xfrm>
          <a:custGeom>
            <a:avLst/>
            <a:gdLst>
              <a:gd name="connsiteX0" fmla="*/ 3436146 w 3436189"/>
              <a:gd name="connsiteY0" fmla="*/ 0 h 6872292"/>
              <a:gd name="connsiteX1" fmla="*/ 3436146 w 3436189"/>
              <a:gd name="connsiteY1" fmla="*/ 1598140 h 6872292"/>
              <a:gd name="connsiteX2" fmla="*/ 3268984 w 3436189"/>
              <a:gd name="connsiteY2" fmla="*/ 1623651 h 6872292"/>
              <a:gd name="connsiteX3" fmla="*/ 1785935 w 3436189"/>
              <a:gd name="connsiteY3" fmla="*/ 3443291 h 6872292"/>
              <a:gd name="connsiteX4" fmla="*/ 3268984 w 3436189"/>
              <a:gd name="connsiteY4" fmla="*/ 5262931 h 6872292"/>
              <a:gd name="connsiteX5" fmla="*/ 3436146 w 3436189"/>
              <a:gd name="connsiteY5" fmla="*/ 5288443 h 6872292"/>
              <a:gd name="connsiteX6" fmla="*/ 3436146 w 3436189"/>
              <a:gd name="connsiteY6" fmla="*/ 6872291 h 6872292"/>
              <a:gd name="connsiteX7" fmla="*/ 3436189 w 3436189"/>
              <a:gd name="connsiteY7" fmla="*/ 6872291 h 6872292"/>
              <a:gd name="connsiteX8" fmla="*/ 3436146 w 3436189"/>
              <a:gd name="connsiteY8" fmla="*/ 6872292 h 6872292"/>
              <a:gd name="connsiteX9" fmla="*/ 0 w 3436189"/>
              <a:gd name="connsiteY9" fmla="*/ 3436146 h 6872292"/>
              <a:gd name="connsiteX10" fmla="*/ 3436146 w 3436189"/>
              <a:gd name="connsiteY10" fmla="*/ 0 h 6872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36189" h="6872292">
                <a:moveTo>
                  <a:pt x="3436146" y="0"/>
                </a:moveTo>
                <a:lnTo>
                  <a:pt x="3436146" y="1598140"/>
                </a:lnTo>
                <a:lnTo>
                  <a:pt x="3268984" y="1623651"/>
                </a:lnTo>
                <a:cubicBezTo>
                  <a:pt x="2422610" y="1796845"/>
                  <a:pt x="1785935" y="2545716"/>
                  <a:pt x="1785935" y="3443291"/>
                </a:cubicBezTo>
                <a:cubicBezTo>
                  <a:pt x="1785935" y="4340866"/>
                  <a:pt x="2422610" y="5089738"/>
                  <a:pt x="3268984" y="5262931"/>
                </a:cubicBezTo>
                <a:lnTo>
                  <a:pt x="3436146" y="5288443"/>
                </a:lnTo>
                <a:lnTo>
                  <a:pt x="3436146" y="6872291"/>
                </a:lnTo>
                <a:lnTo>
                  <a:pt x="3436189" y="6872291"/>
                </a:lnTo>
                <a:lnTo>
                  <a:pt x="3436146" y="6872292"/>
                </a:lnTo>
                <a:cubicBezTo>
                  <a:pt x="1538415" y="6872292"/>
                  <a:pt x="0" y="5333877"/>
                  <a:pt x="0" y="3436146"/>
                </a:cubicBezTo>
                <a:cubicBezTo>
                  <a:pt x="0" y="1538415"/>
                  <a:pt x="1538415" y="0"/>
                  <a:pt x="3436146" y="0"/>
                </a:cubicBezTo>
                <a:close/>
              </a:path>
            </a:pathLst>
          </a:custGeom>
          <a:ln>
            <a:noFill/>
          </a:ln>
        </p:spPr>
        <p:txBody>
          <a:bodyPr wrap="square">
            <a:noAutofit/>
          </a:bodyPr>
          <a:lstStyle>
            <a:lvl1pPr>
              <a:defRPr>
                <a:ln>
                  <a:noFill/>
                </a:ln>
              </a:defRPr>
            </a:lvl1pPr>
          </a:lstStyle>
          <a:p>
            <a:endParaRPr lang="en-US" dirty="0"/>
          </a:p>
        </p:txBody>
      </p:sp>
      <p:sp>
        <p:nvSpPr>
          <p:cNvPr id="20" name="Text Placeholder 25">
            <a:extLst>
              <a:ext uri="{FF2B5EF4-FFF2-40B4-BE49-F238E27FC236}">
                <a16:creationId xmlns="" xmlns:a16="http://schemas.microsoft.com/office/drawing/2014/main" id="{CE228F54-8E1F-8A4E-A327-A8DDFA715B5A}"/>
              </a:ext>
            </a:extLst>
          </p:cNvPr>
          <p:cNvSpPr>
            <a:spLocks noGrp="1"/>
          </p:cNvSpPr>
          <p:nvPr>
            <p:ph type="body" sz="quarter" idx="14" hasCustomPrompt="1"/>
          </p:nvPr>
        </p:nvSpPr>
        <p:spPr>
          <a:xfrm>
            <a:off x="410031" y="3012104"/>
            <a:ext cx="7923750" cy="3202098"/>
          </a:xfrm>
        </p:spPr>
        <p:txBody>
          <a:bodyPr>
            <a:noAutofit/>
          </a:bodyPr>
          <a:lstStyle>
            <a:lvl1pPr marL="0" indent="0" algn="l">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1" name="Text Placeholder 23">
            <a:extLst>
              <a:ext uri="{FF2B5EF4-FFF2-40B4-BE49-F238E27FC236}">
                <a16:creationId xmlns="" xmlns:a16="http://schemas.microsoft.com/office/drawing/2014/main" id="{0A07A99F-DD54-5544-AEA2-ADEC35D39630}"/>
              </a:ext>
            </a:extLst>
          </p:cNvPr>
          <p:cNvSpPr>
            <a:spLocks noGrp="1"/>
          </p:cNvSpPr>
          <p:nvPr>
            <p:ph type="body" sz="quarter" idx="15" hasCustomPrompt="1"/>
          </p:nvPr>
        </p:nvSpPr>
        <p:spPr>
          <a:xfrm>
            <a:off x="410031" y="1964152"/>
            <a:ext cx="7923750" cy="697353"/>
          </a:xfrm>
        </p:spPr>
        <p:txBody>
          <a:bodyPr>
            <a:normAutofit/>
          </a:bodyPr>
          <a:lstStyle>
            <a:lvl1pPr marL="0" indent="0" algn="l">
              <a:buNone/>
              <a:defRPr sz="3600">
                <a:solidFill>
                  <a:schemeClr val="bg1"/>
                </a:solidFill>
                <a:latin typeface="+mn-lt"/>
              </a:defRPr>
            </a:lvl1pPr>
          </a:lstStyle>
          <a:p>
            <a:pPr lvl="0"/>
            <a:r>
              <a:rPr lang="en-US" dirty="0"/>
              <a:t>TITLE</a:t>
            </a:r>
          </a:p>
        </p:txBody>
      </p:sp>
      <p:sp>
        <p:nvSpPr>
          <p:cNvPr id="28" name="Freeform 27">
            <a:extLst>
              <a:ext uri="{FF2B5EF4-FFF2-40B4-BE49-F238E27FC236}">
                <a16:creationId xmlns="" xmlns:a16="http://schemas.microsoft.com/office/drawing/2014/main" id="{4C8B9999-E924-9849-906B-244B36138FF1}"/>
              </a:ext>
            </a:extLst>
          </p:cNvPr>
          <p:cNvSpPr/>
          <p:nvPr userDrawn="1"/>
        </p:nvSpPr>
        <p:spPr>
          <a:xfrm>
            <a:off x="0" y="0"/>
            <a:ext cx="2944302" cy="1365147"/>
          </a:xfrm>
          <a:custGeom>
            <a:avLst/>
            <a:gdLst>
              <a:gd name="connsiteX0" fmla="*/ 2224530 w 2944302"/>
              <a:gd name="connsiteY0" fmla="*/ 0 h 1365147"/>
              <a:gd name="connsiteX1" fmla="*/ 2944302 w 2944302"/>
              <a:gd name="connsiteY1" fmla="*/ 0 h 1365147"/>
              <a:gd name="connsiteX2" fmla="*/ 2916864 w 2944302"/>
              <a:gd name="connsiteY2" fmla="*/ 84578 h 1365147"/>
              <a:gd name="connsiteX3" fmla="*/ 2172216 w 2944302"/>
              <a:gd name="connsiteY3" fmla="*/ 1039715 h 1365147"/>
              <a:gd name="connsiteX4" fmla="*/ 97144 w 2944302"/>
              <a:gd name="connsiteY4" fmla="*/ 1105917 h 1365147"/>
              <a:gd name="connsiteX5" fmla="*/ 0 w 2944302"/>
              <a:gd name="connsiteY5" fmla="*/ 1046307 h 1365147"/>
              <a:gd name="connsiteX6" fmla="*/ 0 w 2944302"/>
              <a:gd name="connsiteY6" fmla="*/ 154200 h 1365147"/>
              <a:gd name="connsiteX7" fmla="*/ 18576 w 2944302"/>
              <a:gd name="connsiteY7" fmla="*/ 179274 h 1365147"/>
              <a:gd name="connsiteX8" fmla="*/ 1801103 w 2944302"/>
              <a:gd name="connsiteY8" fmla="*/ 481427 h 1365147"/>
              <a:gd name="connsiteX9" fmla="*/ 2201152 w 2944302"/>
              <a:gd name="connsiteY9" fmla="*/ 49749 h 1365147"/>
              <a:gd name="connsiteX10" fmla="*/ 2224530 w 2944302"/>
              <a:gd name="connsiteY10" fmla="*/ 0 h 1365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44302" h="1365147">
                <a:moveTo>
                  <a:pt x="2224530" y="0"/>
                </a:moveTo>
                <a:lnTo>
                  <a:pt x="2944302" y="0"/>
                </a:lnTo>
                <a:lnTo>
                  <a:pt x="2916864" y="84578"/>
                </a:lnTo>
                <a:cubicBezTo>
                  <a:pt x="2779419" y="464547"/>
                  <a:pt x="2527906" y="801836"/>
                  <a:pt x="2172216" y="1039715"/>
                </a:cubicBezTo>
                <a:cubicBezTo>
                  <a:pt x="1539879" y="1462610"/>
                  <a:pt x="742916" y="1461221"/>
                  <a:pt x="97144" y="1105917"/>
                </a:cubicBezTo>
                <a:lnTo>
                  <a:pt x="0" y="1046307"/>
                </a:lnTo>
                <a:lnTo>
                  <a:pt x="0" y="154200"/>
                </a:lnTo>
                <a:lnTo>
                  <a:pt x="18576" y="179274"/>
                </a:lnTo>
                <a:cubicBezTo>
                  <a:pt x="462634" y="721607"/>
                  <a:pt x="1232754" y="861528"/>
                  <a:pt x="1801103" y="481427"/>
                </a:cubicBezTo>
                <a:cubicBezTo>
                  <a:pt x="1971608" y="367397"/>
                  <a:pt x="2105794" y="218710"/>
                  <a:pt x="2201152" y="49749"/>
                </a:cubicBezTo>
                <a:lnTo>
                  <a:pt x="2224530" y="0"/>
                </a:lnTo>
                <a:close/>
              </a:path>
            </a:pathLst>
          </a:custGeom>
          <a:solidFill>
            <a:srgbClr val="FDA8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74718112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ircle Photo with text - White">
    <p:spTree>
      <p:nvGrpSpPr>
        <p:cNvPr id="1" name=""/>
        <p:cNvGrpSpPr/>
        <p:nvPr/>
      </p:nvGrpSpPr>
      <p:grpSpPr>
        <a:xfrm>
          <a:off x="0" y="0"/>
          <a:ext cx="0" cy="0"/>
          <a:chOff x="0" y="0"/>
          <a:chExt cx="0" cy="0"/>
        </a:xfrm>
      </p:grpSpPr>
      <p:sp>
        <p:nvSpPr>
          <p:cNvPr id="18" name="Rectangle 17">
            <a:extLst>
              <a:ext uri="{FF2B5EF4-FFF2-40B4-BE49-F238E27FC236}">
                <a16:creationId xmlns="" xmlns:a16="http://schemas.microsoft.com/office/drawing/2014/main" id="{E650D264-FA7A-D244-96BD-5C1690178E13}"/>
              </a:ext>
            </a:extLst>
          </p:cNvPr>
          <p:cNvSpPr/>
          <p:nvPr userDrawn="1"/>
        </p:nvSpPr>
        <p:spPr>
          <a:xfrm>
            <a:off x="386062" y="6437709"/>
            <a:ext cx="11674007" cy="230832"/>
          </a:xfrm>
          <a:prstGeom prst="rect">
            <a:avLst/>
          </a:prstGeom>
        </p:spPr>
        <p:txBody>
          <a:bodyPr wrap="square">
            <a:spAutoFit/>
          </a:bodyPr>
          <a:lstStyle/>
          <a:p>
            <a:pPr lvl="0" algn="l"/>
            <a:r>
              <a:rPr lang="en-US" sz="900" dirty="0">
                <a:solidFill>
                  <a:schemeClr val="tx1"/>
                </a:solidFill>
              </a:rPr>
              <a:t>YOUNG DIGITAL SOCIAL INNOVATORS</a:t>
            </a:r>
          </a:p>
        </p:txBody>
      </p:sp>
      <p:cxnSp>
        <p:nvCxnSpPr>
          <p:cNvPr id="19" name="Straight Connector 18">
            <a:extLst>
              <a:ext uri="{FF2B5EF4-FFF2-40B4-BE49-F238E27FC236}">
                <a16:creationId xmlns="" xmlns:a16="http://schemas.microsoft.com/office/drawing/2014/main" id="{FB344DC9-267F-8F43-BBA3-5E2494DB247E}"/>
              </a:ext>
            </a:extLst>
          </p:cNvPr>
          <p:cNvCxnSpPr>
            <a:cxnSpLocks/>
          </p:cNvCxnSpPr>
          <p:nvPr userDrawn="1"/>
        </p:nvCxnSpPr>
        <p:spPr>
          <a:xfrm>
            <a:off x="386062" y="6459397"/>
            <a:ext cx="0" cy="3986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Picture Placeholder 15">
            <a:extLst>
              <a:ext uri="{FF2B5EF4-FFF2-40B4-BE49-F238E27FC236}">
                <a16:creationId xmlns="" xmlns:a16="http://schemas.microsoft.com/office/drawing/2014/main" id="{22100894-16B4-CD46-8666-C244C4C1DC8F}"/>
              </a:ext>
            </a:extLst>
          </p:cNvPr>
          <p:cNvSpPr>
            <a:spLocks noGrp="1"/>
          </p:cNvSpPr>
          <p:nvPr>
            <p:ph type="pic" sz="quarter" idx="10"/>
          </p:nvPr>
        </p:nvSpPr>
        <p:spPr>
          <a:xfrm>
            <a:off x="8755811" y="0"/>
            <a:ext cx="3436189" cy="6872292"/>
          </a:xfrm>
          <a:custGeom>
            <a:avLst/>
            <a:gdLst>
              <a:gd name="connsiteX0" fmla="*/ 3436146 w 3436189"/>
              <a:gd name="connsiteY0" fmla="*/ 0 h 6872292"/>
              <a:gd name="connsiteX1" fmla="*/ 3436146 w 3436189"/>
              <a:gd name="connsiteY1" fmla="*/ 1598140 h 6872292"/>
              <a:gd name="connsiteX2" fmla="*/ 3268984 w 3436189"/>
              <a:gd name="connsiteY2" fmla="*/ 1623651 h 6872292"/>
              <a:gd name="connsiteX3" fmla="*/ 1785935 w 3436189"/>
              <a:gd name="connsiteY3" fmla="*/ 3443291 h 6872292"/>
              <a:gd name="connsiteX4" fmla="*/ 3268984 w 3436189"/>
              <a:gd name="connsiteY4" fmla="*/ 5262931 h 6872292"/>
              <a:gd name="connsiteX5" fmla="*/ 3436146 w 3436189"/>
              <a:gd name="connsiteY5" fmla="*/ 5288443 h 6872292"/>
              <a:gd name="connsiteX6" fmla="*/ 3436146 w 3436189"/>
              <a:gd name="connsiteY6" fmla="*/ 6872291 h 6872292"/>
              <a:gd name="connsiteX7" fmla="*/ 3436189 w 3436189"/>
              <a:gd name="connsiteY7" fmla="*/ 6872291 h 6872292"/>
              <a:gd name="connsiteX8" fmla="*/ 3436146 w 3436189"/>
              <a:gd name="connsiteY8" fmla="*/ 6872292 h 6872292"/>
              <a:gd name="connsiteX9" fmla="*/ 0 w 3436189"/>
              <a:gd name="connsiteY9" fmla="*/ 3436146 h 6872292"/>
              <a:gd name="connsiteX10" fmla="*/ 3436146 w 3436189"/>
              <a:gd name="connsiteY10" fmla="*/ 0 h 6872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36189" h="6872292">
                <a:moveTo>
                  <a:pt x="3436146" y="0"/>
                </a:moveTo>
                <a:lnTo>
                  <a:pt x="3436146" y="1598140"/>
                </a:lnTo>
                <a:lnTo>
                  <a:pt x="3268984" y="1623651"/>
                </a:lnTo>
                <a:cubicBezTo>
                  <a:pt x="2422610" y="1796845"/>
                  <a:pt x="1785935" y="2545716"/>
                  <a:pt x="1785935" y="3443291"/>
                </a:cubicBezTo>
                <a:cubicBezTo>
                  <a:pt x="1785935" y="4340866"/>
                  <a:pt x="2422610" y="5089738"/>
                  <a:pt x="3268984" y="5262931"/>
                </a:cubicBezTo>
                <a:lnTo>
                  <a:pt x="3436146" y="5288443"/>
                </a:lnTo>
                <a:lnTo>
                  <a:pt x="3436146" y="6872291"/>
                </a:lnTo>
                <a:lnTo>
                  <a:pt x="3436189" y="6872291"/>
                </a:lnTo>
                <a:lnTo>
                  <a:pt x="3436146" y="6872292"/>
                </a:lnTo>
                <a:cubicBezTo>
                  <a:pt x="1538415" y="6872292"/>
                  <a:pt x="0" y="5333877"/>
                  <a:pt x="0" y="3436146"/>
                </a:cubicBezTo>
                <a:cubicBezTo>
                  <a:pt x="0" y="1538415"/>
                  <a:pt x="1538415" y="0"/>
                  <a:pt x="3436146" y="0"/>
                </a:cubicBezTo>
                <a:close/>
              </a:path>
            </a:pathLst>
          </a:custGeom>
          <a:ln>
            <a:noFill/>
          </a:ln>
        </p:spPr>
        <p:txBody>
          <a:bodyPr wrap="square">
            <a:noAutofit/>
          </a:bodyPr>
          <a:lstStyle>
            <a:lvl1pPr>
              <a:defRPr>
                <a:ln>
                  <a:noFill/>
                </a:ln>
              </a:defRPr>
            </a:lvl1pPr>
          </a:lstStyle>
          <a:p>
            <a:endParaRPr lang="en-US" dirty="0"/>
          </a:p>
        </p:txBody>
      </p:sp>
      <p:sp>
        <p:nvSpPr>
          <p:cNvPr id="20" name="Text Placeholder 25">
            <a:extLst>
              <a:ext uri="{FF2B5EF4-FFF2-40B4-BE49-F238E27FC236}">
                <a16:creationId xmlns="" xmlns:a16="http://schemas.microsoft.com/office/drawing/2014/main" id="{CE228F54-8E1F-8A4E-A327-A8DDFA715B5A}"/>
              </a:ext>
            </a:extLst>
          </p:cNvPr>
          <p:cNvSpPr>
            <a:spLocks noGrp="1"/>
          </p:cNvSpPr>
          <p:nvPr>
            <p:ph type="body" sz="quarter" idx="14" hasCustomPrompt="1"/>
          </p:nvPr>
        </p:nvSpPr>
        <p:spPr>
          <a:xfrm>
            <a:off x="410031" y="3012104"/>
            <a:ext cx="7923750" cy="3202098"/>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1" name="Text Placeholder 23">
            <a:extLst>
              <a:ext uri="{FF2B5EF4-FFF2-40B4-BE49-F238E27FC236}">
                <a16:creationId xmlns="" xmlns:a16="http://schemas.microsoft.com/office/drawing/2014/main" id="{0A07A99F-DD54-5544-AEA2-ADEC35D39630}"/>
              </a:ext>
            </a:extLst>
          </p:cNvPr>
          <p:cNvSpPr>
            <a:spLocks noGrp="1"/>
          </p:cNvSpPr>
          <p:nvPr>
            <p:ph type="body" sz="quarter" idx="15" hasCustomPrompt="1"/>
          </p:nvPr>
        </p:nvSpPr>
        <p:spPr>
          <a:xfrm>
            <a:off x="410031" y="1964152"/>
            <a:ext cx="7923750" cy="697353"/>
          </a:xfrm>
        </p:spPr>
        <p:txBody>
          <a:bodyPr>
            <a:normAutofit/>
          </a:bodyPr>
          <a:lstStyle>
            <a:lvl1pPr marL="0" indent="0" algn="l">
              <a:buNone/>
              <a:defRPr sz="3600">
                <a:solidFill>
                  <a:schemeClr val="tx1"/>
                </a:solidFill>
                <a:latin typeface="+mn-lt"/>
              </a:defRPr>
            </a:lvl1pPr>
          </a:lstStyle>
          <a:p>
            <a:pPr lvl="0"/>
            <a:r>
              <a:rPr lang="en-US" dirty="0"/>
              <a:t>TITLE</a:t>
            </a:r>
          </a:p>
        </p:txBody>
      </p:sp>
      <p:sp>
        <p:nvSpPr>
          <p:cNvPr id="28" name="Freeform 27">
            <a:extLst>
              <a:ext uri="{FF2B5EF4-FFF2-40B4-BE49-F238E27FC236}">
                <a16:creationId xmlns="" xmlns:a16="http://schemas.microsoft.com/office/drawing/2014/main" id="{4C8B9999-E924-9849-906B-244B36138FF1}"/>
              </a:ext>
            </a:extLst>
          </p:cNvPr>
          <p:cNvSpPr/>
          <p:nvPr userDrawn="1"/>
        </p:nvSpPr>
        <p:spPr>
          <a:xfrm>
            <a:off x="0" y="0"/>
            <a:ext cx="2944302" cy="1365147"/>
          </a:xfrm>
          <a:custGeom>
            <a:avLst/>
            <a:gdLst>
              <a:gd name="connsiteX0" fmla="*/ 2224530 w 2944302"/>
              <a:gd name="connsiteY0" fmla="*/ 0 h 1365147"/>
              <a:gd name="connsiteX1" fmla="*/ 2944302 w 2944302"/>
              <a:gd name="connsiteY1" fmla="*/ 0 h 1365147"/>
              <a:gd name="connsiteX2" fmla="*/ 2916864 w 2944302"/>
              <a:gd name="connsiteY2" fmla="*/ 84578 h 1365147"/>
              <a:gd name="connsiteX3" fmla="*/ 2172216 w 2944302"/>
              <a:gd name="connsiteY3" fmla="*/ 1039715 h 1365147"/>
              <a:gd name="connsiteX4" fmla="*/ 97144 w 2944302"/>
              <a:gd name="connsiteY4" fmla="*/ 1105917 h 1365147"/>
              <a:gd name="connsiteX5" fmla="*/ 0 w 2944302"/>
              <a:gd name="connsiteY5" fmla="*/ 1046307 h 1365147"/>
              <a:gd name="connsiteX6" fmla="*/ 0 w 2944302"/>
              <a:gd name="connsiteY6" fmla="*/ 154200 h 1365147"/>
              <a:gd name="connsiteX7" fmla="*/ 18576 w 2944302"/>
              <a:gd name="connsiteY7" fmla="*/ 179274 h 1365147"/>
              <a:gd name="connsiteX8" fmla="*/ 1801103 w 2944302"/>
              <a:gd name="connsiteY8" fmla="*/ 481427 h 1365147"/>
              <a:gd name="connsiteX9" fmla="*/ 2201152 w 2944302"/>
              <a:gd name="connsiteY9" fmla="*/ 49749 h 1365147"/>
              <a:gd name="connsiteX10" fmla="*/ 2224530 w 2944302"/>
              <a:gd name="connsiteY10" fmla="*/ 0 h 1365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44302" h="1365147">
                <a:moveTo>
                  <a:pt x="2224530" y="0"/>
                </a:moveTo>
                <a:lnTo>
                  <a:pt x="2944302" y="0"/>
                </a:lnTo>
                <a:lnTo>
                  <a:pt x="2916864" y="84578"/>
                </a:lnTo>
                <a:cubicBezTo>
                  <a:pt x="2779419" y="464547"/>
                  <a:pt x="2527906" y="801836"/>
                  <a:pt x="2172216" y="1039715"/>
                </a:cubicBezTo>
                <a:cubicBezTo>
                  <a:pt x="1539879" y="1462610"/>
                  <a:pt x="742916" y="1461221"/>
                  <a:pt x="97144" y="1105917"/>
                </a:cubicBezTo>
                <a:lnTo>
                  <a:pt x="0" y="1046307"/>
                </a:lnTo>
                <a:lnTo>
                  <a:pt x="0" y="154200"/>
                </a:lnTo>
                <a:lnTo>
                  <a:pt x="18576" y="179274"/>
                </a:lnTo>
                <a:cubicBezTo>
                  <a:pt x="462634" y="721607"/>
                  <a:pt x="1232754" y="861528"/>
                  <a:pt x="1801103" y="481427"/>
                </a:cubicBezTo>
                <a:cubicBezTo>
                  <a:pt x="1971608" y="367397"/>
                  <a:pt x="2105794" y="218710"/>
                  <a:pt x="2201152" y="49749"/>
                </a:cubicBezTo>
                <a:lnTo>
                  <a:pt x="2224530" y="0"/>
                </a:lnTo>
                <a:close/>
              </a:path>
            </a:pathLst>
          </a:custGeom>
          <a:solidFill>
            <a:srgbClr val="76C6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08130813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Final Slide">
    <p:spTree>
      <p:nvGrpSpPr>
        <p:cNvPr id="1" name=""/>
        <p:cNvGrpSpPr/>
        <p:nvPr/>
      </p:nvGrpSpPr>
      <p:grpSpPr>
        <a:xfrm>
          <a:off x="0" y="0"/>
          <a:ext cx="0" cy="0"/>
          <a:chOff x="0" y="0"/>
          <a:chExt cx="0" cy="0"/>
        </a:xfrm>
      </p:grpSpPr>
      <p:sp>
        <p:nvSpPr>
          <p:cNvPr id="29" name="Rectangle 28">
            <a:extLst>
              <a:ext uri="{FF2B5EF4-FFF2-40B4-BE49-F238E27FC236}">
                <a16:creationId xmlns="" xmlns:a16="http://schemas.microsoft.com/office/drawing/2014/main" id="{8B2B9165-5299-864E-A527-5640412B2A0E}"/>
              </a:ext>
            </a:extLst>
          </p:cNvPr>
          <p:cNvSpPr/>
          <p:nvPr userDrawn="1"/>
        </p:nvSpPr>
        <p:spPr>
          <a:xfrm>
            <a:off x="-12000" y="4445608"/>
            <a:ext cx="12204000" cy="2446440"/>
          </a:xfrm>
          <a:prstGeom prst="rect">
            <a:avLst/>
          </a:prstGeom>
          <a:solidFill>
            <a:srgbClr val="76C6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76C6D3"/>
              </a:solidFill>
            </a:endParaRPr>
          </a:p>
        </p:txBody>
      </p:sp>
      <p:sp>
        <p:nvSpPr>
          <p:cNvPr id="30" name="Rectangle 29">
            <a:extLst>
              <a:ext uri="{FF2B5EF4-FFF2-40B4-BE49-F238E27FC236}">
                <a16:creationId xmlns="" xmlns:a16="http://schemas.microsoft.com/office/drawing/2014/main" id="{1DA9435F-1A12-2042-9038-8EF4CB0232BB}"/>
              </a:ext>
            </a:extLst>
          </p:cNvPr>
          <p:cNvSpPr/>
          <p:nvPr userDrawn="1"/>
        </p:nvSpPr>
        <p:spPr>
          <a:xfrm>
            <a:off x="7950631" y="5704683"/>
            <a:ext cx="4241369" cy="754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Freeform 22">
            <a:extLst>
              <a:ext uri="{FF2B5EF4-FFF2-40B4-BE49-F238E27FC236}">
                <a16:creationId xmlns="" xmlns:a16="http://schemas.microsoft.com/office/drawing/2014/main" id="{75613D14-F1BC-B348-AF2F-006F7B7C3503}"/>
              </a:ext>
            </a:extLst>
          </p:cNvPr>
          <p:cNvSpPr/>
          <p:nvPr userDrawn="1"/>
        </p:nvSpPr>
        <p:spPr>
          <a:xfrm rot="10800000">
            <a:off x="-40269" y="13788"/>
            <a:ext cx="2353298" cy="5669875"/>
          </a:xfrm>
          <a:custGeom>
            <a:avLst/>
            <a:gdLst>
              <a:gd name="connsiteX0" fmla="*/ 3112971 w 3112971"/>
              <a:gd name="connsiteY0" fmla="*/ 0 h 7500180"/>
              <a:gd name="connsiteX1" fmla="*/ 3112971 w 3112971"/>
              <a:gd name="connsiteY1" fmla="*/ 1344414 h 7500180"/>
              <a:gd name="connsiteX2" fmla="*/ 2913998 w 3112971"/>
              <a:gd name="connsiteY2" fmla="*/ 1413923 h 7500180"/>
              <a:gd name="connsiteX3" fmla="*/ 1289092 w 3112971"/>
              <a:gd name="connsiteY3" fmla="*/ 3753700 h 7500180"/>
              <a:gd name="connsiteX4" fmla="*/ 2913998 w 3112971"/>
              <a:gd name="connsiteY4" fmla="*/ 6093477 h 7500180"/>
              <a:gd name="connsiteX5" fmla="*/ 3112971 w 3112971"/>
              <a:gd name="connsiteY5" fmla="*/ 6162986 h 7500180"/>
              <a:gd name="connsiteX6" fmla="*/ 3112970 w 3112971"/>
              <a:gd name="connsiteY6" fmla="*/ 7500180 h 7500180"/>
              <a:gd name="connsiteX7" fmla="*/ 3027640 w 3112971"/>
              <a:gd name="connsiteY7" fmla="*/ 7481383 h 7500180"/>
              <a:gd name="connsiteX8" fmla="*/ 0 w 3112971"/>
              <a:gd name="connsiteY8" fmla="*/ 3750089 h 7500180"/>
              <a:gd name="connsiteX9" fmla="*/ 3027641 w 3112971"/>
              <a:gd name="connsiteY9" fmla="*/ 18797 h 7500180"/>
              <a:gd name="connsiteX10" fmla="*/ 3112971 w 3112971"/>
              <a:gd name="connsiteY10" fmla="*/ 0 h 7500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12971" h="7500180">
                <a:moveTo>
                  <a:pt x="3112971" y="0"/>
                </a:moveTo>
                <a:lnTo>
                  <a:pt x="3112971" y="1344414"/>
                </a:lnTo>
                <a:lnTo>
                  <a:pt x="2913998" y="1413923"/>
                </a:lnTo>
                <a:cubicBezTo>
                  <a:pt x="1959108" y="1799414"/>
                  <a:pt x="1289092" y="2701875"/>
                  <a:pt x="1289092" y="3753700"/>
                </a:cubicBezTo>
                <a:cubicBezTo>
                  <a:pt x="1289092" y="4805525"/>
                  <a:pt x="1959108" y="5707985"/>
                  <a:pt x="2913998" y="6093477"/>
                </a:cubicBezTo>
                <a:lnTo>
                  <a:pt x="3112971" y="6162986"/>
                </a:lnTo>
                <a:lnTo>
                  <a:pt x="3112970" y="7500180"/>
                </a:lnTo>
                <a:lnTo>
                  <a:pt x="3027640" y="7481383"/>
                </a:lnTo>
                <a:cubicBezTo>
                  <a:pt x="1286541" y="7053818"/>
                  <a:pt x="-1" y="5545355"/>
                  <a:pt x="0" y="3750089"/>
                </a:cubicBezTo>
                <a:cubicBezTo>
                  <a:pt x="0" y="1954824"/>
                  <a:pt x="1286541" y="446362"/>
                  <a:pt x="3027641" y="18797"/>
                </a:cubicBezTo>
                <a:lnTo>
                  <a:pt x="3112971" y="0"/>
                </a:lnTo>
                <a:close/>
              </a:path>
            </a:pathLst>
          </a:custGeom>
          <a:solidFill>
            <a:srgbClr val="F6BC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 Placeholder 45">
            <a:extLst>
              <a:ext uri="{FF2B5EF4-FFF2-40B4-BE49-F238E27FC236}">
                <a16:creationId xmlns="" xmlns:a16="http://schemas.microsoft.com/office/drawing/2014/main" id="{97211AEE-218F-9F41-A9D5-925CE5412DCC}"/>
              </a:ext>
            </a:extLst>
          </p:cNvPr>
          <p:cNvSpPr>
            <a:spLocks noGrp="1"/>
          </p:cNvSpPr>
          <p:nvPr>
            <p:ph type="body" sz="quarter" idx="11" hasCustomPrompt="1"/>
          </p:nvPr>
        </p:nvSpPr>
        <p:spPr>
          <a:xfrm>
            <a:off x="1095577" y="984623"/>
            <a:ext cx="3878201" cy="1311087"/>
          </a:xfrm>
        </p:spPr>
        <p:txBody>
          <a:bodyPr>
            <a:noAutofit/>
          </a:bodyPr>
          <a:lstStyle>
            <a:lvl1pPr marL="0" indent="0">
              <a:buNone/>
              <a:defRPr sz="7000" b="1">
                <a:solidFill>
                  <a:schemeClr val="tx1"/>
                </a:solidFill>
                <a:latin typeface="+mn-lt"/>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THANK</a:t>
            </a:r>
            <a:endParaRPr lang="en-US" dirty="0"/>
          </a:p>
        </p:txBody>
      </p:sp>
      <p:sp>
        <p:nvSpPr>
          <p:cNvPr id="14" name="Text Placeholder 45">
            <a:extLst>
              <a:ext uri="{FF2B5EF4-FFF2-40B4-BE49-F238E27FC236}">
                <a16:creationId xmlns="" xmlns:a16="http://schemas.microsoft.com/office/drawing/2014/main" id="{9CF08C20-CDAA-A148-A531-8DD115F75186}"/>
              </a:ext>
            </a:extLst>
          </p:cNvPr>
          <p:cNvSpPr>
            <a:spLocks noGrp="1"/>
          </p:cNvSpPr>
          <p:nvPr>
            <p:ph type="body" sz="quarter" idx="12" hasCustomPrompt="1"/>
          </p:nvPr>
        </p:nvSpPr>
        <p:spPr>
          <a:xfrm>
            <a:off x="3408060" y="1891610"/>
            <a:ext cx="1871803" cy="1311087"/>
          </a:xfrm>
        </p:spPr>
        <p:txBody>
          <a:bodyPr>
            <a:noAutofit/>
          </a:bodyPr>
          <a:lstStyle>
            <a:lvl1pPr marL="0" indent="0">
              <a:buNone/>
              <a:defRPr sz="5400" b="0" i="1">
                <a:solidFill>
                  <a:schemeClr val="tx1"/>
                </a:solidFill>
                <a:latin typeface="+mn-lt"/>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YOU</a:t>
            </a:r>
            <a:endParaRPr lang="en-US" dirty="0"/>
          </a:p>
        </p:txBody>
      </p:sp>
      <p:pic>
        <p:nvPicPr>
          <p:cNvPr id="17" name="Graphic 16" descr="World">
            <a:extLst>
              <a:ext uri="{FF2B5EF4-FFF2-40B4-BE49-F238E27FC236}">
                <a16:creationId xmlns="" xmlns:a16="http://schemas.microsoft.com/office/drawing/2014/main" id="{006D7E86-15C2-0744-82AE-75DA031BD84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 xmlns:asvg="http://schemas.microsoft.com/office/drawing/2016/SVG/main" r:embed="rId3"/>
              </a:ext>
            </a:extLst>
          </a:blip>
          <a:stretch>
            <a:fillRect/>
          </a:stretch>
        </p:blipFill>
        <p:spPr>
          <a:xfrm>
            <a:off x="1257866" y="5976997"/>
            <a:ext cx="331987" cy="331987"/>
          </a:xfrm>
          <a:prstGeom prst="rect">
            <a:avLst/>
          </a:prstGeom>
        </p:spPr>
      </p:pic>
      <p:sp>
        <p:nvSpPr>
          <p:cNvPr id="18" name="Text Placeholder 25">
            <a:extLst>
              <a:ext uri="{FF2B5EF4-FFF2-40B4-BE49-F238E27FC236}">
                <a16:creationId xmlns="" xmlns:a16="http://schemas.microsoft.com/office/drawing/2014/main" id="{56904955-E040-004B-BAFA-61540E5AB0F6}"/>
              </a:ext>
            </a:extLst>
          </p:cNvPr>
          <p:cNvSpPr>
            <a:spLocks noGrp="1"/>
          </p:cNvSpPr>
          <p:nvPr>
            <p:ph type="body" sz="quarter" idx="20" hasCustomPrompt="1"/>
          </p:nvPr>
        </p:nvSpPr>
        <p:spPr>
          <a:xfrm>
            <a:off x="1740511" y="5351676"/>
            <a:ext cx="3658311" cy="331987"/>
          </a:xfrm>
        </p:spPr>
        <p:txBody>
          <a:bodyPr>
            <a:noAutofit/>
          </a:bodyPr>
          <a:lstStyle>
            <a:lvl1pPr marL="0" indent="0" algn="l">
              <a:buNone/>
              <a:defRPr sz="20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email</a:t>
            </a:r>
          </a:p>
        </p:txBody>
      </p:sp>
      <p:sp>
        <p:nvSpPr>
          <p:cNvPr id="21" name="Text Placeholder 25">
            <a:extLst>
              <a:ext uri="{FF2B5EF4-FFF2-40B4-BE49-F238E27FC236}">
                <a16:creationId xmlns="" xmlns:a16="http://schemas.microsoft.com/office/drawing/2014/main" id="{ECFF1DEF-EE28-E84F-8051-B4BC7FA9604B}"/>
              </a:ext>
            </a:extLst>
          </p:cNvPr>
          <p:cNvSpPr>
            <a:spLocks noGrp="1"/>
          </p:cNvSpPr>
          <p:nvPr>
            <p:ph type="body" sz="quarter" idx="21" hasCustomPrompt="1"/>
          </p:nvPr>
        </p:nvSpPr>
        <p:spPr>
          <a:xfrm>
            <a:off x="1690204" y="5935107"/>
            <a:ext cx="3658311" cy="366800"/>
          </a:xfrm>
        </p:spPr>
        <p:txBody>
          <a:bodyPr>
            <a:noAutofit/>
          </a:bodyPr>
          <a:lstStyle>
            <a:lvl1pPr marL="0" indent="0" algn="l">
              <a:buNone/>
              <a:defRPr sz="20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website</a:t>
            </a:r>
          </a:p>
        </p:txBody>
      </p:sp>
      <p:pic>
        <p:nvPicPr>
          <p:cNvPr id="25" name="Graphic 24" descr="Envelope">
            <a:extLst>
              <a:ext uri="{FF2B5EF4-FFF2-40B4-BE49-F238E27FC236}">
                <a16:creationId xmlns="" xmlns:a16="http://schemas.microsoft.com/office/drawing/2014/main" id="{2101B1A7-11C2-C14D-8A30-E2DEF738D1E4}"/>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 xmlns:asvg="http://schemas.microsoft.com/office/drawing/2016/SVG/main" r:embed="rId5"/>
              </a:ext>
            </a:extLst>
          </a:blip>
          <a:stretch>
            <a:fillRect/>
          </a:stretch>
        </p:blipFill>
        <p:spPr>
          <a:xfrm>
            <a:off x="1257865" y="5351676"/>
            <a:ext cx="331988" cy="331988"/>
          </a:xfrm>
          <a:prstGeom prst="rect">
            <a:avLst/>
          </a:prstGeom>
        </p:spPr>
      </p:pic>
      <p:pic>
        <p:nvPicPr>
          <p:cNvPr id="26" name="Picture 25" descr="A close up of a sign&#10;&#10;Description automatically generated">
            <a:extLst>
              <a:ext uri="{FF2B5EF4-FFF2-40B4-BE49-F238E27FC236}">
                <a16:creationId xmlns="" xmlns:a16="http://schemas.microsoft.com/office/drawing/2014/main" id="{ED7B7743-7078-8948-8747-8476B0F52947}"/>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7585518" y="1142393"/>
            <a:ext cx="4191000" cy="1270000"/>
          </a:xfrm>
          <a:prstGeom prst="rect">
            <a:avLst/>
          </a:prstGeom>
        </p:spPr>
      </p:pic>
      <p:sp>
        <p:nvSpPr>
          <p:cNvPr id="27" name="Footer Placeholder 6">
            <a:extLst>
              <a:ext uri="{FF2B5EF4-FFF2-40B4-BE49-F238E27FC236}">
                <a16:creationId xmlns="" xmlns:a16="http://schemas.microsoft.com/office/drawing/2014/main" id="{1A8D725D-148A-1E41-A12E-A30B9E5A702F}"/>
              </a:ext>
            </a:extLst>
          </p:cNvPr>
          <p:cNvSpPr txBox="1">
            <a:spLocks noGrp="1"/>
          </p:cNvSpPr>
          <p:nvPr userDrawn="1"/>
        </p:nvSpPr>
        <p:spPr bwMode="auto">
          <a:xfrm>
            <a:off x="9636480" y="5875713"/>
            <a:ext cx="2319775" cy="447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spcBef>
                <a:spcPct val="0"/>
              </a:spcBef>
              <a:buFontTx/>
              <a:buNone/>
            </a:pPr>
            <a:r>
              <a:rPr lang="en-IE" altLang="en-US" sz="1000" dirty="0">
                <a:solidFill>
                  <a:schemeClr val="tx1"/>
                </a:solidFill>
                <a:latin typeface="Calibri" charset="0"/>
              </a:rPr>
              <a:t> This programme has been funded with support from the European Commission </a:t>
            </a:r>
          </a:p>
        </p:txBody>
      </p:sp>
      <p:pic>
        <p:nvPicPr>
          <p:cNvPr id="28" name="Picture 8">
            <a:extLst>
              <a:ext uri="{FF2B5EF4-FFF2-40B4-BE49-F238E27FC236}">
                <a16:creationId xmlns="" xmlns:a16="http://schemas.microsoft.com/office/drawing/2014/main" id="{EFD8AD08-AF1C-CB49-A39C-8EFCCB363AFD}"/>
              </a:ext>
            </a:extLst>
          </p:cNvPr>
          <p:cNvPicPr>
            <a:picLocks noChangeAspect="1" noChangeArrowheads="1"/>
          </p:cNvPicPr>
          <p:nvPr userDrawn="1"/>
        </p:nvPicPr>
        <p:blipFill>
          <a:blip r:embed="rId7" cstate="screen">
            <a:extLst>
              <a:ext uri="{28A0092B-C50C-407E-A947-70E740481C1C}">
                <a14:useLocalDpi xmlns:a14="http://schemas.microsoft.com/office/drawing/2010/main"/>
              </a:ext>
            </a:extLst>
          </a:blip>
          <a:srcRect/>
          <a:stretch>
            <a:fillRect/>
          </a:stretch>
        </p:blipFill>
        <p:spPr bwMode="auto">
          <a:xfrm>
            <a:off x="7982611" y="5875713"/>
            <a:ext cx="16256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 Box 15">
            <a:extLst>
              <a:ext uri="{FF2B5EF4-FFF2-40B4-BE49-F238E27FC236}">
                <a16:creationId xmlns="" xmlns:a16="http://schemas.microsoft.com/office/drawing/2014/main" id="{4E1D9AD4-E2E1-DE4C-BE20-1F3170E6B0D7}"/>
              </a:ext>
            </a:extLst>
          </p:cNvPr>
          <p:cNvSpPr txBox="1"/>
          <p:nvPr userDrawn="1"/>
        </p:nvSpPr>
        <p:spPr>
          <a:xfrm>
            <a:off x="7982611" y="4759353"/>
            <a:ext cx="4005625" cy="625139"/>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just">
              <a:spcAft>
                <a:spcPts val="0"/>
              </a:spcAft>
            </a:pPr>
            <a:r>
              <a:rPr lang="en-US" sz="950" dirty="0">
                <a:solidFill>
                  <a:schemeClr val="bg1"/>
                </a:solidFill>
                <a:effectLst/>
                <a:latin typeface="+mn-lt"/>
                <a:ea typeface="Calibri" panose="020F0502020204030204" pitchFamily="34" charset="0"/>
                <a:cs typeface="Times New Roman" panose="02020603050405020304" pitchFamily="18" charset="0"/>
              </a:rPr>
              <a:t>This project has been funded with support from the European Commission. This publication [communication] reflects the views only of the author, and the Commission cannot be held responsible for any use, which may be made of the information contained therein </a:t>
            </a:r>
            <a:r>
              <a:rPr lang="en-IE" sz="950" dirty="0">
                <a:solidFill>
                  <a:schemeClr val="bg1"/>
                </a:solidFill>
                <a:effectLst/>
                <a:latin typeface="+mn-lt"/>
                <a:ea typeface="Times New Roman" panose="02020603050405020304" pitchFamily="18" charset="0"/>
                <a:cs typeface="Times New Roman" panose="02020603050405020304" pitchFamily="18" charset="0"/>
              </a:rPr>
              <a:t>2019-2-UK01-KA205-062298</a:t>
            </a:r>
            <a:endParaRPr lang="en-IE" sz="950" dirty="0">
              <a:solidFill>
                <a:schemeClr val="bg1"/>
              </a:solidFill>
              <a:effectLst/>
              <a:latin typeface="+mn-lt"/>
              <a:ea typeface="Calibri" panose="020F0502020204030204" pitchFamily="34" charset="0"/>
              <a:cs typeface="Times New Roman" panose="02020603050405020304" pitchFamily="18" charset="0"/>
            </a:endParaRPr>
          </a:p>
          <a:p>
            <a:pPr algn="just">
              <a:spcAft>
                <a:spcPts val="0"/>
              </a:spcAft>
            </a:pPr>
            <a:r>
              <a:rPr lang="en-US" sz="950" dirty="0">
                <a:solidFill>
                  <a:schemeClr val="bg1"/>
                </a:solidFill>
                <a:effectLst/>
                <a:latin typeface="+mn-lt"/>
                <a:ea typeface="Calibri" panose="020F0502020204030204" pitchFamily="34" charset="0"/>
                <a:cs typeface="Times New Roman" panose="02020603050405020304" pitchFamily="18" charset="0"/>
              </a:rPr>
              <a:t> </a:t>
            </a:r>
            <a:endParaRPr lang="en-IE" sz="950" dirty="0">
              <a:solidFill>
                <a:schemeClr val="bg1"/>
              </a:solidFill>
              <a:effectLst/>
              <a:latin typeface="+mn-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7762428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ext with photo - White &amp; Yelllow">
  <p:cSld name="1_Text with photo - White &amp; Yelllow">
    <p:spTree>
      <p:nvGrpSpPr>
        <p:cNvPr id="1" name="Shape 23"/>
        <p:cNvGrpSpPr/>
        <p:nvPr/>
      </p:nvGrpSpPr>
      <p:grpSpPr>
        <a:xfrm>
          <a:off x="0" y="0"/>
          <a:ext cx="0" cy="0"/>
          <a:chOff x="0" y="0"/>
          <a:chExt cx="0" cy="0"/>
        </a:xfrm>
      </p:grpSpPr>
      <p:sp>
        <p:nvSpPr>
          <p:cNvPr id="24" name="Google Shape;24;p78"/>
          <p:cNvSpPr/>
          <p:nvPr/>
        </p:nvSpPr>
        <p:spPr>
          <a:xfrm>
            <a:off x="14068" y="0"/>
            <a:ext cx="12171179" cy="6879688"/>
          </a:xfrm>
          <a:prstGeom prst="rect">
            <a:avLst/>
          </a:prstGeom>
          <a:solidFill>
            <a:srgbClr val="FDA81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5" name="Google Shape;25;p78"/>
          <p:cNvSpPr/>
          <p:nvPr/>
        </p:nvSpPr>
        <p:spPr>
          <a:xfrm>
            <a:off x="0" y="0"/>
            <a:ext cx="5661026" cy="687968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6" name="Google Shape;26;p78"/>
          <p:cNvSpPr>
            <a:spLocks noGrp="1"/>
          </p:cNvSpPr>
          <p:nvPr>
            <p:ph type="pic" idx="2"/>
          </p:nvPr>
        </p:nvSpPr>
        <p:spPr>
          <a:xfrm>
            <a:off x="6530975" y="784225"/>
            <a:ext cx="3832225" cy="528955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7" name="Google Shape;27;p78"/>
          <p:cNvSpPr/>
          <p:nvPr/>
        </p:nvSpPr>
        <p:spPr>
          <a:xfrm>
            <a:off x="9246786" y="1215933"/>
            <a:ext cx="2924393" cy="4426134"/>
          </a:xfrm>
          <a:custGeom>
            <a:avLst/>
            <a:gdLst/>
            <a:ahLst/>
            <a:cxnLst/>
            <a:rect l="l" t="t" r="r" b="b"/>
            <a:pathLst>
              <a:path w="2924393" h="4426134" extrusionOk="0">
                <a:moveTo>
                  <a:pt x="2318658" y="0"/>
                </a:moveTo>
                <a:cubicBezTo>
                  <a:pt x="2438711" y="0"/>
                  <a:pt x="2556632" y="8709"/>
                  <a:pt x="2671767" y="25500"/>
                </a:cubicBezTo>
                <a:lnTo>
                  <a:pt x="2924393" y="81070"/>
                </a:lnTo>
                <a:lnTo>
                  <a:pt x="2924393" y="900054"/>
                </a:lnTo>
                <a:lnTo>
                  <a:pt x="2829168" y="857635"/>
                </a:lnTo>
                <a:cubicBezTo>
                  <a:pt x="2655654" y="792330"/>
                  <a:pt x="2466609" y="756455"/>
                  <a:pt x="2268785" y="756455"/>
                </a:cubicBezTo>
                <a:cubicBezTo>
                  <a:pt x="1424738" y="756455"/>
                  <a:pt x="740502" y="1409531"/>
                  <a:pt x="740502" y="2215141"/>
                </a:cubicBezTo>
                <a:cubicBezTo>
                  <a:pt x="740502" y="3020751"/>
                  <a:pt x="1424738" y="3673827"/>
                  <a:pt x="2268785" y="3673827"/>
                </a:cubicBezTo>
                <a:cubicBezTo>
                  <a:pt x="2466609" y="3673827"/>
                  <a:pt x="2655654" y="3637953"/>
                  <a:pt x="2829168" y="3572648"/>
                </a:cubicBezTo>
                <a:lnTo>
                  <a:pt x="2924393" y="3530229"/>
                </a:lnTo>
                <a:lnTo>
                  <a:pt x="2924393" y="4345065"/>
                </a:lnTo>
                <a:lnTo>
                  <a:pt x="2671767" y="4400635"/>
                </a:lnTo>
                <a:cubicBezTo>
                  <a:pt x="2556632" y="4417426"/>
                  <a:pt x="2438711" y="4426134"/>
                  <a:pt x="2318658" y="4426134"/>
                </a:cubicBezTo>
                <a:cubicBezTo>
                  <a:pt x="1038099" y="4426134"/>
                  <a:pt x="0" y="3435310"/>
                  <a:pt x="0" y="2213067"/>
                </a:cubicBezTo>
                <a:cubicBezTo>
                  <a:pt x="0" y="990824"/>
                  <a:pt x="1038099" y="0"/>
                  <a:pt x="2318658" y="0"/>
                </a:cubicBezTo>
                <a:close/>
              </a:path>
            </a:pathLst>
          </a:custGeom>
          <a:solidFill>
            <a:srgbClr val="76C6D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8" name="Google Shape;28;p78"/>
          <p:cNvSpPr txBox="1">
            <a:spLocks noGrp="1"/>
          </p:cNvSpPr>
          <p:nvPr>
            <p:ph type="body" idx="1"/>
          </p:nvPr>
        </p:nvSpPr>
        <p:spPr>
          <a:xfrm rot="-5400000">
            <a:off x="8591209" y="2587693"/>
            <a:ext cx="5805395" cy="1327603"/>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9000"/>
              <a:buNone/>
              <a:defRPr sz="900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 name="Google Shape;29;p78"/>
          <p:cNvSpPr txBox="1">
            <a:spLocks noGrp="1"/>
          </p:cNvSpPr>
          <p:nvPr>
            <p:ph type="body" idx="3"/>
          </p:nvPr>
        </p:nvSpPr>
        <p:spPr>
          <a:xfrm>
            <a:off x="508178" y="1915207"/>
            <a:ext cx="4461735" cy="415856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 name="Google Shape;30;p78"/>
          <p:cNvSpPr txBox="1">
            <a:spLocks noGrp="1"/>
          </p:cNvSpPr>
          <p:nvPr>
            <p:ph type="body" idx="4"/>
          </p:nvPr>
        </p:nvSpPr>
        <p:spPr>
          <a:xfrm>
            <a:off x="508178" y="867256"/>
            <a:ext cx="4461735" cy="69735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3600"/>
              <a:buNone/>
              <a:defRPr sz="3600">
                <a:solidFill>
                  <a:schemeClr val="dk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 name="Google Shape;31;p78"/>
          <p:cNvSpPr/>
          <p:nvPr/>
        </p:nvSpPr>
        <p:spPr>
          <a:xfrm>
            <a:off x="386062" y="6437709"/>
            <a:ext cx="11674007" cy="2308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IE" sz="900">
                <a:solidFill>
                  <a:schemeClr val="dk1"/>
                </a:solidFill>
                <a:latin typeface="Calibri"/>
                <a:ea typeface="Calibri"/>
                <a:cs typeface="Calibri"/>
                <a:sym typeface="Calibri"/>
              </a:rPr>
              <a:t>YOUNG DIGITAL SOCIAL INNOVATORS</a:t>
            </a:r>
            <a:endParaRPr/>
          </a:p>
        </p:txBody>
      </p:sp>
      <p:cxnSp>
        <p:nvCxnSpPr>
          <p:cNvPr id="32" name="Google Shape;32;p78"/>
          <p:cNvCxnSpPr/>
          <p:nvPr/>
        </p:nvCxnSpPr>
        <p:spPr>
          <a:xfrm>
            <a:off x="386062" y="6459397"/>
            <a:ext cx="0" cy="398603"/>
          </a:xfrm>
          <a:prstGeom prst="straightConnector1">
            <a:avLst/>
          </a:prstGeom>
          <a:noFill/>
          <a:ln w="9525" cap="flat" cmpd="sng">
            <a:solidFill>
              <a:schemeClr val="dk1"/>
            </a:solidFill>
            <a:prstDash val="solid"/>
            <a:miter lim="800000"/>
            <a:headEnd type="none" w="sm" len="sm"/>
            <a:tailEnd type="none" w="sm" len="sm"/>
          </a:ln>
        </p:spPr>
      </p:cxnSp>
    </p:spTree>
    <p:extLst>
      <p:ext uri="{BB962C8B-B14F-4D97-AF65-F5344CB8AC3E}">
        <p14:creationId xmlns:p14="http://schemas.microsoft.com/office/powerpoint/2010/main" val="6978886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ircle Photo with text - White BG">
    <p:spTree>
      <p:nvGrpSpPr>
        <p:cNvPr id="1" name=""/>
        <p:cNvGrpSpPr/>
        <p:nvPr/>
      </p:nvGrpSpPr>
      <p:grpSpPr>
        <a:xfrm>
          <a:off x="0" y="0"/>
          <a:ext cx="0" cy="0"/>
          <a:chOff x="0" y="0"/>
          <a:chExt cx="0" cy="0"/>
        </a:xfrm>
      </p:grpSpPr>
      <p:sp>
        <p:nvSpPr>
          <p:cNvPr id="27" name="Freeform 26">
            <a:extLst>
              <a:ext uri="{FF2B5EF4-FFF2-40B4-BE49-F238E27FC236}">
                <a16:creationId xmlns="" xmlns:a16="http://schemas.microsoft.com/office/drawing/2014/main" id="{F8FBBB49-7FE0-CC4E-A434-E7F31E4A5D1B}"/>
              </a:ext>
            </a:extLst>
          </p:cNvPr>
          <p:cNvSpPr/>
          <p:nvPr userDrawn="1"/>
        </p:nvSpPr>
        <p:spPr>
          <a:xfrm>
            <a:off x="-2" y="-21688"/>
            <a:ext cx="6625533" cy="6879688"/>
          </a:xfrm>
          <a:custGeom>
            <a:avLst/>
            <a:gdLst>
              <a:gd name="connsiteX0" fmla="*/ 0 w 6534728"/>
              <a:gd name="connsiteY0" fmla="*/ 0 h 6785400"/>
              <a:gd name="connsiteX1" fmla="*/ 4908600 w 6534728"/>
              <a:gd name="connsiteY1" fmla="*/ 0 h 6785400"/>
              <a:gd name="connsiteX2" fmla="*/ 4947932 w 6534728"/>
              <a:gd name="connsiteY2" fmla="*/ 32519 h 6785400"/>
              <a:gd name="connsiteX3" fmla="*/ 6534728 w 6534728"/>
              <a:gd name="connsiteY3" fmla="*/ 3454400 h 6785400"/>
              <a:gd name="connsiteX4" fmla="*/ 5116139 w 6534728"/>
              <a:gd name="connsiteY4" fmla="*/ 6723214 h 6785400"/>
              <a:gd name="connsiteX5" fmla="*/ 5047802 w 6534728"/>
              <a:gd name="connsiteY5" fmla="*/ 6785400 h 6785400"/>
              <a:gd name="connsiteX6" fmla="*/ 0 w 6534728"/>
              <a:gd name="connsiteY6" fmla="*/ 6785400 h 6785400"/>
              <a:gd name="connsiteX7" fmla="*/ 0 w 6534728"/>
              <a:gd name="connsiteY7" fmla="*/ 5214347 h 6785400"/>
              <a:gd name="connsiteX8" fmla="*/ 177210 w 6534728"/>
              <a:gd name="connsiteY8" fmla="*/ 5400447 h 6785400"/>
              <a:gd name="connsiteX9" fmla="*/ 2257781 w 6534728"/>
              <a:gd name="connsiteY9" fmla="*/ 6223001 h 6785400"/>
              <a:gd name="connsiteX10" fmla="*/ 5200152 w 6534728"/>
              <a:gd name="connsiteY10" fmla="*/ 3414625 h 6785400"/>
              <a:gd name="connsiteX11" fmla="*/ 2257781 w 6534728"/>
              <a:gd name="connsiteY11" fmla="*/ 606249 h 6785400"/>
              <a:gd name="connsiteX12" fmla="*/ 177210 w 6534728"/>
              <a:gd name="connsiteY12" fmla="*/ 1428803 h 6785400"/>
              <a:gd name="connsiteX13" fmla="*/ 0 w 6534728"/>
              <a:gd name="connsiteY13" fmla="*/ 1614904 h 6785400"/>
              <a:gd name="connsiteX14" fmla="*/ 0 w 6534728"/>
              <a:gd name="connsiteY14" fmla="*/ 0 h 678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534728" h="6785400">
                <a:moveTo>
                  <a:pt x="0" y="0"/>
                </a:moveTo>
                <a:lnTo>
                  <a:pt x="4908600" y="0"/>
                </a:lnTo>
                <a:lnTo>
                  <a:pt x="4947932" y="32519"/>
                </a:lnTo>
                <a:cubicBezTo>
                  <a:pt x="5922734" y="878158"/>
                  <a:pt x="6534728" y="2098065"/>
                  <a:pt x="6534728" y="3454400"/>
                </a:cubicBezTo>
                <a:cubicBezTo>
                  <a:pt x="6534728" y="4730951"/>
                  <a:pt x="5992616" y="5886651"/>
                  <a:pt x="5116139" y="6723214"/>
                </a:cubicBezTo>
                <a:lnTo>
                  <a:pt x="5047802" y="6785400"/>
                </a:lnTo>
                <a:lnTo>
                  <a:pt x="0" y="6785400"/>
                </a:lnTo>
                <a:lnTo>
                  <a:pt x="0" y="5214347"/>
                </a:lnTo>
                <a:lnTo>
                  <a:pt x="177210" y="5400447"/>
                </a:lnTo>
                <a:cubicBezTo>
                  <a:pt x="709675" y="5908663"/>
                  <a:pt x="1445268" y="6223001"/>
                  <a:pt x="2257781" y="6223001"/>
                </a:cubicBezTo>
                <a:cubicBezTo>
                  <a:pt x="3882808" y="6223001"/>
                  <a:pt x="5200152" y="4965648"/>
                  <a:pt x="5200152" y="3414625"/>
                </a:cubicBezTo>
                <a:cubicBezTo>
                  <a:pt x="5200152" y="1863602"/>
                  <a:pt x="3882808" y="606249"/>
                  <a:pt x="2257781" y="606249"/>
                </a:cubicBezTo>
                <a:cubicBezTo>
                  <a:pt x="1445268" y="606249"/>
                  <a:pt x="709675" y="920587"/>
                  <a:pt x="177210" y="1428803"/>
                </a:cubicBezTo>
                <a:lnTo>
                  <a:pt x="0" y="1614904"/>
                </a:lnTo>
                <a:lnTo>
                  <a:pt x="0" y="0"/>
                </a:lnTo>
                <a:close/>
              </a:path>
            </a:pathLst>
          </a:custGeom>
          <a:solidFill>
            <a:srgbClr val="F07C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Picture Placeholder 15">
            <a:extLst>
              <a:ext uri="{FF2B5EF4-FFF2-40B4-BE49-F238E27FC236}">
                <a16:creationId xmlns="" xmlns:a16="http://schemas.microsoft.com/office/drawing/2014/main" id="{65261959-A21C-5A44-B01A-7AA9AF43247A}"/>
              </a:ext>
            </a:extLst>
          </p:cNvPr>
          <p:cNvSpPr>
            <a:spLocks noGrp="1"/>
          </p:cNvSpPr>
          <p:nvPr>
            <p:ph type="pic" sz="quarter" idx="10"/>
          </p:nvPr>
        </p:nvSpPr>
        <p:spPr>
          <a:xfrm>
            <a:off x="0" y="1057059"/>
            <a:ext cx="4672100" cy="4672100"/>
          </a:xfrm>
          <a:prstGeom prst="ellipse">
            <a:avLst/>
          </a:prstGeom>
          <a:noFill/>
          <a:ln>
            <a:noFill/>
          </a:ln>
        </p:spPr>
        <p:txBody>
          <a:bodyPr/>
          <a:lstStyle/>
          <a:p>
            <a:endParaRPr lang="en-US" dirty="0"/>
          </a:p>
        </p:txBody>
      </p:sp>
      <p:cxnSp>
        <p:nvCxnSpPr>
          <p:cNvPr id="32" name="Straight Connector 31">
            <a:extLst>
              <a:ext uri="{FF2B5EF4-FFF2-40B4-BE49-F238E27FC236}">
                <a16:creationId xmlns="" xmlns:a16="http://schemas.microsoft.com/office/drawing/2014/main" id="{73E64F87-72CD-8640-B2BD-5BAE42BE87BE}"/>
              </a:ext>
            </a:extLst>
          </p:cNvPr>
          <p:cNvCxnSpPr>
            <a:cxnSpLocks/>
          </p:cNvCxnSpPr>
          <p:nvPr userDrawn="1"/>
        </p:nvCxnSpPr>
        <p:spPr>
          <a:xfrm>
            <a:off x="11776518" y="6459397"/>
            <a:ext cx="0" cy="3986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3" name="Rectangle 32">
            <a:extLst>
              <a:ext uri="{FF2B5EF4-FFF2-40B4-BE49-F238E27FC236}">
                <a16:creationId xmlns="" xmlns:a16="http://schemas.microsoft.com/office/drawing/2014/main" id="{05E4028E-E11A-A74D-8651-B7652D229DD7}"/>
              </a:ext>
            </a:extLst>
          </p:cNvPr>
          <p:cNvSpPr/>
          <p:nvPr userDrawn="1"/>
        </p:nvSpPr>
        <p:spPr>
          <a:xfrm>
            <a:off x="9836799" y="6485740"/>
            <a:ext cx="1955985" cy="230832"/>
          </a:xfrm>
          <a:prstGeom prst="rect">
            <a:avLst/>
          </a:prstGeom>
        </p:spPr>
        <p:txBody>
          <a:bodyPr wrap="none">
            <a:spAutoFit/>
          </a:bodyPr>
          <a:lstStyle/>
          <a:p>
            <a:pPr lvl="0" algn="r"/>
            <a:r>
              <a:rPr lang="en-US" sz="900" dirty="0">
                <a:solidFill>
                  <a:schemeClr val="tx1"/>
                </a:solidFill>
              </a:rPr>
              <a:t>YOUNG DIGITAL SOCIAL INNOVATORS</a:t>
            </a:r>
          </a:p>
        </p:txBody>
      </p:sp>
      <p:sp>
        <p:nvSpPr>
          <p:cNvPr id="37" name="Text Placeholder 23">
            <a:extLst>
              <a:ext uri="{FF2B5EF4-FFF2-40B4-BE49-F238E27FC236}">
                <a16:creationId xmlns="" xmlns:a16="http://schemas.microsoft.com/office/drawing/2014/main" id="{71887C45-63D4-A247-9DE0-987298DB45F3}"/>
              </a:ext>
            </a:extLst>
          </p:cNvPr>
          <p:cNvSpPr>
            <a:spLocks noGrp="1"/>
          </p:cNvSpPr>
          <p:nvPr>
            <p:ph type="body" sz="quarter" idx="13" hasCustomPrompt="1"/>
          </p:nvPr>
        </p:nvSpPr>
        <p:spPr>
          <a:xfrm>
            <a:off x="6926354" y="1936387"/>
            <a:ext cx="4866430" cy="697353"/>
          </a:xfrm>
        </p:spPr>
        <p:txBody>
          <a:bodyPr>
            <a:normAutofit/>
          </a:bodyPr>
          <a:lstStyle>
            <a:lvl1pPr marL="0" indent="0" algn="r">
              <a:buNone/>
              <a:defRPr sz="3600">
                <a:solidFill>
                  <a:schemeClr val="tx1"/>
                </a:solidFill>
                <a:latin typeface="+mn-lt"/>
              </a:defRPr>
            </a:lvl1pPr>
          </a:lstStyle>
          <a:p>
            <a:pPr lvl="0"/>
            <a:r>
              <a:rPr lang="en-US" dirty="0"/>
              <a:t>TITLE</a:t>
            </a:r>
          </a:p>
        </p:txBody>
      </p:sp>
      <p:sp>
        <p:nvSpPr>
          <p:cNvPr id="38" name="Text Placeholder 25">
            <a:extLst>
              <a:ext uri="{FF2B5EF4-FFF2-40B4-BE49-F238E27FC236}">
                <a16:creationId xmlns="" xmlns:a16="http://schemas.microsoft.com/office/drawing/2014/main" id="{E1AA6B9D-81B1-1C42-8F5F-754EA1B10F33}"/>
              </a:ext>
            </a:extLst>
          </p:cNvPr>
          <p:cNvSpPr>
            <a:spLocks noGrp="1"/>
          </p:cNvSpPr>
          <p:nvPr>
            <p:ph type="body" sz="quarter" idx="14" hasCustomPrompt="1"/>
          </p:nvPr>
        </p:nvSpPr>
        <p:spPr>
          <a:xfrm>
            <a:off x="6926355" y="3136739"/>
            <a:ext cx="4866429" cy="2592420"/>
          </a:xfrm>
        </p:spPr>
        <p:txBody>
          <a:bodyPr>
            <a:noAutofit/>
          </a:bodyPr>
          <a:lstStyle>
            <a:lvl1pPr marL="0" indent="0" algn="r">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1693194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with photo - Blue &amp; Yelllow">
    <p:spTree>
      <p:nvGrpSpPr>
        <p:cNvPr id="1" name=""/>
        <p:cNvGrpSpPr/>
        <p:nvPr/>
      </p:nvGrpSpPr>
      <p:grpSpPr>
        <a:xfrm>
          <a:off x="0" y="0"/>
          <a:ext cx="0" cy="0"/>
          <a:chOff x="0" y="0"/>
          <a:chExt cx="0" cy="0"/>
        </a:xfrm>
      </p:grpSpPr>
      <p:sp>
        <p:nvSpPr>
          <p:cNvPr id="10" name="Rectangle 9">
            <a:extLst>
              <a:ext uri="{FF2B5EF4-FFF2-40B4-BE49-F238E27FC236}">
                <a16:creationId xmlns="" xmlns:a16="http://schemas.microsoft.com/office/drawing/2014/main" id="{1A002AC6-00CB-D644-976D-0E6CBD9EE0B9}"/>
              </a:ext>
            </a:extLst>
          </p:cNvPr>
          <p:cNvSpPr/>
          <p:nvPr userDrawn="1"/>
        </p:nvSpPr>
        <p:spPr>
          <a:xfrm>
            <a:off x="14068" y="0"/>
            <a:ext cx="12171179" cy="6879688"/>
          </a:xfrm>
          <a:prstGeom prst="rect">
            <a:avLst/>
          </a:prstGeom>
          <a:solidFill>
            <a:srgbClr val="FDA8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 xmlns:a16="http://schemas.microsoft.com/office/drawing/2014/main" id="{51A43052-0EEF-0B40-9FC5-AC748E12A446}"/>
              </a:ext>
            </a:extLst>
          </p:cNvPr>
          <p:cNvSpPr/>
          <p:nvPr userDrawn="1"/>
        </p:nvSpPr>
        <p:spPr>
          <a:xfrm>
            <a:off x="0" y="0"/>
            <a:ext cx="5661026" cy="6879688"/>
          </a:xfrm>
          <a:prstGeom prst="rect">
            <a:avLst/>
          </a:prstGeom>
          <a:solidFill>
            <a:srgbClr val="76C6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Picture Placeholder 31">
            <a:extLst>
              <a:ext uri="{FF2B5EF4-FFF2-40B4-BE49-F238E27FC236}">
                <a16:creationId xmlns="" xmlns:a16="http://schemas.microsoft.com/office/drawing/2014/main" id="{9740A109-BDD3-2D46-AFDF-3A37B567CEE2}"/>
              </a:ext>
            </a:extLst>
          </p:cNvPr>
          <p:cNvSpPr>
            <a:spLocks noGrp="1"/>
          </p:cNvSpPr>
          <p:nvPr>
            <p:ph type="pic" sz="quarter" idx="10"/>
          </p:nvPr>
        </p:nvSpPr>
        <p:spPr>
          <a:xfrm>
            <a:off x="6530975" y="784225"/>
            <a:ext cx="3832225" cy="5289550"/>
          </a:xfrm>
          <a:custGeom>
            <a:avLst/>
            <a:gdLst>
              <a:gd name="connsiteX0" fmla="*/ 3832225 w 3832225"/>
              <a:gd name="connsiteY0" fmla="*/ 1705899 h 5289550"/>
              <a:gd name="connsiteX1" fmla="*/ 3832225 w 3832225"/>
              <a:gd name="connsiteY1" fmla="*/ 3605424 h 5289550"/>
              <a:gd name="connsiteX2" fmla="*/ 3811369 w 3832225"/>
              <a:gd name="connsiteY2" fmla="*/ 3583521 h 5289550"/>
              <a:gd name="connsiteX3" fmla="*/ 3462383 w 3832225"/>
              <a:gd name="connsiteY3" fmla="*/ 2655661 h 5289550"/>
              <a:gd name="connsiteX4" fmla="*/ 3811369 w 3832225"/>
              <a:gd name="connsiteY4" fmla="*/ 1727801 h 5289550"/>
              <a:gd name="connsiteX5" fmla="*/ 0 w 3832225"/>
              <a:gd name="connsiteY5" fmla="*/ 0 h 5289550"/>
              <a:gd name="connsiteX6" fmla="*/ 3832225 w 3832225"/>
              <a:gd name="connsiteY6" fmla="*/ 0 h 5289550"/>
              <a:gd name="connsiteX7" fmla="*/ 3832225 w 3832225"/>
              <a:gd name="connsiteY7" fmla="*/ 767410 h 5289550"/>
              <a:gd name="connsiteX8" fmla="*/ 3744155 w 3832225"/>
              <a:gd name="connsiteY8" fmla="*/ 818477 h 5289550"/>
              <a:gd name="connsiteX9" fmla="*/ 2721881 w 3832225"/>
              <a:gd name="connsiteY9" fmla="*/ 2653587 h 5289550"/>
              <a:gd name="connsiteX10" fmla="*/ 3744155 w 3832225"/>
              <a:gd name="connsiteY10" fmla="*/ 4488697 h 5289550"/>
              <a:gd name="connsiteX11" fmla="*/ 3832225 w 3832225"/>
              <a:gd name="connsiteY11" fmla="*/ 4539764 h 5289550"/>
              <a:gd name="connsiteX12" fmla="*/ 3832225 w 3832225"/>
              <a:gd name="connsiteY12" fmla="*/ 5289550 h 5289550"/>
              <a:gd name="connsiteX13" fmla="*/ 0 w 3832225"/>
              <a:gd name="connsiteY13" fmla="*/ 5289550 h 5289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832225" h="5289550">
                <a:moveTo>
                  <a:pt x="3832225" y="1705899"/>
                </a:moveTo>
                <a:lnTo>
                  <a:pt x="3832225" y="3605424"/>
                </a:lnTo>
                <a:lnTo>
                  <a:pt x="3811369" y="3583521"/>
                </a:lnTo>
                <a:cubicBezTo>
                  <a:pt x="3593350" y="3331374"/>
                  <a:pt x="3462383" y="3008116"/>
                  <a:pt x="3462383" y="2655661"/>
                </a:cubicBezTo>
                <a:cubicBezTo>
                  <a:pt x="3462383" y="2303207"/>
                  <a:pt x="3593350" y="1979948"/>
                  <a:pt x="3811369" y="1727801"/>
                </a:cubicBezTo>
                <a:close/>
                <a:moveTo>
                  <a:pt x="0" y="0"/>
                </a:moveTo>
                <a:lnTo>
                  <a:pt x="3832225" y="0"/>
                </a:lnTo>
                <a:lnTo>
                  <a:pt x="3832225" y="767410"/>
                </a:lnTo>
                <a:lnTo>
                  <a:pt x="3744155" y="818477"/>
                </a:lnTo>
                <a:cubicBezTo>
                  <a:pt x="3127388" y="1216181"/>
                  <a:pt x="2721881" y="1889685"/>
                  <a:pt x="2721881" y="2653587"/>
                </a:cubicBezTo>
                <a:cubicBezTo>
                  <a:pt x="2721881" y="3417489"/>
                  <a:pt x="3127388" y="4090993"/>
                  <a:pt x="3744155" y="4488697"/>
                </a:cubicBezTo>
                <a:lnTo>
                  <a:pt x="3832225" y="4539764"/>
                </a:lnTo>
                <a:lnTo>
                  <a:pt x="3832225" y="5289550"/>
                </a:lnTo>
                <a:lnTo>
                  <a:pt x="0" y="5289550"/>
                </a:lnTo>
                <a:close/>
              </a:path>
            </a:pathLst>
          </a:custGeom>
        </p:spPr>
        <p:txBody>
          <a:bodyPr wrap="square">
            <a:noAutofit/>
          </a:bodyPr>
          <a:lstStyle/>
          <a:p>
            <a:endParaRPr lang="en-US" dirty="0"/>
          </a:p>
        </p:txBody>
      </p:sp>
      <p:sp>
        <p:nvSpPr>
          <p:cNvPr id="42" name="Freeform 41">
            <a:extLst>
              <a:ext uri="{FF2B5EF4-FFF2-40B4-BE49-F238E27FC236}">
                <a16:creationId xmlns="" xmlns:a16="http://schemas.microsoft.com/office/drawing/2014/main" id="{43341BE1-EFF9-9F40-8BE3-1599C1617A2D}"/>
              </a:ext>
            </a:extLst>
          </p:cNvPr>
          <p:cNvSpPr/>
          <p:nvPr userDrawn="1"/>
        </p:nvSpPr>
        <p:spPr>
          <a:xfrm>
            <a:off x="9246786" y="1215933"/>
            <a:ext cx="2924393" cy="4426134"/>
          </a:xfrm>
          <a:custGeom>
            <a:avLst/>
            <a:gdLst>
              <a:gd name="connsiteX0" fmla="*/ 2318658 w 2924393"/>
              <a:gd name="connsiteY0" fmla="*/ 0 h 4426134"/>
              <a:gd name="connsiteX1" fmla="*/ 2671767 w 2924393"/>
              <a:gd name="connsiteY1" fmla="*/ 25500 h 4426134"/>
              <a:gd name="connsiteX2" fmla="*/ 2924393 w 2924393"/>
              <a:gd name="connsiteY2" fmla="*/ 81070 h 4426134"/>
              <a:gd name="connsiteX3" fmla="*/ 2924393 w 2924393"/>
              <a:gd name="connsiteY3" fmla="*/ 900054 h 4426134"/>
              <a:gd name="connsiteX4" fmla="*/ 2829168 w 2924393"/>
              <a:gd name="connsiteY4" fmla="*/ 857635 h 4426134"/>
              <a:gd name="connsiteX5" fmla="*/ 2268785 w 2924393"/>
              <a:gd name="connsiteY5" fmla="*/ 756455 h 4426134"/>
              <a:gd name="connsiteX6" fmla="*/ 740502 w 2924393"/>
              <a:gd name="connsiteY6" fmla="*/ 2215141 h 4426134"/>
              <a:gd name="connsiteX7" fmla="*/ 2268785 w 2924393"/>
              <a:gd name="connsiteY7" fmla="*/ 3673827 h 4426134"/>
              <a:gd name="connsiteX8" fmla="*/ 2829168 w 2924393"/>
              <a:gd name="connsiteY8" fmla="*/ 3572648 h 4426134"/>
              <a:gd name="connsiteX9" fmla="*/ 2924393 w 2924393"/>
              <a:gd name="connsiteY9" fmla="*/ 3530229 h 4426134"/>
              <a:gd name="connsiteX10" fmla="*/ 2924393 w 2924393"/>
              <a:gd name="connsiteY10" fmla="*/ 4345065 h 4426134"/>
              <a:gd name="connsiteX11" fmla="*/ 2671767 w 2924393"/>
              <a:gd name="connsiteY11" fmla="*/ 4400635 h 4426134"/>
              <a:gd name="connsiteX12" fmla="*/ 2318658 w 2924393"/>
              <a:gd name="connsiteY12" fmla="*/ 4426134 h 4426134"/>
              <a:gd name="connsiteX13" fmla="*/ 0 w 2924393"/>
              <a:gd name="connsiteY13" fmla="*/ 2213067 h 4426134"/>
              <a:gd name="connsiteX14" fmla="*/ 2318658 w 2924393"/>
              <a:gd name="connsiteY14" fmla="*/ 0 h 4426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924393" h="4426134">
                <a:moveTo>
                  <a:pt x="2318658" y="0"/>
                </a:moveTo>
                <a:cubicBezTo>
                  <a:pt x="2438711" y="0"/>
                  <a:pt x="2556632" y="8709"/>
                  <a:pt x="2671767" y="25500"/>
                </a:cubicBezTo>
                <a:lnTo>
                  <a:pt x="2924393" y="81070"/>
                </a:lnTo>
                <a:lnTo>
                  <a:pt x="2924393" y="900054"/>
                </a:lnTo>
                <a:lnTo>
                  <a:pt x="2829168" y="857635"/>
                </a:lnTo>
                <a:cubicBezTo>
                  <a:pt x="2655654" y="792330"/>
                  <a:pt x="2466609" y="756455"/>
                  <a:pt x="2268785" y="756455"/>
                </a:cubicBezTo>
                <a:cubicBezTo>
                  <a:pt x="1424738" y="756455"/>
                  <a:pt x="740502" y="1409531"/>
                  <a:pt x="740502" y="2215141"/>
                </a:cubicBezTo>
                <a:cubicBezTo>
                  <a:pt x="740502" y="3020751"/>
                  <a:pt x="1424738" y="3673827"/>
                  <a:pt x="2268785" y="3673827"/>
                </a:cubicBezTo>
                <a:cubicBezTo>
                  <a:pt x="2466609" y="3673827"/>
                  <a:pt x="2655654" y="3637953"/>
                  <a:pt x="2829168" y="3572648"/>
                </a:cubicBezTo>
                <a:lnTo>
                  <a:pt x="2924393" y="3530229"/>
                </a:lnTo>
                <a:lnTo>
                  <a:pt x="2924393" y="4345065"/>
                </a:lnTo>
                <a:lnTo>
                  <a:pt x="2671767" y="4400635"/>
                </a:lnTo>
                <a:cubicBezTo>
                  <a:pt x="2556632" y="4417426"/>
                  <a:pt x="2438711" y="4426134"/>
                  <a:pt x="2318658" y="4426134"/>
                </a:cubicBezTo>
                <a:cubicBezTo>
                  <a:pt x="1038099" y="4426134"/>
                  <a:pt x="0" y="3435310"/>
                  <a:pt x="0" y="2213067"/>
                </a:cubicBezTo>
                <a:cubicBezTo>
                  <a:pt x="0" y="990824"/>
                  <a:pt x="1038099" y="0"/>
                  <a:pt x="2318658" y="0"/>
                </a:cubicBezTo>
                <a:close/>
              </a:path>
            </a:pathLst>
          </a:custGeom>
          <a:solidFill>
            <a:srgbClr val="76C6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Text Placeholder 23">
            <a:extLst>
              <a:ext uri="{FF2B5EF4-FFF2-40B4-BE49-F238E27FC236}">
                <a16:creationId xmlns="" xmlns:a16="http://schemas.microsoft.com/office/drawing/2014/main" id="{B7CE6F89-91DC-C44A-B444-D86AC5482ED1}"/>
              </a:ext>
            </a:extLst>
          </p:cNvPr>
          <p:cNvSpPr>
            <a:spLocks noGrp="1"/>
          </p:cNvSpPr>
          <p:nvPr>
            <p:ph type="body" sz="quarter" idx="13" hasCustomPrompt="1"/>
          </p:nvPr>
        </p:nvSpPr>
        <p:spPr>
          <a:xfrm rot="16200000">
            <a:off x="8591209" y="2587693"/>
            <a:ext cx="5805395" cy="1327603"/>
          </a:xfrm>
        </p:spPr>
        <p:txBody>
          <a:bodyPr>
            <a:noAutofit/>
          </a:bodyPr>
          <a:lstStyle>
            <a:lvl1pPr marL="0" indent="0" algn="l">
              <a:buNone/>
              <a:defRPr sz="9000">
                <a:solidFill>
                  <a:schemeClr val="bg1"/>
                </a:solidFill>
                <a:latin typeface="+mn-lt"/>
              </a:defRPr>
            </a:lvl1pPr>
          </a:lstStyle>
          <a:p>
            <a:pPr lvl="0"/>
            <a:r>
              <a:rPr lang="en-US" dirty="0"/>
              <a:t>LOOKBOOK</a:t>
            </a:r>
          </a:p>
        </p:txBody>
      </p:sp>
      <p:sp>
        <p:nvSpPr>
          <p:cNvPr id="34" name="Text Placeholder 25">
            <a:extLst>
              <a:ext uri="{FF2B5EF4-FFF2-40B4-BE49-F238E27FC236}">
                <a16:creationId xmlns="" xmlns:a16="http://schemas.microsoft.com/office/drawing/2014/main" id="{53F639C3-B43E-E641-AF00-25EC492549AF}"/>
              </a:ext>
            </a:extLst>
          </p:cNvPr>
          <p:cNvSpPr>
            <a:spLocks noGrp="1"/>
          </p:cNvSpPr>
          <p:nvPr>
            <p:ph type="body" sz="quarter" idx="14" hasCustomPrompt="1"/>
          </p:nvPr>
        </p:nvSpPr>
        <p:spPr>
          <a:xfrm>
            <a:off x="508178" y="1915207"/>
            <a:ext cx="4461735" cy="4158567"/>
          </a:xfrm>
        </p:spPr>
        <p:txBody>
          <a:bodyPr>
            <a:noAutofit/>
          </a:bodyPr>
          <a:lstStyle>
            <a:lvl1pPr marL="0" indent="0" algn="l">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5" name="Text Placeholder 23">
            <a:extLst>
              <a:ext uri="{FF2B5EF4-FFF2-40B4-BE49-F238E27FC236}">
                <a16:creationId xmlns="" xmlns:a16="http://schemas.microsoft.com/office/drawing/2014/main" id="{2449EAB2-BB11-3148-BEAF-7D3EFF337C34}"/>
              </a:ext>
            </a:extLst>
          </p:cNvPr>
          <p:cNvSpPr>
            <a:spLocks noGrp="1"/>
          </p:cNvSpPr>
          <p:nvPr>
            <p:ph type="body" sz="quarter" idx="15" hasCustomPrompt="1"/>
          </p:nvPr>
        </p:nvSpPr>
        <p:spPr>
          <a:xfrm>
            <a:off x="508178" y="867256"/>
            <a:ext cx="4461735" cy="697353"/>
          </a:xfrm>
        </p:spPr>
        <p:txBody>
          <a:bodyPr>
            <a:normAutofit/>
          </a:bodyPr>
          <a:lstStyle>
            <a:lvl1pPr marL="0" indent="0" algn="l">
              <a:buNone/>
              <a:defRPr sz="3600">
                <a:solidFill>
                  <a:schemeClr val="bg1"/>
                </a:solidFill>
                <a:latin typeface="+mn-lt"/>
              </a:defRPr>
            </a:lvl1pPr>
          </a:lstStyle>
          <a:p>
            <a:pPr lvl="0"/>
            <a:r>
              <a:rPr lang="en-US" dirty="0"/>
              <a:t>TITLE</a:t>
            </a:r>
          </a:p>
        </p:txBody>
      </p:sp>
      <p:sp>
        <p:nvSpPr>
          <p:cNvPr id="40" name="Rectangle 39">
            <a:extLst>
              <a:ext uri="{FF2B5EF4-FFF2-40B4-BE49-F238E27FC236}">
                <a16:creationId xmlns="" xmlns:a16="http://schemas.microsoft.com/office/drawing/2014/main" id="{36B20D1A-045D-784D-9060-535B2C9E8166}"/>
              </a:ext>
            </a:extLst>
          </p:cNvPr>
          <p:cNvSpPr/>
          <p:nvPr userDrawn="1"/>
        </p:nvSpPr>
        <p:spPr>
          <a:xfrm>
            <a:off x="386062" y="6437709"/>
            <a:ext cx="11674007" cy="230832"/>
          </a:xfrm>
          <a:prstGeom prst="rect">
            <a:avLst/>
          </a:prstGeom>
        </p:spPr>
        <p:txBody>
          <a:bodyPr wrap="square">
            <a:spAutoFit/>
          </a:bodyPr>
          <a:lstStyle/>
          <a:p>
            <a:pPr lvl="0" algn="l"/>
            <a:r>
              <a:rPr lang="en-US" sz="900" dirty="0">
                <a:solidFill>
                  <a:schemeClr val="bg1"/>
                </a:solidFill>
              </a:rPr>
              <a:t>YOUNG DIGITAL SOCIAL INNOVATORS</a:t>
            </a:r>
          </a:p>
        </p:txBody>
      </p:sp>
      <p:cxnSp>
        <p:nvCxnSpPr>
          <p:cNvPr id="43" name="Straight Connector 42">
            <a:extLst>
              <a:ext uri="{FF2B5EF4-FFF2-40B4-BE49-F238E27FC236}">
                <a16:creationId xmlns="" xmlns:a16="http://schemas.microsoft.com/office/drawing/2014/main" id="{9BB55A08-EAE2-D549-A113-BBDB0FE2914A}"/>
              </a:ext>
            </a:extLst>
          </p:cNvPr>
          <p:cNvCxnSpPr>
            <a:cxnSpLocks/>
          </p:cNvCxnSpPr>
          <p:nvPr userDrawn="1"/>
        </p:nvCxnSpPr>
        <p:spPr>
          <a:xfrm>
            <a:off x="386062" y="6459397"/>
            <a:ext cx="0" cy="39860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20584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with photo - White &amp; Yelllow">
    <p:spTree>
      <p:nvGrpSpPr>
        <p:cNvPr id="1" name=""/>
        <p:cNvGrpSpPr/>
        <p:nvPr/>
      </p:nvGrpSpPr>
      <p:grpSpPr>
        <a:xfrm>
          <a:off x="0" y="0"/>
          <a:ext cx="0" cy="0"/>
          <a:chOff x="0" y="0"/>
          <a:chExt cx="0" cy="0"/>
        </a:xfrm>
      </p:grpSpPr>
      <p:sp>
        <p:nvSpPr>
          <p:cNvPr id="10" name="Rectangle 9">
            <a:extLst>
              <a:ext uri="{FF2B5EF4-FFF2-40B4-BE49-F238E27FC236}">
                <a16:creationId xmlns="" xmlns:a16="http://schemas.microsoft.com/office/drawing/2014/main" id="{1A002AC6-00CB-D644-976D-0E6CBD9EE0B9}"/>
              </a:ext>
            </a:extLst>
          </p:cNvPr>
          <p:cNvSpPr/>
          <p:nvPr userDrawn="1"/>
        </p:nvSpPr>
        <p:spPr>
          <a:xfrm>
            <a:off x="14068" y="0"/>
            <a:ext cx="12171179" cy="6879688"/>
          </a:xfrm>
          <a:prstGeom prst="rect">
            <a:avLst/>
          </a:prstGeom>
          <a:solidFill>
            <a:srgbClr val="FDA8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 xmlns:a16="http://schemas.microsoft.com/office/drawing/2014/main" id="{51A43052-0EEF-0B40-9FC5-AC748E12A446}"/>
              </a:ext>
            </a:extLst>
          </p:cNvPr>
          <p:cNvSpPr/>
          <p:nvPr userDrawn="1"/>
        </p:nvSpPr>
        <p:spPr>
          <a:xfrm>
            <a:off x="0" y="0"/>
            <a:ext cx="5661026" cy="68796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Picture Placeholder 31">
            <a:extLst>
              <a:ext uri="{FF2B5EF4-FFF2-40B4-BE49-F238E27FC236}">
                <a16:creationId xmlns="" xmlns:a16="http://schemas.microsoft.com/office/drawing/2014/main" id="{9740A109-BDD3-2D46-AFDF-3A37B567CEE2}"/>
              </a:ext>
            </a:extLst>
          </p:cNvPr>
          <p:cNvSpPr>
            <a:spLocks noGrp="1"/>
          </p:cNvSpPr>
          <p:nvPr>
            <p:ph type="pic" sz="quarter" idx="10"/>
          </p:nvPr>
        </p:nvSpPr>
        <p:spPr>
          <a:xfrm>
            <a:off x="6530975" y="784225"/>
            <a:ext cx="3832225" cy="5289550"/>
          </a:xfrm>
          <a:custGeom>
            <a:avLst/>
            <a:gdLst>
              <a:gd name="connsiteX0" fmla="*/ 3832225 w 3832225"/>
              <a:gd name="connsiteY0" fmla="*/ 1705899 h 5289550"/>
              <a:gd name="connsiteX1" fmla="*/ 3832225 w 3832225"/>
              <a:gd name="connsiteY1" fmla="*/ 3605424 h 5289550"/>
              <a:gd name="connsiteX2" fmla="*/ 3811369 w 3832225"/>
              <a:gd name="connsiteY2" fmla="*/ 3583521 h 5289550"/>
              <a:gd name="connsiteX3" fmla="*/ 3462383 w 3832225"/>
              <a:gd name="connsiteY3" fmla="*/ 2655661 h 5289550"/>
              <a:gd name="connsiteX4" fmla="*/ 3811369 w 3832225"/>
              <a:gd name="connsiteY4" fmla="*/ 1727801 h 5289550"/>
              <a:gd name="connsiteX5" fmla="*/ 0 w 3832225"/>
              <a:gd name="connsiteY5" fmla="*/ 0 h 5289550"/>
              <a:gd name="connsiteX6" fmla="*/ 3832225 w 3832225"/>
              <a:gd name="connsiteY6" fmla="*/ 0 h 5289550"/>
              <a:gd name="connsiteX7" fmla="*/ 3832225 w 3832225"/>
              <a:gd name="connsiteY7" fmla="*/ 767410 h 5289550"/>
              <a:gd name="connsiteX8" fmla="*/ 3744155 w 3832225"/>
              <a:gd name="connsiteY8" fmla="*/ 818477 h 5289550"/>
              <a:gd name="connsiteX9" fmla="*/ 2721881 w 3832225"/>
              <a:gd name="connsiteY9" fmla="*/ 2653587 h 5289550"/>
              <a:gd name="connsiteX10" fmla="*/ 3744155 w 3832225"/>
              <a:gd name="connsiteY10" fmla="*/ 4488697 h 5289550"/>
              <a:gd name="connsiteX11" fmla="*/ 3832225 w 3832225"/>
              <a:gd name="connsiteY11" fmla="*/ 4539764 h 5289550"/>
              <a:gd name="connsiteX12" fmla="*/ 3832225 w 3832225"/>
              <a:gd name="connsiteY12" fmla="*/ 5289550 h 5289550"/>
              <a:gd name="connsiteX13" fmla="*/ 0 w 3832225"/>
              <a:gd name="connsiteY13" fmla="*/ 5289550 h 5289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832225" h="5289550">
                <a:moveTo>
                  <a:pt x="3832225" y="1705899"/>
                </a:moveTo>
                <a:lnTo>
                  <a:pt x="3832225" y="3605424"/>
                </a:lnTo>
                <a:lnTo>
                  <a:pt x="3811369" y="3583521"/>
                </a:lnTo>
                <a:cubicBezTo>
                  <a:pt x="3593350" y="3331374"/>
                  <a:pt x="3462383" y="3008116"/>
                  <a:pt x="3462383" y="2655661"/>
                </a:cubicBezTo>
                <a:cubicBezTo>
                  <a:pt x="3462383" y="2303207"/>
                  <a:pt x="3593350" y="1979948"/>
                  <a:pt x="3811369" y="1727801"/>
                </a:cubicBezTo>
                <a:close/>
                <a:moveTo>
                  <a:pt x="0" y="0"/>
                </a:moveTo>
                <a:lnTo>
                  <a:pt x="3832225" y="0"/>
                </a:lnTo>
                <a:lnTo>
                  <a:pt x="3832225" y="767410"/>
                </a:lnTo>
                <a:lnTo>
                  <a:pt x="3744155" y="818477"/>
                </a:lnTo>
                <a:cubicBezTo>
                  <a:pt x="3127388" y="1216181"/>
                  <a:pt x="2721881" y="1889685"/>
                  <a:pt x="2721881" y="2653587"/>
                </a:cubicBezTo>
                <a:cubicBezTo>
                  <a:pt x="2721881" y="3417489"/>
                  <a:pt x="3127388" y="4090993"/>
                  <a:pt x="3744155" y="4488697"/>
                </a:cubicBezTo>
                <a:lnTo>
                  <a:pt x="3832225" y="4539764"/>
                </a:lnTo>
                <a:lnTo>
                  <a:pt x="3832225" y="5289550"/>
                </a:lnTo>
                <a:lnTo>
                  <a:pt x="0" y="5289550"/>
                </a:lnTo>
                <a:close/>
              </a:path>
            </a:pathLst>
          </a:custGeom>
        </p:spPr>
        <p:txBody>
          <a:bodyPr wrap="square">
            <a:noAutofit/>
          </a:bodyPr>
          <a:lstStyle/>
          <a:p>
            <a:endParaRPr lang="en-US" dirty="0"/>
          </a:p>
        </p:txBody>
      </p:sp>
      <p:sp>
        <p:nvSpPr>
          <p:cNvPr id="42" name="Freeform 41">
            <a:extLst>
              <a:ext uri="{FF2B5EF4-FFF2-40B4-BE49-F238E27FC236}">
                <a16:creationId xmlns="" xmlns:a16="http://schemas.microsoft.com/office/drawing/2014/main" id="{43341BE1-EFF9-9F40-8BE3-1599C1617A2D}"/>
              </a:ext>
            </a:extLst>
          </p:cNvPr>
          <p:cNvSpPr/>
          <p:nvPr userDrawn="1"/>
        </p:nvSpPr>
        <p:spPr>
          <a:xfrm>
            <a:off x="9246786" y="1215933"/>
            <a:ext cx="2924393" cy="4426134"/>
          </a:xfrm>
          <a:custGeom>
            <a:avLst/>
            <a:gdLst>
              <a:gd name="connsiteX0" fmla="*/ 2318658 w 2924393"/>
              <a:gd name="connsiteY0" fmla="*/ 0 h 4426134"/>
              <a:gd name="connsiteX1" fmla="*/ 2671767 w 2924393"/>
              <a:gd name="connsiteY1" fmla="*/ 25500 h 4426134"/>
              <a:gd name="connsiteX2" fmla="*/ 2924393 w 2924393"/>
              <a:gd name="connsiteY2" fmla="*/ 81070 h 4426134"/>
              <a:gd name="connsiteX3" fmla="*/ 2924393 w 2924393"/>
              <a:gd name="connsiteY3" fmla="*/ 900054 h 4426134"/>
              <a:gd name="connsiteX4" fmla="*/ 2829168 w 2924393"/>
              <a:gd name="connsiteY4" fmla="*/ 857635 h 4426134"/>
              <a:gd name="connsiteX5" fmla="*/ 2268785 w 2924393"/>
              <a:gd name="connsiteY5" fmla="*/ 756455 h 4426134"/>
              <a:gd name="connsiteX6" fmla="*/ 740502 w 2924393"/>
              <a:gd name="connsiteY6" fmla="*/ 2215141 h 4426134"/>
              <a:gd name="connsiteX7" fmla="*/ 2268785 w 2924393"/>
              <a:gd name="connsiteY7" fmla="*/ 3673827 h 4426134"/>
              <a:gd name="connsiteX8" fmla="*/ 2829168 w 2924393"/>
              <a:gd name="connsiteY8" fmla="*/ 3572648 h 4426134"/>
              <a:gd name="connsiteX9" fmla="*/ 2924393 w 2924393"/>
              <a:gd name="connsiteY9" fmla="*/ 3530229 h 4426134"/>
              <a:gd name="connsiteX10" fmla="*/ 2924393 w 2924393"/>
              <a:gd name="connsiteY10" fmla="*/ 4345065 h 4426134"/>
              <a:gd name="connsiteX11" fmla="*/ 2671767 w 2924393"/>
              <a:gd name="connsiteY11" fmla="*/ 4400635 h 4426134"/>
              <a:gd name="connsiteX12" fmla="*/ 2318658 w 2924393"/>
              <a:gd name="connsiteY12" fmla="*/ 4426134 h 4426134"/>
              <a:gd name="connsiteX13" fmla="*/ 0 w 2924393"/>
              <a:gd name="connsiteY13" fmla="*/ 2213067 h 4426134"/>
              <a:gd name="connsiteX14" fmla="*/ 2318658 w 2924393"/>
              <a:gd name="connsiteY14" fmla="*/ 0 h 4426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924393" h="4426134">
                <a:moveTo>
                  <a:pt x="2318658" y="0"/>
                </a:moveTo>
                <a:cubicBezTo>
                  <a:pt x="2438711" y="0"/>
                  <a:pt x="2556632" y="8709"/>
                  <a:pt x="2671767" y="25500"/>
                </a:cubicBezTo>
                <a:lnTo>
                  <a:pt x="2924393" y="81070"/>
                </a:lnTo>
                <a:lnTo>
                  <a:pt x="2924393" y="900054"/>
                </a:lnTo>
                <a:lnTo>
                  <a:pt x="2829168" y="857635"/>
                </a:lnTo>
                <a:cubicBezTo>
                  <a:pt x="2655654" y="792330"/>
                  <a:pt x="2466609" y="756455"/>
                  <a:pt x="2268785" y="756455"/>
                </a:cubicBezTo>
                <a:cubicBezTo>
                  <a:pt x="1424738" y="756455"/>
                  <a:pt x="740502" y="1409531"/>
                  <a:pt x="740502" y="2215141"/>
                </a:cubicBezTo>
                <a:cubicBezTo>
                  <a:pt x="740502" y="3020751"/>
                  <a:pt x="1424738" y="3673827"/>
                  <a:pt x="2268785" y="3673827"/>
                </a:cubicBezTo>
                <a:cubicBezTo>
                  <a:pt x="2466609" y="3673827"/>
                  <a:pt x="2655654" y="3637953"/>
                  <a:pt x="2829168" y="3572648"/>
                </a:cubicBezTo>
                <a:lnTo>
                  <a:pt x="2924393" y="3530229"/>
                </a:lnTo>
                <a:lnTo>
                  <a:pt x="2924393" y="4345065"/>
                </a:lnTo>
                <a:lnTo>
                  <a:pt x="2671767" y="4400635"/>
                </a:lnTo>
                <a:cubicBezTo>
                  <a:pt x="2556632" y="4417426"/>
                  <a:pt x="2438711" y="4426134"/>
                  <a:pt x="2318658" y="4426134"/>
                </a:cubicBezTo>
                <a:cubicBezTo>
                  <a:pt x="1038099" y="4426134"/>
                  <a:pt x="0" y="3435310"/>
                  <a:pt x="0" y="2213067"/>
                </a:cubicBezTo>
                <a:cubicBezTo>
                  <a:pt x="0" y="990824"/>
                  <a:pt x="1038099" y="0"/>
                  <a:pt x="2318658" y="0"/>
                </a:cubicBezTo>
                <a:close/>
              </a:path>
            </a:pathLst>
          </a:custGeom>
          <a:solidFill>
            <a:srgbClr val="76C6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Text Placeholder 23">
            <a:extLst>
              <a:ext uri="{FF2B5EF4-FFF2-40B4-BE49-F238E27FC236}">
                <a16:creationId xmlns="" xmlns:a16="http://schemas.microsoft.com/office/drawing/2014/main" id="{B7CE6F89-91DC-C44A-B444-D86AC5482ED1}"/>
              </a:ext>
            </a:extLst>
          </p:cNvPr>
          <p:cNvSpPr>
            <a:spLocks noGrp="1"/>
          </p:cNvSpPr>
          <p:nvPr>
            <p:ph type="body" sz="quarter" idx="13" hasCustomPrompt="1"/>
          </p:nvPr>
        </p:nvSpPr>
        <p:spPr>
          <a:xfrm rot="16200000">
            <a:off x="8591209" y="2587693"/>
            <a:ext cx="5805395" cy="1327603"/>
          </a:xfrm>
        </p:spPr>
        <p:txBody>
          <a:bodyPr>
            <a:noAutofit/>
          </a:bodyPr>
          <a:lstStyle>
            <a:lvl1pPr marL="0" indent="0" algn="l">
              <a:buNone/>
              <a:defRPr sz="9000">
                <a:solidFill>
                  <a:schemeClr val="bg1"/>
                </a:solidFill>
                <a:latin typeface="+mn-lt"/>
              </a:defRPr>
            </a:lvl1pPr>
          </a:lstStyle>
          <a:p>
            <a:pPr lvl="0"/>
            <a:r>
              <a:rPr lang="en-US" dirty="0"/>
              <a:t>LOOKBOOK</a:t>
            </a:r>
          </a:p>
        </p:txBody>
      </p:sp>
      <p:sp>
        <p:nvSpPr>
          <p:cNvPr id="34" name="Text Placeholder 25">
            <a:extLst>
              <a:ext uri="{FF2B5EF4-FFF2-40B4-BE49-F238E27FC236}">
                <a16:creationId xmlns="" xmlns:a16="http://schemas.microsoft.com/office/drawing/2014/main" id="{53F639C3-B43E-E641-AF00-25EC492549AF}"/>
              </a:ext>
            </a:extLst>
          </p:cNvPr>
          <p:cNvSpPr>
            <a:spLocks noGrp="1"/>
          </p:cNvSpPr>
          <p:nvPr>
            <p:ph type="body" sz="quarter" idx="14" hasCustomPrompt="1"/>
          </p:nvPr>
        </p:nvSpPr>
        <p:spPr>
          <a:xfrm>
            <a:off x="508178" y="1915207"/>
            <a:ext cx="4461735" cy="4158567"/>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5" name="Text Placeholder 23">
            <a:extLst>
              <a:ext uri="{FF2B5EF4-FFF2-40B4-BE49-F238E27FC236}">
                <a16:creationId xmlns="" xmlns:a16="http://schemas.microsoft.com/office/drawing/2014/main" id="{2449EAB2-BB11-3148-BEAF-7D3EFF337C34}"/>
              </a:ext>
            </a:extLst>
          </p:cNvPr>
          <p:cNvSpPr>
            <a:spLocks noGrp="1"/>
          </p:cNvSpPr>
          <p:nvPr>
            <p:ph type="body" sz="quarter" idx="15" hasCustomPrompt="1"/>
          </p:nvPr>
        </p:nvSpPr>
        <p:spPr>
          <a:xfrm>
            <a:off x="508178" y="867256"/>
            <a:ext cx="4461735" cy="697353"/>
          </a:xfrm>
        </p:spPr>
        <p:txBody>
          <a:bodyPr>
            <a:normAutofit/>
          </a:bodyPr>
          <a:lstStyle>
            <a:lvl1pPr marL="0" indent="0" algn="l">
              <a:buNone/>
              <a:defRPr sz="3600">
                <a:solidFill>
                  <a:schemeClr val="tx1"/>
                </a:solidFill>
                <a:latin typeface="+mn-lt"/>
              </a:defRPr>
            </a:lvl1pPr>
          </a:lstStyle>
          <a:p>
            <a:pPr lvl="0"/>
            <a:r>
              <a:rPr lang="en-US" dirty="0"/>
              <a:t>TITLE</a:t>
            </a:r>
          </a:p>
        </p:txBody>
      </p:sp>
      <p:sp>
        <p:nvSpPr>
          <p:cNvPr id="40" name="Rectangle 39">
            <a:extLst>
              <a:ext uri="{FF2B5EF4-FFF2-40B4-BE49-F238E27FC236}">
                <a16:creationId xmlns="" xmlns:a16="http://schemas.microsoft.com/office/drawing/2014/main" id="{36B20D1A-045D-784D-9060-535B2C9E8166}"/>
              </a:ext>
            </a:extLst>
          </p:cNvPr>
          <p:cNvSpPr/>
          <p:nvPr userDrawn="1"/>
        </p:nvSpPr>
        <p:spPr>
          <a:xfrm>
            <a:off x="386062" y="6437709"/>
            <a:ext cx="11674007" cy="230832"/>
          </a:xfrm>
          <a:prstGeom prst="rect">
            <a:avLst/>
          </a:prstGeom>
        </p:spPr>
        <p:txBody>
          <a:bodyPr wrap="square">
            <a:spAutoFit/>
          </a:bodyPr>
          <a:lstStyle/>
          <a:p>
            <a:pPr lvl="0" algn="l"/>
            <a:r>
              <a:rPr lang="en-US" sz="900" dirty="0">
                <a:solidFill>
                  <a:schemeClr val="tx1"/>
                </a:solidFill>
              </a:rPr>
              <a:t>YOUNG DIGITAL SOCIAL INNOVATORS</a:t>
            </a:r>
          </a:p>
        </p:txBody>
      </p:sp>
      <p:cxnSp>
        <p:nvCxnSpPr>
          <p:cNvPr id="43" name="Straight Connector 42">
            <a:extLst>
              <a:ext uri="{FF2B5EF4-FFF2-40B4-BE49-F238E27FC236}">
                <a16:creationId xmlns="" xmlns:a16="http://schemas.microsoft.com/office/drawing/2014/main" id="{9BB55A08-EAE2-D549-A113-BBDB0FE2914A}"/>
              </a:ext>
            </a:extLst>
          </p:cNvPr>
          <p:cNvCxnSpPr>
            <a:cxnSpLocks/>
          </p:cNvCxnSpPr>
          <p:nvPr userDrawn="1"/>
        </p:nvCxnSpPr>
        <p:spPr>
          <a:xfrm>
            <a:off x="386062" y="6459397"/>
            <a:ext cx="0" cy="3986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372475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with photo - Purple">
    <p:spTree>
      <p:nvGrpSpPr>
        <p:cNvPr id="1" name=""/>
        <p:cNvGrpSpPr/>
        <p:nvPr/>
      </p:nvGrpSpPr>
      <p:grpSpPr>
        <a:xfrm>
          <a:off x="0" y="0"/>
          <a:ext cx="0" cy="0"/>
          <a:chOff x="0" y="0"/>
          <a:chExt cx="0" cy="0"/>
        </a:xfrm>
      </p:grpSpPr>
      <p:sp>
        <p:nvSpPr>
          <p:cNvPr id="19" name="Rectangle 18">
            <a:extLst>
              <a:ext uri="{FF2B5EF4-FFF2-40B4-BE49-F238E27FC236}">
                <a16:creationId xmlns="" xmlns:a16="http://schemas.microsoft.com/office/drawing/2014/main" id="{1B02C0F9-0F02-4249-937C-9F149AD1F8A3}"/>
              </a:ext>
            </a:extLst>
          </p:cNvPr>
          <p:cNvSpPr/>
          <p:nvPr userDrawn="1"/>
        </p:nvSpPr>
        <p:spPr>
          <a:xfrm>
            <a:off x="0" y="-21688"/>
            <a:ext cx="12192000" cy="6879688"/>
          </a:xfrm>
          <a:prstGeom prst="rect">
            <a:avLst/>
          </a:prstGeom>
          <a:solidFill>
            <a:srgbClr val="A63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0" name="Straight Connector 19">
            <a:extLst>
              <a:ext uri="{FF2B5EF4-FFF2-40B4-BE49-F238E27FC236}">
                <a16:creationId xmlns="" xmlns:a16="http://schemas.microsoft.com/office/drawing/2014/main" id="{CEDE63DB-4F40-5C40-80A2-A64D2A76AC3A}"/>
              </a:ext>
            </a:extLst>
          </p:cNvPr>
          <p:cNvCxnSpPr>
            <a:cxnSpLocks/>
          </p:cNvCxnSpPr>
          <p:nvPr userDrawn="1"/>
        </p:nvCxnSpPr>
        <p:spPr>
          <a:xfrm>
            <a:off x="11776518" y="6459397"/>
            <a:ext cx="0" cy="39860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 xmlns:a16="http://schemas.microsoft.com/office/drawing/2014/main" id="{A24EA053-A08C-0341-841E-AD4D30F56FA2}"/>
              </a:ext>
            </a:extLst>
          </p:cNvPr>
          <p:cNvSpPr/>
          <p:nvPr userDrawn="1"/>
        </p:nvSpPr>
        <p:spPr>
          <a:xfrm>
            <a:off x="9836799" y="6485740"/>
            <a:ext cx="1955985" cy="230832"/>
          </a:xfrm>
          <a:prstGeom prst="rect">
            <a:avLst/>
          </a:prstGeom>
        </p:spPr>
        <p:txBody>
          <a:bodyPr wrap="none">
            <a:spAutoFit/>
          </a:bodyPr>
          <a:lstStyle/>
          <a:p>
            <a:pPr lvl="0" algn="r"/>
            <a:r>
              <a:rPr lang="en-US" sz="900" dirty="0">
                <a:solidFill>
                  <a:schemeClr val="bg1"/>
                </a:solidFill>
              </a:rPr>
              <a:t>YOUNG DIGITAL SOCIAL INNOVATORS</a:t>
            </a:r>
          </a:p>
        </p:txBody>
      </p:sp>
      <p:sp>
        <p:nvSpPr>
          <p:cNvPr id="22" name="Text Placeholder 23">
            <a:extLst>
              <a:ext uri="{FF2B5EF4-FFF2-40B4-BE49-F238E27FC236}">
                <a16:creationId xmlns="" xmlns:a16="http://schemas.microsoft.com/office/drawing/2014/main" id="{F87A9DAF-37A0-964A-9864-34653714ACF4}"/>
              </a:ext>
            </a:extLst>
          </p:cNvPr>
          <p:cNvSpPr>
            <a:spLocks noGrp="1"/>
          </p:cNvSpPr>
          <p:nvPr>
            <p:ph type="body" sz="quarter" idx="13" hasCustomPrompt="1"/>
          </p:nvPr>
        </p:nvSpPr>
        <p:spPr>
          <a:xfrm>
            <a:off x="6926354" y="1936387"/>
            <a:ext cx="4866430" cy="697353"/>
          </a:xfrm>
        </p:spPr>
        <p:txBody>
          <a:bodyPr>
            <a:normAutofit/>
          </a:bodyPr>
          <a:lstStyle>
            <a:lvl1pPr marL="0" indent="0" algn="r">
              <a:buNone/>
              <a:defRPr sz="3600">
                <a:solidFill>
                  <a:schemeClr val="bg1"/>
                </a:solidFill>
                <a:latin typeface="+mn-lt"/>
              </a:defRPr>
            </a:lvl1pPr>
          </a:lstStyle>
          <a:p>
            <a:pPr lvl="0"/>
            <a:r>
              <a:rPr lang="en-US" dirty="0"/>
              <a:t>TITLE</a:t>
            </a:r>
          </a:p>
        </p:txBody>
      </p:sp>
      <p:sp>
        <p:nvSpPr>
          <p:cNvPr id="23" name="Text Placeholder 25">
            <a:extLst>
              <a:ext uri="{FF2B5EF4-FFF2-40B4-BE49-F238E27FC236}">
                <a16:creationId xmlns="" xmlns:a16="http://schemas.microsoft.com/office/drawing/2014/main" id="{75CC0F68-3E33-5443-B90D-F87EC5124CAF}"/>
              </a:ext>
            </a:extLst>
          </p:cNvPr>
          <p:cNvSpPr>
            <a:spLocks noGrp="1"/>
          </p:cNvSpPr>
          <p:nvPr>
            <p:ph type="body" sz="quarter" idx="14" hasCustomPrompt="1"/>
          </p:nvPr>
        </p:nvSpPr>
        <p:spPr>
          <a:xfrm>
            <a:off x="6926355" y="3136739"/>
            <a:ext cx="4866429" cy="2592420"/>
          </a:xfrm>
        </p:spPr>
        <p:txBody>
          <a:bodyPr>
            <a:noAutofit/>
          </a:bodyPr>
          <a:lstStyle>
            <a:lvl1pPr marL="0" indent="0" algn="r">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3" name="Freeform 12">
            <a:extLst>
              <a:ext uri="{FF2B5EF4-FFF2-40B4-BE49-F238E27FC236}">
                <a16:creationId xmlns="" xmlns:a16="http://schemas.microsoft.com/office/drawing/2014/main" id="{D8C75B8A-136B-3C45-9E5D-FF7657C53646}"/>
              </a:ext>
            </a:extLst>
          </p:cNvPr>
          <p:cNvSpPr/>
          <p:nvPr userDrawn="1"/>
        </p:nvSpPr>
        <p:spPr>
          <a:xfrm>
            <a:off x="309488" y="1575582"/>
            <a:ext cx="3038622" cy="3277772"/>
          </a:xfrm>
          <a:custGeom>
            <a:avLst/>
            <a:gdLst>
              <a:gd name="connsiteX0" fmla="*/ 0 w 3038622"/>
              <a:gd name="connsiteY0" fmla="*/ 0 h 3277772"/>
              <a:gd name="connsiteX1" fmla="*/ 3038622 w 3038622"/>
              <a:gd name="connsiteY1" fmla="*/ 0 h 3277772"/>
              <a:gd name="connsiteX2" fmla="*/ 3038622 w 3038622"/>
              <a:gd name="connsiteY2" fmla="*/ 3277772 h 3277772"/>
              <a:gd name="connsiteX3" fmla="*/ 0 w 3038622"/>
              <a:gd name="connsiteY3" fmla="*/ 3277772 h 3277772"/>
              <a:gd name="connsiteX4" fmla="*/ 0 w 3038622"/>
              <a:gd name="connsiteY4" fmla="*/ 0 h 3277772"/>
              <a:gd name="connsiteX5" fmla="*/ 431305 w 3038622"/>
              <a:gd name="connsiteY5" fmla="*/ 499404 h 3277772"/>
              <a:gd name="connsiteX6" fmla="*/ 431305 w 3038622"/>
              <a:gd name="connsiteY6" fmla="*/ 2799470 h 3277772"/>
              <a:gd name="connsiteX7" fmla="*/ 2588456 w 3038622"/>
              <a:gd name="connsiteY7" fmla="*/ 2799470 h 3277772"/>
              <a:gd name="connsiteX8" fmla="*/ 2588456 w 3038622"/>
              <a:gd name="connsiteY8" fmla="*/ 499404 h 3277772"/>
              <a:gd name="connsiteX9" fmla="*/ 431305 w 3038622"/>
              <a:gd name="connsiteY9" fmla="*/ 499404 h 3277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38622" h="3277772">
                <a:moveTo>
                  <a:pt x="0" y="0"/>
                </a:moveTo>
                <a:lnTo>
                  <a:pt x="3038622" y="0"/>
                </a:lnTo>
                <a:lnTo>
                  <a:pt x="3038622" y="3277772"/>
                </a:lnTo>
                <a:lnTo>
                  <a:pt x="0" y="3277772"/>
                </a:lnTo>
                <a:lnTo>
                  <a:pt x="0" y="0"/>
                </a:lnTo>
                <a:close/>
                <a:moveTo>
                  <a:pt x="431305" y="499404"/>
                </a:moveTo>
                <a:lnTo>
                  <a:pt x="431305" y="2799470"/>
                </a:lnTo>
                <a:lnTo>
                  <a:pt x="2588456" y="2799470"/>
                </a:lnTo>
                <a:lnTo>
                  <a:pt x="2588456" y="499404"/>
                </a:lnTo>
                <a:lnTo>
                  <a:pt x="431305" y="499404"/>
                </a:lnTo>
                <a:close/>
              </a:path>
            </a:pathLst>
          </a:custGeom>
          <a:solidFill>
            <a:srgbClr val="FDA8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Picture Placeholder 17">
            <a:extLst>
              <a:ext uri="{FF2B5EF4-FFF2-40B4-BE49-F238E27FC236}">
                <a16:creationId xmlns="" xmlns:a16="http://schemas.microsoft.com/office/drawing/2014/main" id="{6574F9E9-0793-B446-81AF-043043957D25}"/>
              </a:ext>
            </a:extLst>
          </p:cNvPr>
          <p:cNvSpPr>
            <a:spLocks noGrp="1"/>
          </p:cNvSpPr>
          <p:nvPr>
            <p:ph type="pic" sz="quarter" idx="10"/>
          </p:nvPr>
        </p:nvSpPr>
        <p:spPr>
          <a:xfrm>
            <a:off x="1631950" y="407988"/>
            <a:ext cx="4051300" cy="5978525"/>
          </a:xfrm>
          <a:custGeom>
            <a:avLst/>
            <a:gdLst>
              <a:gd name="connsiteX0" fmla="*/ 0 w 4051300"/>
              <a:gd name="connsiteY0" fmla="*/ 1666998 h 5978525"/>
              <a:gd name="connsiteX1" fmla="*/ 1265994 w 4051300"/>
              <a:gd name="connsiteY1" fmla="*/ 1666998 h 5978525"/>
              <a:gd name="connsiteX2" fmla="*/ 1265994 w 4051300"/>
              <a:gd name="connsiteY2" fmla="*/ 3967064 h 5978525"/>
              <a:gd name="connsiteX3" fmla="*/ 0 w 4051300"/>
              <a:gd name="connsiteY3" fmla="*/ 3967064 h 5978525"/>
              <a:gd name="connsiteX4" fmla="*/ 0 w 4051300"/>
              <a:gd name="connsiteY4" fmla="*/ 0 h 5978525"/>
              <a:gd name="connsiteX5" fmla="*/ 4051300 w 4051300"/>
              <a:gd name="connsiteY5" fmla="*/ 0 h 5978525"/>
              <a:gd name="connsiteX6" fmla="*/ 4051300 w 4051300"/>
              <a:gd name="connsiteY6" fmla="*/ 5978525 h 5978525"/>
              <a:gd name="connsiteX7" fmla="*/ 0 w 4051300"/>
              <a:gd name="connsiteY7" fmla="*/ 5978525 h 5978525"/>
              <a:gd name="connsiteX8" fmla="*/ 0 w 4051300"/>
              <a:gd name="connsiteY8" fmla="*/ 4445366 h 5978525"/>
              <a:gd name="connsiteX9" fmla="*/ 1716160 w 4051300"/>
              <a:gd name="connsiteY9" fmla="*/ 4445366 h 5978525"/>
              <a:gd name="connsiteX10" fmla="*/ 1716160 w 4051300"/>
              <a:gd name="connsiteY10" fmla="*/ 1167594 h 5978525"/>
              <a:gd name="connsiteX11" fmla="*/ 0 w 4051300"/>
              <a:gd name="connsiteY11" fmla="*/ 1167594 h 5978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51300" h="5978525">
                <a:moveTo>
                  <a:pt x="0" y="1666998"/>
                </a:moveTo>
                <a:lnTo>
                  <a:pt x="1265994" y="1666998"/>
                </a:lnTo>
                <a:lnTo>
                  <a:pt x="1265994" y="3967064"/>
                </a:lnTo>
                <a:lnTo>
                  <a:pt x="0" y="3967064"/>
                </a:lnTo>
                <a:close/>
                <a:moveTo>
                  <a:pt x="0" y="0"/>
                </a:moveTo>
                <a:lnTo>
                  <a:pt x="4051300" y="0"/>
                </a:lnTo>
                <a:lnTo>
                  <a:pt x="4051300" y="5978525"/>
                </a:lnTo>
                <a:lnTo>
                  <a:pt x="0" y="5978525"/>
                </a:lnTo>
                <a:lnTo>
                  <a:pt x="0" y="4445366"/>
                </a:lnTo>
                <a:lnTo>
                  <a:pt x="1716160" y="4445366"/>
                </a:lnTo>
                <a:lnTo>
                  <a:pt x="1716160" y="1167594"/>
                </a:lnTo>
                <a:lnTo>
                  <a:pt x="0" y="1167594"/>
                </a:lnTo>
                <a:close/>
              </a:path>
            </a:pathLst>
          </a:custGeom>
        </p:spPr>
        <p:txBody>
          <a:bodyPr wrap="square">
            <a:noAutofit/>
          </a:bodyPr>
          <a:lstStyle/>
          <a:p>
            <a:endParaRPr lang="en-US" dirty="0"/>
          </a:p>
        </p:txBody>
      </p:sp>
    </p:spTree>
    <p:extLst>
      <p:ext uri="{BB962C8B-B14F-4D97-AF65-F5344CB8AC3E}">
        <p14:creationId xmlns:p14="http://schemas.microsoft.com/office/powerpoint/2010/main" val="24225586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with photo - White">
    <p:spTree>
      <p:nvGrpSpPr>
        <p:cNvPr id="1" name=""/>
        <p:cNvGrpSpPr/>
        <p:nvPr/>
      </p:nvGrpSpPr>
      <p:grpSpPr>
        <a:xfrm>
          <a:off x="0" y="0"/>
          <a:ext cx="0" cy="0"/>
          <a:chOff x="0" y="0"/>
          <a:chExt cx="0" cy="0"/>
        </a:xfrm>
      </p:grpSpPr>
      <p:cxnSp>
        <p:nvCxnSpPr>
          <p:cNvPr id="20" name="Straight Connector 19">
            <a:extLst>
              <a:ext uri="{FF2B5EF4-FFF2-40B4-BE49-F238E27FC236}">
                <a16:creationId xmlns="" xmlns:a16="http://schemas.microsoft.com/office/drawing/2014/main" id="{CEDE63DB-4F40-5C40-80A2-A64D2A76AC3A}"/>
              </a:ext>
            </a:extLst>
          </p:cNvPr>
          <p:cNvCxnSpPr>
            <a:cxnSpLocks/>
          </p:cNvCxnSpPr>
          <p:nvPr userDrawn="1"/>
        </p:nvCxnSpPr>
        <p:spPr>
          <a:xfrm>
            <a:off x="11776518" y="6459397"/>
            <a:ext cx="0" cy="3986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 xmlns:a16="http://schemas.microsoft.com/office/drawing/2014/main" id="{A24EA053-A08C-0341-841E-AD4D30F56FA2}"/>
              </a:ext>
            </a:extLst>
          </p:cNvPr>
          <p:cNvSpPr/>
          <p:nvPr userDrawn="1"/>
        </p:nvSpPr>
        <p:spPr>
          <a:xfrm>
            <a:off x="9836799" y="6485740"/>
            <a:ext cx="1955985" cy="230832"/>
          </a:xfrm>
          <a:prstGeom prst="rect">
            <a:avLst/>
          </a:prstGeom>
        </p:spPr>
        <p:txBody>
          <a:bodyPr wrap="none">
            <a:spAutoFit/>
          </a:bodyPr>
          <a:lstStyle/>
          <a:p>
            <a:pPr lvl="0" algn="r"/>
            <a:r>
              <a:rPr lang="en-US" sz="900" dirty="0">
                <a:solidFill>
                  <a:schemeClr val="tx1"/>
                </a:solidFill>
              </a:rPr>
              <a:t>YOUNG DIGITAL SOCIAL INNOVATORS</a:t>
            </a:r>
          </a:p>
        </p:txBody>
      </p:sp>
      <p:sp>
        <p:nvSpPr>
          <p:cNvPr id="22" name="Text Placeholder 23">
            <a:extLst>
              <a:ext uri="{FF2B5EF4-FFF2-40B4-BE49-F238E27FC236}">
                <a16:creationId xmlns="" xmlns:a16="http://schemas.microsoft.com/office/drawing/2014/main" id="{F87A9DAF-37A0-964A-9864-34653714ACF4}"/>
              </a:ext>
            </a:extLst>
          </p:cNvPr>
          <p:cNvSpPr>
            <a:spLocks noGrp="1"/>
          </p:cNvSpPr>
          <p:nvPr>
            <p:ph type="body" sz="quarter" idx="13" hasCustomPrompt="1"/>
          </p:nvPr>
        </p:nvSpPr>
        <p:spPr>
          <a:xfrm>
            <a:off x="6926354" y="1936387"/>
            <a:ext cx="4866430" cy="697353"/>
          </a:xfrm>
        </p:spPr>
        <p:txBody>
          <a:bodyPr>
            <a:normAutofit/>
          </a:bodyPr>
          <a:lstStyle>
            <a:lvl1pPr marL="0" indent="0" algn="r">
              <a:buNone/>
              <a:defRPr sz="3600">
                <a:solidFill>
                  <a:schemeClr val="tx1"/>
                </a:solidFill>
                <a:latin typeface="+mn-lt"/>
              </a:defRPr>
            </a:lvl1pPr>
          </a:lstStyle>
          <a:p>
            <a:pPr lvl="0"/>
            <a:r>
              <a:rPr lang="en-US" dirty="0"/>
              <a:t>TITLE</a:t>
            </a:r>
          </a:p>
        </p:txBody>
      </p:sp>
      <p:sp>
        <p:nvSpPr>
          <p:cNvPr id="23" name="Text Placeholder 25">
            <a:extLst>
              <a:ext uri="{FF2B5EF4-FFF2-40B4-BE49-F238E27FC236}">
                <a16:creationId xmlns="" xmlns:a16="http://schemas.microsoft.com/office/drawing/2014/main" id="{75CC0F68-3E33-5443-B90D-F87EC5124CAF}"/>
              </a:ext>
            </a:extLst>
          </p:cNvPr>
          <p:cNvSpPr>
            <a:spLocks noGrp="1"/>
          </p:cNvSpPr>
          <p:nvPr>
            <p:ph type="body" sz="quarter" idx="14" hasCustomPrompt="1"/>
          </p:nvPr>
        </p:nvSpPr>
        <p:spPr>
          <a:xfrm>
            <a:off x="6926355" y="3136739"/>
            <a:ext cx="4866429" cy="2592420"/>
          </a:xfrm>
        </p:spPr>
        <p:txBody>
          <a:bodyPr>
            <a:noAutofit/>
          </a:bodyPr>
          <a:lstStyle>
            <a:lvl1pPr marL="0" indent="0" algn="r">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3" name="Freeform 12">
            <a:extLst>
              <a:ext uri="{FF2B5EF4-FFF2-40B4-BE49-F238E27FC236}">
                <a16:creationId xmlns="" xmlns:a16="http://schemas.microsoft.com/office/drawing/2014/main" id="{D8C75B8A-136B-3C45-9E5D-FF7657C53646}"/>
              </a:ext>
            </a:extLst>
          </p:cNvPr>
          <p:cNvSpPr/>
          <p:nvPr userDrawn="1"/>
        </p:nvSpPr>
        <p:spPr>
          <a:xfrm>
            <a:off x="309488" y="1575582"/>
            <a:ext cx="3038622" cy="3277772"/>
          </a:xfrm>
          <a:custGeom>
            <a:avLst/>
            <a:gdLst>
              <a:gd name="connsiteX0" fmla="*/ 0 w 3038622"/>
              <a:gd name="connsiteY0" fmla="*/ 0 h 3277772"/>
              <a:gd name="connsiteX1" fmla="*/ 3038622 w 3038622"/>
              <a:gd name="connsiteY1" fmla="*/ 0 h 3277772"/>
              <a:gd name="connsiteX2" fmla="*/ 3038622 w 3038622"/>
              <a:gd name="connsiteY2" fmla="*/ 3277772 h 3277772"/>
              <a:gd name="connsiteX3" fmla="*/ 0 w 3038622"/>
              <a:gd name="connsiteY3" fmla="*/ 3277772 h 3277772"/>
              <a:gd name="connsiteX4" fmla="*/ 0 w 3038622"/>
              <a:gd name="connsiteY4" fmla="*/ 0 h 3277772"/>
              <a:gd name="connsiteX5" fmla="*/ 431305 w 3038622"/>
              <a:gd name="connsiteY5" fmla="*/ 499404 h 3277772"/>
              <a:gd name="connsiteX6" fmla="*/ 431305 w 3038622"/>
              <a:gd name="connsiteY6" fmla="*/ 2799470 h 3277772"/>
              <a:gd name="connsiteX7" fmla="*/ 2588456 w 3038622"/>
              <a:gd name="connsiteY7" fmla="*/ 2799470 h 3277772"/>
              <a:gd name="connsiteX8" fmla="*/ 2588456 w 3038622"/>
              <a:gd name="connsiteY8" fmla="*/ 499404 h 3277772"/>
              <a:gd name="connsiteX9" fmla="*/ 431305 w 3038622"/>
              <a:gd name="connsiteY9" fmla="*/ 499404 h 3277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38622" h="3277772">
                <a:moveTo>
                  <a:pt x="0" y="0"/>
                </a:moveTo>
                <a:lnTo>
                  <a:pt x="3038622" y="0"/>
                </a:lnTo>
                <a:lnTo>
                  <a:pt x="3038622" y="3277772"/>
                </a:lnTo>
                <a:lnTo>
                  <a:pt x="0" y="3277772"/>
                </a:lnTo>
                <a:lnTo>
                  <a:pt x="0" y="0"/>
                </a:lnTo>
                <a:close/>
                <a:moveTo>
                  <a:pt x="431305" y="499404"/>
                </a:moveTo>
                <a:lnTo>
                  <a:pt x="431305" y="2799470"/>
                </a:lnTo>
                <a:lnTo>
                  <a:pt x="2588456" y="2799470"/>
                </a:lnTo>
                <a:lnTo>
                  <a:pt x="2588456" y="499404"/>
                </a:lnTo>
                <a:lnTo>
                  <a:pt x="431305" y="499404"/>
                </a:lnTo>
                <a:close/>
              </a:path>
            </a:pathLst>
          </a:custGeom>
          <a:solidFill>
            <a:srgbClr val="FDA8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Picture Placeholder 17">
            <a:extLst>
              <a:ext uri="{FF2B5EF4-FFF2-40B4-BE49-F238E27FC236}">
                <a16:creationId xmlns="" xmlns:a16="http://schemas.microsoft.com/office/drawing/2014/main" id="{6574F9E9-0793-B446-81AF-043043957D25}"/>
              </a:ext>
            </a:extLst>
          </p:cNvPr>
          <p:cNvSpPr>
            <a:spLocks noGrp="1"/>
          </p:cNvSpPr>
          <p:nvPr>
            <p:ph type="pic" sz="quarter" idx="10"/>
          </p:nvPr>
        </p:nvSpPr>
        <p:spPr>
          <a:xfrm>
            <a:off x="1631950" y="407988"/>
            <a:ext cx="4051300" cy="5978525"/>
          </a:xfrm>
          <a:custGeom>
            <a:avLst/>
            <a:gdLst>
              <a:gd name="connsiteX0" fmla="*/ 0 w 4051300"/>
              <a:gd name="connsiteY0" fmla="*/ 1666998 h 5978525"/>
              <a:gd name="connsiteX1" fmla="*/ 1265994 w 4051300"/>
              <a:gd name="connsiteY1" fmla="*/ 1666998 h 5978525"/>
              <a:gd name="connsiteX2" fmla="*/ 1265994 w 4051300"/>
              <a:gd name="connsiteY2" fmla="*/ 3967064 h 5978525"/>
              <a:gd name="connsiteX3" fmla="*/ 0 w 4051300"/>
              <a:gd name="connsiteY3" fmla="*/ 3967064 h 5978525"/>
              <a:gd name="connsiteX4" fmla="*/ 0 w 4051300"/>
              <a:gd name="connsiteY4" fmla="*/ 0 h 5978525"/>
              <a:gd name="connsiteX5" fmla="*/ 4051300 w 4051300"/>
              <a:gd name="connsiteY5" fmla="*/ 0 h 5978525"/>
              <a:gd name="connsiteX6" fmla="*/ 4051300 w 4051300"/>
              <a:gd name="connsiteY6" fmla="*/ 5978525 h 5978525"/>
              <a:gd name="connsiteX7" fmla="*/ 0 w 4051300"/>
              <a:gd name="connsiteY7" fmla="*/ 5978525 h 5978525"/>
              <a:gd name="connsiteX8" fmla="*/ 0 w 4051300"/>
              <a:gd name="connsiteY8" fmla="*/ 4445366 h 5978525"/>
              <a:gd name="connsiteX9" fmla="*/ 1716160 w 4051300"/>
              <a:gd name="connsiteY9" fmla="*/ 4445366 h 5978525"/>
              <a:gd name="connsiteX10" fmla="*/ 1716160 w 4051300"/>
              <a:gd name="connsiteY10" fmla="*/ 1167594 h 5978525"/>
              <a:gd name="connsiteX11" fmla="*/ 0 w 4051300"/>
              <a:gd name="connsiteY11" fmla="*/ 1167594 h 5978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51300" h="5978525">
                <a:moveTo>
                  <a:pt x="0" y="1666998"/>
                </a:moveTo>
                <a:lnTo>
                  <a:pt x="1265994" y="1666998"/>
                </a:lnTo>
                <a:lnTo>
                  <a:pt x="1265994" y="3967064"/>
                </a:lnTo>
                <a:lnTo>
                  <a:pt x="0" y="3967064"/>
                </a:lnTo>
                <a:close/>
                <a:moveTo>
                  <a:pt x="0" y="0"/>
                </a:moveTo>
                <a:lnTo>
                  <a:pt x="4051300" y="0"/>
                </a:lnTo>
                <a:lnTo>
                  <a:pt x="4051300" y="5978525"/>
                </a:lnTo>
                <a:lnTo>
                  <a:pt x="0" y="5978525"/>
                </a:lnTo>
                <a:lnTo>
                  <a:pt x="0" y="4445366"/>
                </a:lnTo>
                <a:lnTo>
                  <a:pt x="1716160" y="4445366"/>
                </a:lnTo>
                <a:lnTo>
                  <a:pt x="1716160" y="1167594"/>
                </a:lnTo>
                <a:lnTo>
                  <a:pt x="0" y="1167594"/>
                </a:lnTo>
                <a:close/>
              </a:path>
            </a:pathLst>
          </a:custGeom>
        </p:spPr>
        <p:txBody>
          <a:bodyPr wrap="square">
            <a:noAutofit/>
          </a:bodyPr>
          <a:lstStyle/>
          <a:p>
            <a:endParaRPr lang="en-US" dirty="0"/>
          </a:p>
        </p:txBody>
      </p:sp>
    </p:spTree>
    <p:extLst>
      <p:ext uri="{BB962C8B-B14F-4D97-AF65-F5344CB8AC3E}">
        <p14:creationId xmlns:p14="http://schemas.microsoft.com/office/powerpoint/2010/main" val="659693178"/>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67568818-9262-F640-9063-0C8E13A0D37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 xmlns:a16="http://schemas.microsoft.com/office/drawing/2014/main" id="{8DCB7C21-507C-7541-9CEA-4C6893E49CB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 xmlns:a16="http://schemas.microsoft.com/office/drawing/2014/main" id="{7E81573E-749E-8842-960A-9BD278BA214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D8BBC88-DCD0-7743-B97A-75D030DCC365}" type="datetimeFigureOut">
              <a:rPr lang="en-US" smtClean="0"/>
              <a:t>6/7/2021</a:t>
            </a:fld>
            <a:endParaRPr lang="en-US" dirty="0"/>
          </a:p>
        </p:txBody>
      </p:sp>
      <p:sp>
        <p:nvSpPr>
          <p:cNvPr id="5" name="Footer Placeholder 4">
            <a:extLst>
              <a:ext uri="{FF2B5EF4-FFF2-40B4-BE49-F238E27FC236}">
                <a16:creationId xmlns="" xmlns:a16="http://schemas.microsoft.com/office/drawing/2014/main" id="{FBAE7456-CC58-A345-843F-7EA708A21E5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 xmlns:a16="http://schemas.microsoft.com/office/drawing/2014/main" id="{DACDAD68-7E3C-C145-BED8-3BC92EAC947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94A40F-45D9-2448-A812-AECACA5A2AAF}" type="slidenum">
              <a:rPr lang="en-US" smtClean="0"/>
              <a:t>‹#›</a:t>
            </a:fld>
            <a:endParaRPr lang="en-US" dirty="0"/>
          </a:p>
        </p:txBody>
      </p:sp>
    </p:spTree>
    <p:extLst>
      <p:ext uri="{BB962C8B-B14F-4D97-AF65-F5344CB8AC3E}">
        <p14:creationId xmlns:p14="http://schemas.microsoft.com/office/powerpoint/2010/main" val="129753237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49" r:id="rId3"/>
    <p:sldLayoutId id="2147483660" r:id="rId4"/>
    <p:sldLayoutId id="2147483667" r:id="rId5"/>
    <p:sldLayoutId id="2147483651" r:id="rId6"/>
    <p:sldLayoutId id="2147483668" r:id="rId7"/>
    <p:sldLayoutId id="2147483652" r:id="rId8"/>
    <p:sldLayoutId id="2147483669" r:id="rId9"/>
    <p:sldLayoutId id="2147483653" r:id="rId10"/>
    <p:sldLayoutId id="2147483670" r:id="rId11"/>
    <p:sldLayoutId id="2147483654" r:id="rId12"/>
    <p:sldLayoutId id="2147483671" r:id="rId13"/>
    <p:sldLayoutId id="2147483655" r:id="rId14"/>
    <p:sldLayoutId id="2147483672" r:id="rId15"/>
    <p:sldLayoutId id="2147483683" r:id="rId16"/>
    <p:sldLayoutId id="2147483684" r:id="rId17"/>
    <p:sldLayoutId id="2147483656" r:id="rId18"/>
    <p:sldLayoutId id="2147483657" r:id="rId19"/>
    <p:sldLayoutId id="2147483673" r:id="rId20"/>
    <p:sldLayoutId id="2147483658" r:id="rId21"/>
    <p:sldLayoutId id="2147483681" r:id="rId22"/>
    <p:sldLayoutId id="2147483682" r:id="rId23"/>
    <p:sldLayoutId id="2147483674" r:id="rId24"/>
    <p:sldLayoutId id="2147483659" r:id="rId25"/>
    <p:sldLayoutId id="2147483675" r:id="rId26"/>
    <p:sldLayoutId id="2147483661" r:id="rId27"/>
    <p:sldLayoutId id="2147483676" r:id="rId28"/>
    <p:sldLayoutId id="2147483662" r:id="rId29"/>
    <p:sldLayoutId id="2147483677" r:id="rId30"/>
    <p:sldLayoutId id="2147483687" r:id="rId31"/>
    <p:sldLayoutId id="2147483688" r:id="rId32"/>
    <p:sldLayoutId id="2147483689" r:id="rId33"/>
    <p:sldLayoutId id="2147483690" r:id="rId34"/>
    <p:sldLayoutId id="2147483691" r:id="rId35"/>
    <p:sldLayoutId id="2147483692" r:id="rId36"/>
    <p:sldLayoutId id="2147483663" r:id="rId37"/>
    <p:sldLayoutId id="2147483678" r:id="rId38"/>
    <p:sldLayoutId id="2147483664" r:id="rId39"/>
    <p:sldLayoutId id="2147483679" r:id="rId40"/>
    <p:sldLayoutId id="2147483665" r:id="rId41"/>
    <p:sldLayoutId id="2147483680" r:id="rId42"/>
    <p:sldLayoutId id="2147483666" r:id="rId43"/>
    <p:sldLayoutId id="2147483693" r:id="rId4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1.xml.rels><?xml version="1.0" encoding="UTF-8" standalone="yes"?>
<Relationships xmlns="http://schemas.openxmlformats.org/package/2006/relationships"><Relationship Id="rId3" Type="http://schemas.openxmlformats.org/officeDocument/2006/relationships/hyperlink" Target="https://www.thriftify.ie/" TargetMode="External"/><Relationship Id="rId2" Type="http://schemas.openxmlformats.org/officeDocument/2006/relationships/image" Target="../media/image11.png"/><Relationship Id="rId1" Type="http://schemas.openxmlformats.org/officeDocument/2006/relationships/slideLayout" Target="../slideLayouts/slideLayout17.xml"/><Relationship Id="rId5" Type="http://schemas.openxmlformats.org/officeDocument/2006/relationships/hyperlink" Target="https://www.thriftify.ie/?___store=default" TargetMode="External"/><Relationship Id="rId4" Type="http://schemas.openxmlformats.org/officeDocument/2006/relationships/hyperlink" Target="https://www.irishtimes.com/business/innovation/i-found-a-book-i-needed-for-1-and-it-was-60-on-amazon-1.3919880"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hyperlink" Target="https://youngfoundation.org/wp-content/uploads/2012/10/Social-Innovation-what-it-is-why-it-matters-how-it-can-be-accelerated-March-2007.pdf" TargetMode="Externa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hyperlink" Target="https://youngfoundation.org/wp-content/uploads/2012/10/Social-Innovation-what-it-is-why-it-matters-how-it-can-be-accelerated-March-2007.pdf" TargetMode="Externa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hyperlink" Target="https://dictionary.cambridge.org/dictionary/english/philosophical" TargetMode="External"/><Relationship Id="rId2" Type="http://schemas.openxmlformats.org/officeDocument/2006/relationships/image" Target="../media/image14.jpg"/><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3" Type="http://schemas.openxmlformats.org/officeDocument/2006/relationships/hyperlink" Target="https://socialimpactarchitects.com/social-alchemy/" TargetMode="External"/><Relationship Id="rId2" Type="http://schemas.openxmlformats.org/officeDocument/2006/relationships/image" Target="../media/image14.jpg"/><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3" Type="http://schemas.openxmlformats.org/officeDocument/2006/relationships/hyperlink" Target="https://ssir.org/articles/entry/social_entrepreneurship_the_case_for_definition" TargetMode="External"/><Relationship Id="rId2" Type="http://schemas.openxmlformats.org/officeDocument/2006/relationships/image" Target="../media/image14.jpg"/><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3" Type="http://schemas.openxmlformats.org/officeDocument/2006/relationships/hyperlink" Target="https://ssir.org/articles/entry/social_entrepreneurship_the_case_for_definition" TargetMode="External"/><Relationship Id="rId2" Type="http://schemas.openxmlformats.org/officeDocument/2006/relationships/image" Target="../media/image14.jpg"/><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3" Type="http://schemas.openxmlformats.org/officeDocument/2006/relationships/hyperlink" Target="https://ssir.org/articles/entry/social_entrepreneurship_the_case_for_definition" TargetMode="External"/><Relationship Id="rId2" Type="http://schemas.openxmlformats.org/officeDocument/2006/relationships/image" Target="../media/image15.jp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hyperlink" Target="https://www.linkedin.com/in/alexvlassopulos/?originalSubdomain=uk" TargetMode="External"/><Relationship Id="rId2" Type="http://schemas.openxmlformats.org/officeDocument/2006/relationships/hyperlink" Target="https://www.dailymail.co.uk/sciencetech/article-7320733/New-app-Kitche-launched-tackle-rising-household-food-waste.html" TargetMode="External"/><Relationship Id="rId1" Type="http://schemas.openxmlformats.org/officeDocument/2006/relationships/slideLayout" Target="../slideLayouts/slideLayout17.xml"/><Relationship Id="rId5" Type="http://schemas.openxmlformats.org/officeDocument/2006/relationships/hyperlink" Target="https://kitche.co/" TargetMode="External"/><Relationship Id="rId4" Type="http://schemas.openxmlformats.org/officeDocument/2006/relationships/image" Target="../media/image16.jpeg"/></Relationships>
</file>

<file path=ppt/slides/_rels/slide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xml"/><Relationship Id="rId1" Type="http://schemas.openxmlformats.org/officeDocument/2006/relationships/slideLayout" Target="../slideLayouts/slideLayout44.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s://youtu.be/DSijSS7MKN4" TargetMode="External"/><Relationship Id="rId1" Type="http://schemas.openxmlformats.org/officeDocument/2006/relationships/slideLayout" Target="../slideLayouts/slideLayout39.xml"/></Relationships>
</file>

<file path=ppt/slides/_rels/slide21.xml.rels><?xml version="1.0" encoding="UTF-8" standalone="yes"?>
<Relationships xmlns="http://schemas.openxmlformats.org/package/2006/relationships"><Relationship Id="rId2" Type="http://schemas.openxmlformats.org/officeDocument/2006/relationships/hyperlink" Target="https://digitalsocial.eu/what-is-dsi" TargetMode="External"/><Relationship Id="rId1" Type="http://schemas.openxmlformats.org/officeDocument/2006/relationships/slideLayout" Target="../slideLayouts/slideLayout33.xml"/></Relationships>
</file>

<file path=ppt/slides/_rels/slide22.xml.rels><?xml version="1.0" encoding="UTF-8" standalone="yes"?>
<Relationships xmlns="http://schemas.openxmlformats.org/package/2006/relationships"><Relationship Id="rId2" Type="http://schemas.openxmlformats.org/officeDocument/2006/relationships/hyperlink" Target="https://digitalsocial.eu/what-is-dsi" TargetMode="External"/><Relationship Id="rId1" Type="http://schemas.openxmlformats.org/officeDocument/2006/relationships/slideLayout" Target="../slideLayouts/slideLayout3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4.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s://youtu.be/xUQoa68uyWg" TargetMode="External"/><Relationship Id="rId1" Type="http://schemas.openxmlformats.org/officeDocument/2006/relationships/slideLayout" Target="../slideLayouts/slideLayout29.xml"/></Relationships>
</file>

<file path=ppt/slides/_rels/slide2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hyperlink" Target="https://www.dotrust.org/what-is-social-entrepreneurship-anyway/#:~:text=Social%20entrepreneurs%20have%20many%20characteristics,a%20gap%20in%20an%20industry.&amp;text=The%20main%20difference%20is%20this,the%20impact%20that%20is%20made." TargetMode="External"/><Relationship Id="rId1" Type="http://schemas.openxmlformats.org/officeDocument/2006/relationships/slideLayout" Target="../slideLayouts/slideLayout29.xml"/></Relationships>
</file>

<file path=ppt/slides/_rels/slide27.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s://youtu.be/w-VKXPAYX0g" TargetMode="External"/><Relationship Id="rId1" Type="http://schemas.openxmlformats.org/officeDocument/2006/relationships/slideLayout" Target="../slideLayouts/slideLayout39.xml"/></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s://www.youngsocialinnovators.ie/resources/videos/embracing-innovation-meet-the-fearless-social-innovators/" TargetMode="External"/><Relationship Id="rId1" Type="http://schemas.openxmlformats.org/officeDocument/2006/relationships/slideLayout" Target="../slideLayouts/slideLayout40.xml"/></Relationships>
</file>

<file path=ppt/slides/_rels/slide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hyperlink" Target="http://www.progressivecareers.org.uk/" TargetMode="External"/><Relationship Id="rId1" Type="http://schemas.openxmlformats.org/officeDocument/2006/relationships/slideLayout" Target="../slideLayouts/slideLayout17.xml"/></Relationships>
</file>

<file path=ppt/slides/_rels/slide32.xml.rels><?xml version="1.0" encoding="UTF-8" standalone="yes"?>
<Relationships xmlns="http://schemas.openxmlformats.org/package/2006/relationships"><Relationship Id="rId3" Type="http://schemas.openxmlformats.org/officeDocument/2006/relationships/hyperlink" Target="http://www.socialinnovationacademy.eu/progressive-careers-creating-opportunities-to-help-people-transition-into-the-social-impact-sector/" TargetMode="External"/><Relationship Id="rId2" Type="http://schemas.openxmlformats.org/officeDocument/2006/relationships/hyperlink" Target="http://www.progressivecareers.org.uk/" TargetMode="External"/><Relationship Id="rId1" Type="http://schemas.openxmlformats.org/officeDocument/2006/relationships/slideLayout" Target="../slideLayouts/slideLayout31.xml"/><Relationship Id="rId4" Type="http://schemas.openxmlformats.org/officeDocument/2006/relationships/image" Target="../media/image25.jpeg"/></Relationships>
</file>

<file path=ppt/slides/_rels/slide33.xml.rels><?xml version="1.0" encoding="UTF-8" standalone="yes"?>
<Relationships xmlns="http://schemas.openxmlformats.org/package/2006/relationships"><Relationship Id="rId3" Type="http://schemas.openxmlformats.org/officeDocument/2006/relationships/hyperlink" Target="http://www.socialinnovationacademy.eu/progressive-careers-creating-opportunities-to-help-people-transition-into-the-social-impact-sector/" TargetMode="External"/><Relationship Id="rId2" Type="http://schemas.openxmlformats.org/officeDocument/2006/relationships/hyperlink" Target="http://www.progressivecareers.org.uk/" TargetMode="External"/><Relationship Id="rId1" Type="http://schemas.openxmlformats.org/officeDocument/2006/relationships/slideLayout" Target="../slideLayouts/slideLayout31.xml"/><Relationship Id="rId4" Type="http://schemas.openxmlformats.org/officeDocument/2006/relationships/image" Target="../media/image25.jpeg"/></Relationships>
</file>

<file path=ppt/slides/_rels/slide34.xml.rels><?xml version="1.0" encoding="UTF-8" standalone="yes"?>
<Relationships xmlns="http://schemas.openxmlformats.org/package/2006/relationships"><Relationship Id="rId3" Type="http://schemas.openxmlformats.org/officeDocument/2006/relationships/hyperlink" Target="http://www.socialinnovationacademy.eu/progressive-careers-creating-opportunities-to-help-people-transition-into-the-social-impact-sector/" TargetMode="External"/><Relationship Id="rId2" Type="http://schemas.openxmlformats.org/officeDocument/2006/relationships/hyperlink" Target="http://www.progressivecareers.org.uk/" TargetMode="External"/><Relationship Id="rId1" Type="http://schemas.openxmlformats.org/officeDocument/2006/relationships/slideLayout" Target="../slideLayouts/slideLayout31.xml"/><Relationship Id="rId4" Type="http://schemas.openxmlformats.org/officeDocument/2006/relationships/image" Target="../media/image25.jpeg"/></Relationships>
</file>

<file path=ppt/slides/_rels/slide3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0.xml"/></Relationships>
</file>

<file path=ppt/slides/_rels/slide37.xml.rels><?xml version="1.0" encoding="UTF-8" standalone="yes"?>
<Relationships xmlns="http://schemas.openxmlformats.org/package/2006/relationships"><Relationship Id="rId3" Type="http://schemas.openxmlformats.org/officeDocument/2006/relationships/hyperlink" Target="https://socialsectornetwork.com/immersive-market-research/" TargetMode="External"/><Relationship Id="rId2" Type="http://schemas.openxmlformats.org/officeDocument/2006/relationships/hyperlink" Target="https://socialsectornetwork.com/" TargetMode="External"/><Relationship Id="rId1" Type="http://schemas.openxmlformats.org/officeDocument/2006/relationships/slideLayout" Target="../slideLayouts/slideLayout31.xml"/><Relationship Id="rId4" Type="http://schemas.openxmlformats.org/officeDocument/2006/relationships/hyperlink" Target="https://socialsectornetwork.com/7-essential-characteristics-of-social-entrepreneurs-2/" TargetMode="External"/></Relationships>
</file>

<file path=ppt/slides/_rels/slide38.xml.rels><?xml version="1.0" encoding="UTF-8" standalone="yes"?>
<Relationships xmlns="http://schemas.openxmlformats.org/package/2006/relationships"><Relationship Id="rId2" Type="http://schemas.openxmlformats.org/officeDocument/2006/relationships/hyperlink" Target="https://socialsectornetwork.com/7-essential-characteristics-of-social-entrepreneurs-2/" TargetMode="External"/><Relationship Id="rId1" Type="http://schemas.openxmlformats.org/officeDocument/2006/relationships/slideLayout" Target="../slideLayouts/slideLayout31.xml"/></Relationships>
</file>

<file path=ppt/slides/_rels/slide39.xml.rels><?xml version="1.0" encoding="UTF-8" standalone="yes"?>
<Relationships xmlns="http://schemas.openxmlformats.org/package/2006/relationships"><Relationship Id="rId2" Type="http://schemas.openxmlformats.org/officeDocument/2006/relationships/hyperlink" Target="https://socialsectornetwork.com/7-essential-characteristics-of-social-entrepreneurs-2/" TargetMode="External"/><Relationship Id="rId1" Type="http://schemas.openxmlformats.org/officeDocument/2006/relationships/slideLayout" Target="../slideLayouts/slideLayout31.xml"/></Relationships>
</file>

<file path=ppt/slides/_rels/slide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3" Type="http://schemas.openxmlformats.org/officeDocument/2006/relationships/hyperlink" Target="https://en.wikipedia.org/wiki/Russell_Simmons" TargetMode="External"/><Relationship Id="rId2" Type="http://schemas.openxmlformats.org/officeDocument/2006/relationships/image" Target="../media/image28.jpg"/><Relationship Id="rId1" Type="http://schemas.openxmlformats.org/officeDocument/2006/relationships/slideLayout" Target="../slideLayouts/slideLayout27.xml"/></Relationships>
</file>

<file path=ppt/slides/_rels/slide42.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0.xml"/></Relationships>
</file>

<file path=ppt/slides/_rels/slide43.xml.rels><?xml version="1.0" encoding="UTF-8" standalone="yes"?>
<Relationships xmlns="http://schemas.openxmlformats.org/package/2006/relationships"><Relationship Id="rId2" Type="http://schemas.openxmlformats.org/officeDocument/2006/relationships/hyperlink" Target="https://ssir.org/articles/entry/teaching_the_key_skills_of_successful_social_entrepreneurs" TargetMode="External"/><Relationship Id="rId1" Type="http://schemas.openxmlformats.org/officeDocument/2006/relationships/slideLayout" Target="../slideLayouts/slideLayout33.xml"/></Relationships>
</file>

<file path=ppt/slides/_rels/slide44.xml.rels><?xml version="1.0" encoding="UTF-8" standalone="yes"?>
<Relationships xmlns="http://schemas.openxmlformats.org/package/2006/relationships"><Relationship Id="rId2" Type="http://schemas.openxmlformats.org/officeDocument/2006/relationships/hyperlink" Target="https://ssir.org/articles/entry/teaching_the_key_skills_of_successful_social_entrepreneurs" TargetMode="External"/><Relationship Id="rId1" Type="http://schemas.openxmlformats.org/officeDocument/2006/relationships/slideLayout" Target="../slideLayouts/slideLayout33.xml"/></Relationships>
</file>

<file path=ppt/slides/_rels/slide4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hyperlink" Target="https://youtu.be/_srWZHoQ2qY" TargetMode="External"/><Relationship Id="rId1" Type="http://schemas.openxmlformats.org/officeDocument/2006/relationships/slideLayout" Target="../slideLayouts/slideLayout40.xml"/></Relationships>
</file>

<file path=ppt/slides/_rels/slide46.xml.rels><?xml version="1.0" encoding="UTF-8" standalone="yes"?>
<Relationships xmlns="http://schemas.openxmlformats.org/package/2006/relationships"><Relationship Id="rId3" Type="http://schemas.openxmlformats.org/officeDocument/2006/relationships/hyperlink" Target="https://www.youngsocialinnovators.ie/social-innovators/innovators-blog/cian-fogarty/" TargetMode="External"/><Relationship Id="rId2" Type="http://schemas.openxmlformats.org/officeDocument/2006/relationships/image" Target="../media/image31.png"/><Relationship Id="rId1" Type="http://schemas.openxmlformats.org/officeDocument/2006/relationships/slideLayout" Target="../slideLayouts/slideLayout30.xml"/><Relationship Id="rId4" Type="http://schemas.openxmlformats.org/officeDocument/2006/relationships/hyperlink" Target="http://www.greenerglobe.eu/" TargetMode="External"/></Relationships>
</file>

<file path=ppt/slides/_rels/slide47.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19.xml"/></Relationships>
</file>

<file path=ppt/slides/_rels/slide48.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54.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42.xml"/></Relationships>
</file>

<file path=ppt/slides/_rels/slide55.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0.xml"/></Relationships>
</file>

<file path=ppt/slides/_rels/slide5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hyperlink" Target="https://youtu.be/5BGCKkgW8CU" TargetMode="External"/><Relationship Id="rId1" Type="http://schemas.openxmlformats.org/officeDocument/2006/relationships/slideLayout" Target="../slideLayouts/slideLayout41.xml"/></Relationships>
</file>

<file path=ppt/slides/_rels/slide57.xml.rels><?xml version="1.0" encoding="UTF-8" standalone="yes"?>
<Relationships xmlns="http://schemas.openxmlformats.org/package/2006/relationships"><Relationship Id="rId3" Type="http://schemas.openxmlformats.org/officeDocument/2006/relationships/hyperlink" Target="https://s3-ap-southeast-1.amazonaws.com/www.rebit.ph/index.html" TargetMode="External"/><Relationship Id="rId7" Type="http://schemas.openxmlformats.org/officeDocument/2006/relationships/hyperlink" Target="https://ssir.org/articles/entry/digital_currencies_and_blockchain_in_the_social_sector1" TargetMode="External"/><Relationship Id="rId2" Type="http://schemas.openxmlformats.org/officeDocument/2006/relationships/hyperlink" Target="https://www.bitpesa.co/" TargetMode="External"/><Relationship Id="rId1" Type="http://schemas.openxmlformats.org/officeDocument/2006/relationships/slideLayout" Target="../slideLayouts/slideLayout31.xml"/><Relationship Id="rId6" Type="http://schemas.openxmlformats.org/officeDocument/2006/relationships/hyperlink" Target="https://www.thehumanizedinternet.org/" TargetMode="External"/><Relationship Id="rId5" Type="http://schemas.openxmlformats.org/officeDocument/2006/relationships/hyperlink" Target="https://www.everledger.io/" TargetMode="External"/><Relationship Id="rId4" Type="http://schemas.openxmlformats.org/officeDocument/2006/relationships/hyperlink" Target="https://www.abra.com/" TargetMode="External"/></Relationships>
</file>

<file path=ppt/slides/_rels/slide58.xml.rels><?xml version="1.0" encoding="UTF-8" standalone="yes"?>
<Relationships xmlns="http://schemas.openxmlformats.org/package/2006/relationships"><Relationship Id="rId8" Type="http://schemas.openxmlformats.org/officeDocument/2006/relationships/hyperlink" Target="https://www.givetrack.org/about" TargetMode="External"/><Relationship Id="rId3" Type="http://schemas.openxmlformats.org/officeDocument/2006/relationships/image" Target="../media/image36.jpeg"/><Relationship Id="rId7" Type="http://schemas.openxmlformats.org/officeDocument/2006/relationships/image" Target="../media/image38.png"/><Relationship Id="rId2" Type="http://schemas.openxmlformats.org/officeDocument/2006/relationships/hyperlink" Target="https://www.impak.eco/en/" TargetMode="External"/><Relationship Id="rId1" Type="http://schemas.openxmlformats.org/officeDocument/2006/relationships/slideLayout" Target="../slideLayouts/slideLayout42.xml"/><Relationship Id="rId6" Type="http://schemas.openxmlformats.org/officeDocument/2006/relationships/hyperlink" Target="https://www.cleanwatercoin.org/" TargetMode="External"/><Relationship Id="rId11" Type="http://schemas.openxmlformats.org/officeDocument/2006/relationships/image" Target="../media/image40.jpeg"/><Relationship Id="rId5" Type="http://schemas.openxmlformats.org/officeDocument/2006/relationships/image" Target="../media/image37.jpeg"/><Relationship Id="rId10" Type="http://schemas.openxmlformats.org/officeDocument/2006/relationships/hyperlink" Target="https://ssir.org/articles/entry/digital_currencies_and_blockchain_in_the_social_sector1" TargetMode="External"/><Relationship Id="rId4" Type="http://schemas.openxmlformats.org/officeDocument/2006/relationships/hyperlink" Target="https://blockchainforsocialimpact.com/members/rootproject/#:~:text=RootProject%20is%20a%20decentralized%20ecosystem,and%20sharing%20of%20costly%20information.&amp;text=The%20nonprofit%20is%20scalable%20only,elements%20in%20the%20RootProject%20ecosystem." TargetMode="External"/><Relationship Id="rId9" Type="http://schemas.openxmlformats.org/officeDocument/2006/relationships/image" Target="../media/image39.png"/></Relationships>
</file>

<file path=ppt/slides/_rels/slide59.xml.rels><?xml version="1.0" encoding="UTF-8" standalone="yes"?>
<Relationships xmlns="http://schemas.openxmlformats.org/package/2006/relationships"><Relationship Id="rId3" Type="http://schemas.openxmlformats.org/officeDocument/2006/relationships/hyperlink" Target="https://www.iotforall.com/8-helpful-everyday-examples-of-artificial-intelligence" TargetMode="External"/><Relationship Id="rId2" Type="http://schemas.openxmlformats.org/officeDocument/2006/relationships/hyperlink" Target="https://en.wikipedia.org/wiki/Artificial_intelligence" TargetMode="External"/><Relationship Id="rId1" Type="http://schemas.openxmlformats.org/officeDocument/2006/relationships/slideLayout" Target="../slideLayouts/slideLayout41.xml"/><Relationship Id="rId4" Type="http://schemas.openxmlformats.org/officeDocument/2006/relationships/image" Target="../media/image41.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6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hyperlink" Target="https://youtu.be/UFDOY1wOOz0" TargetMode="External"/><Relationship Id="rId1" Type="http://schemas.openxmlformats.org/officeDocument/2006/relationships/slideLayout" Target="../slideLayouts/slideLayout41.xml"/></Relationships>
</file>

<file path=ppt/slides/_rels/slide61.xml.rels><?xml version="1.0" encoding="UTF-8" standalone="yes"?>
<Relationships xmlns="http://schemas.openxmlformats.org/package/2006/relationships"><Relationship Id="rId3" Type="http://schemas.openxmlformats.org/officeDocument/2006/relationships/hyperlink" Target="https://www.nesta.org.uk/blog/ai-good-grantees-announced/" TargetMode="External"/><Relationship Id="rId2" Type="http://schemas.openxmlformats.org/officeDocument/2006/relationships/hyperlink" Target="https://www.voxsio.com/" TargetMode="External"/><Relationship Id="rId1" Type="http://schemas.openxmlformats.org/officeDocument/2006/relationships/slideLayout" Target="../slideLayouts/slideLayout33.xml"/></Relationships>
</file>

<file path=ppt/slides/_rels/slide6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hyperlink" Target="https://stirling.gov.uk/news/2019/june-2019/stirling-s-young-people-and-schools-shortlisted-for-national-awards/" TargetMode="External"/><Relationship Id="rId1" Type="http://schemas.openxmlformats.org/officeDocument/2006/relationships/slideLayout" Target="../slideLayouts/slideLayout5.xml"/><Relationship Id="rId4" Type="http://schemas.openxmlformats.org/officeDocument/2006/relationships/hyperlink" Target="https://www.voxsio.com/" TargetMode="External"/></Relationships>
</file>

<file path=ppt/slides/_rels/slide63.xml.rels><?xml version="1.0" encoding="UTF-8" standalone="yes"?>
<Relationships xmlns="http://schemas.openxmlformats.org/package/2006/relationships"><Relationship Id="rId3" Type="http://schemas.openxmlformats.org/officeDocument/2006/relationships/hyperlink" Target="https://youtu.be/SrpDlGxPJJc" TargetMode="External"/><Relationship Id="rId2" Type="http://schemas.openxmlformats.org/officeDocument/2006/relationships/hyperlink" Target="https://www.f6s.com/eyra" TargetMode="External"/><Relationship Id="rId1" Type="http://schemas.openxmlformats.org/officeDocument/2006/relationships/slideLayout" Target="../slideLayouts/slideLayout39.xml"/><Relationship Id="rId5" Type="http://schemas.openxmlformats.org/officeDocument/2006/relationships/image" Target="../media/image45.jpeg"/><Relationship Id="rId4" Type="http://schemas.openxmlformats.org/officeDocument/2006/relationships/image" Target="../media/image44.png"/></Relationships>
</file>

<file path=ppt/slides/_rels/slide64.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9.xml"/></Relationships>
</file>

<file path=ppt/slides/_rels/slide65.xml.rels><?xml version="1.0" encoding="UTF-8" standalone="yes"?>
<Relationships xmlns="http://schemas.openxmlformats.org/package/2006/relationships"><Relationship Id="rId3" Type="http://schemas.openxmlformats.org/officeDocument/2006/relationships/hyperlink" Target="https://searchbusinessanalytics.techtarget.com/definition/cloud-analytics#:~:text=Examples%20of%20cloud%20analytics%20products,cloud%2Dbased%20social%20media%20analytics." TargetMode="External"/><Relationship Id="rId2" Type="http://schemas.openxmlformats.org/officeDocument/2006/relationships/image" Target="../media/image47.jpg"/><Relationship Id="rId1" Type="http://schemas.openxmlformats.org/officeDocument/2006/relationships/slideLayout" Target="../slideLayouts/slideLayout41.xml"/></Relationships>
</file>

<file path=ppt/slides/_rels/slide66.xml.rels><?xml version="1.0" encoding="UTF-8" standalone="yes"?>
<Relationships xmlns="http://schemas.openxmlformats.org/package/2006/relationships"><Relationship Id="rId3" Type="http://schemas.openxmlformats.org/officeDocument/2006/relationships/hyperlink" Target="https://www.mobileappdaily.com/trending-cloud-computing-uses-and-apps#:~:text=Most%20of%20the%20messaging%20and,from%20anywhere%20via%20the%20internet." TargetMode="External"/><Relationship Id="rId7" Type="http://schemas.openxmlformats.org/officeDocument/2006/relationships/hyperlink" Target="https://timesofindia.indiatimes.com/readersblog/pracin-jain-academy/e-governance-applications-models-successes-limitations-and-potential-28440/" TargetMode="External"/><Relationship Id="rId2" Type="http://schemas.openxmlformats.org/officeDocument/2006/relationships/hyperlink" Target="https://www.googleadservices.com/pagead/aclk?sa=L&amp;ai=DChcSEwjdgIWjgbruAhWOuu0KHbdjAz0YABAAGgJkZw&amp;ae=2&amp;ohost=www.google.com&amp;cid=CAESQOD212KPpLlNlBCz0r21pNrB-XKtT9U6gGDqZ48JRbTendq6e4chQEG_9Y1KS0PgAkn-bB_OIIUXnVk8hCa4iaw&amp;sig=AOD64_1T-wEpqOvEv1ODhZMnm16gEmKMrg&amp;q&amp;adurl&amp;ved=2ahUKEwjuk_2igbruAhW5wuYKHVq7AOsQ0Qx6BAgaEAE" TargetMode="External"/><Relationship Id="rId1" Type="http://schemas.openxmlformats.org/officeDocument/2006/relationships/slideLayout" Target="../slideLayouts/slideLayout35.xml"/><Relationship Id="rId6" Type="http://schemas.openxmlformats.org/officeDocument/2006/relationships/hyperlink" Target="https://support.google.com/a/answer/2856827?hl=en" TargetMode="External"/><Relationship Id="rId5" Type="http://schemas.openxmlformats.org/officeDocument/2006/relationships/hyperlink" Target="https://analytics.facebook.com/" TargetMode="External"/><Relationship Id="rId4" Type="http://schemas.openxmlformats.org/officeDocument/2006/relationships/hyperlink" Target="https://www.whatsapp.com/?lang=en" TargetMode="External"/></Relationships>
</file>

<file path=ppt/slides/_rels/slide6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hyperlink" Target="https://food.cloud/" TargetMode="External"/><Relationship Id="rId1" Type="http://schemas.openxmlformats.org/officeDocument/2006/relationships/slideLayout" Target="../slideLayouts/slideLayout29.xml"/></Relationships>
</file>

<file path=ppt/slides/_rels/slide6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29.xml"/><Relationship Id="rId4" Type="http://schemas.openxmlformats.org/officeDocument/2006/relationships/hyperlink" Target="https://www.recyclingwasteworld.co.uk/interviews/how-foodcloud-is-using-technology-to-reduce-food-waste/182933/" TargetMode="External"/></Relationships>
</file>

<file path=ppt/slides/_rels/slide69.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hyperlink" Target="https://iiot-world.com/industrial-iot/digital-disruption/how-the-social-internet-of-things-is-revolutionizing-connectivity/" TargetMode="External"/><Relationship Id="rId1" Type="http://schemas.openxmlformats.org/officeDocument/2006/relationships/slideLayout" Target="../slideLayouts/slideLayout42.xml"/></Relationships>
</file>

<file path=ppt/slides/_rels/slide7.xml.rels><?xml version="1.0" encoding="UTF-8" standalone="yes"?>
<Relationships xmlns="http://schemas.openxmlformats.org/package/2006/relationships"><Relationship Id="rId2" Type="http://schemas.openxmlformats.org/officeDocument/2006/relationships/hyperlink" Target="https://medium.com/@socialtrendspot/what-is-the-difference-between-social-innovation-social-enterprise-social-entrepreneurship-fe3fce7bf925" TargetMode="External"/><Relationship Id="rId1" Type="http://schemas.openxmlformats.org/officeDocument/2006/relationships/slideLayout" Target="../slideLayouts/slideLayout27.xml"/></Relationships>
</file>

<file path=ppt/slides/_rels/slide7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hyperlink" Target="https://youtu.be/Om6lZ6fjheQ" TargetMode="External"/><Relationship Id="rId1" Type="http://schemas.openxmlformats.org/officeDocument/2006/relationships/slideLayout" Target="../slideLayouts/slideLayout42.xml"/></Relationships>
</file>

<file path=ppt/slides/_rels/slide71.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42.xml"/></Relationships>
</file>

<file path=ppt/slides/_rels/slide7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hyperlink" Target="https://digitalsocial.eu/case-study/9/smart-citizen#:~:text=The%20Smart%20Citizen%20Platform%20connects,address%20environmental%20problems%20in%20cities.&amp;text=This%20data%20is%20then%20transmitted,can%20be%20researched%20and%20analysed." TargetMode="External"/><Relationship Id="rId1" Type="http://schemas.openxmlformats.org/officeDocument/2006/relationships/slideLayout" Target="../slideLayouts/slideLayout29.xml"/><Relationship Id="rId6" Type="http://schemas.openxmlformats.org/officeDocument/2006/relationships/hyperlink" Target="https://www.arduino.cc/en/guide/introduction#:~:text=Arduino%20is%20an%20open%2Dsource,an%20LED%2C%20publishing%20something%20online." TargetMode="External"/><Relationship Id="rId5" Type="http://schemas.openxmlformats.org/officeDocument/2006/relationships/hyperlink" Target="https://www.mulesoft.com/resources/api/what-is-an-api#:~:text=API%20is%20the%20acronym%20for,you're%20using%20an%20API." TargetMode="External"/><Relationship Id="rId4" Type="http://schemas.openxmlformats.org/officeDocument/2006/relationships/image" Target="../media/image54.jpeg"/></Relationships>
</file>

<file path=ppt/slides/_rels/slide73.xml.rels><?xml version="1.0" encoding="UTF-8" standalone="yes"?>
<Relationships xmlns="http://schemas.openxmlformats.org/package/2006/relationships"><Relationship Id="rId3" Type="http://schemas.openxmlformats.org/officeDocument/2006/relationships/hyperlink" Target="https://smartcitizen.me/" TargetMode="External"/><Relationship Id="rId2" Type="http://schemas.openxmlformats.org/officeDocument/2006/relationships/image" Target="../media/image55.png"/><Relationship Id="rId1" Type="http://schemas.openxmlformats.org/officeDocument/2006/relationships/slideLayout" Target="../slideLayouts/slideLayout39.xml"/><Relationship Id="rId6" Type="http://schemas.openxmlformats.org/officeDocument/2006/relationships/hyperlink" Target="https://www.arduino.cc/en/guide/introduction#:~:text=Arduino%20is%20an%20open%2Dsource,an%20LED%2C%20publishing%20something%20online." TargetMode="External"/><Relationship Id="rId5" Type="http://schemas.openxmlformats.org/officeDocument/2006/relationships/hyperlink" Target="https://www.mulesoft.com/resources/api/what-is-an-api#:~:text=API%20is%20the%20acronym%20for,you're%20using%20an%20API." TargetMode="External"/><Relationship Id="rId4" Type="http://schemas.openxmlformats.org/officeDocument/2006/relationships/image" Target="../media/image56.png"/></Relationships>
</file>

<file path=ppt/slides/_rels/slide74.xml.rels><?xml version="1.0" encoding="UTF-8" standalone="yes"?>
<Relationships xmlns="http://schemas.openxmlformats.org/package/2006/relationships"><Relationship Id="rId3" Type="http://schemas.openxmlformats.org/officeDocument/2006/relationships/hyperlink" Target="https://www.googleadservices.com/pagead/aclk?sa=L&amp;ai=DChcSEwiC1b3Um7ruAhVN0-0KHSHSCY4YABAAGgJkZw&amp;ae=2&amp;ohost=www.google.com&amp;cid=CAESQOD2GPsGhK5F4B0VlqkhFg4RJX4-WA1MOq0Z-We8Ov8nZVtLexqGl-T7rV85rpt5htJuRrpBQlpVGCxXuSlv-V0&amp;sig=AOD64_14lasAejMfiuNlb3hWf8xvvSnZ7Q&amp;q&amp;adurl&amp;ved=2ahUKEwiO5rXUm7ruAhX8ShUIHTlrBm4Q0Qx6BAgIEAE" TargetMode="External"/><Relationship Id="rId2" Type="http://schemas.openxmlformats.org/officeDocument/2006/relationships/hyperlink" Target="https://science.howstuffworks.com/robot.htm" TargetMode="External"/><Relationship Id="rId1" Type="http://schemas.openxmlformats.org/officeDocument/2006/relationships/slideLayout" Target="../slideLayouts/slideLayout41.xml"/><Relationship Id="rId5" Type="http://schemas.openxmlformats.org/officeDocument/2006/relationships/image" Target="../media/image57.png"/><Relationship Id="rId4" Type="http://schemas.openxmlformats.org/officeDocument/2006/relationships/hyperlink" Target="https://robots.ieee.org/learn/types-of-robots/" TargetMode="External"/></Relationships>
</file>

<file path=ppt/slides/_rels/slide75.xml.rels><?xml version="1.0" encoding="UTF-8" standalone="yes"?>
<Relationships xmlns="http://schemas.openxmlformats.org/package/2006/relationships"><Relationship Id="rId3" Type="http://schemas.openxmlformats.org/officeDocument/2006/relationships/hyperlink" Target="https://mars.nasa.gov/mer/" TargetMode="External"/><Relationship Id="rId2" Type="http://schemas.openxmlformats.org/officeDocument/2006/relationships/hyperlink" Target="https://www.gradschoolhub.com/lists/5-areas-robotics-research/" TargetMode="External"/><Relationship Id="rId1" Type="http://schemas.openxmlformats.org/officeDocument/2006/relationships/slideLayout" Target="../slideLayouts/slideLayout23.xml"/><Relationship Id="rId5" Type="http://schemas.openxmlformats.org/officeDocument/2006/relationships/image" Target="../media/image58.jpeg"/><Relationship Id="rId4" Type="http://schemas.openxmlformats.org/officeDocument/2006/relationships/hyperlink" Target="https://www.psychologicalscience.org/observer/robots-for-research" TargetMode="External"/></Relationships>
</file>

<file path=ppt/slides/_rels/slide76.xml.rels><?xml version="1.0" encoding="UTF-8" standalone="yes"?>
<Relationships xmlns="http://schemas.openxmlformats.org/package/2006/relationships"><Relationship Id="rId3" Type="http://schemas.openxmlformats.org/officeDocument/2006/relationships/hyperlink" Target="https://www.davincisurgery.com/" TargetMode="External"/><Relationship Id="rId2" Type="http://schemas.openxmlformats.org/officeDocument/2006/relationships/hyperlink" Target="https://robots.ieee.org/robots/packbot/" TargetMode="External"/><Relationship Id="rId1" Type="http://schemas.openxmlformats.org/officeDocument/2006/relationships/slideLayout" Target="../slideLayouts/slideLayout31.xml"/><Relationship Id="rId6" Type="http://schemas.openxmlformats.org/officeDocument/2006/relationships/hyperlink" Target="https://www.psychologicalscience.org/observer/robots-for-research" TargetMode="External"/><Relationship Id="rId5" Type="http://schemas.openxmlformats.org/officeDocument/2006/relationships/hyperlink" Target="https://cordis.europa.eu/project/id/773875" TargetMode="External"/><Relationship Id="rId4" Type="http://schemas.openxmlformats.org/officeDocument/2006/relationships/hyperlink" Target="https://www.eu-robotics.net/sparc/10-success-stories/agri-food-robotics-briefing-document.html?changelang=2" TargetMode="External"/></Relationships>
</file>

<file path=ppt/slides/_rels/slide77.xml.rels><?xml version="1.0" encoding="UTF-8" standalone="yes"?>
<Relationships xmlns="http://schemas.openxmlformats.org/package/2006/relationships"><Relationship Id="rId3" Type="http://schemas.openxmlformats.org/officeDocument/2006/relationships/hyperlink" Target="https://www.dronamics.com/" TargetMode="External"/><Relationship Id="rId2" Type="http://schemas.openxmlformats.org/officeDocument/2006/relationships/hyperlink" Target="http://www.dronamics.com/" TargetMode="External"/><Relationship Id="rId1" Type="http://schemas.openxmlformats.org/officeDocument/2006/relationships/slideLayout" Target="../slideLayouts/slideLayout29.xml"/><Relationship Id="rId6" Type="http://schemas.openxmlformats.org/officeDocument/2006/relationships/image" Target="../media/image60.png"/><Relationship Id="rId5" Type="http://schemas.openxmlformats.org/officeDocument/2006/relationships/image" Target="../media/image59.jpeg"/><Relationship Id="rId4" Type="http://schemas.openxmlformats.org/officeDocument/2006/relationships/hyperlink" Target="https://www.eu-startups.com/2017/05/20-of-europes-most-successful-entrepreneurs-under-30/" TargetMode="External"/></Relationships>
</file>

<file path=ppt/slides/_rels/slide78.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9.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8.xml.rels><?xml version="1.0" encoding="UTF-8" standalone="yes"?>
<Relationships xmlns="http://schemas.openxmlformats.org/package/2006/relationships"><Relationship Id="rId3" Type="http://schemas.openxmlformats.org/officeDocument/2006/relationships/hyperlink" Target="https://www.sciencedirect.com/science/article/pii/S1877042814020114/pdf?md5=e1577be0a0c07df0d9dec21cc2dd7eb1&amp;pid=1-s2.0-S1877042814020114-main.pdf" TargetMode="External"/><Relationship Id="rId2" Type="http://schemas.openxmlformats.org/officeDocument/2006/relationships/hyperlink" Target="https://ec.europa.eu/growth/industry/policy/innovation/social_en#:~:text=Social%20innovations%20are%20new%20ideas,addressing%20unmet%20needs%20more%20effectively." TargetMode="External"/><Relationship Id="rId1" Type="http://schemas.openxmlformats.org/officeDocument/2006/relationships/slideLayout" Target="../slideLayouts/slideLayout9.xml"/><Relationship Id="rId4" Type="http://schemas.openxmlformats.org/officeDocument/2006/relationships/image" Target="../media/image10.jpg"/></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hyperlink" Target="https://youngfoundation.org/wp-content/uploads/2012/10/Social-Innovation-what-it-is-why-it-matters-how-it-can-be-accelerated-March-2007.pdf" TargetMode="Externa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 xmlns:a16="http://schemas.microsoft.com/office/drawing/2014/main" id="{9CDCB9A9-DCFE-1D44-A6EE-E244740F2DEE}"/>
              </a:ext>
            </a:extLst>
          </p:cNvPr>
          <p:cNvSpPr>
            <a:spLocks noGrp="1"/>
          </p:cNvSpPr>
          <p:nvPr>
            <p:ph type="body" sz="quarter" idx="19"/>
          </p:nvPr>
        </p:nvSpPr>
        <p:spPr>
          <a:xfrm>
            <a:off x="752489" y="3547179"/>
            <a:ext cx="4280491" cy="731140"/>
          </a:xfrm>
        </p:spPr>
        <p:txBody>
          <a:bodyPr>
            <a:noAutofit/>
          </a:bodyPr>
          <a:lstStyle/>
          <a:p>
            <a:r>
              <a:rPr lang="en-US" sz="3200" b="1" dirty="0" err="1" smtClean="0"/>
              <a:t>Inovarea</a:t>
            </a:r>
            <a:r>
              <a:rPr lang="en-US" sz="3200" b="1" dirty="0" smtClean="0"/>
              <a:t> Social Digital</a:t>
            </a:r>
            <a:r>
              <a:rPr lang="ro-RO" sz="3200" b="1" dirty="0" smtClean="0"/>
              <a:t>ă</a:t>
            </a:r>
            <a:endParaRPr lang="en-US" sz="3200" b="1" dirty="0"/>
          </a:p>
          <a:p>
            <a:pPr algn="ctr"/>
            <a:r>
              <a:rPr lang="ro-RO" sz="2000" dirty="0" err="1">
                <a:solidFill>
                  <a:srgbClr val="FFFFFF"/>
                </a:solidFill>
                <a:latin typeface="Calibri" panose="020F0502020204030204" pitchFamily="34" charset="0"/>
                <a:ea typeface="Calibri" panose="020F0502020204030204" pitchFamily="34" charset="0"/>
              </a:rPr>
              <a:t>p</a:t>
            </a:r>
            <a:r>
              <a:rPr lang="en-US" sz="2000" dirty="0" err="1" smtClean="0">
                <a:solidFill>
                  <a:srgbClr val="FFFFFF"/>
                </a:solidFill>
                <a:effectLst/>
                <a:latin typeface="Calibri" panose="020F0502020204030204" pitchFamily="34" charset="0"/>
                <a:ea typeface="Calibri" panose="020F0502020204030204" pitchFamily="34" charset="0"/>
              </a:rPr>
              <a:t>oten</a:t>
            </a:r>
            <a:r>
              <a:rPr lang="ro-RO" sz="2000" dirty="0" smtClean="0">
                <a:solidFill>
                  <a:srgbClr val="FFFFFF"/>
                </a:solidFill>
                <a:effectLst/>
                <a:latin typeface="Calibri" panose="020F0502020204030204" pitchFamily="34" charset="0"/>
                <a:ea typeface="Calibri" panose="020F0502020204030204" pitchFamily="34" charset="0"/>
              </a:rPr>
              <a:t>ț</a:t>
            </a:r>
            <a:r>
              <a:rPr lang="en-US" sz="2000" dirty="0" err="1" smtClean="0">
                <a:solidFill>
                  <a:srgbClr val="FFFFFF"/>
                </a:solidFill>
                <a:effectLst/>
                <a:latin typeface="Calibri" panose="020F0502020204030204" pitchFamily="34" charset="0"/>
                <a:ea typeface="Calibri" panose="020F0502020204030204" pitchFamily="34" charset="0"/>
              </a:rPr>
              <a:t>ial</a:t>
            </a:r>
            <a:r>
              <a:rPr lang="ro-RO" sz="2000" dirty="0" smtClean="0">
                <a:solidFill>
                  <a:srgbClr val="FFFFFF"/>
                </a:solidFill>
                <a:effectLst/>
                <a:latin typeface="Calibri" panose="020F0502020204030204" pitchFamily="34" charset="0"/>
                <a:ea typeface="Calibri" panose="020F0502020204030204" pitchFamily="34" charset="0"/>
              </a:rPr>
              <a:t>ul</a:t>
            </a:r>
            <a:r>
              <a:rPr lang="en-US" sz="2000" dirty="0" smtClean="0">
                <a:solidFill>
                  <a:srgbClr val="FFFFFF"/>
                </a:solidFill>
                <a:effectLst/>
                <a:latin typeface="Calibri" panose="020F0502020204030204" pitchFamily="34" charset="0"/>
                <a:ea typeface="Calibri" panose="020F0502020204030204" pitchFamily="34" charset="0"/>
              </a:rPr>
              <a:t> </a:t>
            </a:r>
            <a:r>
              <a:rPr lang="ro-RO" sz="2000" dirty="0" smtClean="0"/>
              <a:t>aflat </a:t>
            </a:r>
            <a:r>
              <a:rPr lang="ro-RO" sz="2000" dirty="0"/>
              <a:t>la intersecția dintre tehnologie si New Media</a:t>
            </a:r>
            <a:endParaRPr lang="en-US" sz="3200" b="1" dirty="0"/>
          </a:p>
        </p:txBody>
      </p:sp>
      <p:pic>
        <p:nvPicPr>
          <p:cNvPr id="11" name="Picture Placeholder 10" descr="A picture containing person, man, photo, looking&#10;&#10;Description automatically generated">
            <a:extLst>
              <a:ext uri="{FF2B5EF4-FFF2-40B4-BE49-F238E27FC236}">
                <a16:creationId xmlns="" xmlns:a16="http://schemas.microsoft.com/office/drawing/2014/main" id="{B35A56E1-B73B-D349-824D-39735F2ADF6F}"/>
              </a:ext>
            </a:extLst>
          </p:cNvPr>
          <p:cNvPicPr>
            <a:picLocks noGrp="1" noChangeAspect="1"/>
          </p:cNvPicPr>
          <p:nvPr>
            <p:ph type="pic" sz="quarter" idx="21"/>
          </p:nvPr>
        </p:nvPicPr>
        <p:blipFill>
          <a:blip r:embed="rId2" cstate="screen">
            <a:extLst>
              <a:ext uri="{28A0092B-C50C-407E-A947-70E740481C1C}">
                <a14:useLocalDpi xmlns:a14="http://schemas.microsoft.com/office/drawing/2010/main"/>
              </a:ext>
            </a:extLst>
          </a:blip>
          <a:srcRect/>
          <a:stretch>
            <a:fillRect/>
          </a:stretch>
        </p:blipFill>
        <p:spPr/>
      </p:pic>
      <p:sp>
        <p:nvSpPr>
          <p:cNvPr id="3" name="Text Placeholder 2">
            <a:extLst>
              <a:ext uri="{FF2B5EF4-FFF2-40B4-BE49-F238E27FC236}">
                <a16:creationId xmlns="" xmlns:a16="http://schemas.microsoft.com/office/drawing/2014/main" id="{683E6E4F-8A20-46EE-B361-F4DDC983999F}"/>
              </a:ext>
            </a:extLst>
          </p:cNvPr>
          <p:cNvSpPr>
            <a:spLocks noGrp="1"/>
          </p:cNvSpPr>
          <p:nvPr>
            <p:ph type="body" sz="quarter" idx="20"/>
          </p:nvPr>
        </p:nvSpPr>
        <p:spPr>
          <a:xfrm>
            <a:off x="1152753" y="2402240"/>
            <a:ext cx="3195485" cy="837258"/>
          </a:xfrm>
        </p:spPr>
        <p:txBody>
          <a:bodyPr/>
          <a:lstStyle/>
          <a:p>
            <a:r>
              <a:rPr lang="en-US" sz="5400" b="1" dirty="0" err="1" smtClean="0"/>
              <a:t>Modulul</a:t>
            </a:r>
            <a:r>
              <a:rPr lang="en-US" sz="5400" b="1" dirty="0" smtClean="0"/>
              <a:t> 1</a:t>
            </a:r>
            <a:endParaRPr lang="en-IE" dirty="0"/>
          </a:p>
        </p:txBody>
      </p:sp>
    </p:spTree>
    <p:extLst>
      <p:ext uri="{BB962C8B-B14F-4D97-AF65-F5344CB8AC3E}">
        <p14:creationId xmlns:p14="http://schemas.microsoft.com/office/powerpoint/2010/main" val="205306674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 xmlns:a16="http://schemas.microsoft.com/office/drawing/2014/main" id="{1758942E-77D0-45F0-B43F-C1487BF77995}"/>
              </a:ext>
            </a:extLst>
          </p:cNvPr>
          <p:cNvSpPr>
            <a:spLocks noGrp="1"/>
          </p:cNvSpPr>
          <p:nvPr>
            <p:ph type="body" sz="quarter" idx="14"/>
          </p:nvPr>
        </p:nvSpPr>
        <p:spPr>
          <a:xfrm>
            <a:off x="3966826" y="1421493"/>
            <a:ext cx="7740069" cy="5206518"/>
          </a:xfrm>
        </p:spPr>
        <p:txBody>
          <a:bodyPr/>
          <a:lstStyle/>
          <a:p>
            <a:pPr marL="342900" indent="-342900">
              <a:buFont typeface="Wingdings" panose="05000000000000000000" pitchFamily="2" charset="2"/>
              <a:buChar char="ü"/>
            </a:pPr>
            <a:r>
              <a:rPr lang="ro-RO" b="1" dirty="0" smtClean="0">
                <a:solidFill>
                  <a:srgbClr val="E48E02"/>
                </a:solidFill>
              </a:rPr>
              <a:t>Sărăcia.</a:t>
            </a:r>
            <a:r>
              <a:rPr lang="ro-RO" dirty="0"/>
              <a:t> </a:t>
            </a:r>
            <a:r>
              <a:rPr lang="ro-RO" dirty="0">
                <a:solidFill>
                  <a:schemeClr val="tx1">
                    <a:lumMod val="75000"/>
                    <a:lumOff val="25000"/>
                  </a:schemeClr>
                </a:solidFill>
              </a:rPr>
              <a:t>Oferind educație și căi către oportunități de muncă</a:t>
            </a:r>
            <a:endParaRPr lang="en-IE" dirty="0">
              <a:solidFill>
                <a:schemeClr val="tx1">
                  <a:lumMod val="75000"/>
                  <a:lumOff val="25000"/>
                </a:schemeClr>
              </a:solidFill>
            </a:endParaRPr>
          </a:p>
          <a:p>
            <a:pPr marL="342900" indent="-342900">
              <a:buFont typeface="Wingdings" panose="05000000000000000000" pitchFamily="2" charset="2"/>
              <a:buChar char="ü"/>
            </a:pPr>
            <a:r>
              <a:rPr lang="en-IE" b="1" dirty="0" smtClean="0">
                <a:solidFill>
                  <a:srgbClr val="E48E02"/>
                </a:solidFill>
              </a:rPr>
              <a:t>Problem</a:t>
            </a:r>
            <a:r>
              <a:rPr lang="ro-RO" b="1" dirty="0" smtClean="0">
                <a:solidFill>
                  <a:srgbClr val="E48E02"/>
                </a:solidFill>
              </a:rPr>
              <a:t>e </a:t>
            </a:r>
            <a:r>
              <a:rPr lang="en-IE" b="1" dirty="0" smtClean="0">
                <a:solidFill>
                  <a:srgbClr val="E48E02"/>
                </a:solidFill>
              </a:rPr>
              <a:t>Social</a:t>
            </a:r>
            <a:r>
              <a:rPr lang="ro-RO" b="1" dirty="0" smtClean="0">
                <a:solidFill>
                  <a:srgbClr val="E48E02"/>
                </a:solidFill>
              </a:rPr>
              <a:t>e.</a:t>
            </a:r>
            <a:r>
              <a:rPr lang="en-IE" b="1" dirty="0" smtClean="0">
                <a:solidFill>
                  <a:srgbClr val="E48E02"/>
                </a:solidFill>
              </a:rPr>
              <a:t> </a:t>
            </a:r>
            <a:r>
              <a:rPr lang="ro-RO" dirty="0">
                <a:solidFill>
                  <a:schemeClr val="tx1">
                    <a:lumMod val="75000"/>
                    <a:lumOff val="25000"/>
                  </a:schemeClr>
                </a:solidFill>
              </a:rPr>
              <a:t>Crearea de programe de conștientizare precum teatrul de stradă, mediatizarea problemelor cauzate de droguri și alcool, anticorupție, condiții de muncă corecte</a:t>
            </a:r>
            <a:endParaRPr lang="en-IE" dirty="0">
              <a:solidFill>
                <a:schemeClr val="tx1">
                  <a:lumMod val="75000"/>
                  <a:lumOff val="25000"/>
                </a:schemeClr>
              </a:solidFill>
            </a:endParaRPr>
          </a:p>
          <a:p>
            <a:pPr marL="342900" indent="-342900">
              <a:buFont typeface="Wingdings" panose="05000000000000000000" pitchFamily="2" charset="2"/>
              <a:buChar char="ü"/>
            </a:pPr>
            <a:r>
              <a:rPr lang="ro-RO" b="1" dirty="0" smtClean="0">
                <a:solidFill>
                  <a:srgbClr val="E48E02"/>
                </a:solidFill>
              </a:rPr>
              <a:t>Mediu.</a:t>
            </a:r>
            <a:r>
              <a:rPr lang="en-IE" dirty="0" smtClean="0">
                <a:solidFill>
                  <a:schemeClr val="tx1">
                    <a:lumMod val="75000"/>
                    <a:lumOff val="25000"/>
                  </a:schemeClr>
                </a:solidFill>
              </a:rPr>
              <a:t> </a:t>
            </a:r>
            <a:r>
              <a:rPr lang="ro-RO" dirty="0">
                <a:solidFill>
                  <a:schemeClr val="tx1">
                    <a:lumMod val="75000"/>
                    <a:lumOff val="25000"/>
                  </a:schemeClr>
                </a:solidFill>
              </a:rPr>
              <a:t>Aer curat pentru populație, acces la apă, reciclare, prevenirea schimbărilor climatice, sustenabilitate agricolă și alimentară, </a:t>
            </a:r>
            <a:r>
              <a:rPr lang="ro-RO" dirty="0" smtClean="0">
                <a:solidFill>
                  <a:schemeClr val="tx1">
                    <a:lumMod val="75000"/>
                    <a:lumOff val="25000"/>
                  </a:schemeClr>
                </a:solidFill>
              </a:rPr>
              <a:t>ambalaje </a:t>
            </a:r>
            <a:r>
              <a:rPr lang="ro-RO" dirty="0">
                <a:solidFill>
                  <a:schemeClr val="tx1">
                    <a:lumMod val="75000"/>
                    <a:lumOff val="25000"/>
                  </a:schemeClr>
                </a:solidFill>
              </a:rPr>
              <a:t>biodegradabile. </a:t>
            </a:r>
          </a:p>
          <a:p>
            <a:pPr marL="342900" indent="-342900">
              <a:buFont typeface="Wingdings" panose="05000000000000000000" pitchFamily="2" charset="2"/>
              <a:buChar char="ü"/>
            </a:pPr>
            <a:r>
              <a:rPr lang="ro-RO" b="1" dirty="0" smtClean="0">
                <a:solidFill>
                  <a:srgbClr val="E48E02"/>
                </a:solidFill>
              </a:rPr>
              <a:t>Consumul</a:t>
            </a:r>
            <a:r>
              <a:rPr lang="en-US" b="1" dirty="0" smtClean="0">
                <a:solidFill>
                  <a:srgbClr val="E48E02"/>
                </a:solidFill>
              </a:rPr>
              <a:t>.</a:t>
            </a:r>
            <a:r>
              <a:rPr lang="en-IE" dirty="0" smtClean="0">
                <a:solidFill>
                  <a:schemeClr val="tx1">
                    <a:lumMod val="75000"/>
                    <a:lumOff val="25000"/>
                  </a:schemeClr>
                </a:solidFill>
              </a:rPr>
              <a:t> </a:t>
            </a:r>
            <a:r>
              <a:rPr lang="ro-RO" dirty="0">
                <a:solidFill>
                  <a:schemeClr val="tx1">
                    <a:lumMod val="75000"/>
                    <a:lumOff val="25000"/>
                  </a:schemeClr>
                </a:solidFill>
              </a:rPr>
              <a:t>Noi modele de cazare în călătorii (Airbnb) prin care călătorii pot găsi soluții mai ieftine, iar gazdele pot câștiga venituri suplimentare; măsuri pentru a economisi alimente/ prevenirea deșeurilor</a:t>
            </a:r>
            <a:endParaRPr lang="en-IE" dirty="0">
              <a:solidFill>
                <a:schemeClr val="tx1">
                  <a:lumMod val="75000"/>
                  <a:lumOff val="25000"/>
                </a:schemeClr>
              </a:solidFill>
            </a:endParaRPr>
          </a:p>
        </p:txBody>
      </p:sp>
      <p:sp>
        <p:nvSpPr>
          <p:cNvPr id="6" name="Text Placeholder 5">
            <a:extLst>
              <a:ext uri="{FF2B5EF4-FFF2-40B4-BE49-F238E27FC236}">
                <a16:creationId xmlns="" xmlns:a16="http://schemas.microsoft.com/office/drawing/2014/main" id="{99AB3EB7-68D2-4A11-A5D6-DA5197A1D969}"/>
              </a:ext>
            </a:extLst>
          </p:cNvPr>
          <p:cNvSpPr>
            <a:spLocks noGrp="1"/>
          </p:cNvSpPr>
          <p:nvPr>
            <p:ph type="body" sz="quarter" idx="15"/>
          </p:nvPr>
        </p:nvSpPr>
        <p:spPr>
          <a:xfrm>
            <a:off x="314407" y="157210"/>
            <a:ext cx="3153070" cy="5206518"/>
          </a:xfrm>
        </p:spPr>
        <p:txBody>
          <a:bodyPr>
            <a:noAutofit/>
          </a:bodyPr>
          <a:lstStyle/>
          <a:p>
            <a:pPr>
              <a:lnSpc>
                <a:spcPct val="100000"/>
              </a:lnSpc>
              <a:spcBef>
                <a:spcPts val="0"/>
              </a:spcBef>
            </a:pPr>
            <a:r>
              <a:rPr lang="ro-RO" sz="2400" b="1" dirty="0" smtClean="0">
                <a:solidFill>
                  <a:srgbClr val="A6377D"/>
                </a:solidFill>
              </a:rPr>
              <a:t>Problemele de Inovare</a:t>
            </a:r>
            <a:r>
              <a:rPr lang="en-IE" sz="2400" b="1" dirty="0" smtClean="0">
                <a:solidFill>
                  <a:srgbClr val="A6377D"/>
                </a:solidFill>
              </a:rPr>
              <a:t> </a:t>
            </a:r>
            <a:r>
              <a:rPr lang="ro-RO" sz="2400" b="1" dirty="0" smtClean="0">
                <a:solidFill>
                  <a:srgbClr val="A6377D"/>
                </a:solidFill>
              </a:rPr>
              <a:t>Socială</a:t>
            </a:r>
            <a:r>
              <a:rPr lang="en-IE" sz="2400" b="1" dirty="0" smtClean="0">
                <a:solidFill>
                  <a:srgbClr val="A6377D"/>
                </a:solidFill>
              </a:rPr>
              <a:t> </a:t>
            </a:r>
            <a:r>
              <a:rPr lang="ro-RO" sz="2400" dirty="0">
                <a:solidFill>
                  <a:schemeClr val="tx1"/>
                </a:solidFill>
              </a:rPr>
              <a:t>includ comerțul echitabil, justiția restaurativă, asistența medicală avansată și educație, asistarea persoanelor cu dizabilități sau a celor defavorizați</a:t>
            </a:r>
            <a:r>
              <a:rPr lang="ro-RO" sz="2400" dirty="0" smtClean="0">
                <a:solidFill>
                  <a:schemeClr val="tx1"/>
                </a:solidFill>
              </a:rPr>
              <a:t>, </a:t>
            </a:r>
            <a:r>
              <a:rPr lang="ro-RO" sz="2400" dirty="0">
                <a:solidFill>
                  <a:schemeClr val="tx1"/>
                </a:solidFill>
              </a:rPr>
              <a:t>izolarea,</a:t>
            </a:r>
            <a:r>
              <a:rPr lang="ro-RO" sz="2400" dirty="0" smtClean="0">
                <a:solidFill>
                  <a:schemeClr val="tx1"/>
                </a:solidFill>
              </a:rPr>
              <a:t> </a:t>
            </a:r>
            <a:r>
              <a:rPr lang="ro-RO" sz="2400" dirty="0">
                <a:solidFill>
                  <a:schemeClr val="tx1"/>
                </a:solidFill>
              </a:rPr>
              <a:t>combaterea criminalității, </a:t>
            </a:r>
            <a:r>
              <a:rPr lang="ro-RO" sz="2400" dirty="0" smtClean="0">
                <a:solidFill>
                  <a:schemeClr val="tx1"/>
                </a:solidFill>
              </a:rPr>
              <a:t>segregarea</a:t>
            </a:r>
            <a:r>
              <a:rPr lang="ro-RO" sz="2400" dirty="0">
                <a:solidFill>
                  <a:schemeClr val="tx1"/>
                </a:solidFill>
              </a:rPr>
              <a:t>, adicțiile, sustenabilitatea mediului, schimbările climatice, șomajul </a:t>
            </a:r>
            <a:r>
              <a:rPr lang="ro-RO" sz="2400" dirty="0" smtClean="0">
                <a:solidFill>
                  <a:schemeClr val="tx1"/>
                </a:solidFill>
              </a:rPr>
              <a:t>analfabetismul...</a:t>
            </a:r>
            <a:r>
              <a:rPr lang="en-IE" sz="2400" dirty="0" smtClean="0">
                <a:solidFill>
                  <a:schemeClr val="tx1"/>
                </a:solidFill>
              </a:rPr>
              <a:t>.</a:t>
            </a:r>
          </a:p>
          <a:p>
            <a:pPr>
              <a:lnSpc>
                <a:spcPct val="100000"/>
              </a:lnSpc>
              <a:spcBef>
                <a:spcPts val="0"/>
              </a:spcBef>
            </a:pPr>
            <a:endParaRPr lang="en-IE" sz="2400" dirty="0"/>
          </a:p>
        </p:txBody>
      </p:sp>
      <p:sp>
        <p:nvSpPr>
          <p:cNvPr id="7" name="Text Placeholder 6">
            <a:extLst>
              <a:ext uri="{FF2B5EF4-FFF2-40B4-BE49-F238E27FC236}">
                <a16:creationId xmlns="" xmlns:a16="http://schemas.microsoft.com/office/drawing/2014/main" id="{591775E0-A2E4-4CB9-BC40-F857A3D7BBBD}"/>
              </a:ext>
            </a:extLst>
          </p:cNvPr>
          <p:cNvSpPr txBox="1">
            <a:spLocks/>
          </p:cNvSpPr>
          <p:nvPr/>
        </p:nvSpPr>
        <p:spPr>
          <a:xfrm>
            <a:off x="4003275" y="244444"/>
            <a:ext cx="7267831" cy="908566"/>
          </a:xfrm>
          <a:prstGeom prst="rect">
            <a:avLst/>
          </a:prstGeom>
          <a:solidFill>
            <a:srgbClr val="ED2A59"/>
          </a:solidFill>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IE" b="1" dirty="0" smtClean="0">
                <a:solidFill>
                  <a:schemeClr val="bg1"/>
                </a:solidFill>
              </a:rPr>
              <a:t>Ex</a:t>
            </a:r>
            <a:r>
              <a:rPr lang="ro-RO" b="1" dirty="0" smtClean="0">
                <a:solidFill>
                  <a:schemeClr val="bg1"/>
                </a:solidFill>
              </a:rPr>
              <a:t>e</a:t>
            </a:r>
            <a:r>
              <a:rPr lang="en-IE" b="1" dirty="0" err="1" smtClean="0">
                <a:solidFill>
                  <a:schemeClr val="bg1"/>
                </a:solidFill>
              </a:rPr>
              <a:t>mple</a:t>
            </a:r>
            <a:r>
              <a:rPr lang="en-IE" b="1" dirty="0" smtClean="0">
                <a:solidFill>
                  <a:schemeClr val="bg1"/>
                </a:solidFill>
              </a:rPr>
              <a:t> </a:t>
            </a:r>
            <a:r>
              <a:rPr lang="ro-RO" b="1" dirty="0" smtClean="0">
                <a:solidFill>
                  <a:schemeClr val="bg1"/>
                </a:solidFill>
              </a:rPr>
              <a:t>de</a:t>
            </a:r>
            <a:r>
              <a:rPr lang="en-IE" b="1" dirty="0">
                <a:solidFill>
                  <a:schemeClr val="bg1"/>
                </a:solidFill>
              </a:rPr>
              <a:t> </a:t>
            </a:r>
            <a:r>
              <a:rPr lang="en-IE" b="1" dirty="0" err="1" smtClean="0">
                <a:solidFill>
                  <a:schemeClr val="bg1"/>
                </a:solidFill>
              </a:rPr>
              <a:t>Solu</a:t>
            </a:r>
            <a:r>
              <a:rPr lang="ro-RO" b="1" dirty="0" smtClean="0">
                <a:solidFill>
                  <a:schemeClr val="bg1"/>
                </a:solidFill>
              </a:rPr>
              <a:t>ții </a:t>
            </a:r>
            <a:r>
              <a:rPr lang="en-IE" b="1" dirty="0" err="1" smtClean="0">
                <a:solidFill>
                  <a:schemeClr val="bg1"/>
                </a:solidFill>
              </a:rPr>
              <a:t>Inovat</a:t>
            </a:r>
            <a:r>
              <a:rPr lang="ro-RO" b="1" dirty="0" smtClean="0">
                <a:solidFill>
                  <a:schemeClr val="bg1"/>
                </a:solidFill>
              </a:rPr>
              <a:t>oare </a:t>
            </a:r>
            <a:r>
              <a:rPr lang="en-IE" b="1" dirty="0">
                <a:solidFill>
                  <a:schemeClr val="bg1"/>
                </a:solidFill>
              </a:rPr>
              <a:t>Social</a:t>
            </a:r>
          </a:p>
        </p:txBody>
      </p:sp>
    </p:spTree>
    <p:extLst>
      <p:ext uri="{BB962C8B-B14F-4D97-AF65-F5344CB8AC3E}">
        <p14:creationId xmlns:p14="http://schemas.microsoft.com/office/powerpoint/2010/main" val="12908953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 xmlns:a16="http://schemas.microsoft.com/office/drawing/2014/main" id="{DA7FD14E-1A36-408F-B1CA-D9B4B67A2D55}"/>
              </a:ext>
            </a:extLst>
          </p:cNvPr>
          <p:cNvSpPr>
            <a:spLocks noGrp="1"/>
          </p:cNvSpPr>
          <p:nvPr>
            <p:ph type="body" sz="quarter" idx="13"/>
          </p:nvPr>
        </p:nvSpPr>
        <p:spPr>
          <a:xfrm>
            <a:off x="6096000" y="1486378"/>
            <a:ext cx="4827801" cy="4091722"/>
          </a:xfrm>
        </p:spPr>
        <p:txBody>
          <a:bodyPr>
            <a:normAutofit fontScale="77500" lnSpcReduction="20000"/>
          </a:bodyPr>
          <a:lstStyle/>
          <a:p>
            <a:r>
              <a:rPr lang="ro-RO" sz="3100" dirty="0"/>
              <a:t>„</a:t>
            </a:r>
            <a:r>
              <a:rPr lang="ro-RO" sz="3100" dirty="0" smtClean="0"/>
              <a:t>Ne </a:t>
            </a:r>
            <a:r>
              <a:rPr lang="ro-RO" sz="3100" dirty="0"/>
              <a:t>dorim să disrupem modul în care oamenii își fac cumpărăturile. Puși în fața unor crize ecologice, trebuie să le oferim oamenilor opțiunea de a cumpăra din cele mai sustenabile surse</a:t>
            </a:r>
            <a:r>
              <a:rPr lang="ro-RO" sz="2400" dirty="0"/>
              <a:t>. </a:t>
            </a:r>
            <a:r>
              <a:rPr lang="en-IE" sz="3100" dirty="0" smtClean="0"/>
              <a:t> </a:t>
            </a:r>
            <a:endParaRPr lang="en-IE" sz="3100" dirty="0"/>
          </a:p>
          <a:p>
            <a:r>
              <a:rPr lang="ro-RO" sz="3100" dirty="0"/>
              <a:t>De asemenea, trebuie să ne schimbăm sistemul de valori bazat pe materialism la unul ghidat de impactul social pozitiv. Vrem să ajutăm magazinele caritabile să treacă la o industrie bazată pe comerț digital care valorează 20 de miliarde EUR</a:t>
            </a:r>
            <a:r>
              <a:rPr lang="ro-RO" sz="3100" dirty="0" smtClean="0"/>
              <a:t>.</a:t>
            </a:r>
            <a:r>
              <a:rPr lang="ro-RO" sz="3100" dirty="0"/>
              <a:t>”</a:t>
            </a:r>
            <a:endParaRPr lang="en-IE" sz="3100" dirty="0"/>
          </a:p>
          <a:p>
            <a:endParaRPr lang="en-IE" sz="3100" dirty="0"/>
          </a:p>
        </p:txBody>
      </p:sp>
      <p:pic>
        <p:nvPicPr>
          <p:cNvPr id="8" name="Picture 4">
            <a:extLst>
              <a:ext uri="{FF2B5EF4-FFF2-40B4-BE49-F238E27FC236}">
                <a16:creationId xmlns="" xmlns:a16="http://schemas.microsoft.com/office/drawing/2014/main" id="{C9A85E64-A7E2-4FEE-B206-8EB7A2A7D1E7}"/>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167685" y="1171541"/>
            <a:ext cx="2704573" cy="3901087"/>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 xmlns:a16="http://schemas.microsoft.com/office/drawing/2014/main" id="{A57B2E3F-AD94-4E08-A872-38E4C94A06FD}"/>
              </a:ext>
            </a:extLst>
          </p:cNvPr>
          <p:cNvSpPr txBox="1"/>
          <p:nvPr/>
        </p:nvSpPr>
        <p:spPr>
          <a:xfrm>
            <a:off x="0" y="5032491"/>
            <a:ext cx="6096000" cy="400110"/>
          </a:xfrm>
          <a:prstGeom prst="rect">
            <a:avLst/>
          </a:prstGeom>
          <a:solidFill>
            <a:srgbClr val="FDA81F"/>
          </a:solidFill>
        </p:spPr>
        <p:txBody>
          <a:bodyPr wrap="square">
            <a:spAutoFit/>
          </a:bodyPr>
          <a:lstStyle/>
          <a:p>
            <a:pPr algn="ctr"/>
            <a:r>
              <a:rPr lang="en-IE" sz="2000" dirty="0">
                <a:solidFill>
                  <a:schemeClr val="bg1"/>
                </a:solidFill>
              </a:rPr>
              <a:t>Rónán Ó Dálaigh, Rahil Nazir,  Timur Negru </a:t>
            </a:r>
            <a:r>
              <a:rPr lang="ro-RO" sz="2000" dirty="0" smtClean="0">
                <a:solidFill>
                  <a:schemeClr val="bg1"/>
                </a:solidFill>
              </a:rPr>
              <a:t>de la</a:t>
            </a:r>
            <a:r>
              <a:rPr lang="en-IE" sz="2000" dirty="0">
                <a:solidFill>
                  <a:schemeClr val="bg1"/>
                </a:solidFill>
              </a:rPr>
              <a:t> </a:t>
            </a:r>
            <a:r>
              <a:rPr lang="en-IE" sz="2000" dirty="0">
                <a:solidFill>
                  <a:schemeClr val="bg1"/>
                </a:solidFill>
                <a:hlinkClick r:id="rId3">
                  <a:extLst>
                    <a:ext uri="{A12FA001-AC4F-418D-AE19-62706E023703}">
                      <ahyp:hlinkClr xmlns="" xmlns:ahyp="http://schemas.microsoft.com/office/drawing/2018/hyperlinkcolor" val="tx"/>
                    </a:ext>
                  </a:extLst>
                </a:hlinkClick>
              </a:rPr>
              <a:t>Thriftify</a:t>
            </a:r>
            <a:endParaRPr lang="en-IE" sz="2000" dirty="0">
              <a:solidFill>
                <a:schemeClr val="bg1"/>
              </a:solidFill>
            </a:endParaRPr>
          </a:p>
        </p:txBody>
      </p:sp>
      <p:sp>
        <p:nvSpPr>
          <p:cNvPr id="13" name="TextBox 12">
            <a:extLst>
              <a:ext uri="{FF2B5EF4-FFF2-40B4-BE49-F238E27FC236}">
                <a16:creationId xmlns="" xmlns:a16="http://schemas.microsoft.com/office/drawing/2014/main" id="{B601017B-4583-4FEB-886D-834D81128D93}"/>
              </a:ext>
            </a:extLst>
          </p:cNvPr>
          <p:cNvSpPr txBox="1"/>
          <p:nvPr/>
        </p:nvSpPr>
        <p:spPr>
          <a:xfrm>
            <a:off x="55467" y="0"/>
            <a:ext cx="4395755" cy="1077218"/>
          </a:xfrm>
          <a:prstGeom prst="rect">
            <a:avLst/>
          </a:prstGeom>
          <a:noFill/>
        </p:spPr>
        <p:txBody>
          <a:bodyPr wrap="none" rtlCol="0">
            <a:spAutoFit/>
          </a:bodyPr>
          <a:lstStyle/>
          <a:p>
            <a:r>
              <a:rPr lang="en-IE" sz="4000" dirty="0" smtClean="0">
                <a:solidFill>
                  <a:srgbClr val="A6377D"/>
                </a:solidFill>
                <a:latin typeface="Cooper Black" panose="0208090404030B020404" pitchFamily="18" charset="0"/>
              </a:rPr>
              <a:t>EX</a:t>
            </a:r>
            <a:r>
              <a:rPr lang="ro-RO" sz="4000" dirty="0">
                <a:solidFill>
                  <a:srgbClr val="A6377D"/>
                </a:solidFill>
                <a:latin typeface="Cooper Black" panose="0208090404030B020404" pitchFamily="18" charset="0"/>
              </a:rPr>
              <a:t>E</a:t>
            </a:r>
            <a:r>
              <a:rPr lang="en-IE" sz="4000" dirty="0" smtClean="0">
                <a:solidFill>
                  <a:srgbClr val="A6377D"/>
                </a:solidFill>
                <a:latin typeface="Cooper Black" panose="0208090404030B020404" pitchFamily="18" charset="0"/>
              </a:rPr>
              <a:t>MPLE </a:t>
            </a:r>
            <a:r>
              <a:rPr lang="en-IE" sz="4000" dirty="0">
                <a:solidFill>
                  <a:srgbClr val="A6377D"/>
                </a:solidFill>
                <a:latin typeface="Cooper Black" panose="0208090404030B020404" pitchFamily="18" charset="0"/>
              </a:rPr>
              <a:t>YDSI </a:t>
            </a:r>
          </a:p>
          <a:p>
            <a:r>
              <a:rPr lang="en-IE" sz="2400" dirty="0" smtClean="0">
                <a:solidFill>
                  <a:srgbClr val="A6377D"/>
                </a:solidFill>
              </a:rPr>
              <a:t>C</a:t>
            </a:r>
            <a:r>
              <a:rPr lang="ro-RO" sz="2400" dirty="0" smtClean="0">
                <a:solidFill>
                  <a:srgbClr val="A6377D"/>
                </a:solidFill>
              </a:rPr>
              <a:t>aritate</a:t>
            </a:r>
            <a:r>
              <a:rPr lang="en-IE" sz="2400" dirty="0" smtClean="0">
                <a:solidFill>
                  <a:srgbClr val="A6377D"/>
                </a:solidFill>
              </a:rPr>
              <a:t>, </a:t>
            </a:r>
            <a:r>
              <a:rPr lang="ro-RO" sz="2400" dirty="0" smtClean="0">
                <a:solidFill>
                  <a:srgbClr val="A6377D"/>
                </a:solidFill>
              </a:rPr>
              <a:t>Mediu</a:t>
            </a:r>
            <a:r>
              <a:rPr lang="en-IE" sz="2400" dirty="0" smtClean="0">
                <a:solidFill>
                  <a:srgbClr val="A6377D"/>
                </a:solidFill>
              </a:rPr>
              <a:t>, </a:t>
            </a:r>
            <a:r>
              <a:rPr lang="ro-RO" sz="2400" dirty="0" smtClean="0">
                <a:solidFill>
                  <a:srgbClr val="A6377D"/>
                </a:solidFill>
              </a:rPr>
              <a:t>Consum</a:t>
            </a:r>
            <a:endParaRPr lang="ro-RO" sz="2400" dirty="0">
              <a:solidFill>
                <a:srgbClr val="A6377D"/>
              </a:solidFill>
            </a:endParaRPr>
          </a:p>
        </p:txBody>
      </p:sp>
      <p:sp>
        <p:nvSpPr>
          <p:cNvPr id="15" name="TextBox 14">
            <a:extLst>
              <a:ext uri="{FF2B5EF4-FFF2-40B4-BE49-F238E27FC236}">
                <a16:creationId xmlns="" xmlns:a16="http://schemas.microsoft.com/office/drawing/2014/main" id="{5A034FA9-ECF2-4135-A192-DD26CD9D7E24}"/>
              </a:ext>
            </a:extLst>
          </p:cNvPr>
          <p:cNvSpPr txBox="1"/>
          <p:nvPr/>
        </p:nvSpPr>
        <p:spPr>
          <a:xfrm>
            <a:off x="5059619" y="23162"/>
            <a:ext cx="6999597" cy="615553"/>
          </a:xfrm>
          <a:prstGeom prst="rect">
            <a:avLst/>
          </a:prstGeom>
          <a:noFill/>
        </p:spPr>
        <p:txBody>
          <a:bodyPr wrap="square">
            <a:spAutoFit/>
          </a:bodyPr>
          <a:lstStyle/>
          <a:p>
            <a:r>
              <a:rPr lang="ro-RO" sz="3400" b="1" dirty="0" smtClean="0">
                <a:solidFill>
                  <a:srgbClr val="A6377D"/>
                </a:solidFill>
              </a:rPr>
              <a:t>Tinerii Conduc </a:t>
            </a:r>
            <a:r>
              <a:rPr lang="en-IE" sz="3400" b="1" dirty="0" err="1" smtClean="0">
                <a:solidFill>
                  <a:srgbClr val="A6377D"/>
                </a:solidFill>
              </a:rPr>
              <a:t>Calea</a:t>
            </a:r>
            <a:r>
              <a:rPr lang="en-IE" sz="3400" b="1" dirty="0" smtClean="0">
                <a:solidFill>
                  <a:srgbClr val="A6377D"/>
                </a:solidFill>
              </a:rPr>
              <a:t>! </a:t>
            </a:r>
            <a:endParaRPr lang="en-IE" sz="3400" dirty="0"/>
          </a:p>
        </p:txBody>
      </p:sp>
      <p:sp>
        <p:nvSpPr>
          <p:cNvPr id="17" name="TextBox 16">
            <a:extLst>
              <a:ext uri="{FF2B5EF4-FFF2-40B4-BE49-F238E27FC236}">
                <a16:creationId xmlns="" xmlns:a16="http://schemas.microsoft.com/office/drawing/2014/main" id="{DF1648C1-D0CE-4F8F-8768-E8C8995EB740}"/>
              </a:ext>
            </a:extLst>
          </p:cNvPr>
          <p:cNvSpPr txBox="1"/>
          <p:nvPr/>
        </p:nvSpPr>
        <p:spPr>
          <a:xfrm>
            <a:off x="2385849" y="6413647"/>
            <a:ext cx="6327226" cy="246221"/>
          </a:xfrm>
          <a:prstGeom prst="rect">
            <a:avLst/>
          </a:prstGeom>
          <a:noFill/>
        </p:spPr>
        <p:txBody>
          <a:bodyPr wrap="square">
            <a:spAutoFit/>
          </a:bodyPr>
          <a:lstStyle/>
          <a:p>
            <a:r>
              <a:rPr lang="en-IE" sz="1000" dirty="0">
                <a:hlinkClick r:id="rId4"/>
              </a:rPr>
              <a:t>Source: Irish Times</a:t>
            </a:r>
            <a:endParaRPr lang="en-IE" sz="1000" dirty="0"/>
          </a:p>
        </p:txBody>
      </p:sp>
      <p:sp>
        <p:nvSpPr>
          <p:cNvPr id="9" name="TextBox 8">
            <a:extLst>
              <a:ext uri="{FF2B5EF4-FFF2-40B4-BE49-F238E27FC236}">
                <a16:creationId xmlns="" xmlns:a16="http://schemas.microsoft.com/office/drawing/2014/main" id="{8BD87479-C07C-4C5C-A1CD-7EE493F43202}"/>
              </a:ext>
            </a:extLst>
          </p:cNvPr>
          <p:cNvSpPr txBox="1"/>
          <p:nvPr/>
        </p:nvSpPr>
        <p:spPr>
          <a:xfrm>
            <a:off x="-1" y="5432601"/>
            <a:ext cx="6233376" cy="923330"/>
          </a:xfrm>
          <a:prstGeom prst="rect">
            <a:avLst/>
          </a:prstGeom>
          <a:noFill/>
        </p:spPr>
        <p:txBody>
          <a:bodyPr wrap="square" rtlCol="0">
            <a:spAutoFit/>
          </a:bodyPr>
          <a:lstStyle/>
          <a:p>
            <a:pPr algn="just"/>
            <a:r>
              <a:rPr lang="en-IE" b="1" i="0" dirty="0" err="1">
                <a:solidFill>
                  <a:srgbClr val="A6377D"/>
                </a:solidFill>
                <a:effectLst/>
                <a:latin typeface="arial" panose="020B0604020202020204" pitchFamily="34" charset="0"/>
                <a:hlinkClick r:id="rId5">
                  <a:extLst>
                    <a:ext uri="{A12FA001-AC4F-418D-AE19-62706E023703}">
                      <ahyp:hlinkClr xmlns="" xmlns:ahyp="http://schemas.microsoft.com/office/drawing/2018/hyperlinkcolor" val="tx"/>
                    </a:ext>
                  </a:extLst>
                </a:hlinkClick>
              </a:rPr>
              <a:t>Thriftify</a:t>
            </a:r>
            <a:r>
              <a:rPr lang="en-IE" b="0" i="0" dirty="0">
                <a:solidFill>
                  <a:srgbClr val="A6377D"/>
                </a:solidFill>
                <a:effectLst/>
                <a:latin typeface="arial" panose="020B0604020202020204" pitchFamily="34" charset="0"/>
              </a:rPr>
              <a:t> </a:t>
            </a:r>
            <a:r>
              <a:rPr lang="ro-RO" dirty="0">
                <a:solidFill>
                  <a:srgbClr val="A6377D"/>
                </a:solidFill>
                <a:latin typeface="arial" panose="020B0604020202020204" pitchFamily="34" charset="0"/>
              </a:rPr>
              <a:t>e</a:t>
            </a:r>
            <a:r>
              <a:rPr lang="ro-RO" dirty="0" smtClean="0">
                <a:solidFill>
                  <a:srgbClr val="A6377D"/>
                </a:solidFill>
                <a:latin typeface="arial" panose="020B0604020202020204" pitchFamily="34" charset="0"/>
              </a:rPr>
              <a:t>ste </a:t>
            </a:r>
            <a:r>
              <a:rPr lang="ro-RO" dirty="0">
                <a:solidFill>
                  <a:srgbClr val="A6377D"/>
                </a:solidFill>
                <a:latin typeface="arial" panose="020B0604020202020204" pitchFamily="34" charset="0"/>
              </a:rPr>
              <a:t>un magazin online de caritate</a:t>
            </a:r>
            <a:r>
              <a:rPr lang="en-IE" b="0" i="0" dirty="0" smtClean="0">
                <a:solidFill>
                  <a:srgbClr val="A6377D"/>
                </a:solidFill>
                <a:effectLst/>
                <a:latin typeface="arial" panose="020B0604020202020204" pitchFamily="34" charset="0"/>
              </a:rPr>
              <a:t>.</a:t>
            </a:r>
            <a:r>
              <a:rPr lang="ro-RO" b="0" i="0" dirty="0" smtClean="0">
                <a:solidFill>
                  <a:srgbClr val="A6377D"/>
                </a:solidFill>
                <a:effectLst/>
                <a:latin typeface="arial" panose="020B0604020202020204" pitchFamily="34" charset="0"/>
              </a:rPr>
              <a:t> </a:t>
            </a:r>
            <a:r>
              <a:rPr lang="ro-RO" dirty="0">
                <a:solidFill>
                  <a:srgbClr val="A6377D"/>
                </a:solidFill>
                <a:latin typeface="arial" panose="020B0604020202020204" pitchFamily="34" charset="0"/>
              </a:rPr>
              <a:t>Cumpărați produse din punct de vedere etic și ajutați programele de caritate cu gama noastră de </a:t>
            </a:r>
            <a:r>
              <a:rPr lang="ro-RO" dirty="0" smtClean="0">
                <a:solidFill>
                  <a:srgbClr val="A6377D"/>
                </a:solidFill>
                <a:latin typeface="arial" panose="020B0604020202020204" pitchFamily="34" charset="0"/>
              </a:rPr>
              <a:t>produse la </a:t>
            </a:r>
            <a:r>
              <a:rPr lang="ro-RO" dirty="0">
                <a:solidFill>
                  <a:srgbClr val="A6377D"/>
                </a:solidFill>
                <a:latin typeface="arial" panose="020B0604020202020204" pitchFamily="34" charset="0"/>
              </a:rPr>
              <a:t>prețuri avantajoase</a:t>
            </a:r>
            <a:endParaRPr lang="en-IE" dirty="0">
              <a:solidFill>
                <a:srgbClr val="A6377D"/>
              </a:solidFill>
              <a:latin typeface="arial" panose="020B0604020202020204" pitchFamily="34" charset="0"/>
            </a:endParaRPr>
          </a:p>
        </p:txBody>
      </p:sp>
    </p:spTree>
    <p:extLst>
      <p:ext uri="{BB962C8B-B14F-4D97-AF65-F5344CB8AC3E}">
        <p14:creationId xmlns:p14="http://schemas.microsoft.com/office/powerpoint/2010/main" val="32841271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 xmlns:a16="http://schemas.microsoft.com/office/drawing/2014/main" id="{BEB52211-3C77-4477-BE05-0D39CB0964AB}"/>
              </a:ext>
            </a:extLst>
          </p:cNvPr>
          <p:cNvSpPr>
            <a:spLocks noGrp="1"/>
          </p:cNvSpPr>
          <p:nvPr>
            <p:ph type="body" sz="quarter" idx="13"/>
          </p:nvPr>
        </p:nvSpPr>
        <p:spPr>
          <a:xfrm>
            <a:off x="6926354" y="59311"/>
            <a:ext cx="4866430" cy="697353"/>
          </a:xfrm>
        </p:spPr>
        <p:txBody>
          <a:bodyPr>
            <a:noAutofit/>
          </a:bodyPr>
          <a:lstStyle/>
          <a:p>
            <a:r>
              <a:rPr lang="ro-RO" b="1" dirty="0" smtClean="0">
                <a:solidFill>
                  <a:srgbClr val="ED2A59"/>
                </a:solidFill>
              </a:rPr>
              <a:t>De ce este importantă</a:t>
            </a:r>
            <a:r>
              <a:rPr lang="en-IE" b="1" dirty="0">
                <a:solidFill>
                  <a:srgbClr val="ED2A59"/>
                </a:solidFill>
              </a:rPr>
              <a:t> </a:t>
            </a:r>
            <a:r>
              <a:rPr lang="ro-RO" b="1" dirty="0" smtClean="0">
                <a:solidFill>
                  <a:srgbClr val="ED2A59"/>
                </a:solidFill>
              </a:rPr>
              <a:t>Inovarea</a:t>
            </a:r>
            <a:r>
              <a:rPr lang="en-IE" b="1" dirty="0" smtClean="0">
                <a:solidFill>
                  <a:srgbClr val="ED2A59"/>
                </a:solidFill>
              </a:rPr>
              <a:t> </a:t>
            </a:r>
            <a:r>
              <a:rPr lang="en-IE" b="1" dirty="0">
                <a:solidFill>
                  <a:srgbClr val="ED2A59"/>
                </a:solidFill>
              </a:rPr>
              <a:t>Social </a:t>
            </a:r>
            <a:r>
              <a:rPr lang="en-IE" b="1" dirty="0" smtClean="0">
                <a:solidFill>
                  <a:srgbClr val="ED2A59"/>
                </a:solidFill>
              </a:rPr>
              <a:t>Digital</a:t>
            </a:r>
            <a:r>
              <a:rPr lang="ro-RO" b="1" dirty="0">
                <a:solidFill>
                  <a:srgbClr val="ED2A59"/>
                </a:solidFill>
              </a:rPr>
              <a:t>ă</a:t>
            </a:r>
            <a:r>
              <a:rPr lang="en-IE" b="1" dirty="0" smtClean="0">
                <a:solidFill>
                  <a:srgbClr val="ED2A59"/>
                </a:solidFill>
              </a:rPr>
              <a:t>?</a:t>
            </a:r>
            <a:endParaRPr lang="en-IE" b="1" dirty="0">
              <a:solidFill>
                <a:srgbClr val="ED2A59"/>
              </a:solidFill>
            </a:endParaRPr>
          </a:p>
        </p:txBody>
      </p:sp>
      <p:sp>
        <p:nvSpPr>
          <p:cNvPr id="7" name="Text Placeholder 6">
            <a:extLst>
              <a:ext uri="{FF2B5EF4-FFF2-40B4-BE49-F238E27FC236}">
                <a16:creationId xmlns="" xmlns:a16="http://schemas.microsoft.com/office/drawing/2014/main" id="{5CF5872A-4FA3-4CFB-AA33-9445E7AE0BD9}"/>
              </a:ext>
            </a:extLst>
          </p:cNvPr>
          <p:cNvSpPr>
            <a:spLocks noGrp="1"/>
          </p:cNvSpPr>
          <p:nvPr>
            <p:ph type="body" sz="quarter" idx="14"/>
          </p:nvPr>
        </p:nvSpPr>
        <p:spPr>
          <a:xfrm>
            <a:off x="5473521" y="1095362"/>
            <a:ext cx="6477254" cy="2592420"/>
          </a:xfrm>
        </p:spPr>
        <p:txBody>
          <a:bodyPr/>
          <a:lstStyle/>
          <a:p>
            <a:pPr algn="ctr"/>
            <a:r>
              <a:rPr lang="en-IE" sz="2800" b="1" i="1" dirty="0" smtClean="0">
                <a:solidFill>
                  <a:srgbClr val="40A67A"/>
                </a:solidFill>
              </a:rPr>
              <a:t>Ex</a:t>
            </a:r>
            <a:r>
              <a:rPr lang="ro-RO" sz="2800" b="1" i="1" dirty="0" smtClean="0">
                <a:solidFill>
                  <a:srgbClr val="40A67A"/>
                </a:solidFill>
              </a:rPr>
              <a:t>emple</a:t>
            </a:r>
            <a:r>
              <a:rPr lang="en-IE" sz="2800" b="1" i="1" dirty="0" smtClean="0">
                <a:solidFill>
                  <a:srgbClr val="40A67A"/>
                </a:solidFill>
              </a:rPr>
              <a:t> </a:t>
            </a:r>
            <a:r>
              <a:rPr lang="ro-RO" sz="2800" b="1" i="1" dirty="0" smtClean="0">
                <a:solidFill>
                  <a:srgbClr val="40A67A"/>
                </a:solidFill>
              </a:rPr>
              <a:t>de</a:t>
            </a:r>
            <a:r>
              <a:rPr lang="en-IE" sz="2800" b="1" i="1" dirty="0" smtClean="0">
                <a:solidFill>
                  <a:srgbClr val="40A67A"/>
                </a:solidFill>
              </a:rPr>
              <a:t> </a:t>
            </a:r>
            <a:r>
              <a:rPr lang="ro-RO" sz="2800" b="1" i="1" dirty="0" smtClean="0">
                <a:solidFill>
                  <a:srgbClr val="40A67A"/>
                </a:solidFill>
              </a:rPr>
              <a:t>oportunități cheie</a:t>
            </a:r>
            <a:r>
              <a:rPr lang="en-IE" sz="2800" b="1" i="1" dirty="0" smtClean="0">
                <a:solidFill>
                  <a:srgbClr val="40A67A"/>
                </a:solidFill>
              </a:rPr>
              <a:t> </a:t>
            </a:r>
            <a:r>
              <a:rPr lang="ro-RO" sz="2800" b="1" i="1" dirty="0" smtClean="0">
                <a:solidFill>
                  <a:srgbClr val="40A67A"/>
                </a:solidFill>
              </a:rPr>
              <a:t>care</a:t>
            </a:r>
            <a:r>
              <a:rPr lang="en-IE" sz="2800" b="1" i="1" dirty="0" smtClean="0">
                <a:solidFill>
                  <a:srgbClr val="40A67A"/>
                </a:solidFill>
              </a:rPr>
              <a:t> </a:t>
            </a:r>
            <a:r>
              <a:rPr lang="ro-RO" sz="2800" b="1" i="1" dirty="0" smtClean="0">
                <a:solidFill>
                  <a:srgbClr val="40A67A"/>
                </a:solidFill>
              </a:rPr>
              <a:t>necesită</a:t>
            </a:r>
            <a:r>
              <a:rPr lang="en-IE" sz="2800" b="1" i="1" dirty="0" smtClean="0">
                <a:solidFill>
                  <a:srgbClr val="40A67A"/>
                </a:solidFill>
              </a:rPr>
              <a:t> </a:t>
            </a:r>
            <a:r>
              <a:rPr lang="ro-RO" sz="2800" b="1" i="1" dirty="0" smtClean="0">
                <a:solidFill>
                  <a:srgbClr val="40A67A"/>
                </a:solidFill>
              </a:rPr>
              <a:t>noi soluții creative</a:t>
            </a:r>
            <a:endParaRPr lang="en-IE" sz="2800" b="1" i="1" dirty="0">
              <a:solidFill>
                <a:srgbClr val="40A67A"/>
              </a:solidFill>
            </a:endParaRPr>
          </a:p>
          <a:p>
            <a:pPr marL="342900" indent="-342900" algn="l">
              <a:buFont typeface="Wingdings" panose="05000000000000000000" pitchFamily="2" charset="2"/>
              <a:buChar char="ü"/>
            </a:pPr>
            <a:r>
              <a:rPr lang="ro-RO" b="1" dirty="0">
                <a:solidFill>
                  <a:srgbClr val="389DAE"/>
                </a:solidFill>
              </a:rPr>
              <a:t>Creșterea speranței de viață </a:t>
            </a:r>
            <a:r>
              <a:rPr lang="ro-RO" dirty="0">
                <a:solidFill>
                  <a:schemeClr val="tx1">
                    <a:lumMod val="75000"/>
                    <a:lumOff val="25000"/>
                  </a:schemeClr>
                </a:solidFill>
              </a:rPr>
              <a:t>necesită noi modalități de îngrijire, sprijin fizic și emoțional, </a:t>
            </a:r>
            <a:r>
              <a:rPr lang="ro-RO" dirty="0" smtClean="0">
                <a:solidFill>
                  <a:schemeClr val="tx1">
                    <a:lumMod val="75000"/>
                    <a:lumOff val="25000"/>
                  </a:schemeClr>
                </a:solidFill>
              </a:rPr>
              <a:t>locuință...</a:t>
            </a:r>
            <a:endParaRPr lang="ro-RO" dirty="0">
              <a:solidFill>
                <a:schemeClr val="tx1">
                  <a:lumMod val="75000"/>
                  <a:lumOff val="25000"/>
                </a:schemeClr>
              </a:solidFill>
            </a:endParaRPr>
          </a:p>
          <a:p>
            <a:pPr marL="342900" indent="-342900" algn="l">
              <a:buFont typeface="Wingdings" panose="05000000000000000000" pitchFamily="2" charset="2"/>
              <a:buChar char="ü"/>
            </a:pPr>
            <a:r>
              <a:rPr lang="ro-RO" b="1" dirty="0">
                <a:solidFill>
                  <a:srgbClr val="389DAE"/>
                </a:solidFill>
              </a:rPr>
              <a:t>Diversitatea</a:t>
            </a:r>
            <a:r>
              <a:rPr lang="ro-RO" dirty="0" smtClean="0"/>
              <a:t> </a:t>
            </a:r>
            <a:r>
              <a:rPr lang="ro-RO" b="1" dirty="0">
                <a:solidFill>
                  <a:srgbClr val="389DAE"/>
                </a:solidFill>
              </a:rPr>
              <a:t>în creștere </a:t>
            </a:r>
            <a:r>
              <a:rPr lang="ro-RO" dirty="0">
                <a:solidFill>
                  <a:schemeClr val="tx1">
                    <a:lumMod val="75000"/>
                    <a:lumOff val="25000"/>
                  </a:schemeClr>
                </a:solidFill>
              </a:rPr>
              <a:t>a țărilor solicită moduri inovatoare de organizare a comunităților, prevenirea segregării și a conflictelor</a:t>
            </a:r>
            <a:endParaRPr lang="en-US" dirty="0">
              <a:solidFill>
                <a:schemeClr val="tx1">
                  <a:lumMod val="75000"/>
                  <a:lumOff val="25000"/>
                </a:schemeClr>
              </a:solidFill>
            </a:endParaRPr>
          </a:p>
          <a:p>
            <a:pPr marL="342900" indent="-342900" algn="l">
              <a:buFont typeface="Wingdings" panose="05000000000000000000" pitchFamily="2" charset="2"/>
              <a:buChar char="ü"/>
            </a:pPr>
            <a:r>
              <a:rPr lang="ro-RO" b="1" dirty="0">
                <a:solidFill>
                  <a:srgbClr val="389DAE"/>
                </a:solidFill>
              </a:rPr>
              <a:t>Inegalitățile </a:t>
            </a:r>
            <a:r>
              <a:rPr lang="ro-RO" b="1" dirty="0" smtClean="0">
                <a:solidFill>
                  <a:srgbClr val="389DAE"/>
                </a:solidFill>
              </a:rPr>
              <a:t>severe </a:t>
            </a:r>
            <a:r>
              <a:rPr lang="ro-RO" dirty="0">
                <a:solidFill>
                  <a:schemeClr val="tx1">
                    <a:lumMod val="75000"/>
                    <a:lumOff val="25000"/>
                  </a:schemeClr>
                </a:solidFill>
              </a:rPr>
              <a:t>au extins societățile care au creat rău social, variind de la violență</a:t>
            </a:r>
            <a:r>
              <a:rPr lang="ro-RO" dirty="0" smtClean="0">
                <a:solidFill>
                  <a:schemeClr val="tx1">
                    <a:lumMod val="75000"/>
                    <a:lumOff val="25000"/>
                  </a:schemeClr>
                </a:solidFill>
              </a:rPr>
              <a:t>, boli mintale, agresiune...</a:t>
            </a:r>
            <a:endParaRPr lang="en-IE" dirty="0">
              <a:solidFill>
                <a:schemeClr val="tx1">
                  <a:lumMod val="75000"/>
                  <a:lumOff val="25000"/>
                </a:schemeClr>
              </a:solidFill>
            </a:endParaRPr>
          </a:p>
          <a:p>
            <a:pPr marL="342900" indent="-342900" algn="l">
              <a:buFont typeface="Wingdings" panose="05000000000000000000" pitchFamily="2" charset="2"/>
              <a:buChar char="ü"/>
            </a:pPr>
            <a:r>
              <a:rPr lang="ro-RO" b="1" dirty="0">
                <a:solidFill>
                  <a:srgbClr val="389DAE"/>
                </a:solidFill>
              </a:rPr>
              <a:t>Creșterea problemelor de sănătate </a:t>
            </a:r>
            <a:r>
              <a:rPr lang="ro-RO" dirty="0">
                <a:solidFill>
                  <a:schemeClr val="tx1">
                    <a:lumMod val="75000"/>
                    <a:lumOff val="25000"/>
                  </a:schemeClr>
                </a:solidFill>
              </a:rPr>
              <a:t>pe termen lung, artrita, depresia, diabetul, cancerul...</a:t>
            </a:r>
            <a:endParaRPr lang="en-IE" dirty="0">
              <a:solidFill>
                <a:schemeClr val="tx1">
                  <a:lumMod val="75000"/>
                  <a:lumOff val="25000"/>
                </a:schemeClr>
              </a:solidFill>
            </a:endParaRPr>
          </a:p>
          <a:p>
            <a:pPr algn="l"/>
            <a:r>
              <a:rPr lang="en-IE" sz="1800" i="1" dirty="0">
                <a:solidFill>
                  <a:srgbClr val="A6377D"/>
                </a:solidFill>
                <a:hlinkClick r:id="rId2"/>
              </a:rPr>
              <a:t>Oxford Business School</a:t>
            </a:r>
            <a:endParaRPr lang="en-IE" sz="1800" i="1" dirty="0">
              <a:solidFill>
                <a:srgbClr val="A6377D"/>
              </a:solidFill>
            </a:endParaRPr>
          </a:p>
        </p:txBody>
      </p:sp>
      <p:pic>
        <p:nvPicPr>
          <p:cNvPr id="5" name="Picture Placeholder 4" descr="A picture containing person, hair, posing&#10;&#10;Description automatically generated">
            <a:extLst>
              <a:ext uri="{FF2B5EF4-FFF2-40B4-BE49-F238E27FC236}">
                <a16:creationId xmlns="" xmlns:a16="http://schemas.microsoft.com/office/drawing/2014/main" id="{8D2B2A30-96A2-4955-A954-178486668CF8}"/>
              </a:ext>
            </a:extLst>
          </p:cNvPr>
          <p:cNvPicPr>
            <a:picLocks noGrp="1" noChangeAspect="1"/>
          </p:cNvPicPr>
          <p:nvPr>
            <p:ph type="pic" sz="quarter" idx="10"/>
          </p:nvPr>
        </p:nvPicPr>
        <p:blipFill>
          <a:blip r:embed="rId3"/>
          <a:srcRect t="810" b="810"/>
          <a:stretch>
            <a:fillRect/>
          </a:stretch>
        </p:blipFill>
        <p:spPr>
          <a:xfrm>
            <a:off x="1785858" y="580004"/>
            <a:ext cx="3564046" cy="5259481"/>
          </a:xfrm>
        </p:spPr>
      </p:pic>
    </p:spTree>
    <p:extLst>
      <p:ext uri="{BB962C8B-B14F-4D97-AF65-F5344CB8AC3E}">
        <p14:creationId xmlns:p14="http://schemas.microsoft.com/office/powerpoint/2010/main" val="339675036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 xmlns:a16="http://schemas.microsoft.com/office/drawing/2014/main" id="{BEB52211-3C77-4477-BE05-0D39CB0964AB}"/>
              </a:ext>
            </a:extLst>
          </p:cNvPr>
          <p:cNvSpPr>
            <a:spLocks noGrp="1"/>
          </p:cNvSpPr>
          <p:nvPr>
            <p:ph type="body" sz="quarter" idx="13"/>
          </p:nvPr>
        </p:nvSpPr>
        <p:spPr>
          <a:xfrm>
            <a:off x="6926354" y="59311"/>
            <a:ext cx="4866430" cy="697353"/>
          </a:xfrm>
        </p:spPr>
        <p:txBody>
          <a:bodyPr>
            <a:noAutofit/>
          </a:bodyPr>
          <a:lstStyle/>
          <a:p>
            <a:r>
              <a:rPr lang="ro-RO" b="1" dirty="0">
                <a:solidFill>
                  <a:srgbClr val="ED2A59"/>
                </a:solidFill>
              </a:rPr>
              <a:t>De ce este importantă</a:t>
            </a:r>
            <a:r>
              <a:rPr lang="en-IE" b="1" dirty="0">
                <a:solidFill>
                  <a:srgbClr val="ED2A59"/>
                </a:solidFill>
              </a:rPr>
              <a:t> </a:t>
            </a:r>
            <a:r>
              <a:rPr lang="ro-RO" b="1" dirty="0">
                <a:solidFill>
                  <a:srgbClr val="ED2A59"/>
                </a:solidFill>
              </a:rPr>
              <a:t>Inovarea</a:t>
            </a:r>
            <a:r>
              <a:rPr lang="en-IE" b="1" dirty="0">
                <a:solidFill>
                  <a:srgbClr val="ED2A59"/>
                </a:solidFill>
              </a:rPr>
              <a:t> Social Digital</a:t>
            </a:r>
            <a:r>
              <a:rPr lang="ro-RO" b="1" dirty="0">
                <a:solidFill>
                  <a:srgbClr val="ED2A59"/>
                </a:solidFill>
              </a:rPr>
              <a:t>ă</a:t>
            </a:r>
            <a:r>
              <a:rPr lang="en-IE" b="1" dirty="0">
                <a:solidFill>
                  <a:srgbClr val="ED2A59"/>
                </a:solidFill>
              </a:rPr>
              <a:t>?</a:t>
            </a:r>
          </a:p>
        </p:txBody>
      </p:sp>
      <p:sp>
        <p:nvSpPr>
          <p:cNvPr id="7" name="Text Placeholder 6">
            <a:extLst>
              <a:ext uri="{FF2B5EF4-FFF2-40B4-BE49-F238E27FC236}">
                <a16:creationId xmlns="" xmlns:a16="http://schemas.microsoft.com/office/drawing/2014/main" id="{5CF5872A-4FA3-4CFB-AA33-9445E7AE0BD9}"/>
              </a:ext>
            </a:extLst>
          </p:cNvPr>
          <p:cNvSpPr>
            <a:spLocks noGrp="1"/>
          </p:cNvSpPr>
          <p:nvPr>
            <p:ph type="body" sz="quarter" idx="14"/>
          </p:nvPr>
        </p:nvSpPr>
        <p:spPr>
          <a:xfrm>
            <a:off x="5683251" y="1135287"/>
            <a:ext cx="6348804" cy="3101862"/>
          </a:xfrm>
        </p:spPr>
        <p:txBody>
          <a:bodyPr/>
          <a:lstStyle/>
          <a:p>
            <a:pPr algn="ctr"/>
            <a:r>
              <a:rPr lang="en-IE" sz="2800" b="1" i="1" dirty="0">
                <a:solidFill>
                  <a:srgbClr val="40A67A"/>
                </a:solidFill>
              </a:rPr>
              <a:t>Ex</a:t>
            </a:r>
            <a:r>
              <a:rPr lang="ro-RO" sz="2800" b="1" i="1" dirty="0">
                <a:solidFill>
                  <a:srgbClr val="40A67A"/>
                </a:solidFill>
              </a:rPr>
              <a:t>emple</a:t>
            </a:r>
            <a:r>
              <a:rPr lang="en-IE" sz="2800" b="1" i="1" dirty="0">
                <a:solidFill>
                  <a:srgbClr val="40A67A"/>
                </a:solidFill>
              </a:rPr>
              <a:t> </a:t>
            </a:r>
            <a:r>
              <a:rPr lang="ro-RO" sz="2800" b="1" i="1" dirty="0">
                <a:solidFill>
                  <a:srgbClr val="40A67A"/>
                </a:solidFill>
              </a:rPr>
              <a:t>de</a:t>
            </a:r>
            <a:r>
              <a:rPr lang="en-IE" sz="2800" b="1" i="1" dirty="0">
                <a:solidFill>
                  <a:srgbClr val="40A67A"/>
                </a:solidFill>
              </a:rPr>
              <a:t> </a:t>
            </a:r>
            <a:r>
              <a:rPr lang="ro-RO" sz="2800" b="1" i="1" dirty="0">
                <a:solidFill>
                  <a:srgbClr val="40A67A"/>
                </a:solidFill>
              </a:rPr>
              <a:t>oportunități cheie</a:t>
            </a:r>
            <a:r>
              <a:rPr lang="en-IE" sz="2800" b="1" i="1" dirty="0">
                <a:solidFill>
                  <a:srgbClr val="40A67A"/>
                </a:solidFill>
              </a:rPr>
              <a:t> </a:t>
            </a:r>
            <a:r>
              <a:rPr lang="ro-RO" sz="2800" b="1" i="1" dirty="0">
                <a:solidFill>
                  <a:srgbClr val="40A67A"/>
                </a:solidFill>
              </a:rPr>
              <a:t>care</a:t>
            </a:r>
            <a:r>
              <a:rPr lang="en-IE" sz="2800" b="1" i="1" dirty="0">
                <a:solidFill>
                  <a:srgbClr val="40A67A"/>
                </a:solidFill>
              </a:rPr>
              <a:t> </a:t>
            </a:r>
            <a:r>
              <a:rPr lang="ro-RO" sz="2800" b="1" i="1" dirty="0">
                <a:solidFill>
                  <a:srgbClr val="40A67A"/>
                </a:solidFill>
              </a:rPr>
              <a:t>necesită</a:t>
            </a:r>
            <a:r>
              <a:rPr lang="en-IE" sz="2800" b="1" i="1" dirty="0">
                <a:solidFill>
                  <a:srgbClr val="40A67A"/>
                </a:solidFill>
              </a:rPr>
              <a:t> </a:t>
            </a:r>
            <a:r>
              <a:rPr lang="ro-RO" sz="2800" b="1" i="1" dirty="0">
                <a:solidFill>
                  <a:srgbClr val="40A67A"/>
                </a:solidFill>
              </a:rPr>
              <a:t>noi soluții </a:t>
            </a:r>
            <a:r>
              <a:rPr lang="ro-RO" sz="2800" b="1" i="1" dirty="0" smtClean="0">
                <a:solidFill>
                  <a:srgbClr val="40A67A"/>
                </a:solidFill>
              </a:rPr>
              <a:t>creative</a:t>
            </a:r>
            <a:endParaRPr lang="en-IE" sz="2800" b="1" i="1" dirty="0">
              <a:solidFill>
                <a:srgbClr val="40A67A"/>
              </a:solidFill>
            </a:endParaRPr>
          </a:p>
          <a:p>
            <a:pPr marL="342900" indent="-342900" algn="l">
              <a:buFont typeface="Wingdings" panose="05000000000000000000" pitchFamily="2" charset="2"/>
              <a:buChar char="ü"/>
            </a:pPr>
            <a:r>
              <a:rPr lang="ro-RO" b="1" dirty="0">
                <a:solidFill>
                  <a:srgbClr val="389DAE"/>
                </a:solidFill>
              </a:rPr>
              <a:t>P</a:t>
            </a:r>
            <a:r>
              <a:rPr lang="ro-RO" b="1" dirty="0" smtClean="0">
                <a:solidFill>
                  <a:srgbClr val="389DAE"/>
                </a:solidFill>
              </a:rPr>
              <a:t>robleme comportamentale</a:t>
            </a:r>
            <a:r>
              <a:rPr lang="en-IE" b="1" dirty="0" smtClean="0">
                <a:solidFill>
                  <a:srgbClr val="389DAE"/>
                </a:solidFill>
              </a:rPr>
              <a:t> </a:t>
            </a:r>
            <a:r>
              <a:rPr lang="ro-RO" dirty="0">
                <a:solidFill>
                  <a:schemeClr val="tx1">
                    <a:lumMod val="75000"/>
                    <a:lumOff val="25000"/>
                  </a:schemeClr>
                </a:solidFill>
              </a:rPr>
              <a:t>cauzate de afluență cum ar fi obezitatea, dietele proaste, inactivitatea, dependențele, drogurile, alcoolul, jocul de </a:t>
            </a:r>
            <a:r>
              <a:rPr lang="ro-RO" dirty="0" smtClean="0">
                <a:solidFill>
                  <a:schemeClr val="tx1">
                    <a:lumMod val="75000"/>
                    <a:lumOff val="25000"/>
                  </a:schemeClr>
                </a:solidFill>
              </a:rPr>
              <a:t>noroc.</a:t>
            </a:r>
          </a:p>
          <a:p>
            <a:pPr marL="342900" indent="-342900" algn="l">
              <a:buFont typeface="Wingdings" panose="05000000000000000000" pitchFamily="2" charset="2"/>
              <a:buChar char="ü"/>
            </a:pPr>
            <a:r>
              <a:rPr lang="ro-RO" b="1" dirty="0">
                <a:solidFill>
                  <a:srgbClr val="389DAE"/>
                </a:solidFill>
              </a:rPr>
              <a:t>Tranziții dificile la vârsta adultă </a:t>
            </a:r>
            <a:r>
              <a:rPr lang="ro-RO" dirty="0">
                <a:solidFill>
                  <a:schemeClr val="tx1">
                    <a:lumMod val="75000"/>
                    <a:lumOff val="25000"/>
                  </a:schemeClr>
                </a:solidFill>
              </a:rPr>
              <a:t>trebuie să-i ajute pe adolescenți să își orienteze cu succes calea către cariere, relații și stiluri de viață mai stabile</a:t>
            </a:r>
            <a:r>
              <a:rPr lang="ro-RO" dirty="0" smtClean="0">
                <a:solidFill>
                  <a:schemeClr val="tx1">
                    <a:lumMod val="75000"/>
                    <a:lumOff val="25000"/>
                  </a:schemeClr>
                </a:solidFill>
              </a:rPr>
              <a:t>...</a:t>
            </a:r>
          </a:p>
          <a:p>
            <a:pPr marL="342900" indent="-342900" algn="l">
              <a:buFont typeface="Wingdings" panose="05000000000000000000" pitchFamily="2" charset="2"/>
              <a:buChar char="ü"/>
            </a:pPr>
            <a:r>
              <a:rPr lang="ro-RO" b="1" dirty="0">
                <a:solidFill>
                  <a:srgbClr val="389DAE"/>
                </a:solidFill>
              </a:rPr>
              <a:t>Scăderea </a:t>
            </a:r>
            <a:r>
              <a:rPr lang="ro-RO" b="1" dirty="0" smtClean="0">
                <a:solidFill>
                  <a:srgbClr val="389DAE"/>
                </a:solidFill>
              </a:rPr>
              <a:t>bunăstării,</a:t>
            </a:r>
            <a:r>
              <a:rPr lang="ro-RO" dirty="0" smtClean="0"/>
              <a:t> </a:t>
            </a:r>
            <a:r>
              <a:rPr lang="ro-RO" dirty="0">
                <a:solidFill>
                  <a:schemeClr val="tx1">
                    <a:lumMod val="75000"/>
                    <a:lumOff val="25000"/>
                  </a:schemeClr>
                </a:solidFill>
              </a:rPr>
              <a:t>a politicilor publice și a acțiunilor civice</a:t>
            </a:r>
          </a:p>
          <a:p>
            <a:pPr marL="342900" indent="-342900" algn="l">
              <a:buFont typeface="Wingdings" panose="05000000000000000000" pitchFamily="2" charset="2"/>
              <a:buChar char="ü"/>
            </a:pPr>
            <a:r>
              <a:rPr lang="ro-RO" b="1" dirty="0">
                <a:solidFill>
                  <a:srgbClr val="389DAE"/>
                </a:solidFill>
              </a:rPr>
              <a:t>Mediul și schimbările </a:t>
            </a:r>
            <a:r>
              <a:rPr lang="ro-RO" b="1" dirty="0" smtClean="0">
                <a:solidFill>
                  <a:srgbClr val="389DAE"/>
                </a:solidFill>
              </a:rPr>
              <a:t>climatice</a:t>
            </a:r>
          </a:p>
          <a:p>
            <a:pPr algn="l"/>
            <a:r>
              <a:rPr lang="ro-RO" sz="1800" b="1" i="1" dirty="0">
                <a:solidFill>
                  <a:srgbClr val="389DAE"/>
                </a:solidFill>
              </a:rPr>
              <a:t>	</a:t>
            </a:r>
            <a:r>
              <a:rPr lang="en-IE" sz="1800" i="1" dirty="0" smtClean="0">
                <a:solidFill>
                  <a:srgbClr val="A6377D"/>
                </a:solidFill>
                <a:hlinkClick r:id="rId2"/>
              </a:rPr>
              <a:t>Oxford </a:t>
            </a:r>
            <a:r>
              <a:rPr lang="en-IE" sz="1800" i="1" dirty="0">
                <a:solidFill>
                  <a:srgbClr val="A6377D"/>
                </a:solidFill>
                <a:hlinkClick r:id="rId2"/>
              </a:rPr>
              <a:t>Business School</a:t>
            </a:r>
            <a:endParaRPr lang="en-IE" sz="1800" i="1" dirty="0">
              <a:solidFill>
                <a:srgbClr val="A6377D"/>
              </a:solidFill>
            </a:endParaRPr>
          </a:p>
        </p:txBody>
      </p:sp>
      <p:pic>
        <p:nvPicPr>
          <p:cNvPr id="5" name="Picture Placeholder 4" descr="A group of people posing for a photo&#10;&#10;Description automatically generated with medium confidence">
            <a:extLst>
              <a:ext uri="{FF2B5EF4-FFF2-40B4-BE49-F238E27FC236}">
                <a16:creationId xmlns="" xmlns:a16="http://schemas.microsoft.com/office/drawing/2014/main" id="{BA30D013-5900-4354-9531-F398155D0CA8}"/>
              </a:ext>
            </a:extLst>
          </p:cNvPr>
          <p:cNvPicPr>
            <a:picLocks noGrp="1" noChangeAspect="1"/>
          </p:cNvPicPr>
          <p:nvPr>
            <p:ph type="pic" sz="quarter" idx="10"/>
          </p:nvPr>
        </p:nvPicPr>
        <p:blipFill>
          <a:blip r:embed="rId3"/>
          <a:srcRect t="806" b="806"/>
          <a:stretch>
            <a:fillRect/>
          </a:stretch>
        </p:blipFill>
        <p:spPr/>
      </p:pic>
    </p:spTree>
    <p:extLst>
      <p:ext uri="{BB962C8B-B14F-4D97-AF65-F5344CB8AC3E}">
        <p14:creationId xmlns:p14="http://schemas.microsoft.com/office/powerpoint/2010/main" val="117690878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descr="A picture containing computer&#10;&#10;Description automatically generated">
            <a:extLst>
              <a:ext uri="{FF2B5EF4-FFF2-40B4-BE49-F238E27FC236}">
                <a16:creationId xmlns="" xmlns:a16="http://schemas.microsoft.com/office/drawing/2014/main" id="{6439E1BC-A03F-4EC7-9033-E2BF6E9F37CF}"/>
              </a:ext>
            </a:extLst>
          </p:cNvPr>
          <p:cNvPicPr>
            <a:picLocks noGrp="1" noChangeAspect="1"/>
          </p:cNvPicPr>
          <p:nvPr>
            <p:ph type="pic" sz="quarter" idx="10"/>
          </p:nvPr>
        </p:nvPicPr>
        <p:blipFill rotWithShape="1">
          <a:blip r:embed="rId2"/>
          <a:srcRect l="49382" r="8256"/>
          <a:stretch/>
        </p:blipFill>
        <p:spPr>
          <a:xfrm>
            <a:off x="8774884" y="760413"/>
            <a:ext cx="3431404" cy="5400675"/>
          </a:xfrm>
        </p:spPr>
      </p:pic>
      <p:sp>
        <p:nvSpPr>
          <p:cNvPr id="6" name="Text Placeholder 5">
            <a:extLst>
              <a:ext uri="{FF2B5EF4-FFF2-40B4-BE49-F238E27FC236}">
                <a16:creationId xmlns="" xmlns:a16="http://schemas.microsoft.com/office/drawing/2014/main" id="{8C26F9A2-1C9F-4B14-BC61-B3C40BB4E4DB}"/>
              </a:ext>
            </a:extLst>
          </p:cNvPr>
          <p:cNvSpPr>
            <a:spLocks noGrp="1"/>
          </p:cNvSpPr>
          <p:nvPr>
            <p:ph type="body" sz="quarter" idx="14"/>
          </p:nvPr>
        </p:nvSpPr>
        <p:spPr>
          <a:xfrm>
            <a:off x="392815" y="1678314"/>
            <a:ext cx="8162709" cy="4825517"/>
          </a:xfrm>
        </p:spPr>
        <p:txBody>
          <a:bodyPr/>
          <a:lstStyle/>
          <a:p>
            <a:pPr algn="ctr"/>
            <a:r>
              <a:rPr lang="ro-RO" b="1" dirty="0" smtClean="0">
                <a:solidFill>
                  <a:srgbClr val="A6377D"/>
                </a:solidFill>
              </a:rPr>
              <a:t>SCHIMBĂRILE SOCIALE TRANSFORMATOARE</a:t>
            </a:r>
            <a:r>
              <a:rPr lang="en-IE" b="1" dirty="0" smtClean="0">
                <a:solidFill>
                  <a:srgbClr val="A6377D"/>
                </a:solidFill>
              </a:rPr>
              <a:t> </a:t>
            </a:r>
            <a:r>
              <a:rPr lang="ro-RO" b="1" dirty="0">
                <a:solidFill>
                  <a:srgbClr val="A6377D"/>
                </a:solidFill>
              </a:rPr>
              <a:t>încep întotdeauna cu o problemă care necesită o soluție</a:t>
            </a:r>
            <a:r>
              <a:rPr lang="en-IE" b="1" dirty="0">
                <a:solidFill>
                  <a:srgbClr val="A6377D"/>
                </a:solidFill>
              </a:rPr>
              <a:t>. </a:t>
            </a:r>
          </a:p>
          <a:p>
            <a:pPr algn="ctr"/>
            <a:r>
              <a:rPr lang="ro-RO" dirty="0" smtClean="0">
                <a:solidFill>
                  <a:schemeClr val="tx1">
                    <a:lumMod val="75000"/>
                    <a:lumOff val="25000"/>
                  </a:schemeClr>
                </a:solidFill>
              </a:rPr>
              <a:t>Este un proces</a:t>
            </a:r>
            <a:r>
              <a:rPr lang="en-IE" dirty="0" smtClean="0">
                <a:solidFill>
                  <a:schemeClr val="tx1">
                    <a:lumMod val="75000"/>
                    <a:lumOff val="25000"/>
                  </a:schemeClr>
                </a:solidFill>
              </a:rPr>
              <a:t> </a:t>
            </a:r>
            <a:r>
              <a:rPr lang="ro-RO" dirty="0" smtClean="0">
                <a:solidFill>
                  <a:schemeClr val="tx1">
                    <a:lumMod val="75000"/>
                    <a:lumOff val="25000"/>
                  </a:schemeClr>
                </a:solidFill>
                <a:hlinkClick r:id="rId3"/>
              </a:rPr>
              <a:t>f</a:t>
            </a:r>
            <a:r>
              <a:rPr lang="en-IE" dirty="0" err="1" smtClean="0">
                <a:solidFill>
                  <a:schemeClr val="tx1">
                    <a:lumMod val="75000"/>
                    <a:lumOff val="25000"/>
                  </a:schemeClr>
                </a:solidFill>
                <a:hlinkClick r:id="rId3"/>
              </a:rPr>
              <a:t>ilo</a:t>
            </a:r>
            <a:r>
              <a:rPr lang="ro-RO" dirty="0" smtClean="0">
                <a:solidFill>
                  <a:schemeClr val="tx1">
                    <a:lumMod val="75000"/>
                    <a:lumOff val="25000"/>
                  </a:schemeClr>
                </a:solidFill>
                <a:hlinkClick r:id="rId3"/>
              </a:rPr>
              <a:t>z</a:t>
            </a:r>
            <a:r>
              <a:rPr lang="en-IE" dirty="0" smtClean="0">
                <a:solidFill>
                  <a:schemeClr val="tx1">
                    <a:lumMod val="75000"/>
                    <a:lumOff val="25000"/>
                  </a:schemeClr>
                </a:solidFill>
                <a:hlinkClick r:id="rId3"/>
              </a:rPr>
              <a:t>o</a:t>
            </a:r>
            <a:r>
              <a:rPr lang="ro-RO" dirty="0" smtClean="0">
                <a:solidFill>
                  <a:schemeClr val="tx1">
                    <a:lumMod val="75000"/>
                    <a:lumOff val="25000"/>
                  </a:schemeClr>
                </a:solidFill>
                <a:hlinkClick r:id="rId3"/>
              </a:rPr>
              <a:t>fi</a:t>
            </a:r>
            <a:r>
              <a:rPr lang="en-IE" dirty="0" smtClean="0">
                <a:solidFill>
                  <a:schemeClr val="tx1">
                    <a:lumMod val="75000"/>
                    <a:lumOff val="25000"/>
                  </a:schemeClr>
                </a:solidFill>
                <a:hlinkClick r:id="rId3"/>
              </a:rPr>
              <a:t>c</a:t>
            </a:r>
            <a:r>
              <a:rPr lang="en-IE" dirty="0" smtClean="0">
                <a:solidFill>
                  <a:schemeClr val="tx1">
                    <a:lumMod val="75000"/>
                    <a:lumOff val="25000"/>
                  </a:schemeClr>
                </a:solidFill>
              </a:rPr>
              <a:t>, </a:t>
            </a:r>
            <a:r>
              <a:rPr lang="ro-RO" dirty="0" smtClean="0">
                <a:solidFill>
                  <a:schemeClr val="tx1">
                    <a:lumMod val="75000"/>
                    <a:lumOff val="25000"/>
                  </a:schemeClr>
                </a:solidFill>
              </a:rPr>
              <a:t>t</a:t>
            </a:r>
            <a:r>
              <a:rPr lang="en-IE" dirty="0" err="1" smtClean="0">
                <a:solidFill>
                  <a:schemeClr val="tx1">
                    <a:lumMod val="75000"/>
                    <a:lumOff val="25000"/>
                  </a:schemeClr>
                </a:solidFill>
              </a:rPr>
              <a:t>actic</a:t>
            </a:r>
            <a:r>
              <a:rPr lang="en-IE" dirty="0" smtClean="0">
                <a:solidFill>
                  <a:schemeClr val="tx1">
                    <a:lumMod val="75000"/>
                    <a:lumOff val="25000"/>
                  </a:schemeClr>
                </a:solidFill>
              </a:rPr>
              <a:t> </a:t>
            </a:r>
            <a:r>
              <a:rPr lang="ro-RO" dirty="0" smtClean="0">
                <a:solidFill>
                  <a:schemeClr val="tx1">
                    <a:lumMod val="75000"/>
                    <a:lumOff val="25000"/>
                  </a:schemeClr>
                </a:solidFill>
              </a:rPr>
              <a:t>și</a:t>
            </a:r>
            <a:r>
              <a:rPr lang="en-IE" dirty="0" smtClean="0">
                <a:solidFill>
                  <a:schemeClr val="tx1">
                    <a:lumMod val="75000"/>
                    <a:lumOff val="25000"/>
                  </a:schemeClr>
                </a:solidFill>
              </a:rPr>
              <a:t> </a:t>
            </a:r>
            <a:r>
              <a:rPr lang="en-IE" dirty="0">
                <a:solidFill>
                  <a:schemeClr val="tx1">
                    <a:lumMod val="75000"/>
                    <a:lumOff val="25000"/>
                  </a:schemeClr>
                </a:solidFill>
              </a:rPr>
              <a:t>strategic </a:t>
            </a:r>
            <a:r>
              <a:rPr lang="ro-RO" dirty="0" smtClean="0">
                <a:solidFill>
                  <a:schemeClr val="tx1">
                    <a:lumMod val="75000"/>
                    <a:lumOff val="25000"/>
                  </a:schemeClr>
                </a:solidFill>
              </a:rPr>
              <a:t>care </a:t>
            </a:r>
            <a:r>
              <a:rPr lang="ro-RO" dirty="0">
                <a:solidFill>
                  <a:schemeClr val="tx1">
                    <a:lumMod val="75000"/>
                    <a:lumOff val="25000"/>
                  </a:schemeClr>
                </a:solidFill>
              </a:rPr>
              <a:t>determină schimbarea revoluționară a societății. Este un sistem cu eforturi în zona de justiție socială pentru a cataliza revoluția </a:t>
            </a:r>
            <a:r>
              <a:rPr lang="ro-RO" dirty="0" smtClean="0">
                <a:solidFill>
                  <a:schemeClr val="tx1">
                    <a:lumMod val="75000"/>
                    <a:lumOff val="25000"/>
                  </a:schemeClr>
                </a:solidFill>
              </a:rPr>
              <a:t>socio-culturală</a:t>
            </a:r>
            <a:r>
              <a:rPr lang="ro-RO" dirty="0">
                <a:solidFill>
                  <a:schemeClr val="tx1">
                    <a:lumMod val="75000"/>
                    <a:lumOff val="25000"/>
                  </a:schemeClr>
                </a:solidFill>
              </a:rPr>
              <a:t>, </a:t>
            </a:r>
            <a:r>
              <a:rPr lang="ro-RO" dirty="0" smtClean="0">
                <a:solidFill>
                  <a:schemeClr val="tx1">
                    <a:lumMod val="75000"/>
                    <a:lumOff val="25000"/>
                  </a:schemeClr>
                </a:solidFill>
              </a:rPr>
              <a:t>socio-economică </a:t>
            </a:r>
            <a:r>
              <a:rPr lang="ro-RO" dirty="0">
                <a:solidFill>
                  <a:schemeClr val="tx1">
                    <a:lumMod val="75000"/>
                    <a:lumOff val="25000"/>
                  </a:schemeClr>
                </a:solidFill>
              </a:rPr>
              <a:t>și politică</a:t>
            </a:r>
            <a:r>
              <a:rPr lang="en-IE" dirty="0">
                <a:solidFill>
                  <a:schemeClr val="tx1">
                    <a:lumMod val="75000"/>
                    <a:lumOff val="25000"/>
                  </a:schemeClr>
                </a:solidFill>
              </a:rPr>
              <a:t>.</a:t>
            </a:r>
            <a:r>
              <a:rPr lang="en-IE" dirty="0" smtClean="0">
                <a:solidFill>
                  <a:schemeClr val="tx1">
                    <a:lumMod val="75000"/>
                    <a:lumOff val="25000"/>
                  </a:schemeClr>
                </a:solidFill>
              </a:rPr>
              <a:t> </a:t>
            </a:r>
            <a:r>
              <a:rPr lang="en-IE" sz="2000" i="1" dirty="0" smtClean="0">
                <a:solidFill>
                  <a:srgbClr val="A6377D"/>
                </a:solidFill>
              </a:rPr>
              <a:t>Issuu.com</a:t>
            </a:r>
            <a:endParaRPr lang="ro-RO" sz="2000" i="1" dirty="0" smtClean="0">
              <a:solidFill>
                <a:srgbClr val="A6377D"/>
              </a:solidFill>
            </a:endParaRPr>
          </a:p>
          <a:p>
            <a:pPr algn="ctr"/>
            <a:r>
              <a:rPr lang="ro-RO" b="1" i="1" dirty="0" smtClean="0">
                <a:solidFill>
                  <a:srgbClr val="40A67A"/>
                </a:solidFill>
              </a:rPr>
              <a:t>Este </a:t>
            </a:r>
            <a:r>
              <a:rPr lang="ro-RO" b="1" i="1" dirty="0">
                <a:solidFill>
                  <a:srgbClr val="40A67A"/>
                </a:solidFill>
              </a:rPr>
              <a:t>responsabilitatea noastră să ne asumăm această problemă, să o transformăm intr-o idee și, ulterior, într-o soluție de impact, care poate fi scalată pentru a crea schimbări</a:t>
            </a:r>
            <a:endParaRPr lang="en-IE" b="1" i="1" dirty="0">
              <a:solidFill>
                <a:srgbClr val="40A67A"/>
              </a:solidFill>
            </a:endParaRPr>
          </a:p>
          <a:p>
            <a:pPr algn="ctr"/>
            <a:r>
              <a:rPr lang="ro-RO" b="1" dirty="0" smtClean="0">
                <a:solidFill>
                  <a:srgbClr val="389DAE"/>
                </a:solidFill>
              </a:rPr>
              <a:t>Necesită </a:t>
            </a:r>
            <a:r>
              <a:rPr lang="ro-RO" b="1" dirty="0">
                <a:solidFill>
                  <a:srgbClr val="389DAE"/>
                </a:solidFill>
              </a:rPr>
              <a:t>perseverență sincronizare și ”Alchimie </a:t>
            </a:r>
            <a:r>
              <a:rPr lang="ro-RO" b="1" dirty="0" smtClean="0">
                <a:solidFill>
                  <a:srgbClr val="389DAE"/>
                </a:solidFill>
              </a:rPr>
              <a:t>Socială”</a:t>
            </a:r>
            <a:endParaRPr lang="en-IE" b="1" i="0" dirty="0">
              <a:solidFill>
                <a:srgbClr val="389DAE"/>
              </a:solidFill>
              <a:effectLst/>
            </a:endParaRPr>
          </a:p>
          <a:p>
            <a:pPr algn="ctr"/>
            <a:r>
              <a:rPr lang="en-IE" b="1" dirty="0" err="1" smtClean="0">
                <a:solidFill>
                  <a:srgbClr val="A6377D"/>
                </a:solidFill>
              </a:rPr>
              <a:t>Alch</a:t>
            </a:r>
            <a:r>
              <a:rPr lang="ro-RO" b="1" dirty="0" smtClean="0">
                <a:solidFill>
                  <a:srgbClr val="A6377D"/>
                </a:solidFill>
              </a:rPr>
              <a:t>imia</a:t>
            </a:r>
            <a:r>
              <a:rPr lang="en-IE" b="1" dirty="0" smtClean="0">
                <a:solidFill>
                  <a:srgbClr val="A6377D"/>
                </a:solidFill>
              </a:rPr>
              <a:t> </a:t>
            </a:r>
            <a:r>
              <a:rPr lang="en-IE" b="1" dirty="0">
                <a:solidFill>
                  <a:srgbClr val="A6377D"/>
                </a:solidFill>
              </a:rPr>
              <a:t>Social</a:t>
            </a:r>
            <a:r>
              <a:rPr lang="ro-RO" b="1" i="0" dirty="0" smtClean="0">
                <a:solidFill>
                  <a:srgbClr val="A6377D"/>
                </a:solidFill>
                <a:effectLst/>
              </a:rPr>
              <a:t>ă</a:t>
            </a:r>
            <a:r>
              <a:rPr lang="en-IE" b="1" i="0" dirty="0" smtClean="0">
                <a:solidFill>
                  <a:srgbClr val="A6377D"/>
                </a:solidFill>
                <a:effectLst/>
              </a:rPr>
              <a:t> </a:t>
            </a:r>
            <a:r>
              <a:rPr lang="ro-RO" dirty="0">
                <a:solidFill>
                  <a:schemeClr val="tx1">
                    <a:lumMod val="75000"/>
                    <a:lumOff val="25000"/>
                  </a:schemeClr>
                </a:solidFill>
              </a:rPr>
              <a:t>transformă ceva rău în ceva </a:t>
            </a:r>
            <a:r>
              <a:rPr lang="ro-RO" dirty="0" smtClean="0">
                <a:solidFill>
                  <a:schemeClr val="tx1">
                    <a:lumMod val="75000"/>
                    <a:lumOff val="25000"/>
                  </a:schemeClr>
                </a:solidFill>
              </a:rPr>
              <a:t>bun.</a:t>
            </a:r>
            <a:r>
              <a:rPr lang="en-IE" b="0" i="0" dirty="0" smtClean="0">
                <a:solidFill>
                  <a:schemeClr val="tx1">
                    <a:lumMod val="75000"/>
                    <a:lumOff val="25000"/>
                  </a:schemeClr>
                </a:solidFill>
                <a:effectLst/>
              </a:rPr>
              <a:t> </a:t>
            </a:r>
            <a:r>
              <a:rPr lang="ro-RO" dirty="0">
                <a:solidFill>
                  <a:schemeClr val="tx1">
                    <a:lumMod val="75000"/>
                    <a:lumOff val="25000"/>
                  </a:schemeClr>
                </a:solidFill>
              </a:rPr>
              <a:t>Oamenii care facilitează alchimia socială adică</a:t>
            </a:r>
            <a:r>
              <a:rPr lang="en-IE" dirty="0">
                <a:solidFill>
                  <a:schemeClr val="tx1">
                    <a:lumMod val="75000"/>
                    <a:lumOff val="25000"/>
                  </a:schemeClr>
                </a:solidFill>
              </a:rPr>
              <a:t> </a:t>
            </a:r>
            <a:r>
              <a:rPr lang="en-IE" b="1" i="0" dirty="0" smtClean="0">
                <a:solidFill>
                  <a:srgbClr val="A6377D"/>
                </a:solidFill>
                <a:effectLst/>
              </a:rPr>
              <a:t>transform</a:t>
            </a:r>
            <a:r>
              <a:rPr lang="ro-RO" b="1" i="0" dirty="0" smtClean="0">
                <a:solidFill>
                  <a:srgbClr val="A6377D"/>
                </a:solidFill>
                <a:effectLst/>
              </a:rPr>
              <a:t>ă</a:t>
            </a:r>
            <a:r>
              <a:rPr lang="en-IE" b="1" i="0" dirty="0" smtClean="0">
                <a:solidFill>
                  <a:srgbClr val="A6377D"/>
                </a:solidFill>
                <a:effectLst/>
              </a:rPr>
              <a:t> </a:t>
            </a:r>
            <a:r>
              <a:rPr lang="ro-RO" b="1" i="0" dirty="0" smtClean="0">
                <a:solidFill>
                  <a:srgbClr val="A6377D"/>
                </a:solidFill>
                <a:effectLst/>
              </a:rPr>
              <a:t>lucrurile pentru</a:t>
            </a:r>
            <a:r>
              <a:rPr lang="en-IE" b="1" i="0" dirty="0" smtClean="0">
                <a:solidFill>
                  <a:srgbClr val="A6377D"/>
                </a:solidFill>
                <a:effectLst/>
              </a:rPr>
              <a:t> B</a:t>
            </a:r>
            <a:r>
              <a:rPr lang="ro-RO" b="1" i="0" dirty="0" smtClean="0">
                <a:solidFill>
                  <a:srgbClr val="A6377D"/>
                </a:solidFill>
                <a:effectLst/>
              </a:rPr>
              <a:t>INE</a:t>
            </a:r>
            <a:r>
              <a:rPr lang="en-IE" b="0" i="0" dirty="0">
                <a:solidFill>
                  <a:srgbClr val="A6377D"/>
                </a:solidFill>
                <a:effectLst/>
              </a:rPr>
              <a:t> </a:t>
            </a:r>
            <a:r>
              <a:rPr lang="ro-RO" b="0" i="0" dirty="0" smtClean="0">
                <a:solidFill>
                  <a:schemeClr val="tx1">
                    <a:lumMod val="75000"/>
                    <a:lumOff val="25000"/>
                  </a:schemeClr>
                </a:solidFill>
                <a:effectLst/>
              </a:rPr>
              <a:t>sunt denumiți</a:t>
            </a:r>
            <a:r>
              <a:rPr lang="en-IE" b="0" i="0" dirty="0">
                <a:solidFill>
                  <a:schemeClr val="tx1">
                    <a:lumMod val="75000"/>
                    <a:lumOff val="25000"/>
                  </a:schemeClr>
                </a:solidFill>
                <a:effectLst/>
              </a:rPr>
              <a:t> </a:t>
            </a:r>
            <a:r>
              <a:rPr lang="en-IE" b="1" i="0" dirty="0" err="1" smtClean="0">
                <a:solidFill>
                  <a:srgbClr val="A6377D"/>
                </a:solidFill>
                <a:effectLst/>
              </a:rPr>
              <a:t>alch</a:t>
            </a:r>
            <a:r>
              <a:rPr lang="ro-RO" b="1" dirty="0">
                <a:solidFill>
                  <a:srgbClr val="A6377D"/>
                </a:solidFill>
              </a:rPr>
              <a:t>i</a:t>
            </a:r>
            <a:r>
              <a:rPr lang="en-IE" b="1" i="0" dirty="0" smtClean="0">
                <a:solidFill>
                  <a:srgbClr val="A6377D"/>
                </a:solidFill>
                <a:effectLst/>
              </a:rPr>
              <a:t>mi</a:t>
            </a:r>
            <a:r>
              <a:rPr lang="ro-RO" b="1" i="0" dirty="0" smtClean="0">
                <a:solidFill>
                  <a:srgbClr val="A6377D"/>
                </a:solidFill>
                <a:effectLst/>
              </a:rPr>
              <a:t>ș</a:t>
            </a:r>
            <a:r>
              <a:rPr lang="en-IE" b="1" i="0" dirty="0" smtClean="0">
                <a:solidFill>
                  <a:srgbClr val="A6377D"/>
                </a:solidFill>
                <a:effectLst/>
              </a:rPr>
              <a:t>t</a:t>
            </a:r>
            <a:r>
              <a:rPr lang="ro-RO" b="1" i="0" dirty="0" smtClean="0">
                <a:solidFill>
                  <a:srgbClr val="A6377D"/>
                </a:solidFill>
                <a:effectLst/>
              </a:rPr>
              <a:t>i</a:t>
            </a:r>
            <a:r>
              <a:rPr lang="en-IE" b="1" i="0" dirty="0" smtClean="0">
                <a:solidFill>
                  <a:srgbClr val="A6377D"/>
                </a:solidFill>
                <a:effectLst/>
              </a:rPr>
              <a:t>!!</a:t>
            </a:r>
            <a:endParaRPr lang="en-IE" b="1" i="0" dirty="0">
              <a:solidFill>
                <a:srgbClr val="A6377D"/>
              </a:solidFill>
              <a:effectLst/>
            </a:endParaRPr>
          </a:p>
        </p:txBody>
      </p:sp>
      <p:sp>
        <p:nvSpPr>
          <p:cNvPr id="5" name="Text Placeholder 6">
            <a:extLst>
              <a:ext uri="{FF2B5EF4-FFF2-40B4-BE49-F238E27FC236}">
                <a16:creationId xmlns="" xmlns:a16="http://schemas.microsoft.com/office/drawing/2014/main" id="{2FD515AE-D0C2-4749-A54A-8D06128BDD2E}"/>
              </a:ext>
            </a:extLst>
          </p:cNvPr>
          <p:cNvSpPr txBox="1">
            <a:spLocks/>
          </p:cNvSpPr>
          <p:nvPr/>
        </p:nvSpPr>
        <p:spPr>
          <a:xfrm>
            <a:off x="2859110" y="0"/>
            <a:ext cx="6443809" cy="1231349"/>
          </a:xfrm>
          <a:prstGeom prst="rect">
            <a:avLst/>
          </a:prstGeom>
          <a:solidFill>
            <a:srgbClr val="ED2A59"/>
          </a:solidFill>
        </p:spPr>
        <p:txBody>
          <a:bodyPr vert="horz" lIns="91440" tIns="45720" rIns="91440" bIns="45720" rtlCol="0" anchor="ctr">
            <a:normAutofit fontScale="85000" lnSpcReduction="10000"/>
          </a:bodyPr>
          <a:lstStyle>
            <a:lvl1pPr marL="0" indent="0" algn="l" defTabSz="9144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ro-RO" b="1" dirty="0" smtClean="0">
                <a:solidFill>
                  <a:schemeClr val="bg1"/>
                </a:solidFill>
              </a:rPr>
              <a:t>Inovarea </a:t>
            </a:r>
            <a:r>
              <a:rPr lang="ro-RO" sz="3900" b="1" dirty="0">
                <a:solidFill>
                  <a:schemeClr val="bg1"/>
                </a:solidFill>
              </a:rPr>
              <a:t>Socială</a:t>
            </a:r>
            <a:r>
              <a:rPr lang="ro-RO" b="1" dirty="0" smtClean="0">
                <a:solidFill>
                  <a:schemeClr val="bg1"/>
                </a:solidFill>
              </a:rPr>
              <a:t> </a:t>
            </a:r>
            <a:r>
              <a:rPr lang="ro-RO" sz="3900" b="1" dirty="0">
                <a:solidFill>
                  <a:schemeClr val="bg1"/>
                </a:solidFill>
              </a:rPr>
              <a:t>începe cu Schimbări Sociale Transformatoare </a:t>
            </a:r>
            <a:endParaRPr lang="en-IE" sz="3900" b="1" dirty="0">
              <a:solidFill>
                <a:schemeClr val="bg1"/>
              </a:solidFill>
            </a:endParaRPr>
          </a:p>
        </p:txBody>
      </p:sp>
    </p:spTree>
    <p:extLst>
      <p:ext uri="{BB962C8B-B14F-4D97-AF65-F5344CB8AC3E}">
        <p14:creationId xmlns:p14="http://schemas.microsoft.com/office/powerpoint/2010/main" val="262979129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descr="A picture containing computer&#10;&#10;Description automatically generated">
            <a:extLst>
              <a:ext uri="{FF2B5EF4-FFF2-40B4-BE49-F238E27FC236}">
                <a16:creationId xmlns="" xmlns:a16="http://schemas.microsoft.com/office/drawing/2014/main" id="{6439E1BC-A03F-4EC7-9033-E2BF6E9F37CF}"/>
              </a:ext>
            </a:extLst>
          </p:cNvPr>
          <p:cNvPicPr>
            <a:picLocks noGrp="1" noChangeAspect="1"/>
          </p:cNvPicPr>
          <p:nvPr>
            <p:ph type="pic" sz="quarter" idx="10"/>
          </p:nvPr>
        </p:nvPicPr>
        <p:blipFill rotWithShape="1">
          <a:blip r:embed="rId2"/>
          <a:srcRect l="49382" r="8256"/>
          <a:stretch/>
        </p:blipFill>
        <p:spPr>
          <a:xfrm>
            <a:off x="8774884" y="760413"/>
            <a:ext cx="3431404" cy="5400675"/>
          </a:xfrm>
        </p:spPr>
      </p:pic>
      <p:sp>
        <p:nvSpPr>
          <p:cNvPr id="6" name="Text Placeholder 5">
            <a:extLst>
              <a:ext uri="{FF2B5EF4-FFF2-40B4-BE49-F238E27FC236}">
                <a16:creationId xmlns="" xmlns:a16="http://schemas.microsoft.com/office/drawing/2014/main" id="{8C26F9A2-1C9F-4B14-BC61-B3C40BB4E4DB}"/>
              </a:ext>
            </a:extLst>
          </p:cNvPr>
          <p:cNvSpPr>
            <a:spLocks noGrp="1"/>
          </p:cNvSpPr>
          <p:nvPr>
            <p:ph type="body" sz="quarter" idx="14"/>
          </p:nvPr>
        </p:nvSpPr>
        <p:spPr>
          <a:xfrm>
            <a:off x="296214" y="1931144"/>
            <a:ext cx="8084388" cy="3527129"/>
          </a:xfrm>
        </p:spPr>
        <p:txBody>
          <a:bodyPr/>
          <a:lstStyle/>
          <a:p>
            <a:pPr algn="ctr"/>
            <a:r>
              <a:rPr lang="en-IE" sz="2800" b="1" i="0" dirty="0" err="1" smtClean="0">
                <a:solidFill>
                  <a:srgbClr val="A6377D"/>
                </a:solidFill>
                <a:effectLst/>
              </a:rPr>
              <a:t>Inova</a:t>
            </a:r>
            <a:r>
              <a:rPr lang="ro-RO" sz="2800" b="1" i="0" dirty="0" smtClean="0">
                <a:solidFill>
                  <a:srgbClr val="A6377D"/>
                </a:solidFill>
                <a:effectLst/>
              </a:rPr>
              <a:t>rea </a:t>
            </a:r>
            <a:r>
              <a:rPr lang="en-IE" sz="2800" b="1" dirty="0" smtClean="0">
                <a:solidFill>
                  <a:srgbClr val="A6377D"/>
                </a:solidFill>
              </a:rPr>
              <a:t>Social</a:t>
            </a:r>
            <a:r>
              <a:rPr lang="ro-RO" sz="2800" b="1" dirty="0" smtClean="0">
                <a:solidFill>
                  <a:srgbClr val="A6377D"/>
                </a:solidFill>
              </a:rPr>
              <a:t>ă</a:t>
            </a:r>
            <a:r>
              <a:rPr lang="en-IE" sz="2800" b="1" dirty="0" smtClean="0">
                <a:solidFill>
                  <a:srgbClr val="A6377D"/>
                </a:solidFill>
              </a:rPr>
              <a:t> </a:t>
            </a:r>
            <a:r>
              <a:rPr lang="ro-RO" b="1" i="0" dirty="0" smtClean="0">
                <a:solidFill>
                  <a:srgbClr val="A6377D"/>
                </a:solidFill>
                <a:effectLst/>
              </a:rPr>
              <a:t>este despre</a:t>
            </a:r>
            <a:r>
              <a:rPr lang="en-IE" b="1" i="0" dirty="0" smtClean="0">
                <a:solidFill>
                  <a:srgbClr val="A6377D"/>
                </a:solidFill>
                <a:effectLst/>
              </a:rPr>
              <a:t> </a:t>
            </a:r>
            <a:r>
              <a:rPr lang="en-IE" sz="2800" b="1" i="0" dirty="0" smtClean="0">
                <a:solidFill>
                  <a:srgbClr val="A6377D"/>
                </a:solidFill>
                <a:effectLst/>
              </a:rPr>
              <a:t>IDE</a:t>
            </a:r>
            <a:r>
              <a:rPr lang="ro-RO" sz="2800" b="1" i="0" dirty="0" smtClean="0">
                <a:solidFill>
                  <a:srgbClr val="A6377D"/>
                </a:solidFill>
                <a:effectLst/>
              </a:rPr>
              <a:t>E</a:t>
            </a:r>
            <a:r>
              <a:rPr lang="en-IE" b="1" i="0" dirty="0" smtClean="0">
                <a:solidFill>
                  <a:srgbClr val="A6377D"/>
                </a:solidFill>
                <a:effectLst/>
              </a:rPr>
              <a:t>.</a:t>
            </a:r>
            <a:r>
              <a:rPr lang="en-IE" b="0" i="0" dirty="0">
                <a:solidFill>
                  <a:srgbClr val="A6377D"/>
                </a:solidFill>
                <a:effectLst/>
              </a:rPr>
              <a:t> </a:t>
            </a:r>
            <a:r>
              <a:rPr lang="ro-RO" b="1" i="0" dirty="0" smtClean="0">
                <a:solidFill>
                  <a:srgbClr val="A6377D"/>
                </a:solidFill>
                <a:effectLst/>
              </a:rPr>
              <a:t>Și nu orice</a:t>
            </a:r>
            <a:r>
              <a:rPr lang="en-IE" b="1" i="0" dirty="0" smtClean="0">
                <a:solidFill>
                  <a:srgbClr val="A6377D"/>
                </a:solidFill>
                <a:effectLst/>
              </a:rPr>
              <a:t> “ide</a:t>
            </a:r>
            <a:r>
              <a:rPr lang="ro-RO" b="1" i="0" dirty="0" smtClean="0">
                <a:solidFill>
                  <a:srgbClr val="A6377D"/>
                </a:solidFill>
                <a:effectLst/>
              </a:rPr>
              <a:t>e nouă</a:t>
            </a:r>
            <a:r>
              <a:rPr lang="en-IE" b="1" i="0" dirty="0" smtClean="0">
                <a:solidFill>
                  <a:srgbClr val="A6377D"/>
                </a:solidFill>
                <a:effectLst/>
              </a:rPr>
              <a:t>’’. </a:t>
            </a:r>
            <a:r>
              <a:rPr lang="ro-RO" i="1" dirty="0">
                <a:solidFill>
                  <a:schemeClr val="tx1">
                    <a:lumMod val="75000"/>
                    <a:lumOff val="25000"/>
                  </a:schemeClr>
                </a:solidFill>
              </a:rPr>
              <a:t>Inovarea socială trebuie să fie despre o idee</a:t>
            </a:r>
            <a:r>
              <a:rPr lang="en-IE" i="1" dirty="0">
                <a:solidFill>
                  <a:schemeClr val="tx1">
                    <a:lumMod val="75000"/>
                    <a:lumOff val="25000"/>
                  </a:schemeClr>
                </a:solidFill>
              </a:rPr>
              <a:t> </a:t>
            </a:r>
            <a:r>
              <a:rPr lang="en-IE" i="1" dirty="0">
                <a:solidFill>
                  <a:schemeClr val="tx1">
                    <a:lumMod val="75000"/>
                    <a:lumOff val="25000"/>
                  </a:schemeClr>
                </a:solidFill>
                <a:effectLst/>
              </a:rPr>
              <a:t>— </a:t>
            </a:r>
            <a:r>
              <a:rPr lang="ro-RO" i="1" dirty="0" smtClean="0">
                <a:solidFill>
                  <a:schemeClr val="tx1">
                    <a:lumMod val="75000"/>
                    <a:lumOff val="25000"/>
                  </a:schemeClr>
                </a:solidFill>
                <a:effectLst/>
              </a:rPr>
              <a:t>sub</a:t>
            </a:r>
            <a:r>
              <a:rPr lang="en-IE" i="1" dirty="0" smtClean="0">
                <a:solidFill>
                  <a:schemeClr val="tx1">
                    <a:lumMod val="75000"/>
                    <a:lumOff val="25000"/>
                  </a:schemeClr>
                </a:solidFill>
                <a:effectLst/>
              </a:rPr>
              <a:t> form</a:t>
            </a:r>
            <a:r>
              <a:rPr lang="ro-RO" i="1" dirty="0" smtClean="0">
                <a:solidFill>
                  <a:schemeClr val="tx1">
                    <a:lumMod val="75000"/>
                    <a:lumOff val="25000"/>
                  </a:schemeClr>
                </a:solidFill>
                <a:effectLst/>
              </a:rPr>
              <a:t>a</a:t>
            </a:r>
            <a:r>
              <a:rPr lang="en-IE" i="1" dirty="0" smtClean="0">
                <a:solidFill>
                  <a:schemeClr val="tx1">
                    <a:lumMod val="75000"/>
                    <a:lumOff val="25000"/>
                  </a:schemeClr>
                </a:solidFill>
                <a:effectLst/>
              </a:rPr>
              <a:t> </a:t>
            </a:r>
            <a:r>
              <a:rPr lang="ro-RO" i="1" dirty="0" smtClean="0">
                <a:solidFill>
                  <a:schemeClr val="tx1">
                    <a:lumMod val="75000"/>
                    <a:lumOff val="25000"/>
                  </a:schemeClr>
                </a:solidFill>
                <a:effectLst/>
              </a:rPr>
              <a:t>unui</a:t>
            </a:r>
            <a:r>
              <a:rPr lang="en-IE" i="1" dirty="0" smtClean="0">
                <a:solidFill>
                  <a:schemeClr val="tx1">
                    <a:lumMod val="75000"/>
                    <a:lumOff val="25000"/>
                  </a:schemeClr>
                </a:solidFill>
                <a:effectLst/>
              </a:rPr>
              <a:t> </a:t>
            </a:r>
            <a:r>
              <a:rPr lang="en-IE" i="1" dirty="0" err="1" smtClean="0">
                <a:solidFill>
                  <a:schemeClr val="tx1">
                    <a:lumMod val="75000"/>
                    <a:lumOff val="25000"/>
                  </a:schemeClr>
                </a:solidFill>
                <a:effectLst/>
              </a:rPr>
              <a:t>produ</a:t>
            </a:r>
            <a:r>
              <a:rPr lang="ro-RO" i="1" dirty="0" smtClean="0">
                <a:solidFill>
                  <a:schemeClr val="tx1">
                    <a:lumMod val="75000"/>
                    <a:lumOff val="25000"/>
                  </a:schemeClr>
                </a:solidFill>
                <a:effectLst/>
              </a:rPr>
              <a:t>s</a:t>
            </a:r>
            <a:r>
              <a:rPr lang="en-IE" i="1" dirty="0" smtClean="0">
                <a:solidFill>
                  <a:schemeClr val="tx1">
                    <a:lumMod val="75000"/>
                    <a:lumOff val="25000"/>
                  </a:schemeClr>
                </a:solidFill>
                <a:effectLst/>
              </a:rPr>
              <a:t>, </a:t>
            </a:r>
            <a:r>
              <a:rPr lang="en-IE" i="1" dirty="0" err="1" smtClean="0">
                <a:solidFill>
                  <a:schemeClr val="tx1">
                    <a:lumMod val="75000"/>
                    <a:lumOff val="25000"/>
                  </a:schemeClr>
                </a:solidFill>
                <a:effectLst/>
              </a:rPr>
              <a:t>servi</a:t>
            </a:r>
            <a:r>
              <a:rPr lang="ro-RO" i="1" dirty="0" smtClean="0">
                <a:solidFill>
                  <a:schemeClr val="tx1">
                    <a:lumMod val="75000"/>
                    <a:lumOff val="25000"/>
                  </a:schemeClr>
                </a:solidFill>
                <a:effectLst/>
              </a:rPr>
              <a:t>ciu</a:t>
            </a:r>
            <a:r>
              <a:rPr lang="en-IE" i="1" dirty="0" smtClean="0">
                <a:solidFill>
                  <a:schemeClr val="tx1">
                    <a:lumMod val="75000"/>
                    <a:lumOff val="25000"/>
                  </a:schemeClr>
                </a:solidFill>
                <a:effectLst/>
              </a:rPr>
              <a:t> </a:t>
            </a:r>
            <a:r>
              <a:rPr lang="ro-RO" i="1" dirty="0" smtClean="0">
                <a:solidFill>
                  <a:schemeClr val="tx1">
                    <a:lumMod val="75000"/>
                    <a:lumOff val="25000"/>
                  </a:schemeClr>
                </a:solidFill>
                <a:effectLst/>
              </a:rPr>
              <a:t>sau</a:t>
            </a:r>
            <a:r>
              <a:rPr lang="en-IE" i="1" dirty="0" smtClean="0">
                <a:solidFill>
                  <a:schemeClr val="tx1">
                    <a:lumMod val="75000"/>
                    <a:lumOff val="25000"/>
                  </a:schemeClr>
                </a:solidFill>
                <a:effectLst/>
              </a:rPr>
              <a:t> met</a:t>
            </a:r>
            <a:r>
              <a:rPr lang="ro-RO" i="1" dirty="0" smtClean="0">
                <a:solidFill>
                  <a:schemeClr val="tx1">
                    <a:lumMod val="75000"/>
                    <a:lumOff val="25000"/>
                  </a:schemeClr>
                </a:solidFill>
                <a:effectLst/>
              </a:rPr>
              <a:t>odă</a:t>
            </a:r>
            <a:r>
              <a:rPr lang="en-IE" i="1" dirty="0" smtClean="0">
                <a:solidFill>
                  <a:schemeClr val="tx1">
                    <a:lumMod val="75000"/>
                    <a:lumOff val="25000"/>
                  </a:schemeClr>
                </a:solidFill>
                <a:effectLst/>
              </a:rPr>
              <a:t> </a:t>
            </a:r>
            <a:r>
              <a:rPr lang="en-IE" i="1" dirty="0">
                <a:solidFill>
                  <a:schemeClr val="tx1">
                    <a:lumMod val="75000"/>
                    <a:lumOff val="25000"/>
                  </a:schemeClr>
                </a:solidFill>
                <a:effectLst/>
              </a:rPr>
              <a:t>— </a:t>
            </a:r>
            <a:r>
              <a:rPr lang="ro-RO" i="1" dirty="0" smtClean="0">
                <a:solidFill>
                  <a:schemeClr val="tx1">
                    <a:lumMod val="75000"/>
                    <a:lumOff val="25000"/>
                  </a:schemeClr>
                </a:solidFill>
                <a:effectLst/>
              </a:rPr>
              <a:t>care</a:t>
            </a:r>
            <a:r>
              <a:rPr lang="en-IE" i="1" dirty="0">
                <a:solidFill>
                  <a:schemeClr val="tx1">
                    <a:lumMod val="75000"/>
                    <a:lumOff val="25000"/>
                  </a:schemeClr>
                </a:solidFill>
                <a:effectLst/>
              </a:rPr>
              <a:t> </a:t>
            </a:r>
            <a:r>
              <a:rPr lang="en-IE" i="1" u="sng" dirty="0" err="1" smtClean="0">
                <a:solidFill>
                  <a:schemeClr val="tx1">
                    <a:lumMod val="75000"/>
                    <a:lumOff val="25000"/>
                  </a:schemeClr>
                </a:solidFill>
                <a:effectLst/>
                <a:hlinkClick r:id="rId3">
                  <a:extLst>
                    <a:ext uri="{A12FA001-AC4F-418D-AE19-62706E023703}">
                      <ahyp:hlinkClr xmlns="" xmlns:ahyp="http://schemas.microsoft.com/office/drawing/2018/hyperlinkcolor" val="tx"/>
                    </a:ext>
                  </a:extLst>
                </a:hlinkClick>
              </a:rPr>
              <a:t>cre</a:t>
            </a:r>
            <a:r>
              <a:rPr lang="ro-RO" i="1" u="sng" dirty="0" smtClean="0">
                <a:solidFill>
                  <a:schemeClr val="tx1">
                    <a:lumMod val="75000"/>
                    <a:lumOff val="25000"/>
                  </a:schemeClr>
                </a:solidFill>
                <a:effectLst/>
                <a:hlinkClick r:id="rId3">
                  <a:extLst>
                    <a:ext uri="{A12FA001-AC4F-418D-AE19-62706E023703}">
                      <ahyp:hlinkClr xmlns="" xmlns:ahyp="http://schemas.microsoft.com/office/drawing/2018/hyperlinkcolor" val="tx"/>
                    </a:ext>
                  </a:extLst>
                </a:hlinkClick>
              </a:rPr>
              <a:t>e</a:t>
            </a:r>
            <a:r>
              <a:rPr lang="en-IE" i="1" u="sng" dirty="0" smtClean="0">
                <a:solidFill>
                  <a:schemeClr val="tx1">
                    <a:lumMod val="75000"/>
                    <a:lumOff val="25000"/>
                  </a:schemeClr>
                </a:solidFill>
                <a:effectLst/>
                <a:hlinkClick r:id="rId3">
                  <a:extLst>
                    <a:ext uri="{A12FA001-AC4F-418D-AE19-62706E023703}">
                      <ahyp:hlinkClr xmlns="" xmlns:ahyp="http://schemas.microsoft.com/office/drawing/2018/hyperlinkcolor" val="tx"/>
                    </a:ext>
                  </a:extLst>
                </a:hlinkClick>
              </a:rPr>
              <a:t>a</a:t>
            </a:r>
            <a:r>
              <a:rPr lang="ro-RO" i="1" u="sng" dirty="0" smtClean="0">
                <a:solidFill>
                  <a:schemeClr val="tx1">
                    <a:lumMod val="75000"/>
                    <a:lumOff val="25000"/>
                  </a:schemeClr>
                </a:solidFill>
                <a:effectLst/>
                <a:hlinkClick r:id="rId3">
                  <a:extLst>
                    <a:ext uri="{A12FA001-AC4F-418D-AE19-62706E023703}">
                      <ahyp:hlinkClr xmlns="" xmlns:ahyp="http://schemas.microsoft.com/office/drawing/2018/hyperlinkcolor" val="tx"/>
                    </a:ext>
                  </a:extLst>
                </a:hlinkClick>
              </a:rPr>
              <a:t>ză</a:t>
            </a:r>
            <a:r>
              <a:rPr lang="en-IE" i="1" u="sng" dirty="0" smtClean="0">
                <a:solidFill>
                  <a:schemeClr val="tx1">
                    <a:lumMod val="75000"/>
                    <a:lumOff val="25000"/>
                  </a:schemeClr>
                </a:solidFill>
                <a:effectLst/>
                <a:hlinkClick r:id="rId3">
                  <a:extLst>
                    <a:ext uri="{A12FA001-AC4F-418D-AE19-62706E023703}">
                      <ahyp:hlinkClr xmlns="" xmlns:ahyp="http://schemas.microsoft.com/office/drawing/2018/hyperlinkcolor" val="tx"/>
                    </a:ext>
                  </a:extLst>
                </a:hlinkClick>
              </a:rPr>
              <a:t> </a:t>
            </a:r>
            <a:r>
              <a:rPr lang="ro-RO" i="1" u="sng" dirty="0" smtClean="0">
                <a:solidFill>
                  <a:schemeClr val="tx1">
                    <a:lumMod val="75000"/>
                    <a:lumOff val="25000"/>
                  </a:schemeClr>
                </a:solidFill>
                <a:effectLst/>
                <a:hlinkClick r:id="rId3">
                  <a:extLst>
                    <a:ext uri="{A12FA001-AC4F-418D-AE19-62706E023703}">
                      <ahyp:hlinkClr xmlns="" xmlns:ahyp="http://schemas.microsoft.com/office/drawing/2018/hyperlinkcolor" val="tx"/>
                    </a:ext>
                  </a:extLst>
                </a:hlinkClick>
              </a:rPr>
              <a:t>schimbări</a:t>
            </a:r>
            <a:r>
              <a:rPr lang="en-IE" i="1" dirty="0" smtClean="0">
                <a:solidFill>
                  <a:schemeClr val="tx1">
                    <a:lumMod val="75000"/>
                    <a:lumOff val="25000"/>
                  </a:schemeClr>
                </a:solidFill>
                <a:effectLst/>
              </a:rPr>
              <a:t>, </a:t>
            </a:r>
            <a:r>
              <a:rPr lang="ro-RO" i="1" dirty="0">
                <a:solidFill>
                  <a:schemeClr val="tx1">
                    <a:lumMod val="75000"/>
                    <a:lumOff val="25000"/>
                  </a:schemeClr>
                </a:solidFill>
              </a:rPr>
              <a:t>funcționează mai bine decât soluțiile existente și pentru care valoarea revine în primul rând societății</a:t>
            </a:r>
            <a:r>
              <a:rPr lang="en-IE" i="1" dirty="0" smtClean="0">
                <a:solidFill>
                  <a:schemeClr val="tx1">
                    <a:lumMod val="75000"/>
                    <a:lumOff val="25000"/>
                  </a:schemeClr>
                </a:solidFill>
                <a:effectLst/>
              </a:rPr>
              <a:t>.</a:t>
            </a:r>
            <a:r>
              <a:rPr lang="en-IE" b="0" i="1" dirty="0">
                <a:solidFill>
                  <a:schemeClr val="tx1">
                    <a:lumMod val="75000"/>
                    <a:lumOff val="25000"/>
                  </a:schemeClr>
                </a:solidFill>
                <a:effectLst/>
              </a:rPr>
              <a:t> </a:t>
            </a:r>
            <a:r>
              <a:rPr lang="ro-RO" b="0" i="1" dirty="0" smtClean="0">
                <a:solidFill>
                  <a:schemeClr val="tx1">
                    <a:lumMod val="75000"/>
                    <a:lumOff val="25000"/>
                  </a:schemeClr>
                </a:solidFill>
                <a:effectLst/>
              </a:rPr>
              <a:t> </a:t>
            </a:r>
          </a:p>
          <a:p>
            <a:pPr algn="ctr"/>
            <a:r>
              <a:rPr lang="en-IE" sz="2000" i="1" dirty="0" smtClean="0">
                <a:solidFill>
                  <a:srgbClr val="A6377D"/>
                </a:solidFill>
              </a:rPr>
              <a:t>s</a:t>
            </a:r>
            <a:r>
              <a:rPr lang="en-IE" sz="2000" b="0" i="1" dirty="0" smtClean="0">
                <a:solidFill>
                  <a:srgbClr val="A6377D"/>
                </a:solidFill>
                <a:effectLst/>
              </a:rPr>
              <a:t>ocialtrendspot.medium.com</a:t>
            </a:r>
            <a:endParaRPr lang="en-IE" sz="2000" b="0" i="1" dirty="0">
              <a:solidFill>
                <a:srgbClr val="A6377D"/>
              </a:solidFill>
              <a:effectLst/>
            </a:endParaRPr>
          </a:p>
          <a:p>
            <a:r>
              <a:rPr lang="en-IE" sz="3200" i="0" dirty="0" smtClean="0">
                <a:solidFill>
                  <a:srgbClr val="E48E02"/>
                </a:solidFill>
                <a:effectLst/>
                <a:latin typeface="Cooper Black" panose="0208090404030B020404" pitchFamily="18" charset="0"/>
              </a:rPr>
              <a:t>Ex</a:t>
            </a:r>
            <a:r>
              <a:rPr lang="ro-RO" sz="3200" i="0" dirty="0" smtClean="0">
                <a:solidFill>
                  <a:srgbClr val="E48E02"/>
                </a:solidFill>
                <a:effectLst/>
                <a:latin typeface="Cooper Black" panose="0208090404030B020404" pitchFamily="18" charset="0"/>
              </a:rPr>
              <a:t>e</a:t>
            </a:r>
            <a:r>
              <a:rPr lang="en-IE" sz="3200" i="0" dirty="0" err="1" smtClean="0">
                <a:solidFill>
                  <a:srgbClr val="E48E02"/>
                </a:solidFill>
                <a:effectLst/>
                <a:latin typeface="Cooper Black" panose="0208090404030B020404" pitchFamily="18" charset="0"/>
              </a:rPr>
              <a:t>mple</a:t>
            </a:r>
            <a:endParaRPr lang="en-IE" sz="3200" dirty="0">
              <a:solidFill>
                <a:srgbClr val="E48E02"/>
              </a:solidFill>
              <a:latin typeface="Cooper Black" panose="0208090404030B020404" pitchFamily="18" charset="0"/>
            </a:endParaRPr>
          </a:p>
          <a:p>
            <a:r>
              <a:rPr lang="ro-RO" b="1" i="0" dirty="0" smtClean="0">
                <a:solidFill>
                  <a:srgbClr val="A6377D"/>
                </a:solidFill>
                <a:effectLst/>
              </a:rPr>
              <a:t>Telefonul mobil</a:t>
            </a:r>
            <a:r>
              <a:rPr lang="en-IE" b="1" dirty="0" smtClean="0">
                <a:solidFill>
                  <a:srgbClr val="A6377D"/>
                </a:solidFill>
              </a:rPr>
              <a:t> </a:t>
            </a:r>
            <a:r>
              <a:rPr lang="en-IE" b="1" dirty="0">
                <a:solidFill>
                  <a:srgbClr val="A6377D"/>
                </a:solidFill>
              </a:rPr>
              <a:t>(Method) </a:t>
            </a:r>
            <a:r>
              <a:rPr lang="ro-RO" dirty="0" smtClean="0">
                <a:solidFill>
                  <a:schemeClr val="tx1">
                    <a:lumMod val="75000"/>
                    <a:lumOff val="25000"/>
                  </a:schemeClr>
                </a:solidFill>
              </a:rPr>
              <a:t>nu </a:t>
            </a:r>
            <a:r>
              <a:rPr lang="ro-RO" dirty="0">
                <a:solidFill>
                  <a:schemeClr val="tx1">
                    <a:lumMod val="75000"/>
                    <a:lumOff val="25000"/>
                  </a:schemeClr>
                </a:solidFill>
              </a:rPr>
              <a:t>este un produs inovator în sine din punct de vedere social, dar poate fi folosit pentru a diagnostica boala (e-sănătate), pentru a crea conexiuni, pentru a ne distra, pentru a începe o afacere online etc. </a:t>
            </a:r>
            <a:endParaRPr lang="en-US" dirty="0">
              <a:solidFill>
                <a:schemeClr val="tx1">
                  <a:lumMod val="75000"/>
                  <a:lumOff val="25000"/>
                </a:schemeClr>
              </a:solidFill>
            </a:endParaRPr>
          </a:p>
          <a:p>
            <a:endParaRPr lang="en-IE" dirty="0">
              <a:solidFill>
                <a:schemeClr val="tx1">
                  <a:lumMod val="75000"/>
                  <a:lumOff val="25000"/>
                </a:schemeClr>
              </a:solidFill>
            </a:endParaRPr>
          </a:p>
          <a:p>
            <a:endParaRPr lang="en-IE" dirty="0">
              <a:solidFill>
                <a:schemeClr val="tx1">
                  <a:lumMod val="75000"/>
                  <a:lumOff val="25000"/>
                </a:schemeClr>
              </a:solidFill>
            </a:endParaRPr>
          </a:p>
        </p:txBody>
      </p:sp>
      <p:sp>
        <p:nvSpPr>
          <p:cNvPr id="7" name="Text Placeholder 6">
            <a:extLst>
              <a:ext uri="{FF2B5EF4-FFF2-40B4-BE49-F238E27FC236}">
                <a16:creationId xmlns="" xmlns:a16="http://schemas.microsoft.com/office/drawing/2014/main" id="{5A750088-4C30-461A-A12B-BD6881EACBCF}"/>
              </a:ext>
            </a:extLst>
          </p:cNvPr>
          <p:cNvSpPr>
            <a:spLocks noGrp="1"/>
          </p:cNvSpPr>
          <p:nvPr>
            <p:ph type="body" sz="quarter" idx="15"/>
          </p:nvPr>
        </p:nvSpPr>
        <p:spPr>
          <a:xfrm>
            <a:off x="2933323" y="289710"/>
            <a:ext cx="5841561" cy="1231349"/>
          </a:xfrm>
          <a:solidFill>
            <a:srgbClr val="ED2A59"/>
          </a:solidFill>
        </p:spPr>
        <p:txBody>
          <a:bodyPr anchor="ctr">
            <a:normAutofit/>
          </a:bodyPr>
          <a:lstStyle/>
          <a:p>
            <a:pPr algn="r"/>
            <a:r>
              <a:rPr lang="en-IE" b="1" dirty="0" err="1" smtClean="0">
                <a:solidFill>
                  <a:schemeClr val="bg1"/>
                </a:solidFill>
              </a:rPr>
              <a:t>Inova</a:t>
            </a:r>
            <a:r>
              <a:rPr lang="ro-RO" b="1" dirty="0" smtClean="0">
                <a:solidFill>
                  <a:schemeClr val="bg1"/>
                </a:solidFill>
              </a:rPr>
              <a:t>rea</a:t>
            </a:r>
            <a:r>
              <a:rPr lang="en-IE" b="1" dirty="0" smtClean="0">
                <a:solidFill>
                  <a:schemeClr val="bg1"/>
                </a:solidFill>
              </a:rPr>
              <a:t> Social</a:t>
            </a:r>
            <a:r>
              <a:rPr lang="ro-RO" b="1" dirty="0" smtClean="0">
                <a:solidFill>
                  <a:schemeClr val="bg1"/>
                </a:solidFill>
              </a:rPr>
              <a:t>ă</a:t>
            </a:r>
            <a:r>
              <a:rPr lang="en-IE" b="1" dirty="0" smtClean="0">
                <a:solidFill>
                  <a:schemeClr val="bg1"/>
                </a:solidFill>
              </a:rPr>
              <a:t> </a:t>
            </a:r>
            <a:r>
              <a:rPr lang="ro-RO" b="1" dirty="0" smtClean="0">
                <a:solidFill>
                  <a:schemeClr val="bg1"/>
                </a:solidFill>
              </a:rPr>
              <a:t>Nu Este Doar</a:t>
            </a:r>
            <a:r>
              <a:rPr lang="en-IE" b="1" dirty="0" smtClean="0">
                <a:solidFill>
                  <a:schemeClr val="bg1"/>
                </a:solidFill>
              </a:rPr>
              <a:t> </a:t>
            </a:r>
            <a:r>
              <a:rPr lang="ro-RO" b="1" dirty="0" smtClean="0">
                <a:solidFill>
                  <a:schemeClr val="bg1"/>
                </a:solidFill>
              </a:rPr>
              <a:t>O </a:t>
            </a:r>
            <a:r>
              <a:rPr lang="en-IE" b="1" dirty="0" smtClean="0">
                <a:solidFill>
                  <a:schemeClr val="bg1"/>
                </a:solidFill>
              </a:rPr>
              <a:t>‘Ide</a:t>
            </a:r>
            <a:r>
              <a:rPr lang="ro-RO" b="1" dirty="0" smtClean="0">
                <a:solidFill>
                  <a:schemeClr val="bg1"/>
                </a:solidFill>
              </a:rPr>
              <a:t>e Nouă</a:t>
            </a:r>
            <a:r>
              <a:rPr lang="en-IE" b="1" dirty="0" smtClean="0">
                <a:solidFill>
                  <a:schemeClr val="bg1"/>
                </a:solidFill>
              </a:rPr>
              <a:t>’</a:t>
            </a:r>
            <a:endParaRPr lang="en-IE" b="1" dirty="0">
              <a:solidFill>
                <a:schemeClr val="bg1"/>
              </a:solidFill>
            </a:endParaRPr>
          </a:p>
        </p:txBody>
      </p:sp>
    </p:spTree>
    <p:extLst>
      <p:ext uri="{BB962C8B-B14F-4D97-AF65-F5344CB8AC3E}">
        <p14:creationId xmlns:p14="http://schemas.microsoft.com/office/powerpoint/2010/main" val="310255158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descr="A picture containing computer&#10;&#10;Description automatically generated">
            <a:extLst>
              <a:ext uri="{FF2B5EF4-FFF2-40B4-BE49-F238E27FC236}">
                <a16:creationId xmlns="" xmlns:a16="http://schemas.microsoft.com/office/drawing/2014/main" id="{6439E1BC-A03F-4EC7-9033-E2BF6E9F37CF}"/>
              </a:ext>
            </a:extLst>
          </p:cNvPr>
          <p:cNvPicPr>
            <a:picLocks noGrp="1" noChangeAspect="1"/>
          </p:cNvPicPr>
          <p:nvPr>
            <p:ph type="pic" sz="quarter" idx="10"/>
          </p:nvPr>
        </p:nvPicPr>
        <p:blipFill rotWithShape="1">
          <a:blip r:embed="rId2"/>
          <a:srcRect l="49382" r="8256"/>
          <a:stretch/>
        </p:blipFill>
        <p:spPr>
          <a:xfrm>
            <a:off x="8774884" y="760413"/>
            <a:ext cx="3431404" cy="5400675"/>
          </a:xfrm>
        </p:spPr>
      </p:pic>
      <p:sp>
        <p:nvSpPr>
          <p:cNvPr id="6" name="Text Placeholder 5">
            <a:extLst>
              <a:ext uri="{FF2B5EF4-FFF2-40B4-BE49-F238E27FC236}">
                <a16:creationId xmlns="" xmlns:a16="http://schemas.microsoft.com/office/drawing/2014/main" id="{8C26F9A2-1C9F-4B14-BC61-B3C40BB4E4DB}"/>
              </a:ext>
            </a:extLst>
          </p:cNvPr>
          <p:cNvSpPr>
            <a:spLocks noGrp="1"/>
          </p:cNvSpPr>
          <p:nvPr>
            <p:ph type="body" sz="quarter" idx="14"/>
          </p:nvPr>
        </p:nvSpPr>
        <p:spPr>
          <a:xfrm>
            <a:off x="257577" y="1769612"/>
            <a:ext cx="8123025" cy="3527129"/>
          </a:xfrm>
        </p:spPr>
        <p:txBody>
          <a:bodyPr/>
          <a:lstStyle/>
          <a:p>
            <a:pPr marL="342900" indent="-342900" fontAlgn="base">
              <a:buFont typeface="Wingdings" panose="05000000000000000000" pitchFamily="2" charset="2"/>
              <a:buChar char="ü"/>
            </a:pPr>
            <a:r>
              <a:rPr lang="ro-RO" dirty="0" smtClean="0">
                <a:solidFill>
                  <a:schemeClr val="tx1">
                    <a:lumMod val="75000"/>
                    <a:lumOff val="25000"/>
                  </a:schemeClr>
                </a:solidFill>
              </a:rPr>
              <a:t>Antreprenorii </a:t>
            </a:r>
            <a:r>
              <a:rPr lang="en-IE" dirty="0" smtClean="0">
                <a:solidFill>
                  <a:schemeClr val="tx1">
                    <a:lumMod val="75000"/>
                    <a:lumOff val="25000"/>
                  </a:schemeClr>
                </a:solidFill>
              </a:rPr>
              <a:t>Social</a:t>
            </a:r>
            <a:r>
              <a:rPr lang="ro-RO" dirty="0" smtClean="0">
                <a:solidFill>
                  <a:schemeClr val="tx1">
                    <a:lumMod val="75000"/>
                    <a:lumOff val="25000"/>
                  </a:schemeClr>
                </a:solidFill>
              </a:rPr>
              <a:t>i</a:t>
            </a:r>
            <a:r>
              <a:rPr lang="en-IE" dirty="0" smtClean="0">
                <a:solidFill>
                  <a:schemeClr val="tx1">
                    <a:lumMod val="75000"/>
                    <a:lumOff val="25000"/>
                  </a:schemeClr>
                </a:solidFill>
              </a:rPr>
              <a:t> </a:t>
            </a:r>
            <a:r>
              <a:rPr lang="ro-RO" b="1" i="1" dirty="0">
                <a:solidFill>
                  <a:srgbClr val="A6377D"/>
                </a:solidFill>
              </a:rPr>
              <a:t>se concentrează asupra problemei pe care </a:t>
            </a:r>
            <a:r>
              <a:rPr lang="ro-RO" b="1" i="1" dirty="0" smtClean="0">
                <a:solidFill>
                  <a:srgbClr val="A6377D"/>
                </a:solidFill>
              </a:rPr>
              <a:t>să o rezolve </a:t>
            </a:r>
            <a:r>
              <a:rPr lang="ro-RO" b="1" i="1" dirty="0">
                <a:solidFill>
                  <a:srgbClr val="A6377D"/>
                </a:solidFill>
              </a:rPr>
              <a:t>și vin cu o soluție</a:t>
            </a:r>
            <a:r>
              <a:rPr lang="ro-RO" dirty="0">
                <a:solidFill>
                  <a:schemeClr val="tx1">
                    <a:lumMod val="75000"/>
                    <a:lumOff val="25000"/>
                  </a:schemeClr>
                </a:solidFill>
              </a:rPr>
              <a:t>. Sunt dispuși să își asume riscul și efortul de a crea schimbări pozitive în societate prin inițiativele lor</a:t>
            </a:r>
            <a:r>
              <a:rPr lang="en-IE" dirty="0">
                <a:solidFill>
                  <a:schemeClr val="tx1">
                    <a:lumMod val="75000"/>
                    <a:lumOff val="25000"/>
                  </a:schemeClr>
                </a:solidFill>
              </a:rPr>
              <a:t>. </a:t>
            </a:r>
          </a:p>
          <a:p>
            <a:pPr marL="342900" indent="-342900" fontAlgn="base">
              <a:buFont typeface="Wingdings" panose="05000000000000000000" pitchFamily="2" charset="2"/>
              <a:buChar char="ü"/>
            </a:pPr>
            <a:r>
              <a:rPr lang="ro-RO" dirty="0">
                <a:solidFill>
                  <a:schemeClr val="tx1">
                    <a:lumMod val="75000"/>
                    <a:lumOff val="25000"/>
                  </a:schemeClr>
                </a:solidFill>
              </a:rPr>
              <a:t>Acești antreprenori sunt de regulă atât de hotărâți și determinați în a produce schimbarea încât </a:t>
            </a:r>
            <a:r>
              <a:rPr lang="ro-RO" b="1" i="1" dirty="0">
                <a:solidFill>
                  <a:srgbClr val="A6377D"/>
                </a:solidFill>
              </a:rPr>
              <a:t>au o dorință aprinsă de a demola statu-quo-ul. </a:t>
            </a:r>
            <a:r>
              <a:rPr lang="en-IE" b="1" i="1" dirty="0">
                <a:solidFill>
                  <a:srgbClr val="A6377D"/>
                </a:solidFill>
              </a:rPr>
              <a:t> </a:t>
            </a:r>
          </a:p>
          <a:p>
            <a:pPr marL="342900" indent="-342900" fontAlgn="base">
              <a:buFont typeface="Wingdings" panose="05000000000000000000" pitchFamily="2" charset="2"/>
              <a:buChar char="ü"/>
            </a:pPr>
            <a:r>
              <a:rPr lang="ro-RO" dirty="0">
                <a:solidFill>
                  <a:schemeClr val="tx1">
                    <a:lumMod val="75000"/>
                    <a:lumOff val="25000"/>
                  </a:schemeClr>
                </a:solidFill>
              </a:rPr>
              <a:t>Acest antreprenor gândește creativ și dezvoltă o nouă soluție care </a:t>
            </a:r>
            <a:r>
              <a:rPr lang="ro-RO" b="1" i="1" dirty="0">
                <a:solidFill>
                  <a:srgbClr val="A6377D"/>
                </a:solidFill>
              </a:rPr>
              <a:t>modifică dramatic sistemul</a:t>
            </a:r>
            <a:r>
              <a:rPr lang="en-IE" dirty="0">
                <a:solidFill>
                  <a:schemeClr val="tx1">
                    <a:lumMod val="75000"/>
                    <a:lumOff val="25000"/>
                  </a:schemeClr>
                </a:solidFill>
              </a:rPr>
              <a:t>. </a:t>
            </a:r>
            <a:r>
              <a:rPr lang="ro-RO" dirty="0">
                <a:solidFill>
                  <a:schemeClr val="tx1">
                    <a:lumMod val="75000"/>
                    <a:lumOff val="25000"/>
                  </a:schemeClr>
                </a:solidFill>
              </a:rPr>
              <a:t>Antreprenorul Social nu încearcă să optimizeze sistemul actual cu ajustări minore, ci </a:t>
            </a:r>
            <a:r>
              <a:rPr lang="ro-RO" b="1" i="1" dirty="0">
                <a:solidFill>
                  <a:srgbClr val="A6377D"/>
                </a:solidFill>
              </a:rPr>
              <a:t>găsește un mod cu totul nou de abordare a problemei.</a:t>
            </a:r>
            <a:r>
              <a:rPr lang="en-IE" dirty="0">
                <a:solidFill>
                  <a:schemeClr val="tx1">
                    <a:lumMod val="75000"/>
                    <a:lumOff val="25000"/>
                  </a:schemeClr>
                </a:solidFill>
              </a:rPr>
              <a:t>  </a:t>
            </a:r>
          </a:p>
          <a:p>
            <a:pPr algn="l" fontAlgn="base"/>
            <a:r>
              <a:rPr lang="en-IE" sz="1800" dirty="0" smtClean="0">
                <a:solidFill>
                  <a:srgbClr val="A6377D"/>
                </a:solidFill>
                <a:hlinkClick r:id="rId3">
                  <a:extLst>
                    <a:ext uri="{A12FA001-AC4F-418D-AE19-62706E023703}">
                      <ahyp:hlinkClr xmlns="" xmlns:ahyp="http://schemas.microsoft.com/office/drawing/2018/hyperlinkcolor" val="tx"/>
                    </a:ext>
                  </a:extLst>
                </a:hlinkClick>
              </a:rPr>
              <a:t>Stanford Social Innovation </a:t>
            </a:r>
            <a:endParaRPr lang="en-IE" sz="1800" dirty="0" smtClean="0">
              <a:solidFill>
                <a:srgbClr val="A6377D"/>
              </a:solidFill>
            </a:endParaRPr>
          </a:p>
          <a:p>
            <a:pPr algn="l" fontAlgn="base"/>
            <a:endParaRPr lang="en-IE" dirty="0">
              <a:solidFill>
                <a:schemeClr val="tx1">
                  <a:lumMod val="75000"/>
                  <a:lumOff val="25000"/>
                </a:schemeClr>
              </a:solidFill>
            </a:endParaRPr>
          </a:p>
          <a:p>
            <a:pPr algn="l" fontAlgn="base"/>
            <a:endParaRPr lang="en-IE" dirty="0">
              <a:solidFill>
                <a:schemeClr val="tx1">
                  <a:lumMod val="75000"/>
                  <a:lumOff val="25000"/>
                </a:schemeClr>
              </a:solidFill>
            </a:endParaRPr>
          </a:p>
          <a:p>
            <a:endParaRPr lang="en-IE" dirty="0">
              <a:solidFill>
                <a:schemeClr val="tx1">
                  <a:lumMod val="75000"/>
                  <a:lumOff val="25000"/>
                </a:schemeClr>
              </a:solidFill>
            </a:endParaRPr>
          </a:p>
        </p:txBody>
      </p:sp>
      <p:sp>
        <p:nvSpPr>
          <p:cNvPr id="7" name="Text Placeholder 6">
            <a:extLst>
              <a:ext uri="{FF2B5EF4-FFF2-40B4-BE49-F238E27FC236}">
                <a16:creationId xmlns="" xmlns:a16="http://schemas.microsoft.com/office/drawing/2014/main" id="{5A750088-4C30-461A-A12B-BD6881EACBCF}"/>
              </a:ext>
            </a:extLst>
          </p:cNvPr>
          <p:cNvSpPr>
            <a:spLocks noGrp="1"/>
          </p:cNvSpPr>
          <p:nvPr>
            <p:ph type="body" sz="quarter" idx="15"/>
          </p:nvPr>
        </p:nvSpPr>
        <p:spPr>
          <a:xfrm>
            <a:off x="2933323" y="289710"/>
            <a:ext cx="5841561" cy="1231349"/>
          </a:xfrm>
          <a:solidFill>
            <a:srgbClr val="ED2A59"/>
          </a:solidFill>
        </p:spPr>
        <p:txBody>
          <a:bodyPr anchor="ctr">
            <a:normAutofit/>
          </a:bodyPr>
          <a:lstStyle/>
          <a:p>
            <a:pPr algn="r"/>
            <a:r>
              <a:rPr lang="ro-RO" b="1" dirty="0" smtClean="0">
                <a:solidFill>
                  <a:schemeClr val="bg1"/>
                </a:solidFill>
              </a:rPr>
              <a:t>Antreprenorii</a:t>
            </a:r>
            <a:r>
              <a:rPr lang="en-IE" b="1" dirty="0" smtClean="0">
                <a:solidFill>
                  <a:schemeClr val="bg1"/>
                </a:solidFill>
              </a:rPr>
              <a:t> Social</a:t>
            </a:r>
            <a:r>
              <a:rPr lang="ro-RO" b="1" dirty="0" smtClean="0">
                <a:solidFill>
                  <a:schemeClr val="bg1"/>
                </a:solidFill>
              </a:rPr>
              <a:t>i în lumina reflectoarelor</a:t>
            </a:r>
            <a:endParaRPr lang="en-IE" b="1" dirty="0">
              <a:solidFill>
                <a:schemeClr val="bg1"/>
              </a:solidFill>
            </a:endParaRPr>
          </a:p>
        </p:txBody>
      </p:sp>
    </p:spTree>
    <p:extLst>
      <p:ext uri="{BB962C8B-B14F-4D97-AF65-F5344CB8AC3E}">
        <p14:creationId xmlns:p14="http://schemas.microsoft.com/office/powerpoint/2010/main" val="29285832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descr="A picture containing computer&#10;&#10;Description automatically generated">
            <a:extLst>
              <a:ext uri="{FF2B5EF4-FFF2-40B4-BE49-F238E27FC236}">
                <a16:creationId xmlns="" xmlns:a16="http://schemas.microsoft.com/office/drawing/2014/main" id="{6439E1BC-A03F-4EC7-9033-E2BF6E9F37CF}"/>
              </a:ext>
            </a:extLst>
          </p:cNvPr>
          <p:cNvPicPr>
            <a:picLocks noGrp="1" noChangeAspect="1"/>
          </p:cNvPicPr>
          <p:nvPr>
            <p:ph type="pic" sz="quarter" idx="10"/>
          </p:nvPr>
        </p:nvPicPr>
        <p:blipFill rotWithShape="1">
          <a:blip r:embed="rId2"/>
          <a:srcRect l="49382" r="8256"/>
          <a:stretch/>
        </p:blipFill>
        <p:spPr>
          <a:xfrm>
            <a:off x="8774884" y="760413"/>
            <a:ext cx="3431404" cy="5400675"/>
          </a:xfrm>
        </p:spPr>
      </p:pic>
      <p:sp>
        <p:nvSpPr>
          <p:cNvPr id="6" name="Text Placeholder 5">
            <a:extLst>
              <a:ext uri="{FF2B5EF4-FFF2-40B4-BE49-F238E27FC236}">
                <a16:creationId xmlns="" xmlns:a16="http://schemas.microsoft.com/office/drawing/2014/main" id="{8C26F9A2-1C9F-4B14-BC61-B3C40BB4E4DB}"/>
              </a:ext>
            </a:extLst>
          </p:cNvPr>
          <p:cNvSpPr>
            <a:spLocks noGrp="1"/>
          </p:cNvSpPr>
          <p:nvPr>
            <p:ph type="body" sz="quarter" idx="14"/>
          </p:nvPr>
        </p:nvSpPr>
        <p:spPr>
          <a:xfrm>
            <a:off x="321972" y="1521059"/>
            <a:ext cx="8262789" cy="3527129"/>
          </a:xfrm>
        </p:spPr>
        <p:txBody>
          <a:bodyPr/>
          <a:lstStyle/>
          <a:p>
            <a:pPr marL="342900" indent="-342900" fontAlgn="base">
              <a:buFont typeface="Wingdings" panose="05000000000000000000" pitchFamily="2" charset="2"/>
              <a:buChar char="ü"/>
            </a:pPr>
            <a:r>
              <a:rPr lang="ro-RO" dirty="0">
                <a:solidFill>
                  <a:schemeClr val="tx1">
                    <a:lumMod val="75000"/>
                    <a:lumOff val="25000"/>
                  </a:schemeClr>
                </a:solidFill>
              </a:rPr>
              <a:t>Odată inspirat de oportunitate și având o soluție creativă, antreprenorul social ia măsuri directe. În loc să aștepte să intervină altcineva sau să convingă pe cineva să rezolve problema, antreprenorul </a:t>
            </a:r>
            <a:r>
              <a:rPr lang="ro-RO" b="1" i="1" dirty="0">
                <a:solidFill>
                  <a:srgbClr val="A6377D"/>
                </a:solidFill>
              </a:rPr>
              <a:t>ia măsuri directe prin crearea unui nou produs sau serviciu pe care îl dezvoltă</a:t>
            </a:r>
            <a:r>
              <a:rPr lang="ro-RO" dirty="0">
                <a:solidFill>
                  <a:schemeClr val="tx1">
                    <a:lumMod val="75000"/>
                    <a:lumOff val="25000"/>
                  </a:schemeClr>
                </a:solidFill>
              </a:rPr>
              <a:t>. </a:t>
            </a:r>
            <a:r>
              <a:rPr lang="en-IE" dirty="0">
                <a:solidFill>
                  <a:schemeClr val="tx1">
                    <a:lumMod val="75000"/>
                    <a:lumOff val="25000"/>
                  </a:schemeClr>
                </a:solidFill>
              </a:rPr>
              <a:t> </a:t>
            </a:r>
            <a:endParaRPr lang="en-IE" b="1" i="1" dirty="0">
              <a:solidFill>
                <a:srgbClr val="A6377D"/>
              </a:solidFill>
            </a:endParaRPr>
          </a:p>
          <a:p>
            <a:pPr marL="342900" indent="-342900" fontAlgn="base">
              <a:buFont typeface="Wingdings" panose="05000000000000000000" pitchFamily="2" charset="2"/>
              <a:buChar char="ü"/>
            </a:pPr>
            <a:r>
              <a:rPr lang="ro-RO" dirty="0">
                <a:solidFill>
                  <a:schemeClr val="tx1">
                    <a:lumMod val="75000"/>
                    <a:lumOff val="25000"/>
                  </a:schemeClr>
                </a:solidFill>
              </a:rPr>
              <a:t>Antreprenorii </a:t>
            </a:r>
            <a:r>
              <a:rPr lang="ro-RO" b="1" i="1" dirty="0">
                <a:solidFill>
                  <a:srgbClr val="A6377D"/>
                </a:solidFill>
              </a:rPr>
              <a:t>dau dovadă de curaj </a:t>
            </a:r>
            <a:r>
              <a:rPr lang="ro-RO" dirty="0">
                <a:solidFill>
                  <a:schemeClr val="tx1">
                    <a:lumMod val="75000"/>
                    <a:lumOff val="25000"/>
                  </a:schemeClr>
                </a:solidFill>
              </a:rPr>
              <a:t>pe tot parcursul procesului de inovare, suportând povara riscului și privind eșecul în mod clar, dacă nu în mod repetat, în față. Acest lucru necesită adesea asumarea unor riscuri mari și realizarea unor lucruri pe care alții le consideră imposibile. </a:t>
            </a:r>
            <a:r>
              <a:rPr lang="en-IE" dirty="0">
                <a:solidFill>
                  <a:schemeClr val="tx1">
                    <a:lumMod val="75000"/>
                    <a:lumOff val="25000"/>
                  </a:schemeClr>
                </a:solidFill>
              </a:rPr>
              <a:t> </a:t>
            </a:r>
            <a:endParaRPr lang="ro-RO" dirty="0" smtClean="0">
              <a:solidFill>
                <a:schemeClr val="tx1">
                  <a:lumMod val="75000"/>
                  <a:lumOff val="25000"/>
                </a:schemeClr>
              </a:solidFill>
            </a:endParaRPr>
          </a:p>
          <a:p>
            <a:pPr marL="342900" indent="-342900" fontAlgn="base">
              <a:buFont typeface="Wingdings" panose="05000000000000000000" pitchFamily="2" charset="2"/>
              <a:buChar char="ü"/>
            </a:pPr>
            <a:r>
              <a:rPr lang="ro-RO" b="1" i="1" dirty="0" smtClean="0">
                <a:solidFill>
                  <a:srgbClr val="A6377D"/>
                </a:solidFill>
              </a:rPr>
              <a:t>Au </a:t>
            </a:r>
            <a:r>
              <a:rPr lang="ro-RO" b="1" i="1" dirty="0">
                <a:solidFill>
                  <a:srgbClr val="A6377D"/>
                </a:solidFill>
              </a:rPr>
              <a:t>capacitatea de a-și duce soluția creativă până la realizare și lansare pe piață. </a:t>
            </a:r>
            <a:r>
              <a:rPr lang="ro-RO" dirty="0">
                <a:solidFill>
                  <a:schemeClr val="tx1">
                    <a:lumMod val="75000"/>
                    <a:lumOff val="25000"/>
                  </a:schemeClr>
                </a:solidFill>
              </a:rPr>
              <a:t>Trebuie să poată găsi rute ocolitoare creative în jurul barierelor și a schimbărilor neașteptate.</a:t>
            </a:r>
            <a:endParaRPr lang="en-US" dirty="0">
              <a:solidFill>
                <a:schemeClr val="tx1">
                  <a:lumMod val="75000"/>
                  <a:lumOff val="25000"/>
                </a:schemeClr>
              </a:solidFill>
            </a:endParaRPr>
          </a:p>
          <a:p>
            <a:pPr marL="342900" indent="-342900" algn="l" fontAlgn="base">
              <a:buFont typeface="Arial" panose="020B0604020202020204" pitchFamily="34" charset="0"/>
              <a:buChar char="•"/>
            </a:pPr>
            <a:endParaRPr lang="en-IE" dirty="0">
              <a:solidFill>
                <a:srgbClr val="000000"/>
              </a:solidFill>
              <a:hlinkClick r:id="rId3">
                <a:extLst>
                  <a:ext uri="{A12FA001-AC4F-418D-AE19-62706E023703}">
                    <ahyp:hlinkClr xmlns="" xmlns:ahyp="http://schemas.microsoft.com/office/drawing/2018/hyperlinkcolor" val="tx"/>
                  </a:ext>
                </a:extLst>
              </a:hlinkClick>
            </a:endParaRPr>
          </a:p>
          <a:p>
            <a:pPr algn="l" fontAlgn="base"/>
            <a:endParaRPr lang="en-IE" dirty="0">
              <a:solidFill>
                <a:schemeClr val="tx1">
                  <a:lumMod val="75000"/>
                  <a:lumOff val="25000"/>
                </a:schemeClr>
              </a:solidFill>
            </a:endParaRPr>
          </a:p>
          <a:p>
            <a:pPr algn="l" fontAlgn="base"/>
            <a:endParaRPr lang="en-IE" dirty="0">
              <a:solidFill>
                <a:schemeClr val="tx1">
                  <a:lumMod val="75000"/>
                  <a:lumOff val="25000"/>
                </a:schemeClr>
              </a:solidFill>
            </a:endParaRPr>
          </a:p>
          <a:p>
            <a:endParaRPr lang="en-IE" dirty="0">
              <a:solidFill>
                <a:schemeClr val="tx1">
                  <a:lumMod val="75000"/>
                  <a:lumOff val="25000"/>
                </a:schemeClr>
              </a:solidFill>
            </a:endParaRPr>
          </a:p>
        </p:txBody>
      </p:sp>
      <p:sp>
        <p:nvSpPr>
          <p:cNvPr id="7" name="Text Placeholder 6">
            <a:extLst>
              <a:ext uri="{FF2B5EF4-FFF2-40B4-BE49-F238E27FC236}">
                <a16:creationId xmlns="" xmlns:a16="http://schemas.microsoft.com/office/drawing/2014/main" id="{5A750088-4C30-461A-A12B-BD6881EACBCF}"/>
              </a:ext>
            </a:extLst>
          </p:cNvPr>
          <p:cNvSpPr>
            <a:spLocks noGrp="1"/>
          </p:cNvSpPr>
          <p:nvPr>
            <p:ph type="body" sz="quarter" idx="15"/>
          </p:nvPr>
        </p:nvSpPr>
        <p:spPr>
          <a:xfrm>
            <a:off x="2933323" y="289710"/>
            <a:ext cx="5841561" cy="1231349"/>
          </a:xfrm>
          <a:solidFill>
            <a:srgbClr val="ED2A59"/>
          </a:solidFill>
        </p:spPr>
        <p:txBody>
          <a:bodyPr anchor="ctr">
            <a:normAutofit/>
          </a:bodyPr>
          <a:lstStyle/>
          <a:p>
            <a:pPr algn="r"/>
            <a:r>
              <a:rPr lang="ro-RO" b="1" dirty="0">
                <a:solidFill>
                  <a:schemeClr val="bg1"/>
                </a:solidFill>
              </a:rPr>
              <a:t>Antreprenorii</a:t>
            </a:r>
            <a:r>
              <a:rPr lang="en-IE" b="1" dirty="0">
                <a:solidFill>
                  <a:schemeClr val="bg1"/>
                </a:solidFill>
              </a:rPr>
              <a:t> Social</a:t>
            </a:r>
            <a:r>
              <a:rPr lang="ro-RO" b="1" dirty="0">
                <a:solidFill>
                  <a:schemeClr val="bg1"/>
                </a:solidFill>
              </a:rPr>
              <a:t>i în lumina reflectoarelor</a:t>
            </a:r>
            <a:endParaRPr lang="en-IE" b="1" dirty="0">
              <a:solidFill>
                <a:schemeClr val="bg1"/>
              </a:solidFill>
            </a:endParaRPr>
          </a:p>
        </p:txBody>
      </p:sp>
    </p:spTree>
    <p:extLst>
      <p:ext uri="{BB962C8B-B14F-4D97-AF65-F5344CB8AC3E}">
        <p14:creationId xmlns:p14="http://schemas.microsoft.com/office/powerpoint/2010/main" val="330155162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A picture containing sky, person&#10;&#10;Description automatically generated">
            <a:extLst>
              <a:ext uri="{FF2B5EF4-FFF2-40B4-BE49-F238E27FC236}">
                <a16:creationId xmlns="" xmlns:a16="http://schemas.microsoft.com/office/drawing/2014/main" id="{83D5ACC5-2426-4497-85E0-B0C1E2A7929F}"/>
              </a:ext>
            </a:extLst>
          </p:cNvPr>
          <p:cNvPicPr>
            <a:picLocks noGrp="1" noChangeAspect="1"/>
          </p:cNvPicPr>
          <p:nvPr>
            <p:ph type="pic" sz="quarter" idx="10"/>
          </p:nvPr>
        </p:nvPicPr>
        <p:blipFill>
          <a:blip r:embed="rId2"/>
          <a:srcRect l="29265" r="29265"/>
          <a:stretch>
            <a:fillRect/>
          </a:stretch>
        </p:blipFill>
        <p:spPr>
          <a:xfrm>
            <a:off x="7821613" y="821373"/>
            <a:ext cx="3333750" cy="5359400"/>
          </a:xfrm>
        </p:spPr>
      </p:pic>
      <p:sp>
        <p:nvSpPr>
          <p:cNvPr id="6" name="Text Placeholder 5">
            <a:extLst>
              <a:ext uri="{FF2B5EF4-FFF2-40B4-BE49-F238E27FC236}">
                <a16:creationId xmlns="" xmlns:a16="http://schemas.microsoft.com/office/drawing/2014/main" id="{29536BB7-5A89-42DB-9B62-8F0CD8DE61BF}"/>
              </a:ext>
            </a:extLst>
          </p:cNvPr>
          <p:cNvSpPr>
            <a:spLocks noGrp="1"/>
          </p:cNvSpPr>
          <p:nvPr>
            <p:ph type="body" sz="quarter" idx="14"/>
          </p:nvPr>
        </p:nvSpPr>
        <p:spPr/>
        <p:txBody>
          <a:bodyPr/>
          <a:lstStyle/>
          <a:p>
            <a:endParaRPr lang="en-IE" dirty="0"/>
          </a:p>
        </p:txBody>
      </p:sp>
      <p:sp>
        <p:nvSpPr>
          <p:cNvPr id="8" name="Speech Bubble: Oval 7">
            <a:extLst>
              <a:ext uri="{FF2B5EF4-FFF2-40B4-BE49-F238E27FC236}">
                <a16:creationId xmlns="" xmlns:a16="http://schemas.microsoft.com/office/drawing/2014/main" id="{B2B4A23C-EC23-4848-8023-69403AB5AD29}"/>
              </a:ext>
            </a:extLst>
          </p:cNvPr>
          <p:cNvSpPr/>
          <p:nvPr/>
        </p:nvSpPr>
        <p:spPr>
          <a:xfrm>
            <a:off x="0" y="316871"/>
            <a:ext cx="8021370" cy="5893806"/>
          </a:xfrm>
          <a:prstGeom prst="wedgeEllipseCallout">
            <a:avLst>
              <a:gd name="adj1" fmla="val 55133"/>
              <a:gd name="adj2" fmla="val 56970"/>
            </a:avLst>
          </a:prstGeom>
          <a:solidFill>
            <a:srgbClr val="F6BC6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2600" b="1" i="1" dirty="0">
              <a:solidFill>
                <a:schemeClr val="tx1"/>
              </a:solidFill>
            </a:endParaRPr>
          </a:p>
          <a:p>
            <a:pPr algn="ctr"/>
            <a:endParaRPr lang="en-IE" sz="2800" i="1" dirty="0">
              <a:solidFill>
                <a:schemeClr val="tx1"/>
              </a:solidFill>
            </a:endParaRPr>
          </a:p>
          <a:p>
            <a:pPr algn="ctr"/>
            <a:r>
              <a:rPr lang="ro-RO" sz="2400" dirty="0" smtClean="0">
                <a:solidFill>
                  <a:schemeClr val="tx1">
                    <a:lumMod val="75000"/>
                    <a:lumOff val="25000"/>
                  </a:schemeClr>
                </a:solidFill>
              </a:rPr>
              <a:t>”</a:t>
            </a:r>
            <a:r>
              <a:rPr lang="ro-RO" sz="2400" i="1" dirty="0" smtClean="0">
                <a:solidFill>
                  <a:schemeClr val="tx1">
                    <a:lumMod val="75000"/>
                    <a:lumOff val="25000"/>
                  </a:schemeClr>
                </a:solidFill>
              </a:rPr>
              <a:t>Acești</a:t>
            </a:r>
            <a:r>
              <a:rPr lang="ro-RO" sz="2400" i="1" dirty="0" smtClean="0">
                <a:solidFill>
                  <a:schemeClr val="tx1"/>
                </a:solidFill>
              </a:rPr>
              <a:t> </a:t>
            </a:r>
            <a:r>
              <a:rPr lang="ro-RO" sz="2400" i="1" dirty="0">
                <a:solidFill>
                  <a:schemeClr val="tx1">
                    <a:lumMod val="75000"/>
                    <a:lumOff val="25000"/>
                  </a:schemeClr>
                </a:solidFill>
              </a:rPr>
              <a:t>tineri extraordinari </a:t>
            </a:r>
            <a:r>
              <a:rPr lang="ro-RO" sz="2400" b="1" i="1" dirty="0">
                <a:solidFill>
                  <a:schemeClr val="tx1">
                    <a:lumMod val="75000"/>
                    <a:lumOff val="25000"/>
                  </a:schemeClr>
                </a:solidFill>
              </a:rPr>
              <a:t>vin cu idei strălucitoare, și împotriva tuturor șanselor, reușesc să creeze noi produse și servicii care îmbunătățesc dramatic viața oamenilor.</a:t>
            </a:r>
            <a:r>
              <a:rPr lang="ro-RO" sz="2400" i="1" dirty="0">
                <a:solidFill>
                  <a:schemeClr val="tx1">
                    <a:lumMod val="75000"/>
                    <a:lumOff val="25000"/>
                  </a:schemeClr>
                </a:solidFill>
              </a:rPr>
              <a:t>..stimulează schimbarea socială, iar acest beneficiu potențial, sustenabil și transformator, este ceea ce diferențiază acest domeniu și practicienii săi de altele</a:t>
            </a:r>
            <a:r>
              <a:rPr lang="ro-RO" sz="2400" i="1" dirty="0">
                <a:solidFill>
                  <a:schemeClr val="tx1"/>
                </a:solidFill>
              </a:rPr>
              <a:t>.</a:t>
            </a:r>
            <a:r>
              <a:rPr lang="ro-RO" sz="2400" i="1" dirty="0" smtClean="0">
                <a:solidFill>
                  <a:schemeClr val="tx1"/>
                </a:solidFill>
              </a:rPr>
              <a:t>”</a:t>
            </a:r>
          </a:p>
          <a:p>
            <a:pPr algn="ctr"/>
            <a:endParaRPr lang="en-IE" sz="2400" i="1" dirty="0">
              <a:solidFill>
                <a:schemeClr val="tx1"/>
              </a:solidFill>
            </a:endParaRPr>
          </a:p>
          <a:p>
            <a:pPr algn="ctr"/>
            <a:r>
              <a:rPr lang="en-IE" sz="2000" dirty="0">
                <a:solidFill>
                  <a:schemeClr val="tx1"/>
                </a:solidFill>
                <a:hlinkClick r:id="rId3">
                  <a:extLst>
                    <a:ext uri="{A12FA001-AC4F-418D-AE19-62706E023703}">
                      <ahyp:hlinkClr xmlns="" xmlns:ahyp="http://schemas.microsoft.com/office/drawing/2018/hyperlinkcolor" val="tx"/>
                    </a:ext>
                  </a:extLst>
                </a:hlinkClick>
              </a:rPr>
              <a:t>Stanford Social Innovation </a:t>
            </a:r>
            <a:endParaRPr lang="en-IE" sz="2000" dirty="0">
              <a:solidFill>
                <a:schemeClr val="tx1"/>
              </a:solidFill>
            </a:endParaRPr>
          </a:p>
          <a:p>
            <a:pPr algn="ctr"/>
            <a:endParaRPr lang="en-IE" sz="2400" dirty="0">
              <a:solidFill>
                <a:schemeClr val="tx1"/>
              </a:solidFill>
            </a:endParaRPr>
          </a:p>
        </p:txBody>
      </p:sp>
    </p:spTree>
    <p:extLst>
      <p:ext uri="{BB962C8B-B14F-4D97-AF65-F5344CB8AC3E}">
        <p14:creationId xmlns:p14="http://schemas.microsoft.com/office/powerpoint/2010/main" val="200014014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 xmlns:a16="http://schemas.microsoft.com/office/drawing/2014/main" id="{DA7FD14E-1A36-408F-B1CA-D9B4B67A2D55}"/>
              </a:ext>
            </a:extLst>
          </p:cNvPr>
          <p:cNvSpPr>
            <a:spLocks noGrp="1"/>
          </p:cNvSpPr>
          <p:nvPr>
            <p:ph type="body" sz="quarter" idx="13"/>
          </p:nvPr>
        </p:nvSpPr>
        <p:spPr>
          <a:xfrm>
            <a:off x="6096000" y="1371219"/>
            <a:ext cx="4656083" cy="4091722"/>
          </a:xfrm>
        </p:spPr>
        <p:txBody>
          <a:bodyPr>
            <a:normAutofit/>
          </a:bodyPr>
          <a:lstStyle/>
          <a:p>
            <a:r>
              <a:rPr lang="ro-RO" sz="2200" dirty="0"/>
              <a:t>”</a:t>
            </a:r>
            <a:r>
              <a:rPr lang="ro-RO" sz="2200" dirty="0" smtClean="0"/>
              <a:t>Am </a:t>
            </a:r>
            <a:r>
              <a:rPr lang="ro-RO" sz="2200" dirty="0"/>
              <a:t>creat Kitche după ce am avut o discuție cu prietenii mei în parc într-o </a:t>
            </a:r>
            <a:r>
              <a:rPr lang="ro-RO" sz="2200" dirty="0" smtClean="0"/>
              <a:t>dup</a:t>
            </a:r>
            <a:r>
              <a:rPr lang="ro-RO" sz="2200" dirty="0"/>
              <a:t>ă</a:t>
            </a:r>
            <a:r>
              <a:rPr lang="ro-RO" sz="2200" dirty="0" smtClean="0"/>
              <a:t>-amiază </a:t>
            </a:r>
            <a:r>
              <a:rPr lang="ro-RO" sz="2200" dirty="0"/>
              <a:t>despre cantitatea mare de mâncare pe care oamenii o aruncă din frigidere. Ne-am dorit să facem ceva pentru a remedia problema. Era clar pentru mine că nu există pe piațâ platforme care să se adreseze acestei problemei, deși este una dintre cele mai mari surse de </a:t>
            </a:r>
            <a:r>
              <a:rPr lang="ro-RO" sz="2200" dirty="0" smtClean="0"/>
              <a:t>risipă.”</a:t>
            </a:r>
            <a:endParaRPr lang="en-IE" sz="2200" dirty="0"/>
          </a:p>
        </p:txBody>
      </p:sp>
      <p:sp>
        <p:nvSpPr>
          <p:cNvPr id="12" name="TextBox 11">
            <a:extLst>
              <a:ext uri="{FF2B5EF4-FFF2-40B4-BE49-F238E27FC236}">
                <a16:creationId xmlns="" xmlns:a16="http://schemas.microsoft.com/office/drawing/2014/main" id="{A57B2E3F-AD94-4E08-A872-38E4C94A06FD}"/>
              </a:ext>
            </a:extLst>
          </p:cNvPr>
          <p:cNvSpPr txBox="1"/>
          <p:nvPr/>
        </p:nvSpPr>
        <p:spPr>
          <a:xfrm>
            <a:off x="117694" y="4809110"/>
            <a:ext cx="6096000" cy="400110"/>
          </a:xfrm>
          <a:prstGeom prst="rect">
            <a:avLst/>
          </a:prstGeom>
          <a:solidFill>
            <a:srgbClr val="FDA81F"/>
          </a:solidFill>
        </p:spPr>
        <p:txBody>
          <a:bodyPr wrap="square">
            <a:spAutoFit/>
          </a:bodyPr>
          <a:lstStyle/>
          <a:p>
            <a:pPr algn="ctr"/>
            <a:r>
              <a:rPr lang="en-IE" sz="2000" dirty="0">
                <a:solidFill>
                  <a:schemeClr val="bg1"/>
                </a:solidFill>
              </a:rPr>
              <a:t>Alex Vlassopulos – </a:t>
            </a:r>
            <a:r>
              <a:rPr lang="en-IE" sz="2000" dirty="0" err="1" smtClean="0">
                <a:solidFill>
                  <a:schemeClr val="bg1"/>
                </a:solidFill>
              </a:rPr>
              <a:t>Fo</a:t>
            </a:r>
            <a:r>
              <a:rPr lang="ro-RO" sz="2000" dirty="0" smtClean="0">
                <a:solidFill>
                  <a:schemeClr val="bg1"/>
                </a:solidFill>
              </a:rPr>
              <a:t>ndator</a:t>
            </a:r>
            <a:r>
              <a:rPr lang="en-IE" sz="2000" dirty="0" smtClean="0">
                <a:solidFill>
                  <a:schemeClr val="bg1"/>
                </a:solidFill>
              </a:rPr>
              <a:t> </a:t>
            </a:r>
            <a:r>
              <a:rPr lang="en-IE" sz="2000" dirty="0">
                <a:solidFill>
                  <a:schemeClr val="bg1"/>
                </a:solidFill>
              </a:rPr>
              <a:t>Kitche</a:t>
            </a:r>
          </a:p>
        </p:txBody>
      </p:sp>
      <p:sp>
        <p:nvSpPr>
          <p:cNvPr id="9" name="TextBox 8">
            <a:extLst>
              <a:ext uri="{FF2B5EF4-FFF2-40B4-BE49-F238E27FC236}">
                <a16:creationId xmlns="" xmlns:a16="http://schemas.microsoft.com/office/drawing/2014/main" id="{BD2181A8-8A9D-43C7-A2FE-2ABF961482A6}"/>
              </a:ext>
            </a:extLst>
          </p:cNvPr>
          <p:cNvSpPr txBox="1"/>
          <p:nvPr/>
        </p:nvSpPr>
        <p:spPr>
          <a:xfrm>
            <a:off x="2322787" y="6450392"/>
            <a:ext cx="6327226" cy="246221"/>
          </a:xfrm>
          <a:prstGeom prst="rect">
            <a:avLst/>
          </a:prstGeom>
          <a:noFill/>
        </p:spPr>
        <p:txBody>
          <a:bodyPr wrap="square">
            <a:spAutoFit/>
          </a:bodyPr>
          <a:lstStyle/>
          <a:p>
            <a:r>
              <a:rPr lang="en-IE" sz="1000" dirty="0">
                <a:hlinkClick r:id="rId2"/>
              </a:rPr>
              <a:t>Source: Daily Mail, </a:t>
            </a:r>
            <a:r>
              <a:rPr lang="en-IE" sz="1000" dirty="0"/>
              <a:t>  </a:t>
            </a:r>
            <a:r>
              <a:rPr lang="en-IE" sz="1000" dirty="0">
                <a:hlinkClick r:id="rId2"/>
              </a:rPr>
              <a:t> </a:t>
            </a:r>
            <a:r>
              <a:rPr lang="en-IE" sz="1000" dirty="0">
                <a:hlinkClick r:id="rId3"/>
              </a:rPr>
              <a:t>photo </a:t>
            </a:r>
            <a:r>
              <a:rPr lang="en-IE" sz="1000" b="0" i="0" dirty="0">
                <a:effectLst/>
                <a:latin typeface="-apple-system"/>
                <a:hlinkClick r:id="rId3"/>
              </a:rPr>
              <a:t>Alex Vlassopulos Linkedin</a:t>
            </a:r>
            <a:r>
              <a:rPr lang="en-IE" sz="1000" dirty="0">
                <a:hlinkClick r:id="rId3"/>
              </a:rPr>
              <a:t> </a:t>
            </a:r>
            <a:endParaRPr lang="en-IE" sz="1000" dirty="0"/>
          </a:p>
        </p:txBody>
      </p:sp>
      <p:pic>
        <p:nvPicPr>
          <p:cNvPr id="2050" name="Picture 2" descr="Alex Vlassopulos">
            <a:extLst>
              <a:ext uri="{FF2B5EF4-FFF2-40B4-BE49-F238E27FC236}">
                <a16:creationId xmlns="" xmlns:a16="http://schemas.microsoft.com/office/drawing/2014/main" id="{4A62E6E0-4FE8-4A8E-BEAC-9E56500A7CA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4343" y="1019946"/>
            <a:ext cx="3810000" cy="38100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 xmlns:a16="http://schemas.microsoft.com/office/drawing/2014/main" id="{A22D51FD-740C-4AF2-8A82-913E267E3592}"/>
              </a:ext>
            </a:extLst>
          </p:cNvPr>
          <p:cNvSpPr txBox="1"/>
          <p:nvPr/>
        </p:nvSpPr>
        <p:spPr>
          <a:xfrm>
            <a:off x="5059619" y="23162"/>
            <a:ext cx="6999597" cy="615553"/>
          </a:xfrm>
          <a:prstGeom prst="rect">
            <a:avLst/>
          </a:prstGeom>
          <a:noFill/>
        </p:spPr>
        <p:txBody>
          <a:bodyPr wrap="square">
            <a:spAutoFit/>
          </a:bodyPr>
          <a:lstStyle/>
          <a:p>
            <a:pPr algn="ctr"/>
            <a:r>
              <a:rPr lang="ro-RO" sz="3400" b="1" dirty="0" smtClean="0">
                <a:solidFill>
                  <a:srgbClr val="A6377D"/>
                </a:solidFill>
              </a:rPr>
              <a:t>Tinerii Conduc Calea</a:t>
            </a:r>
            <a:r>
              <a:rPr lang="en-IE" sz="3400" b="1" dirty="0" smtClean="0">
                <a:solidFill>
                  <a:srgbClr val="A6377D"/>
                </a:solidFill>
              </a:rPr>
              <a:t>! </a:t>
            </a:r>
            <a:endParaRPr lang="en-IE" sz="3400" dirty="0"/>
          </a:p>
        </p:txBody>
      </p:sp>
      <p:sp>
        <p:nvSpPr>
          <p:cNvPr id="4" name="TextBox 3">
            <a:extLst>
              <a:ext uri="{FF2B5EF4-FFF2-40B4-BE49-F238E27FC236}">
                <a16:creationId xmlns="" xmlns:a16="http://schemas.microsoft.com/office/drawing/2014/main" id="{517009BD-091A-49B2-9A85-066CF0271392}"/>
              </a:ext>
            </a:extLst>
          </p:cNvPr>
          <p:cNvSpPr txBox="1"/>
          <p:nvPr/>
        </p:nvSpPr>
        <p:spPr>
          <a:xfrm>
            <a:off x="1" y="5196795"/>
            <a:ext cx="6213694" cy="1200329"/>
          </a:xfrm>
          <a:prstGeom prst="rect">
            <a:avLst/>
          </a:prstGeom>
          <a:noFill/>
        </p:spPr>
        <p:txBody>
          <a:bodyPr wrap="square" rtlCol="0">
            <a:spAutoFit/>
          </a:bodyPr>
          <a:lstStyle/>
          <a:p>
            <a:pPr algn="ctr"/>
            <a:r>
              <a:rPr lang="en-IE" b="1" i="0" dirty="0">
                <a:solidFill>
                  <a:srgbClr val="A6377D"/>
                </a:solidFill>
                <a:effectLst/>
                <a:latin typeface="arial" panose="020B0604020202020204" pitchFamily="34" charset="0"/>
                <a:hlinkClick r:id="rId5">
                  <a:extLst>
                    <a:ext uri="{A12FA001-AC4F-418D-AE19-62706E023703}">
                      <ahyp:hlinkClr xmlns="" xmlns:ahyp="http://schemas.microsoft.com/office/drawing/2018/hyperlinkcolor" val="tx"/>
                    </a:ext>
                  </a:extLst>
                </a:hlinkClick>
              </a:rPr>
              <a:t>Kitche</a:t>
            </a:r>
            <a:r>
              <a:rPr lang="en-IE" b="0" i="0" dirty="0">
                <a:solidFill>
                  <a:srgbClr val="A6377D"/>
                </a:solidFill>
                <a:effectLst/>
                <a:latin typeface="arial" panose="020B0604020202020204" pitchFamily="34" charset="0"/>
              </a:rPr>
              <a:t> </a:t>
            </a:r>
            <a:r>
              <a:rPr lang="ro-RO" dirty="0" smtClean="0">
                <a:solidFill>
                  <a:srgbClr val="A6377D"/>
                </a:solidFill>
                <a:latin typeface="arial" panose="020B0604020202020204" pitchFamily="34" charset="0"/>
              </a:rPr>
              <a:t>este </a:t>
            </a:r>
            <a:r>
              <a:rPr lang="ro-RO" dirty="0">
                <a:solidFill>
                  <a:srgbClr val="A6377D"/>
                </a:solidFill>
                <a:latin typeface="arial" panose="020B0604020202020204" pitchFamily="34" charset="0"/>
              </a:rPr>
              <a:t>o aplicație inteligentă pentru deșeurile alimentare din bucătărie în vederea reducerii costurilor și a deșeurilor alimentare la domiciliu. Economisiți bani pe mâncare. Primiți rețete și remindere pentru mâncare acasă.</a:t>
            </a:r>
            <a:endParaRPr lang="en-IE" dirty="0">
              <a:solidFill>
                <a:srgbClr val="A6377D"/>
              </a:solidFill>
              <a:latin typeface="arial" panose="020B0604020202020204" pitchFamily="34" charset="0"/>
            </a:endParaRPr>
          </a:p>
        </p:txBody>
      </p:sp>
      <p:sp>
        <p:nvSpPr>
          <p:cNvPr id="14" name="TextBox 13">
            <a:extLst>
              <a:ext uri="{FF2B5EF4-FFF2-40B4-BE49-F238E27FC236}">
                <a16:creationId xmlns="" xmlns:a16="http://schemas.microsoft.com/office/drawing/2014/main" id="{0925183F-DFEA-4752-A4D3-79B251D3F2F8}"/>
              </a:ext>
            </a:extLst>
          </p:cNvPr>
          <p:cNvSpPr txBox="1"/>
          <p:nvPr/>
        </p:nvSpPr>
        <p:spPr>
          <a:xfrm>
            <a:off x="55467" y="0"/>
            <a:ext cx="5919121" cy="1077218"/>
          </a:xfrm>
          <a:prstGeom prst="rect">
            <a:avLst/>
          </a:prstGeom>
          <a:noFill/>
        </p:spPr>
        <p:txBody>
          <a:bodyPr wrap="none" rtlCol="0">
            <a:spAutoFit/>
          </a:bodyPr>
          <a:lstStyle/>
          <a:p>
            <a:r>
              <a:rPr lang="en-IE" sz="4000" dirty="0" smtClean="0">
                <a:solidFill>
                  <a:srgbClr val="A6377D"/>
                </a:solidFill>
                <a:latin typeface="Cooper Black" panose="0208090404030B020404" pitchFamily="18" charset="0"/>
              </a:rPr>
              <a:t>EX</a:t>
            </a:r>
            <a:r>
              <a:rPr lang="ro-RO" sz="4000" dirty="0" smtClean="0">
                <a:solidFill>
                  <a:srgbClr val="A6377D"/>
                </a:solidFill>
                <a:latin typeface="Cooper Black" panose="0208090404030B020404" pitchFamily="18" charset="0"/>
              </a:rPr>
              <a:t>E</a:t>
            </a:r>
            <a:r>
              <a:rPr lang="en-IE" sz="4000" dirty="0" smtClean="0">
                <a:solidFill>
                  <a:srgbClr val="A6377D"/>
                </a:solidFill>
                <a:latin typeface="Cooper Black" panose="0208090404030B020404" pitchFamily="18" charset="0"/>
              </a:rPr>
              <a:t>MPLE </a:t>
            </a:r>
            <a:r>
              <a:rPr lang="en-IE" sz="4000" dirty="0">
                <a:solidFill>
                  <a:srgbClr val="A6377D"/>
                </a:solidFill>
                <a:latin typeface="Cooper Black" panose="0208090404030B020404" pitchFamily="18" charset="0"/>
              </a:rPr>
              <a:t>YDSI </a:t>
            </a:r>
          </a:p>
          <a:p>
            <a:r>
              <a:rPr lang="ro-RO" sz="2400" dirty="0" smtClean="0">
                <a:solidFill>
                  <a:srgbClr val="A6377D"/>
                </a:solidFill>
              </a:rPr>
              <a:t>Mediu</a:t>
            </a:r>
            <a:r>
              <a:rPr lang="en-IE" sz="2400" dirty="0" smtClean="0">
                <a:solidFill>
                  <a:srgbClr val="A6377D"/>
                </a:solidFill>
              </a:rPr>
              <a:t>, </a:t>
            </a:r>
            <a:r>
              <a:rPr lang="en-IE" sz="2400" dirty="0" err="1" smtClean="0">
                <a:solidFill>
                  <a:srgbClr val="A6377D"/>
                </a:solidFill>
              </a:rPr>
              <a:t>Consum</a:t>
            </a:r>
            <a:r>
              <a:rPr lang="en-IE" sz="2400" dirty="0" smtClean="0">
                <a:solidFill>
                  <a:srgbClr val="A6377D"/>
                </a:solidFill>
              </a:rPr>
              <a:t>, </a:t>
            </a:r>
            <a:r>
              <a:rPr lang="ro-RO" sz="2400" dirty="0" smtClean="0">
                <a:solidFill>
                  <a:srgbClr val="A6377D"/>
                </a:solidFill>
              </a:rPr>
              <a:t>Risipa de alimente</a:t>
            </a:r>
            <a:r>
              <a:rPr lang="en-IE" sz="2400" dirty="0" smtClean="0">
                <a:solidFill>
                  <a:srgbClr val="A6377D"/>
                </a:solidFill>
              </a:rPr>
              <a:t>, </a:t>
            </a:r>
            <a:r>
              <a:rPr lang="ro-RO" sz="2400" dirty="0" smtClean="0">
                <a:solidFill>
                  <a:srgbClr val="A6377D"/>
                </a:solidFill>
              </a:rPr>
              <a:t>Economii</a:t>
            </a:r>
            <a:endParaRPr lang="en-IE" sz="2400" dirty="0">
              <a:solidFill>
                <a:srgbClr val="A6377D"/>
              </a:solidFill>
            </a:endParaRPr>
          </a:p>
        </p:txBody>
      </p:sp>
    </p:spTree>
    <p:extLst>
      <p:ext uri="{BB962C8B-B14F-4D97-AF65-F5344CB8AC3E}">
        <p14:creationId xmlns:p14="http://schemas.microsoft.com/office/powerpoint/2010/main" val="56180570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03"/>
        <p:cNvGrpSpPr/>
        <p:nvPr/>
      </p:nvGrpSpPr>
      <p:grpSpPr>
        <a:xfrm>
          <a:off x="0" y="0"/>
          <a:ext cx="0" cy="0"/>
          <a:chOff x="0" y="0"/>
          <a:chExt cx="0" cy="0"/>
        </a:xfrm>
      </p:grpSpPr>
      <p:pic>
        <p:nvPicPr>
          <p:cNvPr id="404" name="Google Shape;404;p2" descr="A person wearing a mask&#10;&#10;Description automatically generated with low confidence"/>
          <p:cNvPicPr preferRelativeResize="0">
            <a:picLocks noGrp="1"/>
          </p:cNvPicPr>
          <p:nvPr>
            <p:ph type="pic" idx="2"/>
          </p:nvPr>
        </p:nvPicPr>
        <p:blipFill rotWithShape="1">
          <a:blip r:embed="rId3">
            <a:alphaModFix/>
          </a:blip>
          <a:srcRect t="3991" b="3991"/>
          <a:stretch/>
        </p:blipFill>
        <p:spPr>
          <a:xfrm>
            <a:off x="6530975" y="784225"/>
            <a:ext cx="3832225" cy="5289550"/>
          </a:xfrm>
          <a:prstGeom prst="rect">
            <a:avLst/>
          </a:prstGeom>
          <a:noFill/>
          <a:ln>
            <a:noFill/>
          </a:ln>
        </p:spPr>
      </p:pic>
      <p:sp>
        <p:nvSpPr>
          <p:cNvPr id="405" name="Google Shape;405;p2"/>
          <p:cNvSpPr txBox="1">
            <a:spLocks noGrp="1"/>
          </p:cNvSpPr>
          <p:nvPr>
            <p:ph type="body" idx="1"/>
          </p:nvPr>
        </p:nvSpPr>
        <p:spPr>
          <a:xfrm rot="-5400000">
            <a:off x="8591209" y="2587693"/>
            <a:ext cx="5805395" cy="1327603"/>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9000"/>
              <a:buNone/>
            </a:pPr>
            <a:r>
              <a:rPr lang="en-IE" sz="7200" dirty="0"/>
              <a:t>Bine </a:t>
            </a:r>
            <a:r>
              <a:rPr lang="en-IE" sz="7200" dirty="0" err="1"/>
              <a:t>ați</a:t>
            </a:r>
            <a:r>
              <a:rPr lang="en-IE" sz="7200" dirty="0"/>
              <a:t> </a:t>
            </a:r>
            <a:r>
              <a:rPr lang="en-IE" sz="7200" dirty="0" err="1"/>
              <a:t>venit</a:t>
            </a:r>
            <a:r>
              <a:rPr lang="en-IE" sz="7200" dirty="0" smtClean="0"/>
              <a:t>!!</a:t>
            </a:r>
            <a:endParaRPr dirty="0"/>
          </a:p>
        </p:txBody>
      </p:sp>
      <p:sp>
        <p:nvSpPr>
          <p:cNvPr id="406" name="Google Shape;406;p2"/>
          <p:cNvSpPr txBox="1"/>
          <p:nvPr/>
        </p:nvSpPr>
        <p:spPr>
          <a:xfrm>
            <a:off x="634925" y="166924"/>
            <a:ext cx="4461735" cy="697353"/>
          </a:xfrm>
          <a:prstGeom prst="rect">
            <a:avLst/>
          </a:prstGeom>
          <a:noFill/>
          <a:ln>
            <a:noFill/>
          </a:ln>
        </p:spPr>
        <p:txBody>
          <a:bodyPr spcFirstLastPara="1" wrap="square" lIns="91425" tIns="45700" rIns="91425" bIns="45700" anchor="t" anchorCtr="0">
            <a:normAutofit fontScale="92500" lnSpcReduction="20000"/>
          </a:bodyPr>
          <a:lstStyle/>
          <a:p>
            <a:pPr marL="0" marR="0" lvl="0" indent="0" algn="l" rtl="0">
              <a:lnSpc>
                <a:spcPct val="90000"/>
              </a:lnSpc>
              <a:spcBef>
                <a:spcPts val="0"/>
              </a:spcBef>
              <a:spcAft>
                <a:spcPts val="0"/>
              </a:spcAft>
              <a:buClr>
                <a:srgbClr val="E48E02"/>
              </a:buClr>
              <a:buSzPts val="2800"/>
              <a:buFont typeface="Arial"/>
              <a:buNone/>
            </a:pPr>
            <a:r>
              <a:rPr lang="en-IE" sz="2800" b="1">
                <a:solidFill>
                  <a:srgbClr val="E48E02"/>
                </a:solidFill>
                <a:latin typeface="Calibri"/>
                <a:ea typeface="Calibri"/>
                <a:cs typeface="Calibri"/>
                <a:sym typeface="Calibri"/>
              </a:rPr>
              <a:t>Prezentarea celor 6 module	</a:t>
            </a:r>
            <a:endParaRPr/>
          </a:p>
        </p:txBody>
      </p:sp>
      <p:sp>
        <p:nvSpPr>
          <p:cNvPr id="407" name="Google Shape;407;p2"/>
          <p:cNvSpPr txBox="1">
            <a:spLocks noGrp="1"/>
          </p:cNvSpPr>
          <p:nvPr>
            <p:ph type="body" idx="3"/>
          </p:nvPr>
        </p:nvSpPr>
        <p:spPr>
          <a:xfrm>
            <a:off x="215588" y="676950"/>
            <a:ext cx="5300400" cy="5947800"/>
          </a:xfrm>
          <a:prstGeom prst="rect">
            <a:avLst/>
          </a:prstGeom>
          <a:noFill/>
          <a:ln>
            <a:noFill/>
          </a:ln>
        </p:spPr>
        <p:txBody>
          <a:bodyPr spcFirstLastPara="1" wrap="square" lIns="91425" tIns="45700" rIns="91425" bIns="45700" anchor="t" anchorCtr="0">
            <a:noAutofit/>
          </a:bodyPr>
          <a:lstStyle/>
          <a:p>
            <a:pPr marL="0" lvl="0" indent="0" algn="l" rtl="0">
              <a:spcBef>
                <a:spcPts val="1000"/>
              </a:spcBef>
              <a:spcAft>
                <a:spcPts val="0"/>
              </a:spcAft>
              <a:buClr>
                <a:schemeClr val="dk1"/>
              </a:buClr>
              <a:buSzPts val="1100"/>
              <a:buFont typeface="Arial"/>
              <a:buNone/>
            </a:pPr>
            <a:r>
              <a:rPr lang="en-IE" sz="2200" b="1">
                <a:solidFill>
                  <a:srgbClr val="E48E02"/>
                </a:solidFill>
              </a:rPr>
              <a:t>Modul 1 </a:t>
            </a:r>
            <a:r>
              <a:rPr lang="en-IE" sz="2200">
                <a:solidFill>
                  <a:srgbClr val="404040"/>
                </a:solidFill>
              </a:rPr>
              <a:t>Introducere în Inovarea Social Digitală- potențialul existent la intersecția tehnologiei cu noile instrumente media.</a:t>
            </a:r>
            <a:endParaRPr sz="2200">
              <a:solidFill>
                <a:srgbClr val="404040"/>
              </a:solidFill>
            </a:endParaRPr>
          </a:p>
          <a:p>
            <a:pPr marL="0" lvl="0" indent="0" algn="l" rtl="0">
              <a:spcBef>
                <a:spcPts val="1000"/>
              </a:spcBef>
              <a:spcAft>
                <a:spcPts val="0"/>
              </a:spcAft>
              <a:buClr>
                <a:schemeClr val="dk1"/>
              </a:buClr>
              <a:buSzPts val="1100"/>
              <a:buFont typeface="Arial"/>
              <a:buNone/>
            </a:pPr>
            <a:r>
              <a:rPr lang="en-IE" sz="2200" b="1">
                <a:solidFill>
                  <a:srgbClr val="E48E02"/>
                </a:solidFill>
              </a:rPr>
              <a:t>Modul 2 </a:t>
            </a:r>
            <a:r>
              <a:rPr lang="en-IE" sz="2200">
                <a:solidFill>
                  <a:srgbClr val="404040"/>
                </a:solidFill>
              </a:rPr>
              <a:t>Unde se află oportunitățile pentru tineri? Soluții sociale în sănătate, democrație, consum, bani, transparența și educație.</a:t>
            </a:r>
            <a:endParaRPr sz="2200">
              <a:solidFill>
                <a:srgbClr val="404040"/>
              </a:solidFill>
            </a:endParaRPr>
          </a:p>
          <a:p>
            <a:pPr marL="0" lvl="0" indent="0" algn="l" rtl="0">
              <a:spcBef>
                <a:spcPts val="1000"/>
              </a:spcBef>
              <a:spcAft>
                <a:spcPts val="0"/>
              </a:spcAft>
              <a:buClr>
                <a:schemeClr val="dk1"/>
              </a:buClr>
              <a:buSzPts val="1100"/>
              <a:buFont typeface="Arial"/>
              <a:buNone/>
            </a:pPr>
            <a:r>
              <a:rPr lang="en-IE" sz="2200" b="1">
                <a:solidFill>
                  <a:srgbClr val="E48E02"/>
                </a:solidFill>
              </a:rPr>
              <a:t>Modul 3 </a:t>
            </a:r>
            <a:r>
              <a:rPr lang="en-IE" sz="2200">
                <a:solidFill>
                  <a:srgbClr val="404040"/>
                </a:solidFill>
              </a:rPr>
              <a:t>Stăpânirea și implementarea conceptului de Design Thinking.</a:t>
            </a:r>
            <a:endParaRPr sz="2200">
              <a:solidFill>
                <a:srgbClr val="404040"/>
              </a:solidFill>
            </a:endParaRPr>
          </a:p>
          <a:p>
            <a:pPr marL="0" lvl="0" indent="0" algn="l" rtl="0">
              <a:spcBef>
                <a:spcPts val="1000"/>
              </a:spcBef>
              <a:spcAft>
                <a:spcPts val="0"/>
              </a:spcAft>
              <a:buClr>
                <a:schemeClr val="dk1"/>
              </a:buClr>
              <a:buSzPts val="1100"/>
              <a:buFont typeface="Arial"/>
              <a:buNone/>
            </a:pPr>
            <a:r>
              <a:rPr lang="en-IE" sz="2200" b="1">
                <a:solidFill>
                  <a:srgbClr val="E48E02"/>
                </a:solidFill>
              </a:rPr>
              <a:t>Modul 4 </a:t>
            </a:r>
            <a:r>
              <a:rPr lang="en-IE" sz="2200">
                <a:solidFill>
                  <a:srgbClr val="404040"/>
                </a:solidFill>
              </a:rPr>
              <a:t>Cum să îți crești afacerea și să îți creezi parteneriate cu scop.</a:t>
            </a:r>
            <a:endParaRPr sz="2200">
              <a:solidFill>
                <a:srgbClr val="404040"/>
              </a:solidFill>
            </a:endParaRPr>
          </a:p>
          <a:p>
            <a:pPr marL="0" lvl="0" indent="0" algn="l" rtl="0">
              <a:spcBef>
                <a:spcPts val="1000"/>
              </a:spcBef>
              <a:spcAft>
                <a:spcPts val="0"/>
              </a:spcAft>
              <a:buClr>
                <a:schemeClr val="dk1"/>
              </a:buClr>
              <a:buSzPts val="1100"/>
              <a:buFont typeface="Arial"/>
              <a:buNone/>
            </a:pPr>
            <a:r>
              <a:rPr lang="en-IE" sz="2200" b="1">
                <a:solidFill>
                  <a:srgbClr val="E48E02"/>
                </a:solidFill>
              </a:rPr>
              <a:t>Modul 5 </a:t>
            </a:r>
            <a:r>
              <a:rPr lang="en-IE" sz="2200">
                <a:solidFill>
                  <a:srgbClr val="404040"/>
                </a:solidFill>
              </a:rPr>
              <a:t>Cum să îți finanțezi ideea ta de inovare social digitală</a:t>
            </a:r>
            <a:endParaRPr sz="2200">
              <a:solidFill>
                <a:srgbClr val="404040"/>
              </a:solidFill>
            </a:endParaRPr>
          </a:p>
          <a:p>
            <a:pPr marL="0" lvl="0" indent="0" algn="l" rtl="0">
              <a:spcBef>
                <a:spcPts val="1000"/>
              </a:spcBef>
              <a:spcAft>
                <a:spcPts val="0"/>
              </a:spcAft>
              <a:buClr>
                <a:schemeClr val="dk1"/>
              </a:buClr>
              <a:buSzPts val="1100"/>
              <a:buFont typeface="Arial"/>
              <a:buNone/>
            </a:pPr>
            <a:r>
              <a:rPr lang="en-IE" sz="2200" b="1">
                <a:solidFill>
                  <a:srgbClr val="E48E02"/>
                </a:solidFill>
              </a:rPr>
              <a:t>Modul 6 </a:t>
            </a:r>
            <a:r>
              <a:rPr lang="en-IE" sz="2200">
                <a:solidFill>
                  <a:srgbClr val="404040"/>
                </a:solidFill>
              </a:rPr>
              <a:t>Misiunea marketingului inovării sociale – Cum accesezi inimi și minți</a:t>
            </a:r>
            <a:endParaRPr sz="2200">
              <a:solidFill>
                <a:srgbClr val="404040"/>
              </a:solidFill>
            </a:endParaRPr>
          </a:p>
          <a:p>
            <a:pPr marL="0" lvl="0" indent="0" algn="l" rtl="0">
              <a:spcBef>
                <a:spcPts val="1000"/>
              </a:spcBef>
              <a:spcAft>
                <a:spcPts val="0"/>
              </a:spcAft>
              <a:buClr>
                <a:schemeClr val="dk1"/>
              </a:buClr>
              <a:buSzPts val="1100"/>
              <a:buFont typeface="Arial"/>
              <a:buNone/>
            </a:pPr>
            <a:endParaRPr sz="2200" b="1">
              <a:solidFill>
                <a:srgbClr val="E48E02"/>
              </a:solidFill>
            </a:endParaRPr>
          </a:p>
          <a:p>
            <a:pPr marL="0" lvl="0" indent="0" algn="l" rtl="0">
              <a:lnSpc>
                <a:spcPct val="90000"/>
              </a:lnSpc>
              <a:spcBef>
                <a:spcPts val="1000"/>
              </a:spcBef>
              <a:spcAft>
                <a:spcPts val="0"/>
              </a:spcAft>
              <a:buClr>
                <a:srgbClr val="E48E02"/>
              </a:buClr>
              <a:buSzPts val="2300"/>
              <a:buNone/>
            </a:pPr>
            <a:endParaRPr sz="2300" b="1">
              <a:solidFill>
                <a:srgbClr val="E48E02"/>
              </a:solidFill>
            </a:endParaRPr>
          </a:p>
        </p:txBody>
      </p:sp>
    </p:spTree>
    <p:extLst>
      <p:ext uri="{BB962C8B-B14F-4D97-AF65-F5344CB8AC3E}">
        <p14:creationId xmlns:p14="http://schemas.microsoft.com/office/powerpoint/2010/main" val="270012521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 xmlns:a16="http://schemas.microsoft.com/office/drawing/2014/main" id="{3E72A0D0-98C5-4154-B6C4-6D6119C3E240}"/>
              </a:ext>
            </a:extLst>
          </p:cNvPr>
          <p:cNvSpPr>
            <a:spLocks noGrp="1"/>
          </p:cNvSpPr>
          <p:nvPr>
            <p:ph type="body" sz="quarter" idx="15"/>
          </p:nvPr>
        </p:nvSpPr>
        <p:spPr>
          <a:xfrm>
            <a:off x="7097917" y="3199371"/>
            <a:ext cx="4927814" cy="2592420"/>
          </a:xfrm>
        </p:spPr>
        <p:txBody>
          <a:bodyPr/>
          <a:lstStyle/>
          <a:p>
            <a:pPr algn="ctr"/>
            <a:r>
              <a:rPr lang="ro-RO" sz="2600" i="1" dirty="0" smtClean="0">
                <a:latin typeface="Open Sans"/>
              </a:rPr>
              <a:t>”</a:t>
            </a:r>
            <a:r>
              <a:rPr lang="en-IE" sz="2600" i="1" dirty="0" smtClean="0">
                <a:latin typeface="Open Sans"/>
              </a:rPr>
              <a:t>(</a:t>
            </a:r>
            <a:r>
              <a:rPr lang="en-IE" sz="2600" i="1" dirty="0">
                <a:latin typeface="Open Sans"/>
              </a:rPr>
              <a:t>DSI) </a:t>
            </a:r>
            <a:r>
              <a:rPr lang="ro-RO" sz="2600" i="1" dirty="0">
                <a:latin typeface="Open Sans"/>
              </a:rPr>
              <a:t>Inovarea Social Digitală se referă la mișcarea în creștere a antreprenorilor și inovatorilor tehnologici care operează în beneficiul societății civile și dezvoltă soluții digitale pentru provocări sociale”</a:t>
            </a:r>
            <a:r>
              <a:rPr lang="en-IE" sz="2600" i="1" dirty="0">
                <a:latin typeface="Open Sans"/>
              </a:rPr>
              <a:t> </a:t>
            </a:r>
          </a:p>
          <a:p>
            <a:pPr algn="ctr"/>
            <a:r>
              <a:rPr lang="en-IE" sz="2000" i="1" dirty="0">
                <a:latin typeface="Open Sans"/>
              </a:rPr>
              <a:t>Nesta.org.uk</a:t>
            </a:r>
          </a:p>
          <a:p>
            <a:pPr algn="ctr"/>
            <a:endParaRPr lang="en-IE" sz="2600" dirty="0"/>
          </a:p>
        </p:txBody>
      </p:sp>
      <p:pic>
        <p:nvPicPr>
          <p:cNvPr id="11" name="Picture Placeholder 10">
            <a:hlinkClick r:id="rId2"/>
            <a:extLst>
              <a:ext uri="{FF2B5EF4-FFF2-40B4-BE49-F238E27FC236}">
                <a16:creationId xmlns="" xmlns:a16="http://schemas.microsoft.com/office/drawing/2014/main" id="{8FFB2B8B-158F-4208-B718-48CC586AD38A}"/>
              </a:ext>
            </a:extLst>
          </p:cNvPr>
          <p:cNvPicPr>
            <a:picLocks noGrp="1" noChangeAspect="1"/>
          </p:cNvPicPr>
          <p:nvPr>
            <p:ph type="pic" sz="quarter" idx="16"/>
          </p:nvPr>
        </p:nvPicPr>
        <p:blipFill rotWithShape="1">
          <a:blip r:embed="rId3"/>
          <a:srcRect l="3936" r="3936"/>
          <a:stretch/>
        </p:blipFill>
        <p:spPr/>
      </p:pic>
      <p:sp>
        <p:nvSpPr>
          <p:cNvPr id="5" name="Text Placeholder 2">
            <a:extLst>
              <a:ext uri="{FF2B5EF4-FFF2-40B4-BE49-F238E27FC236}">
                <a16:creationId xmlns="" xmlns:a16="http://schemas.microsoft.com/office/drawing/2014/main" id="{268C54EF-AD4D-4496-BDAC-6B6CAB436475}"/>
              </a:ext>
            </a:extLst>
          </p:cNvPr>
          <p:cNvSpPr txBox="1">
            <a:spLocks/>
          </p:cNvSpPr>
          <p:nvPr/>
        </p:nvSpPr>
        <p:spPr>
          <a:xfrm>
            <a:off x="7034543" y="493083"/>
            <a:ext cx="4656210" cy="259242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baseline="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ro-RO" sz="2800" b="1" i="1" dirty="0" smtClean="0">
                <a:latin typeface="Neue Haas Grotesk Text Pro" panose="020B0504020202020204" pitchFamily="34" charset="0"/>
              </a:rPr>
              <a:t>”</a:t>
            </a:r>
            <a:r>
              <a:rPr lang="ro-RO" sz="2600" i="1" dirty="0">
                <a:latin typeface="Open Sans"/>
              </a:rPr>
              <a:t>Inovarea social digitală reunește oamenii și tehnologiile digitale pentru a aborda provocările sociale și de mediu”</a:t>
            </a:r>
            <a:endParaRPr lang="en-IE" sz="2600" i="1" dirty="0">
              <a:latin typeface="Open Sans"/>
            </a:endParaRPr>
          </a:p>
          <a:p>
            <a:pPr algn="ctr"/>
            <a:r>
              <a:rPr lang="en-IE" sz="2000" i="1" dirty="0" smtClean="0">
                <a:latin typeface="Open Sans"/>
              </a:rPr>
              <a:t>digitalsocial.eu</a:t>
            </a:r>
            <a:endParaRPr lang="en-IE" sz="2000" i="1" dirty="0"/>
          </a:p>
        </p:txBody>
      </p:sp>
      <p:sp>
        <p:nvSpPr>
          <p:cNvPr id="6" name="Text Placeholder 2">
            <a:extLst>
              <a:ext uri="{FF2B5EF4-FFF2-40B4-BE49-F238E27FC236}">
                <a16:creationId xmlns="" xmlns:a16="http://schemas.microsoft.com/office/drawing/2014/main" id="{3B64ADA2-4528-47D3-A7B8-10ACB3F5D1F7}"/>
              </a:ext>
            </a:extLst>
          </p:cNvPr>
          <p:cNvSpPr txBox="1">
            <a:spLocks/>
          </p:cNvSpPr>
          <p:nvPr/>
        </p:nvSpPr>
        <p:spPr>
          <a:xfrm>
            <a:off x="1184495" y="316873"/>
            <a:ext cx="4656210" cy="94152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baseline="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ro-RO" sz="3600" b="1" dirty="0" smtClean="0">
                <a:latin typeface="Neue Haas Grotesk Text Pro" panose="020B0504020202020204" pitchFamily="34" charset="0"/>
              </a:rPr>
              <a:t>Ce </a:t>
            </a:r>
            <a:r>
              <a:rPr lang="ro-RO" sz="3600" b="1" dirty="0">
                <a:latin typeface="Neue Haas Grotesk Text Pro" panose="020B0504020202020204" pitchFamily="34" charset="0"/>
              </a:rPr>
              <a:t>este Inovarea Social </a:t>
            </a:r>
            <a:r>
              <a:rPr lang="ro-RO" sz="3600" b="1" dirty="0" smtClean="0">
                <a:latin typeface="Neue Haas Grotesk Text Pro" panose="020B0504020202020204" pitchFamily="34" charset="0"/>
              </a:rPr>
              <a:t>Digitală</a:t>
            </a:r>
            <a:r>
              <a:rPr lang="ro-RO" sz="3600" b="1" dirty="0">
                <a:latin typeface="Neue Haas Grotesk Text Pro" panose="020B0504020202020204" pitchFamily="34" charset="0"/>
              </a:rPr>
              <a:t>?</a:t>
            </a:r>
            <a:endParaRPr lang="en-US" sz="3600" b="1" dirty="0">
              <a:latin typeface="Neue Haas Grotesk Text Pro" panose="020B0504020202020204" pitchFamily="34" charset="0"/>
            </a:endParaRPr>
          </a:p>
        </p:txBody>
      </p:sp>
    </p:spTree>
    <p:extLst>
      <p:ext uri="{BB962C8B-B14F-4D97-AF65-F5344CB8AC3E}">
        <p14:creationId xmlns:p14="http://schemas.microsoft.com/office/powerpoint/2010/main" val="23422472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 xmlns:a16="http://schemas.microsoft.com/office/drawing/2014/main" id="{275DAA41-5CFE-414A-A5BA-5249E4331653}"/>
              </a:ext>
            </a:extLst>
          </p:cNvPr>
          <p:cNvSpPr>
            <a:spLocks noGrp="1"/>
          </p:cNvSpPr>
          <p:nvPr>
            <p:ph type="body" sz="quarter" idx="14"/>
          </p:nvPr>
        </p:nvSpPr>
        <p:spPr>
          <a:xfrm>
            <a:off x="3966827" y="164613"/>
            <a:ext cx="7861650" cy="5206518"/>
          </a:xfrm>
        </p:spPr>
        <p:txBody>
          <a:bodyPr/>
          <a:lstStyle/>
          <a:p>
            <a:r>
              <a:rPr lang="en-IE" sz="3400" b="1" dirty="0" err="1">
                <a:solidFill>
                  <a:srgbClr val="56BE92"/>
                </a:solidFill>
              </a:rPr>
              <a:t>Inova</a:t>
            </a:r>
            <a:r>
              <a:rPr lang="ro-RO" sz="3400" b="1" dirty="0">
                <a:solidFill>
                  <a:srgbClr val="56BE92"/>
                </a:solidFill>
              </a:rPr>
              <a:t>rea </a:t>
            </a:r>
            <a:r>
              <a:rPr lang="en-IE" sz="3400" b="1" dirty="0">
                <a:solidFill>
                  <a:srgbClr val="56BE92"/>
                </a:solidFill>
              </a:rPr>
              <a:t>Social Digital</a:t>
            </a:r>
            <a:r>
              <a:rPr lang="ro-RO" sz="3400" b="1" dirty="0">
                <a:solidFill>
                  <a:srgbClr val="56BE92"/>
                </a:solidFill>
              </a:rPr>
              <a:t>ă</a:t>
            </a:r>
            <a:r>
              <a:rPr lang="en-IE" sz="3400" b="1" dirty="0">
                <a:solidFill>
                  <a:srgbClr val="56BE92"/>
                </a:solidFill>
              </a:rPr>
              <a:t> </a:t>
            </a:r>
            <a:r>
              <a:rPr lang="ro-RO" sz="3400" b="1" dirty="0">
                <a:solidFill>
                  <a:srgbClr val="56BE92"/>
                </a:solidFill>
              </a:rPr>
              <a:t>ne transformă deja viețile</a:t>
            </a:r>
            <a:endParaRPr lang="en-IE" sz="3400" b="1" dirty="0">
              <a:solidFill>
                <a:srgbClr val="56BE92"/>
              </a:solidFill>
            </a:endParaRPr>
          </a:p>
          <a:p>
            <a:endParaRPr lang="en-IE" sz="1000" b="1" i="0" dirty="0">
              <a:solidFill>
                <a:srgbClr val="40A67A"/>
              </a:solidFill>
              <a:effectLst/>
            </a:endParaRPr>
          </a:p>
          <a:p>
            <a:r>
              <a:rPr lang="ro-RO" dirty="0" smtClean="0">
                <a:solidFill>
                  <a:schemeClr val="tx1">
                    <a:lumMod val="75000"/>
                    <a:lumOff val="25000"/>
                  </a:schemeClr>
                </a:solidFill>
              </a:rPr>
              <a:t>În </a:t>
            </a:r>
            <a:r>
              <a:rPr lang="ro-RO" dirty="0">
                <a:solidFill>
                  <a:schemeClr val="tx1">
                    <a:lumMod val="75000"/>
                    <a:lumOff val="25000"/>
                  </a:schemeClr>
                </a:solidFill>
              </a:rPr>
              <a:t>întreaga lume, mii de oameni, proiecte și organizații folosesc tehnologiile digitale pentru </a:t>
            </a:r>
            <a:r>
              <a:rPr lang="ro-RO" b="1" dirty="0">
                <a:solidFill>
                  <a:srgbClr val="A6377D"/>
                </a:solidFill>
              </a:rPr>
              <a:t>a face față provocărilor sociale și de </a:t>
            </a:r>
            <a:r>
              <a:rPr lang="ro-RO" b="1" dirty="0" smtClean="0">
                <a:solidFill>
                  <a:srgbClr val="A6377D"/>
                </a:solidFill>
              </a:rPr>
              <a:t>mediu, </a:t>
            </a:r>
            <a:r>
              <a:rPr lang="en-IE" dirty="0" smtClean="0">
                <a:solidFill>
                  <a:schemeClr val="tx1">
                    <a:lumMod val="75000"/>
                    <a:lumOff val="25000"/>
                  </a:schemeClr>
                </a:solidFill>
              </a:rPr>
              <a:t> </a:t>
            </a:r>
            <a:r>
              <a:rPr lang="ro-RO" b="0" i="0" dirty="0" smtClean="0">
                <a:solidFill>
                  <a:schemeClr val="tx1">
                    <a:lumMod val="75000"/>
                    <a:lumOff val="25000"/>
                  </a:schemeClr>
                </a:solidFill>
                <a:effectLst/>
              </a:rPr>
              <a:t>în domenii care variază de la</a:t>
            </a:r>
            <a:r>
              <a:rPr lang="en-IE" b="0" i="0" dirty="0">
                <a:solidFill>
                  <a:schemeClr val="tx1">
                    <a:lumMod val="75000"/>
                    <a:lumOff val="25000"/>
                  </a:schemeClr>
                </a:solidFill>
                <a:effectLst/>
              </a:rPr>
              <a:t> </a:t>
            </a:r>
            <a:r>
              <a:rPr lang="ro-RO" b="1" dirty="0">
                <a:solidFill>
                  <a:srgbClr val="A6377D"/>
                </a:solidFill>
              </a:rPr>
              <a:t>asistență medicală,</a:t>
            </a:r>
            <a:r>
              <a:rPr lang="en-IE" b="1" dirty="0">
                <a:solidFill>
                  <a:srgbClr val="A6377D"/>
                </a:solidFill>
              </a:rPr>
              <a:t> </a:t>
            </a:r>
            <a:r>
              <a:rPr lang="en-IE" b="1" dirty="0" err="1">
                <a:solidFill>
                  <a:srgbClr val="A6377D"/>
                </a:solidFill>
              </a:rPr>
              <a:t>educa</a:t>
            </a:r>
            <a:r>
              <a:rPr lang="ro-RO" b="1" dirty="0">
                <a:solidFill>
                  <a:srgbClr val="A6377D"/>
                </a:solidFill>
              </a:rPr>
              <a:t>ție și</a:t>
            </a:r>
            <a:r>
              <a:rPr lang="en-IE" b="1" dirty="0">
                <a:solidFill>
                  <a:srgbClr val="A6377D"/>
                </a:solidFill>
              </a:rPr>
              <a:t> </a:t>
            </a:r>
            <a:r>
              <a:rPr lang="ro-RO" b="1" dirty="0">
                <a:solidFill>
                  <a:srgbClr val="A6377D"/>
                </a:solidFill>
              </a:rPr>
              <a:t>ocuparea forței de muncă,</a:t>
            </a:r>
            <a:r>
              <a:rPr lang="en-IE" b="1" dirty="0">
                <a:solidFill>
                  <a:srgbClr val="A6377D"/>
                </a:solidFill>
              </a:rPr>
              <a:t> </a:t>
            </a:r>
            <a:r>
              <a:rPr lang="ro-RO" b="1" dirty="0">
                <a:solidFill>
                  <a:srgbClr val="A6377D"/>
                </a:solidFill>
              </a:rPr>
              <a:t>l</a:t>
            </a:r>
            <a:r>
              <a:rPr lang="ro-RO" b="1" dirty="0" smtClean="0">
                <a:solidFill>
                  <a:srgbClr val="A6377D"/>
                </a:solidFill>
              </a:rPr>
              <a:t>a participare </a:t>
            </a:r>
            <a:r>
              <a:rPr lang="ro-RO" b="1" dirty="0">
                <a:solidFill>
                  <a:srgbClr val="A6377D"/>
                </a:solidFill>
              </a:rPr>
              <a:t>d</a:t>
            </a:r>
            <a:r>
              <a:rPr lang="en-IE" b="1" dirty="0" err="1">
                <a:solidFill>
                  <a:srgbClr val="A6377D"/>
                </a:solidFill>
              </a:rPr>
              <a:t>emocratic</a:t>
            </a:r>
            <a:r>
              <a:rPr lang="ro-RO" b="1" dirty="0">
                <a:solidFill>
                  <a:srgbClr val="A6377D"/>
                </a:solidFill>
              </a:rPr>
              <a:t>ă</a:t>
            </a:r>
            <a:r>
              <a:rPr lang="en-IE" b="1" dirty="0">
                <a:solidFill>
                  <a:srgbClr val="A6377D"/>
                </a:solidFill>
              </a:rPr>
              <a:t>, </a:t>
            </a:r>
            <a:r>
              <a:rPr lang="en-IE" b="1" dirty="0" err="1">
                <a:solidFill>
                  <a:srgbClr val="A6377D"/>
                </a:solidFill>
              </a:rPr>
              <a:t>migra</a:t>
            </a:r>
            <a:r>
              <a:rPr lang="ro-RO" b="1" dirty="0">
                <a:solidFill>
                  <a:srgbClr val="A6377D"/>
                </a:solidFill>
              </a:rPr>
              <a:t>ț</a:t>
            </a:r>
            <a:r>
              <a:rPr lang="en-IE" b="1" dirty="0">
                <a:solidFill>
                  <a:srgbClr val="A6377D"/>
                </a:solidFill>
              </a:rPr>
              <a:t>i</a:t>
            </a:r>
            <a:r>
              <a:rPr lang="ro-RO" b="1" dirty="0">
                <a:solidFill>
                  <a:srgbClr val="A6377D"/>
                </a:solidFill>
              </a:rPr>
              <a:t>e</a:t>
            </a:r>
            <a:r>
              <a:rPr lang="en-IE" b="1" dirty="0">
                <a:solidFill>
                  <a:srgbClr val="A6377D"/>
                </a:solidFill>
              </a:rPr>
              <a:t> </a:t>
            </a:r>
            <a:r>
              <a:rPr lang="ro-RO" b="1" dirty="0">
                <a:solidFill>
                  <a:srgbClr val="A6377D"/>
                </a:solidFill>
              </a:rPr>
              <a:t>și</a:t>
            </a:r>
            <a:r>
              <a:rPr lang="en-IE" b="1" dirty="0">
                <a:solidFill>
                  <a:srgbClr val="A6377D"/>
                </a:solidFill>
              </a:rPr>
              <a:t> </a:t>
            </a:r>
            <a:r>
              <a:rPr lang="ro-RO" b="1" dirty="0">
                <a:solidFill>
                  <a:srgbClr val="A6377D"/>
                </a:solidFill>
              </a:rPr>
              <a:t>mediu</a:t>
            </a:r>
            <a:r>
              <a:rPr lang="en-IE" b="1" dirty="0">
                <a:solidFill>
                  <a:srgbClr val="A6377D"/>
                </a:solidFill>
              </a:rPr>
              <a:t>. </a:t>
            </a:r>
          </a:p>
          <a:p>
            <a:r>
              <a:rPr lang="ro-RO" dirty="0">
                <a:solidFill>
                  <a:schemeClr val="tx1">
                    <a:lumMod val="75000"/>
                    <a:lumOff val="25000"/>
                  </a:schemeClr>
                </a:solidFill>
              </a:rPr>
              <a:t>Tinerii deschid calea din acest punct de vedere</a:t>
            </a:r>
            <a:r>
              <a:rPr lang="en-IE" dirty="0" smtClean="0">
                <a:solidFill>
                  <a:schemeClr val="tx1">
                    <a:lumMod val="75000"/>
                    <a:lumOff val="25000"/>
                  </a:schemeClr>
                </a:solidFill>
              </a:rPr>
              <a:t>.</a:t>
            </a:r>
            <a:endParaRPr lang="ro-RO" dirty="0">
              <a:solidFill>
                <a:schemeClr val="tx1">
                  <a:lumMod val="75000"/>
                  <a:lumOff val="25000"/>
                </a:schemeClr>
              </a:solidFill>
            </a:endParaRPr>
          </a:p>
          <a:p>
            <a:endParaRPr lang="en-IE" sz="1000" b="0" i="0" dirty="0">
              <a:solidFill>
                <a:schemeClr val="tx1">
                  <a:lumMod val="75000"/>
                  <a:lumOff val="25000"/>
                </a:schemeClr>
              </a:solidFill>
              <a:effectLst/>
            </a:endParaRPr>
          </a:p>
          <a:p>
            <a:r>
              <a:rPr lang="ro-RO" b="1" dirty="0">
                <a:solidFill>
                  <a:srgbClr val="A6377D"/>
                </a:solidFill>
              </a:rPr>
              <a:t>Aceste inițiative utilizează o gamă largă de tehnologii consacrate și emergente, </a:t>
            </a:r>
            <a:r>
              <a:rPr lang="ro-RO" dirty="0">
                <a:solidFill>
                  <a:schemeClr val="tx1">
                    <a:lumMod val="75000"/>
                    <a:lumOff val="25000"/>
                  </a:schemeClr>
                </a:solidFill>
              </a:rPr>
              <a:t>inclusiv platforme de colaborare, open data, fabricarea digitală, open hardware, blockchain, machine learning, realitate augumentată și virtuală – pentru a încuraja cetățenii să colaboreze și să ofere impact social. </a:t>
            </a:r>
            <a:endParaRPr lang="en-IE" b="0" i="0" dirty="0">
              <a:solidFill>
                <a:schemeClr val="tx1">
                  <a:lumMod val="75000"/>
                  <a:lumOff val="25000"/>
                </a:schemeClr>
              </a:solidFill>
              <a:effectLst/>
            </a:endParaRPr>
          </a:p>
          <a:p>
            <a:r>
              <a:rPr lang="en-IE" sz="1800" i="1" dirty="0">
                <a:solidFill>
                  <a:srgbClr val="40A67A"/>
                </a:solidFill>
                <a:hlinkClick r:id="rId2">
                  <a:extLst>
                    <a:ext uri="{A12FA001-AC4F-418D-AE19-62706E023703}">
                      <ahyp:hlinkClr xmlns="" xmlns:ahyp="http://schemas.microsoft.com/office/drawing/2018/hyperlinkcolor" val="tx"/>
                    </a:ext>
                  </a:extLst>
                </a:hlinkClick>
              </a:rPr>
              <a:t>digitalsocial.eu</a:t>
            </a:r>
            <a:endParaRPr lang="en-IE" sz="1800" i="1" dirty="0">
              <a:solidFill>
                <a:srgbClr val="40A67A"/>
              </a:solidFill>
            </a:endParaRPr>
          </a:p>
        </p:txBody>
      </p:sp>
      <p:sp>
        <p:nvSpPr>
          <p:cNvPr id="6" name="Text Placeholder 5">
            <a:extLst>
              <a:ext uri="{FF2B5EF4-FFF2-40B4-BE49-F238E27FC236}">
                <a16:creationId xmlns="" xmlns:a16="http://schemas.microsoft.com/office/drawing/2014/main" id="{F182488B-2F9E-4F9C-AA09-EF0F61C8607E}"/>
              </a:ext>
            </a:extLst>
          </p:cNvPr>
          <p:cNvSpPr>
            <a:spLocks noGrp="1"/>
          </p:cNvSpPr>
          <p:nvPr>
            <p:ph type="body" sz="quarter" idx="15"/>
          </p:nvPr>
        </p:nvSpPr>
        <p:spPr>
          <a:xfrm>
            <a:off x="231821" y="280657"/>
            <a:ext cx="2984242" cy="5579361"/>
          </a:xfrm>
        </p:spPr>
        <p:txBody>
          <a:bodyPr>
            <a:normAutofit fontScale="85000" lnSpcReduction="10000"/>
          </a:bodyPr>
          <a:lstStyle/>
          <a:p>
            <a:r>
              <a:rPr lang="en-IE" sz="4200" b="1" dirty="0" err="1" smtClean="0"/>
              <a:t>Inova</a:t>
            </a:r>
            <a:r>
              <a:rPr lang="ro-RO" sz="4200" b="1" dirty="0" smtClean="0"/>
              <a:t>rea </a:t>
            </a:r>
            <a:r>
              <a:rPr lang="en-IE" sz="4200" b="1" dirty="0" smtClean="0"/>
              <a:t>Social</a:t>
            </a:r>
            <a:r>
              <a:rPr lang="ro-RO" sz="4200" b="1" dirty="0" smtClean="0"/>
              <a:t> Digitală</a:t>
            </a:r>
            <a:endParaRPr lang="en-IE" sz="4200" b="1" dirty="0" smtClean="0"/>
          </a:p>
          <a:p>
            <a:endParaRPr lang="en-IE" b="1" dirty="0" smtClean="0"/>
          </a:p>
          <a:p>
            <a:pPr>
              <a:lnSpc>
                <a:spcPct val="120000"/>
              </a:lnSpc>
              <a:spcBef>
                <a:spcPts val="0"/>
              </a:spcBef>
            </a:pPr>
            <a:r>
              <a:rPr lang="ro-RO" dirty="0"/>
              <a:t>Î</a:t>
            </a:r>
            <a:r>
              <a:rPr lang="ro-RO" dirty="0" smtClean="0"/>
              <a:t>ncurajează </a:t>
            </a:r>
            <a:r>
              <a:rPr lang="ro-RO" dirty="0"/>
              <a:t>cetățenii să colaboreze si să ofere impact </a:t>
            </a:r>
            <a:r>
              <a:rPr lang="ro-RO" dirty="0" smtClean="0"/>
              <a:t>social</a:t>
            </a:r>
            <a:r>
              <a:rPr lang="en-IE" dirty="0" smtClean="0"/>
              <a:t>!</a:t>
            </a:r>
            <a:endParaRPr lang="en-IE" dirty="0"/>
          </a:p>
          <a:p>
            <a:endParaRPr lang="en-IE" dirty="0"/>
          </a:p>
          <a:p>
            <a:endParaRPr lang="en-IE" dirty="0"/>
          </a:p>
          <a:p>
            <a:r>
              <a:rPr lang="ro-RO" sz="2200" dirty="0" smtClean="0"/>
              <a:t>Citește </a:t>
            </a:r>
            <a:r>
              <a:rPr lang="en-IE" sz="2200" dirty="0" smtClean="0"/>
              <a:t>artic</a:t>
            </a:r>
            <a:r>
              <a:rPr lang="ro-RO" sz="2200" dirty="0" smtClean="0"/>
              <a:t>o</a:t>
            </a:r>
            <a:r>
              <a:rPr lang="en-IE" sz="2200" dirty="0" smtClean="0"/>
              <a:t>l</a:t>
            </a:r>
            <a:r>
              <a:rPr lang="ro-RO" sz="2200" dirty="0" smtClean="0"/>
              <a:t>ul</a:t>
            </a:r>
            <a:r>
              <a:rPr lang="en-IE" sz="2200" dirty="0" smtClean="0"/>
              <a:t> </a:t>
            </a:r>
            <a:r>
              <a:rPr lang="ro-RO" sz="2200" dirty="0" smtClean="0">
                <a:hlinkClick r:id="rId2">
                  <a:extLst>
                    <a:ext uri="{A12FA001-AC4F-418D-AE19-62706E023703}">
                      <ahyp:hlinkClr xmlns="" xmlns:ahyp="http://schemas.microsoft.com/office/drawing/2018/hyperlinkcolor" val="tx"/>
                    </a:ext>
                  </a:extLst>
                </a:hlinkClick>
              </a:rPr>
              <a:t>aici</a:t>
            </a:r>
            <a:endParaRPr lang="en-IE" sz="2200" dirty="0"/>
          </a:p>
        </p:txBody>
      </p:sp>
    </p:spTree>
    <p:extLst>
      <p:ext uri="{BB962C8B-B14F-4D97-AF65-F5344CB8AC3E}">
        <p14:creationId xmlns:p14="http://schemas.microsoft.com/office/powerpoint/2010/main" val="235417089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 xmlns:a16="http://schemas.microsoft.com/office/drawing/2014/main" id="{275DAA41-5CFE-414A-A5BA-5249E4331653}"/>
              </a:ext>
            </a:extLst>
          </p:cNvPr>
          <p:cNvSpPr>
            <a:spLocks noGrp="1"/>
          </p:cNvSpPr>
          <p:nvPr>
            <p:ph type="body" sz="quarter" idx="14"/>
          </p:nvPr>
        </p:nvSpPr>
        <p:spPr>
          <a:xfrm>
            <a:off x="3490176" y="390949"/>
            <a:ext cx="8615138" cy="6267428"/>
          </a:xfrm>
        </p:spPr>
        <p:txBody>
          <a:bodyPr/>
          <a:lstStyle/>
          <a:p>
            <a:r>
              <a:rPr lang="en-IE" sz="3400" b="1" dirty="0" err="1">
                <a:solidFill>
                  <a:srgbClr val="56BE92"/>
                </a:solidFill>
              </a:rPr>
              <a:t>Inova</a:t>
            </a:r>
            <a:r>
              <a:rPr lang="ro-RO" sz="3400" b="1" dirty="0">
                <a:solidFill>
                  <a:srgbClr val="56BE92"/>
                </a:solidFill>
              </a:rPr>
              <a:t>rea </a:t>
            </a:r>
            <a:r>
              <a:rPr lang="en-IE" sz="3400" b="1" dirty="0">
                <a:solidFill>
                  <a:srgbClr val="56BE92"/>
                </a:solidFill>
              </a:rPr>
              <a:t>Social Digital</a:t>
            </a:r>
            <a:r>
              <a:rPr lang="ro-RO" sz="3400" b="1" dirty="0">
                <a:solidFill>
                  <a:srgbClr val="56BE92"/>
                </a:solidFill>
              </a:rPr>
              <a:t>ă</a:t>
            </a:r>
            <a:r>
              <a:rPr lang="en-IE" sz="3400" b="1" dirty="0">
                <a:solidFill>
                  <a:srgbClr val="56BE92"/>
                </a:solidFill>
              </a:rPr>
              <a:t> </a:t>
            </a:r>
            <a:r>
              <a:rPr lang="ro-RO" sz="3400" b="1" dirty="0" smtClean="0">
                <a:solidFill>
                  <a:srgbClr val="56BE92"/>
                </a:solidFill>
              </a:rPr>
              <a:t>este</a:t>
            </a:r>
            <a:r>
              <a:rPr lang="en-IE" sz="3400" b="1" i="0" dirty="0" smtClean="0">
                <a:solidFill>
                  <a:srgbClr val="56BE92"/>
                </a:solidFill>
                <a:effectLst/>
              </a:rPr>
              <a:t> </a:t>
            </a:r>
            <a:r>
              <a:rPr lang="en-IE" sz="3400" b="1" i="0" dirty="0" err="1" smtClean="0">
                <a:solidFill>
                  <a:srgbClr val="56BE92"/>
                </a:solidFill>
                <a:effectLst/>
              </a:rPr>
              <a:t>Caracteri</a:t>
            </a:r>
            <a:r>
              <a:rPr lang="ro-RO" sz="3400" b="1" i="0" dirty="0" smtClean="0">
                <a:solidFill>
                  <a:srgbClr val="56BE92"/>
                </a:solidFill>
                <a:effectLst/>
              </a:rPr>
              <a:t>zată</a:t>
            </a:r>
            <a:r>
              <a:rPr lang="en-IE" sz="3400" b="1" i="0" dirty="0" smtClean="0">
                <a:solidFill>
                  <a:srgbClr val="56BE92"/>
                </a:solidFill>
                <a:effectLst/>
              </a:rPr>
              <a:t> </a:t>
            </a:r>
            <a:r>
              <a:rPr lang="ro-RO" sz="3400" b="1" i="0" dirty="0" smtClean="0">
                <a:solidFill>
                  <a:srgbClr val="56BE92"/>
                </a:solidFill>
                <a:effectLst/>
              </a:rPr>
              <a:t>de</a:t>
            </a:r>
            <a:endParaRPr lang="en-IE" sz="3400" b="1" i="0" dirty="0">
              <a:solidFill>
                <a:srgbClr val="56BE92"/>
              </a:solidFill>
              <a:effectLst/>
            </a:endParaRPr>
          </a:p>
          <a:p>
            <a:pPr algn="ctr"/>
            <a:r>
              <a:rPr lang="ro-RO" dirty="0">
                <a:solidFill>
                  <a:schemeClr val="tx1">
                    <a:lumMod val="75000"/>
                    <a:lumOff val="25000"/>
                  </a:schemeClr>
                </a:solidFill>
              </a:rPr>
              <a:t>f</a:t>
            </a:r>
            <a:r>
              <a:rPr lang="ro-RO" dirty="0" smtClean="0">
                <a:solidFill>
                  <a:schemeClr val="tx1">
                    <a:lumMod val="75000"/>
                    <a:lumOff val="25000"/>
                  </a:schemeClr>
                </a:solidFill>
              </a:rPr>
              <a:t>aptul </a:t>
            </a:r>
            <a:r>
              <a:rPr lang="ro-RO" dirty="0">
                <a:solidFill>
                  <a:schemeClr val="tx1">
                    <a:lumMod val="75000"/>
                    <a:lumOff val="25000"/>
                  </a:schemeClr>
                </a:solidFill>
              </a:rPr>
              <a:t>că plasează importanța </a:t>
            </a:r>
            <a:r>
              <a:rPr lang="ro-RO" b="1" dirty="0">
                <a:solidFill>
                  <a:schemeClr val="tx1">
                    <a:lumMod val="75000"/>
                    <a:lumOff val="25000"/>
                  </a:schemeClr>
                </a:solidFill>
              </a:rPr>
              <a:t>impactului social sau de mediu </a:t>
            </a:r>
            <a:r>
              <a:rPr lang="ro-RO" dirty="0">
                <a:solidFill>
                  <a:schemeClr val="tx1">
                    <a:lumMod val="75000"/>
                    <a:lumOff val="25000"/>
                  </a:schemeClr>
                </a:solidFill>
              </a:rPr>
              <a:t>deasupra rentabilității financiare și </a:t>
            </a:r>
            <a:r>
              <a:rPr lang="ro-RO" dirty="0" smtClean="0">
                <a:solidFill>
                  <a:schemeClr val="tx1">
                    <a:lumMod val="75000"/>
                    <a:lumOff val="25000"/>
                  </a:schemeClr>
                </a:solidFill>
              </a:rPr>
              <a:t>că </a:t>
            </a:r>
            <a:r>
              <a:rPr lang="ro-RO" b="1" dirty="0">
                <a:solidFill>
                  <a:schemeClr val="tx1">
                    <a:lumMod val="75000"/>
                    <a:lumOff val="25000"/>
                  </a:schemeClr>
                </a:solidFill>
              </a:rPr>
              <a:t>se dedică deschiderii, colaborării și încurajării cetățenilor</a:t>
            </a:r>
            <a:r>
              <a:rPr lang="ro-RO" dirty="0"/>
              <a:t>.</a:t>
            </a:r>
            <a:r>
              <a:rPr lang="en-IE" b="1" i="0" dirty="0" smtClean="0">
                <a:solidFill>
                  <a:schemeClr val="tx1">
                    <a:lumMod val="75000"/>
                    <a:lumOff val="25000"/>
                  </a:schemeClr>
                </a:solidFill>
                <a:effectLst/>
              </a:rPr>
              <a:t> </a:t>
            </a:r>
            <a:r>
              <a:rPr lang="en-IE" sz="2000" i="1" dirty="0" smtClean="0">
                <a:solidFill>
                  <a:srgbClr val="40A67A"/>
                </a:solidFill>
                <a:hlinkClick r:id="rId2">
                  <a:extLst>
                    <a:ext uri="{A12FA001-AC4F-418D-AE19-62706E023703}">
                      <ahyp:hlinkClr xmlns="" xmlns:ahyp="http://schemas.microsoft.com/office/drawing/2018/hyperlinkcolor" val="tx"/>
                    </a:ext>
                  </a:extLst>
                </a:hlinkClick>
              </a:rPr>
              <a:t>digitalsocial.eu</a:t>
            </a:r>
            <a:endParaRPr lang="en-IE" sz="2000" i="0" dirty="0">
              <a:solidFill>
                <a:schemeClr val="tx1">
                  <a:lumMod val="75000"/>
                  <a:lumOff val="25000"/>
                </a:schemeClr>
              </a:solidFill>
              <a:effectLst/>
            </a:endParaRPr>
          </a:p>
          <a:p>
            <a:pPr algn="l"/>
            <a:endParaRPr lang="en-IE" sz="1000" dirty="0">
              <a:solidFill>
                <a:schemeClr val="tx1">
                  <a:lumMod val="75000"/>
                  <a:lumOff val="25000"/>
                </a:schemeClr>
              </a:solidFill>
            </a:endParaRPr>
          </a:p>
          <a:p>
            <a:pPr marL="342900" indent="-342900">
              <a:buFont typeface="Wingdings" panose="05000000000000000000" pitchFamily="2" charset="2"/>
              <a:buChar char="ü"/>
            </a:pPr>
            <a:r>
              <a:rPr lang="en-IE" dirty="0">
                <a:solidFill>
                  <a:schemeClr val="tx1">
                    <a:lumMod val="75000"/>
                    <a:lumOff val="25000"/>
                  </a:schemeClr>
                </a:solidFill>
              </a:rPr>
              <a:t>DSI </a:t>
            </a:r>
            <a:r>
              <a:rPr lang="ro-RO" dirty="0">
                <a:solidFill>
                  <a:schemeClr val="tx1">
                    <a:lumMod val="75000"/>
                    <a:lumOff val="25000"/>
                  </a:schemeClr>
                </a:solidFill>
              </a:rPr>
              <a:t>valorifică tehnologiile digitale pentru </a:t>
            </a:r>
            <a:r>
              <a:rPr lang="ro-RO" b="1" dirty="0">
                <a:solidFill>
                  <a:srgbClr val="A6377D"/>
                </a:solidFill>
              </a:rPr>
              <a:t>a îmbunătăți viețile și pentru a orienta tehnologia</a:t>
            </a:r>
            <a:r>
              <a:rPr lang="ro-RO" dirty="0">
                <a:solidFill>
                  <a:schemeClr val="tx1">
                    <a:lumMod val="75000"/>
                    <a:lumOff val="25000"/>
                  </a:schemeClr>
                </a:solidFill>
              </a:rPr>
              <a:t> </a:t>
            </a:r>
            <a:r>
              <a:rPr lang="ro-RO" dirty="0" smtClean="0">
                <a:solidFill>
                  <a:schemeClr val="tx1">
                    <a:lumMod val="75000"/>
                    <a:lumOff val="25000"/>
                  </a:schemeClr>
                </a:solidFill>
              </a:rPr>
              <a:t>către </a:t>
            </a:r>
            <a:r>
              <a:rPr lang="ro-RO" dirty="0">
                <a:solidFill>
                  <a:schemeClr val="tx1">
                    <a:lumMod val="75000"/>
                    <a:lumOff val="25000"/>
                  </a:schemeClr>
                </a:solidFill>
              </a:rPr>
              <a:t>scopuri sociale</a:t>
            </a:r>
            <a:r>
              <a:rPr lang="en-IE" dirty="0">
                <a:solidFill>
                  <a:schemeClr val="tx1">
                    <a:lumMod val="75000"/>
                    <a:lumOff val="25000"/>
                  </a:schemeClr>
                </a:solidFill>
              </a:rPr>
              <a:t> </a:t>
            </a:r>
            <a:endParaRPr lang="en-IE" b="0" i="0" dirty="0">
              <a:solidFill>
                <a:schemeClr val="tx1">
                  <a:lumMod val="75000"/>
                  <a:lumOff val="25000"/>
                </a:schemeClr>
              </a:solidFill>
              <a:effectLst/>
            </a:endParaRPr>
          </a:p>
          <a:p>
            <a:pPr marL="342900" indent="-342900">
              <a:buFont typeface="Wingdings" panose="05000000000000000000" pitchFamily="2" charset="2"/>
              <a:buChar char="ü"/>
            </a:pPr>
            <a:r>
              <a:rPr lang="ro-RO" dirty="0" smtClean="0">
                <a:solidFill>
                  <a:schemeClr val="tx1">
                    <a:lumMod val="75000"/>
                    <a:lumOff val="25000"/>
                  </a:schemeClr>
                </a:solidFill>
              </a:rPr>
              <a:t>Determină </a:t>
            </a:r>
            <a:r>
              <a:rPr lang="ro-RO" dirty="0">
                <a:solidFill>
                  <a:schemeClr val="tx1">
                    <a:lumMod val="75000"/>
                    <a:lumOff val="25000"/>
                  </a:schemeClr>
                </a:solidFill>
              </a:rPr>
              <a:t>cetățenii </a:t>
            </a:r>
            <a:r>
              <a:rPr lang="ro-RO" b="1" dirty="0">
                <a:solidFill>
                  <a:srgbClr val="A6377D"/>
                </a:solidFill>
              </a:rPr>
              <a:t>să preia mai mult control asupra vieții lor </a:t>
            </a:r>
            <a:r>
              <a:rPr lang="ro-RO" dirty="0">
                <a:solidFill>
                  <a:schemeClr val="tx1">
                    <a:lumMod val="75000"/>
                    <a:lumOff val="25000"/>
                  </a:schemeClr>
                </a:solidFill>
              </a:rPr>
              <a:t>și să-și folosească cunoștințele și abilitățile colective cu efect </a:t>
            </a:r>
            <a:r>
              <a:rPr lang="ro-RO" dirty="0" smtClean="0">
                <a:solidFill>
                  <a:schemeClr val="tx1">
                    <a:lumMod val="75000"/>
                    <a:lumOff val="25000"/>
                  </a:schemeClr>
                </a:solidFill>
              </a:rPr>
              <a:t>pozitiv</a:t>
            </a:r>
            <a:endParaRPr lang="ro-RO" dirty="0">
              <a:solidFill>
                <a:schemeClr val="tx1">
                  <a:lumMod val="75000"/>
                  <a:lumOff val="25000"/>
                </a:schemeClr>
              </a:solidFill>
            </a:endParaRPr>
          </a:p>
          <a:p>
            <a:pPr marL="342900" indent="-342900">
              <a:buFont typeface="Wingdings" panose="05000000000000000000" pitchFamily="2" charset="2"/>
              <a:buChar char="ü"/>
            </a:pPr>
            <a:r>
              <a:rPr lang="ro-RO" b="1" dirty="0">
                <a:solidFill>
                  <a:srgbClr val="A6377D"/>
                </a:solidFill>
              </a:rPr>
              <a:t>Crește responsabilitatea și transparența </a:t>
            </a:r>
            <a:r>
              <a:rPr lang="ro-RO" dirty="0">
                <a:solidFill>
                  <a:schemeClr val="tx1">
                    <a:lumMod val="75000"/>
                    <a:lumOff val="25000"/>
                  </a:schemeClr>
                </a:solidFill>
              </a:rPr>
              <a:t>guvernului, a afacerilor și a societății civile</a:t>
            </a:r>
            <a:endParaRPr lang="en-US" dirty="0">
              <a:solidFill>
                <a:schemeClr val="tx1">
                  <a:lumMod val="75000"/>
                  <a:lumOff val="25000"/>
                </a:schemeClr>
              </a:solidFill>
            </a:endParaRPr>
          </a:p>
          <a:p>
            <a:pPr marL="342900" indent="-342900">
              <a:buFont typeface="Wingdings" panose="05000000000000000000" pitchFamily="2" charset="2"/>
              <a:buChar char="ü"/>
            </a:pPr>
            <a:r>
              <a:rPr lang="ro-RO" dirty="0">
                <a:solidFill>
                  <a:schemeClr val="tx1">
                    <a:lumMod val="75000"/>
                    <a:lumOff val="25000"/>
                  </a:schemeClr>
                </a:solidFill>
              </a:rPr>
              <a:t>Crește și promovează </a:t>
            </a:r>
            <a:r>
              <a:rPr lang="ro-RO" b="1" dirty="0">
                <a:solidFill>
                  <a:srgbClr val="A6377D"/>
                </a:solidFill>
              </a:rPr>
              <a:t>alternative la modelele tehnologice și de afaceri dominante</a:t>
            </a:r>
            <a:r>
              <a:rPr lang="ro-RO" dirty="0">
                <a:solidFill>
                  <a:schemeClr val="tx1">
                    <a:lumMod val="75000"/>
                    <a:lumOff val="25000"/>
                  </a:schemeClr>
                </a:solidFill>
              </a:rPr>
              <a:t>. Alternativele sunt deschise și colaborative mai degrabă decât inchise și </a:t>
            </a:r>
            <a:r>
              <a:rPr lang="ro-RO" dirty="0" smtClean="0">
                <a:solidFill>
                  <a:schemeClr val="tx1">
                    <a:lumMod val="75000"/>
                    <a:lumOff val="25000"/>
                  </a:schemeClr>
                </a:solidFill>
              </a:rPr>
              <a:t>competitive</a:t>
            </a:r>
            <a:endParaRPr lang="ro-RO" dirty="0">
              <a:solidFill>
                <a:schemeClr val="tx1">
                  <a:lumMod val="75000"/>
                  <a:lumOff val="25000"/>
                </a:schemeClr>
              </a:solidFill>
            </a:endParaRPr>
          </a:p>
          <a:p>
            <a:pPr marL="342900" indent="-342900">
              <a:buFont typeface="Wingdings" panose="05000000000000000000" pitchFamily="2" charset="2"/>
              <a:buChar char="ü"/>
            </a:pPr>
            <a:r>
              <a:rPr lang="ro-RO" dirty="0">
                <a:solidFill>
                  <a:schemeClr val="tx1">
                    <a:lumMod val="75000"/>
                    <a:lumOff val="25000"/>
                  </a:schemeClr>
                </a:solidFill>
              </a:rPr>
              <a:t>Folosește tehnologia pentru </a:t>
            </a:r>
            <a:r>
              <a:rPr lang="ro-RO" b="1" dirty="0">
                <a:solidFill>
                  <a:srgbClr val="A6377D"/>
                </a:solidFill>
              </a:rPr>
              <a:t>a crea o societate sustenabilă </a:t>
            </a:r>
            <a:r>
              <a:rPr lang="ro-RO" dirty="0">
                <a:solidFill>
                  <a:schemeClr val="tx1">
                    <a:lumMod val="75000"/>
                    <a:lumOff val="25000"/>
                  </a:schemeClr>
                </a:solidFill>
              </a:rPr>
              <a:t>din punct de vedere ecologic. </a:t>
            </a:r>
            <a:endParaRPr lang="en-US" dirty="0">
              <a:solidFill>
                <a:schemeClr val="tx1">
                  <a:lumMod val="75000"/>
                  <a:lumOff val="25000"/>
                </a:schemeClr>
              </a:solidFill>
            </a:endParaRPr>
          </a:p>
        </p:txBody>
      </p:sp>
      <p:sp>
        <p:nvSpPr>
          <p:cNvPr id="7" name="Text Placeholder 5">
            <a:extLst>
              <a:ext uri="{FF2B5EF4-FFF2-40B4-BE49-F238E27FC236}">
                <a16:creationId xmlns="" xmlns:a16="http://schemas.microsoft.com/office/drawing/2014/main" id="{1FE6DCA5-BAC2-4581-B2EE-2B63309E6C87}"/>
              </a:ext>
            </a:extLst>
          </p:cNvPr>
          <p:cNvSpPr>
            <a:spLocks noGrp="1"/>
          </p:cNvSpPr>
          <p:nvPr>
            <p:ph type="body" sz="quarter" idx="15"/>
          </p:nvPr>
        </p:nvSpPr>
        <p:spPr>
          <a:xfrm>
            <a:off x="363523" y="280657"/>
            <a:ext cx="2852539" cy="5579361"/>
          </a:xfrm>
        </p:spPr>
        <p:txBody>
          <a:bodyPr>
            <a:normAutofit fontScale="70000" lnSpcReduction="20000"/>
          </a:bodyPr>
          <a:lstStyle/>
          <a:p>
            <a:r>
              <a:rPr lang="en-IE" sz="5400" b="1" dirty="0" err="1"/>
              <a:t>Inova</a:t>
            </a:r>
            <a:r>
              <a:rPr lang="ro-RO" sz="5400" b="1" dirty="0"/>
              <a:t>rea </a:t>
            </a:r>
            <a:r>
              <a:rPr lang="en-IE" sz="5400" b="1" dirty="0"/>
              <a:t>Social</a:t>
            </a:r>
            <a:r>
              <a:rPr lang="ro-RO" sz="5400" b="1" dirty="0"/>
              <a:t> Digitală</a:t>
            </a:r>
            <a:endParaRPr lang="en-IE" sz="5400" b="1" dirty="0"/>
          </a:p>
          <a:p>
            <a:endParaRPr lang="en-IE" sz="4400" b="1" dirty="0"/>
          </a:p>
          <a:p>
            <a:pPr>
              <a:lnSpc>
                <a:spcPct val="120000"/>
              </a:lnSpc>
              <a:spcBef>
                <a:spcPts val="0"/>
              </a:spcBef>
            </a:pPr>
            <a:r>
              <a:rPr lang="ro-RO" sz="4400" dirty="0"/>
              <a:t>Încurajează cetățenii să colaboreze si să ofere impact social</a:t>
            </a:r>
            <a:r>
              <a:rPr lang="en-IE" sz="4400" dirty="0"/>
              <a:t>!</a:t>
            </a:r>
          </a:p>
          <a:p>
            <a:endParaRPr lang="en-IE" sz="4400" dirty="0"/>
          </a:p>
          <a:p>
            <a:endParaRPr lang="en-IE" sz="4400" dirty="0"/>
          </a:p>
          <a:p>
            <a:r>
              <a:rPr lang="ro-RO" sz="3200" dirty="0"/>
              <a:t>Citește </a:t>
            </a:r>
            <a:r>
              <a:rPr lang="en-IE" sz="3200" dirty="0"/>
              <a:t>artic</a:t>
            </a:r>
            <a:r>
              <a:rPr lang="ro-RO" sz="3200" dirty="0"/>
              <a:t>o</a:t>
            </a:r>
            <a:r>
              <a:rPr lang="en-IE" sz="3200" dirty="0"/>
              <a:t>l</a:t>
            </a:r>
            <a:r>
              <a:rPr lang="ro-RO" sz="3200" dirty="0"/>
              <a:t>ul</a:t>
            </a:r>
            <a:r>
              <a:rPr lang="en-IE" sz="3200" dirty="0"/>
              <a:t> </a:t>
            </a:r>
            <a:r>
              <a:rPr lang="ro-RO" sz="3200" dirty="0">
                <a:hlinkClick r:id="rId2">
                  <a:extLst>
                    <a:ext uri="{A12FA001-AC4F-418D-AE19-62706E023703}">
                      <ahyp:hlinkClr xmlns:lc="http://schemas.openxmlformats.org/drawingml/2006/lockedCanvas" xmlns:ahyp="http://schemas.microsoft.com/office/drawing/2018/hyperlinkcolor" xmlns="" val="tx"/>
                    </a:ext>
                  </a:extLst>
                </a:hlinkClick>
              </a:rPr>
              <a:t>aici</a:t>
            </a:r>
            <a:endParaRPr lang="en-IE" sz="3200" dirty="0"/>
          </a:p>
        </p:txBody>
      </p:sp>
    </p:spTree>
    <p:extLst>
      <p:ext uri="{BB962C8B-B14F-4D97-AF65-F5344CB8AC3E}">
        <p14:creationId xmlns:p14="http://schemas.microsoft.com/office/powerpoint/2010/main" val="133258018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6">
            <a:extLst>
              <a:ext uri="{FF2B5EF4-FFF2-40B4-BE49-F238E27FC236}">
                <a16:creationId xmlns="" xmlns:a16="http://schemas.microsoft.com/office/drawing/2014/main" id="{A1CBBB82-C54B-4F75-9625-A758588C431C}"/>
              </a:ext>
            </a:extLst>
          </p:cNvPr>
          <p:cNvSpPr txBox="1">
            <a:spLocks/>
          </p:cNvSpPr>
          <p:nvPr/>
        </p:nvSpPr>
        <p:spPr>
          <a:xfrm>
            <a:off x="697790" y="515791"/>
            <a:ext cx="10796420" cy="112093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ro-RO" sz="6600" b="1" dirty="0" smtClean="0">
                <a:solidFill>
                  <a:schemeClr val="tx1">
                    <a:lumMod val="75000"/>
                    <a:lumOff val="25000"/>
                  </a:schemeClr>
                </a:solidFill>
              </a:rPr>
              <a:t>SUBIECTUL</a:t>
            </a:r>
            <a:r>
              <a:rPr lang="en-IE" sz="6600" b="1" dirty="0" smtClean="0">
                <a:solidFill>
                  <a:schemeClr val="tx1">
                    <a:lumMod val="75000"/>
                    <a:lumOff val="25000"/>
                  </a:schemeClr>
                </a:solidFill>
              </a:rPr>
              <a:t> </a:t>
            </a:r>
            <a:r>
              <a:rPr lang="en-IE" sz="6600" b="1" dirty="0">
                <a:solidFill>
                  <a:schemeClr val="tx1">
                    <a:lumMod val="75000"/>
                    <a:lumOff val="25000"/>
                  </a:schemeClr>
                </a:solidFill>
              </a:rPr>
              <a:t>2</a:t>
            </a:r>
          </a:p>
          <a:p>
            <a:r>
              <a:rPr lang="en-US" sz="2800" b="1" dirty="0" err="1" smtClean="0">
                <a:solidFill>
                  <a:srgbClr val="ED2A59"/>
                </a:solidFill>
                <a:latin typeface="Calibri" panose="020F0502020204030204" pitchFamily="34" charset="0"/>
                <a:ea typeface="Calibri" panose="020F0502020204030204" pitchFamily="34" charset="0"/>
                <a:cs typeface="Calibri" panose="020F0502020204030204" pitchFamily="34" charset="0"/>
              </a:rPr>
              <a:t>Modul</a:t>
            </a:r>
            <a:r>
              <a:rPr lang="ro-RO" sz="2800" b="1" dirty="0" smtClean="0">
                <a:solidFill>
                  <a:srgbClr val="ED2A59"/>
                </a:solidFill>
                <a:latin typeface="Calibri" panose="020F0502020204030204" pitchFamily="34" charset="0"/>
                <a:ea typeface="Calibri" panose="020F0502020204030204" pitchFamily="34" charset="0"/>
                <a:cs typeface="Calibri" panose="020F0502020204030204" pitchFamily="34" charset="0"/>
              </a:rPr>
              <a:t>ul</a:t>
            </a:r>
            <a:r>
              <a:rPr lang="en-US" sz="2800" b="1" dirty="0" smtClean="0">
                <a:solidFill>
                  <a:srgbClr val="ED2A59"/>
                </a:solidFill>
                <a:latin typeface="Calibri" panose="020F0502020204030204" pitchFamily="34" charset="0"/>
                <a:ea typeface="Calibri" panose="020F0502020204030204" pitchFamily="34" charset="0"/>
                <a:cs typeface="Calibri" panose="020F0502020204030204" pitchFamily="34" charset="0"/>
              </a:rPr>
              <a:t> </a:t>
            </a:r>
            <a:r>
              <a:rPr lang="en-US" sz="2800" b="1" dirty="0">
                <a:solidFill>
                  <a:srgbClr val="ED2A59"/>
                </a:solidFill>
                <a:latin typeface="Calibri" panose="020F0502020204030204" pitchFamily="34" charset="0"/>
                <a:ea typeface="Calibri" panose="020F0502020204030204" pitchFamily="34" charset="0"/>
                <a:cs typeface="Calibri" panose="020F0502020204030204" pitchFamily="34" charset="0"/>
              </a:rPr>
              <a:t>1, </a:t>
            </a:r>
            <a:r>
              <a:rPr lang="ro-RO" sz="2800" b="1" dirty="0" smtClean="0">
                <a:solidFill>
                  <a:srgbClr val="ED2A59"/>
                </a:solidFill>
                <a:latin typeface="Calibri" panose="020F0502020204030204" pitchFamily="34" charset="0"/>
                <a:ea typeface="Calibri" panose="020F0502020204030204" pitchFamily="34" charset="0"/>
                <a:cs typeface="Calibri" panose="020F0502020204030204" pitchFamily="34" charset="0"/>
              </a:rPr>
              <a:t>Subiectul</a:t>
            </a:r>
            <a:r>
              <a:rPr lang="en-US" sz="2800" b="1" dirty="0" smtClean="0">
                <a:solidFill>
                  <a:srgbClr val="ED2A59"/>
                </a:solidFill>
                <a:latin typeface="Calibri" panose="020F0502020204030204" pitchFamily="34" charset="0"/>
                <a:ea typeface="Calibri" panose="020F0502020204030204" pitchFamily="34" charset="0"/>
                <a:cs typeface="Calibri" panose="020F0502020204030204" pitchFamily="34" charset="0"/>
              </a:rPr>
              <a:t> 2</a:t>
            </a:r>
            <a:r>
              <a:rPr lang="ro-RO" sz="2800" b="1" dirty="0" smtClean="0">
                <a:solidFill>
                  <a:srgbClr val="ED2A59"/>
                </a:solidFill>
                <a:latin typeface="Calibri" panose="020F0502020204030204" pitchFamily="34" charset="0"/>
                <a:ea typeface="Calibri" panose="020F0502020204030204" pitchFamily="34" charset="0"/>
                <a:cs typeface="Calibri" panose="020F0502020204030204" pitchFamily="34" charset="0"/>
              </a:rPr>
              <a:t> </a:t>
            </a:r>
            <a:r>
              <a:rPr lang="ro-RO" sz="2400" dirty="0" smtClean="0">
                <a:solidFill>
                  <a:schemeClr val="tx1">
                    <a:lumMod val="75000"/>
                    <a:lumOff val="25000"/>
                  </a:schemeClr>
                </a:solidFill>
                <a:latin typeface="Calibri" panose="020F0502020204030204" pitchFamily="34" charset="0"/>
                <a:cs typeface="Calibri" panose="020F0502020204030204" pitchFamily="34" charset="0"/>
              </a:rPr>
              <a:t>Evidențiază </a:t>
            </a:r>
            <a:r>
              <a:rPr lang="ro-RO" sz="2400" dirty="0">
                <a:solidFill>
                  <a:schemeClr val="tx1">
                    <a:lumMod val="75000"/>
                    <a:lumOff val="25000"/>
                  </a:schemeClr>
                </a:solidFill>
                <a:latin typeface="Calibri" panose="020F0502020204030204" pitchFamily="34" charset="0"/>
                <a:cs typeface="Calibri" panose="020F0502020204030204" pitchFamily="34" charset="0"/>
              </a:rPr>
              <a:t>caracteristicile, abilitățile și trăsăturile YDSI. Majoritatea inovatorilor sociali nu sunt motivați de bani sau profit, ci de voința și dorința puternică de a face ceva bun. Este eliminat mitul potrivit căruia făcând bine printr-o afacere sau organizație înseamnă că se sacrifică oportunitatea de a câștiga capital și de a crea un mijloc de trai. </a:t>
            </a:r>
          </a:p>
          <a:p>
            <a:r>
              <a:rPr lang="ro-RO" sz="2800" b="1" dirty="0" smtClean="0">
                <a:solidFill>
                  <a:srgbClr val="ED2A59"/>
                </a:solidFill>
              </a:rPr>
              <a:t>”Mulți </a:t>
            </a:r>
            <a:r>
              <a:rPr lang="ro-RO" sz="2800" b="1" dirty="0">
                <a:solidFill>
                  <a:srgbClr val="ED2A59"/>
                </a:solidFill>
              </a:rPr>
              <a:t>tineri inovatori nu realizează că sunt antreprenori sociali</a:t>
            </a:r>
            <a:r>
              <a:rPr lang="ro-RO" sz="2800" b="1" dirty="0" smtClean="0">
                <a:solidFill>
                  <a:srgbClr val="ED2A59"/>
                </a:solidFill>
              </a:rPr>
              <a:t>”</a:t>
            </a:r>
            <a:endParaRPr lang="en-IE" sz="2800" b="1" dirty="0">
              <a:solidFill>
                <a:srgbClr val="ED2A59"/>
              </a:solidFill>
            </a:endParaRPr>
          </a:p>
          <a:p>
            <a:pPr marL="457200" indent="-457200">
              <a:buFont typeface="Wingdings" panose="05000000000000000000" pitchFamily="2" charset="2"/>
              <a:buChar char="ü"/>
            </a:pPr>
            <a:r>
              <a:rPr lang="ro-RO" sz="2800" dirty="0" smtClean="0">
                <a:solidFill>
                  <a:schemeClr val="tx1">
                    <a:lumMod val="75000"/>
                    <a:lumOff val="25000"/>
                  </a:schemeClr>
                </a:solidFill>
              </a:rPr>
              <a:t>Ești </a:t>
            </a:r>
            <a:r>
              <a:rPr lang="ro-RO" sz="2800" dirty="0">
                <a:solidFill>
                  <a:schemeClr val="tx1">
                    <a:lumMod val="75000"/>
                    <a:lumOff val="25000"/>
                  </a:schemeClr>
                </a:solidFill>
              </a:rPr>
              <a:t>un tânăr inovator social digital în </a:t>
            </a:r>
            <a:r>
              <a:rPr lang="ro-RO" sz="2800" dirty="0" smtClean="0">
                <a:solidFill>
                  <a:schemeClr val="tx1">
                    <a:lumMod val="75000"/>
                    <a:lumOff val="25000"/>
                  </a:schemeClr>
                </a:solidFill>
              </a:rPr>
              <a:t>devenire?</a:t>
            </a:r>
            <a:endParaRPr lang="ro-RO" sz="2800" dirty="0">
              <a:solidFill>
                <a:schemeClr val="tx1">
                  <a:lumMod val="75000"/>
                  <a:lumOff val="25000"/>
                </a:schemeClr>
              </a:solidFill>
            </a:endParaRPr>
          </a:p>
          <a:p>
            <a:pPr marL="457200" indent="-457200">
              <a:buFont typeface="Wingdings" panose="05000000000000000000" pitchFamily="2" charset="2"/>
              <a:buChar char="ü"/>
            </a:pPr>
            <a:r>
              <a:rPr lang="ro-RO" sz="2800" dirty="0" smtClean="0">
                <a:solidFill>
                  <a:schemeClr val="tx1">
                    <a:lumMod val="75000"/>
                    <a:lumOff val="25000"/>
                  </a:schemeClr>
                </a:solidFill>
              </a:rPr>
              <a:t>Accent </a:t>
            </a:r>
            <a:r>
              <a:rPr lang="ro-RO" sz="2800" dirty="0">
                <a:solidFill>
                  <a:schemeClr val="tx1">
                    <a:lumMod val="75000"/>
                    <a:lumOff val="25000"/>
                  </a:schemeClr>
                </a:solidFill>
              </a:rPr>
              <a:t>pe caracteristicile și trăsăturile </a:t>
            </a:r>
            <a:r>
              <a:rPr lang="ro-RO" sz="2800" dirty="0" smtClean="0">
                <a:solidFill>
                  <a:schemeClr val="tx1">
                    <a:lumMod val="75000"/>
                    <a:lumOff val="25000"/>
                  </a:schemeClr>
                </a:solidFill>
              </a:rPr>
              <a:t>YDSI.</a:t>
            </a:r>
            <a:endParaRPr lang="ro-RO" sz="2800" dirty="0">
              <a:solidFill>
                <a:schemeClr val="tx1">
                  <a:lumMod val="75000"/>
                  <a:lumOff val="25000"/>
                </a:schemeClr>
              </a:solidFill>
            </a:endParaRPr>
          </a:p>
          <a:p>
            <a:pPr marL="457200" indent="-457200">
              <a:buFont typeface="Wingdings" panose="05000000000000000000" pitchFamily="2" charset="2"/>
              <a:buChar char="ü"/>
            </a:pPr>
            <a:r>
              <a:rPr lang="ro-RO" sz="2800" dirty="0" smtClean="0">
                <a:solidFill>
                  <a:schemeClr val="tx1">
                    <a:lumMod val="75000"/>
                    <a:lumOff val="25000"/>
                  </a:schemeClr>
                </a:solidFill>
              </a:rPr>
              <a:t>Descoperă </a:t>
            </a:r>
            <a:r>
              <a:rPr lang="ro-RO" sz="2800" dirty="0">
                <a:solidFill>
                  <a:schemeClr val="tx1">
                    <a:lumMod val="75000"/>
                    <a:lumOff val="25000"/>
                  </a:schemeClr>
                </a:solidFill>
              </a:rPr>
              <a:t>super puterile tale </a:t>
            </a:r>
            <a:r>
              <a:rPr lang="ro-RO" sz="2800" dirty="0" smtClean="0">
                <a:solidFill>
                  <a:schemeClr val="tx1">
                    <a:lumMod val="75000"/>
                    <a:lumOff val="25000"/>
                  </a:schemeClr>
                </a:solidFill>
              </a:rPr>
              <a:t>inovatoare</a:t>
            </a:r>
            <a:endParaRPr lang="ro-RO" sz="2800" dirty="0">
              <a:solidFill>
                <a:schemeClr val="tx1">
                  <a:lumMod val="75000"/>
                  <a:lumOff val="25000"/>
                </a:schemeClr>
              </a:solidFill>
            </a:endParaRPr>
          </a:p>
          <a:p>
            <a:pPr marL="457200" indent="-457200">
              <a:buFont typeface="Wingdings" panose="05000000000000000000" pitchFamily="2" charset="2"/>
              <a:buChar char="ü"/>
            </a:pPr>
            <a:r>
              <a:rPr lang="ro-RO" sz="2800" dirty="0" smtClean="0">
                <a:solidFill>
                  <a:schemeClr val="tx1">
                    <a:lumMod val="75000"/>
                    <a:lumOff val="25000"/>
                  </a:schemeClr>
                </a:solidFill>
              </a:rPr>
              <a:t>Cum </a:t>
            </a:r>
            <a:r>
              <a:rPr lang="ro-RO" sz="2800" dirty="0">
                <a:solidFill>
                  <a:schemeClr val="tx1">
                    <a:lumMod val="75000"/>
                    <a:lumOff val="25000"/>
                  </a:schemeClr>
                </a:solidFill>
              </a:rPr>
              <a:t>au devenit tinerii lideri ai schimbărilor </a:t>
            </a:r>
            <a:r>
              <a:rPr lang="ro-RO" sz="2800" dirty="0" smtClean="0">
                <a:solidFill>
                  <a:schemeClr val="tx1">
                    <a:lumMod val="75000"/>
                    <a:lumOff val="25000"/>
                  </a:schemeClr>
                </a:solidFill>
              </a:rPr>
              <a:t>sociale? </a:t>
            </a:r>
            <a:endParaRPr lang="en-US" sz="2800" dirty="0">
              <a:solidFill>
                <a:schemeClr val="tx1">
                  <a:lumMod val="75000"/>
                  <a:lumOff val="25000"/>
                </a:schemeClr>
              </a:solidFill>
            </a:endParaRPr>
          </a:p>
          <a:p>
            <a:pPr marL="457200" indent="-457200">
              <a:buFont typeface="Wingdings" panose="05000000000000000000" pitchFamily="2" charset="2"/>
              <a:buChar char="ü"/>
            </a:pPr>
            <a:endParaRPr lang="en-IE" sz="3000" dirty="0">
              <a:solidFill>
                <a:schemeClr val="tx1">
                  <a:lumMod val="75000"/>
                  <a:lumOff val="25000"/>
                </a:schemeClr>
              </a:solidFill>
            </a:endParaRPr>
          </a:p>
          <a:p>
            <a:pPr algn="ctr"/>
            <a:endParaRPr lang="en-IE" sz="2400" dirty="0">
              <a:solidFill>
                <a:schemeClr val="tx1">
                  <a:lumMod val="75000"/>
                  <a:lumOff val="2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9820179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 xmlns:a16="http://schemas.microsoft.com/office/drawing/2014/main" id="{CD5BE0B8-93A2-4FBD-BF54-8E8F0C298A3B}"/>
              </a:ext>
            </a:extLst>
          </p:cNvPr>
          <p:cNvSpPr>
            <a:spLocks noGrp="1"/>
          </p:cNvSpPr>
          <p:nvPr>
            <p:ph type="body" sz="quarter" idx="13"/>
          </p:nvPr>
        </p:nvSpPr>
        <p:spPr>
          <a:xfrm>
            <a:off x="5267459" y="403121"/>
            <a:ext cx="6530765" cy="6190862"/>
          </a:xfrm>
        </p:spPr>
        <p:txBody>
          <a:bodyPr>
            <a:noAutofit/>
          </a:bodyPr>
          <a:lstStyle/>
          <a:p>
            <a:r>
              <a:rPr lang="en-IE" sz="4400" b="1" dirty="0" smtClean="0">
                <a:solidFill>
                  <a:srgbClr val="ED2A59"/>
                </a:solidFill>
              </a:rPr>
              <a:t>Sec</a:t>
            </a:r>
            <a:r>
              <a:rPr lang="ro-RO" sz="4400" b="1" dirty="0" smtClean="0">
                <a:solidFill>
                  <a:srgbClr val="ED2A59"/>
                </a:solidFill>
              </a:rPr>
              <a:t>ț</a:t>
            </a:r>
            <a:r>
              <a:rPr lang="en-IE" sz="4400" b="1" dirty="0" smtClean="0">
                <a:solidFill>
                  <a:srgbClr val="ED2A59"/>
                </a:solidFill>
              </a:rPr>
              <a:t>i</a:t>
            </a:r>
            <a:r>
              <a:rPr lang="ro-RO" sz="4400" b="1" dirty="0" smtClean="0">
                <a:solidFill>
                  <a:srgbClr val="ED2A59"/>
                </a:solidFill>
              </a:rPr>
              <a:t>unea următoare</a:t>
            </a:r>
            <a:r>
              <a:rPr lang="en-IE" sz="4400" b="1" dirty="0" smtClean="0">
                <a:solidFill>
                  <a:srgbClr val="ED2A59"/>
                </a:solidFill>
              </a:rPr>
              <a:t> </a:t>
            </a:r>
            <a:r>
              <a:rPr lang="ro-RO" sz="4400" b="1" dirty="0" smtClean="0">
                <a:solidFill>
                  <a:srgbClr val="ED2A59"/>
                </a:solidFill>
              </a:rPr>
              <a:t>Antreprenori </a:t>
            </a:r>
            <a:r>
              <a:rPr lang="ro-RO" sz="4400" b="1" dirty="0">
                <a:solidFill>
                  <a:srgbClr val="ED2A59"/>
                </a:solidFill>
              </a:rPr>
              <a:t>Sociali în lumina </a:t>
            </a:r>
            <a:r>
              <a:rPr lang="ro-RO" sz="4400" b="1" dirty="0" smtClean="0">
                <a:solidFill>
                  <a:srgbClr val="ED2A59"/>
                </a:solidFill>
              </a:rPr>
              <a:t>reflectoarelor </a:t>
            </a:r>
            <a:endParaRPr lang="en-US" sz="4400" b="1" dirty="0">
              <a:solidFill>
                <a:srgbClr val="ED2A59"/>
              </a:solidFill>
            </a:endParaRPr>
          </a:p>
          <a:p>
            <a:endParaRPr lang="en-IE" sz="4400" b="1" dirty="0">
              <a:solidFill>
                <a:srgbClr val="ED2A59"/>
              </a:solidFill>
            </a:endParaRPr>
          </a:p>
        </p:txBody>
      </p:sp>
      <p:sp>
        <p:nvSpPr>
          <p:cNvPr id="7" name="Text Placeholder 6">
            <a:extLst>
              <a:ext uri="{FF2B5EF4-FFF2-40B4-BE49-F238E27FC236}">
                <a16:creationId xmlns="" xmlns:a16="http://schemas.microsoft.com/office/drawing/2014/main" id="{0D039ACA-412E-4AF1-89F5-14D5E2D9D5D4}"/>
              </a:ext>
            </a:extLst>
          </p:cNvPr>
          <p:cNvSpPr>
            <a:spLocks noGrp="1"/>
          </p:cNvSpPr>
          <p:nvPr>
            <p:ph type="body" sz="quarter" idx="14"/>
          </p:nvPr>
        </p:nvSpPr>
        <p:spPr>
          <a:xfrm>
            <a:off x="5859887" y="2368420"/>
            <a:ext cx="5938338" cy="4013226"/>
          </a:xfrm>
        </p:spPr>
        <p:txBody>
          <a:bodyPr/>
          <a:lstStyle/>
          <a:p>
            <a:r>
              <a:rPr lang="en-US" dirty="0">
                <a:solidFill>
                  <a:schemeClr val="tx1">
                    <a:lumMod val="75000"/>
                    <a:lumOff val="25000"/>
                  </a:schemeClr>
                </a:solidFill>
              </a:rPr>
              <a:t> </a:t>
            </a:r>
            <a:r>
              <a:rPr lang="ro-RO" dirty="0">
                <a:solidFill>
                  <a:schemeClr val="tx1">
                    <a:lumMod val="75000"/>
                    <a:lumOff val="25000"/>
                  </a:schemeClr>
                </a:solidFill>
              </a:rPr>
              <a:t>Dacă ești </a:t>
            </a:r>
            <a:r>
              <a:rPr lang="ro-RO" dirty="0">
                <a:solidFill>
                  <a:srgbClr val="40A67A"/>
                </a:solidFill>
                <a:latin typeface="Abadi" panose="020B0604020104020204" pitchFamily="34" charset="0"/>
              </a:rPr>
              <a:t>antreprenor social </a:t>
            </a:r>
            <a:r>
              <a:rPr lang="ro-RO" dirty="0">
                <a:solidFill>
                  <a:schemeClr val="tx1">
                    <a:lumMod val="75000"/>
                    <a:lumOff val="25000"/>
                  </a:schemeClr>
                </a:solidFill>
              </a:rPr>
              <a:t>sau aspiri la acest statut, este posibil să te întrebi care sunt caracteristicile personalității ce te-ar putea ajuta să reușești în domeniul emergent al antreprenoriatului social. Antreprenorii sociali au o personalitate distinctivă, trăsături și abilități care sunt esențiale pentru </a:t>
            </a:r>
            <a:r>
              <a:rPr lang="ro-RO" dirty="0" smtClean="0">
                <a:solidFill>
                  <a:schemeClr val="tx1">
                    <a:lumMod val="75000"/>
                    <a:lumOff val="25000"/>
                  </a:schemeClr>
                </a:solidFill>
              </a:rPr>
              <a:t>succes. </a:t>
            </a:r>
            <a:endParaRPr lang="en-IE" sz="2400" b="0" i="0" dirty="0">
              <a:solidFill>
                <a:schemeClr val="tx1">
                  <a:lumMod val="75000"/>
                  <a:lumOff val="25000"/>
                </a:schemeClr>
              </a:solidFill>
              <a:effectLst/>
            </a:endParaRPr>
          </a:p>
          <a:p>
            <a:r>
              <a:rPr lang="ro-RO" dirty="0">
                <a:solidFill>
                  <a:schemeClr val="tx1">
                    <a:lumMod val="75000"/>
                    <a:lumOff val="25000"/>
                  </a:schemeClr>
                </a:solidFill>
              </a:rPr>
              <a:t>Ține minte că </a:t>
            </a:r>
            <a:r>
              <a:rPr lang="ro-RO" dirty="0">
                <a:solidFill>
                  <a:srgbClr val="40A67A"/>
                </a:solidFill>
                <a:latin typeface="Abadi" panose="020B0604020104020204" pitchFamily="34" charset="0"/>
              </a:rPr>
              <a:t>întreprinderea socială </a:t>
            </a:r>
            <a:r>
              <a:rPr lang="ro-RO" dirty="0">
                <a:solidFill>
                  <a:schemeClr val="tx1">
                    <a:lumMod val="75000"/>
                    <a:lumOff val="25000"/>
                  </a:schemeClr>
                </a:solidFill>
              </a:rPr>
              <a:t>nu trebuie să fie complicată, ci trebuie să se concentreze pe îmbunătățirea vieții pentru o persoană sau un grup de oameni.</a:t>
            </a:r>
            <a:endParaRPr lang="en-US" dirty="0">
              <a:solidFill>
                <a:schemeClr val="tx1">
                  <a:lumMod val="75000"/>
                  <a:lumOff val="25000"/>
                </a:schemeClr>
              </a:solidFill>
            </a:endParaRPr>
          </a:p>
          <a:p>
            <a:endParaRPr lang="en-US" dirty="0"/>
          </a:p>
          <a:p>
            <a:r>
              <a:rPr lang="en-IE" b="0" i="0" dirty="0" smtClean="0">
                <a:solidFill>
                  <a:schemeClr val="tx1">
                    <a:lumMod val="75000"/>
                    <a:lumOff val="25000"/>
                  </a:schemeClr>
                </a:solidFill>
                <a:effectLst/>
                <a:latin typeface="Abadi" panose="020B0604020104020204" pitchFamily="34" charset="0"/>
              </a:rPr>
              <a:t>.</a:t>
            </a:r>
            <a:endParaRPr lang="en-IE" sz="2400" b="0" i="0" dirty="0">
              <a:solidFill>
                <a:schemeClr val="tx1">
                  <a:lumMod val="75000"/>
                  <a:lumOff val="25000"/>
                </a:schemeClr>
              </a:solidFill>
              <a:effectLst/>
            </a:endParaRPr>
          </a:p>
          <a:p>
            <a:endParaRPr lang="en-IE" dirty="0">
              <a:solidFill>
                <a:schemeClr val="tx1">
                  <a:lumMod val="75000"/>
                  <a:lumOff val="25000"/>
                </a:schemeClr>
              </a:solidFill>
            </a:endParaRPr>
          </a:p>
        </p:txBody>
      </p:sp>
      <p:pic>
        <p:nvPicPr>
          <p:cNvPr id="9" name="Picture Placeholder 8" descr="A picture containing person, outdoor&#10;&#10;Description automatically generated">
            <a:extLst>
              <a:ext uri="{FF2B5EF4-FFF2-40B4-BE49-F238E27FC236}">
                <a16:creationId xmlns="" xmlns:a16="http://schemas.microsoft.com/office/drawing/2014/main" id="{4524A887-139B-4F98-8F76-50A90700F936}"/>
              </a:ext>
            </a:extLst>
          </p:cNvPr>
          <p:cNvPicPr>
            <a:picLocks noGrp="1" noChangeAspect="1"/>
          </p:cNvPicPr>
          <p:nvPr>
            <p:ph type="pic" sz="quarter" idx="10"/>
          </p:nvPr>
        </p:nvPicPr>
        <p:blipFill>
          <a:blip r:embed="rId2"/>
          <a:srcRect t="810" b="810"/>
          <a:stretch>
            <a:fillRect/>
          </a:stretch>
        </p:blipFill>
        <p:spPr>
          <a:xfrm>
            <a:off x="1630430" y="403121"/>
            <a:ext cx="4051300" cy="5978525"/>
          </a:xfrm>
        </p:spPr>
      </p:pic>
    </p:spTree>
    <p:extLst>
      <p:ext uri="{BB962C8B-B14F-4D97-AF65-F5344CB8AC3E}">
        <p14:creationId xmlns:p14="http://schemas.microsoft.com/office/powerpoint/2010/main" val="40197204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 xmlns:a16="http://schemas.microsoft.com/office/drawing/2014/main" id="{8DC542D5-4708-4EAE-B9C8-255E42066F92}"/>
              </a:ext>
            </a:extLst>
          </p:cNvPr>
          <p:cNvSpPr>
            <a:spLocks noGrp="1"/>
          </p:cNvSpPr>
          <p:nvPr>
            <p:ph type="body" sz="quarter" idx="14"/>
          </p:nvPr>
        </p:nvSpPr>
        <p:spPr>
          <a:xfrm>
            <a:off x="5273320" y="447735"/>
            <a:ext cx="6396393" cy="2644774"/>
          </a:xfrm>
        </p:spPr>
        <p:txBody>
          <a:bodyPr/>
          <a:lstStyle/>
          <a:p>
            <a:pPr algn="ctr"/>
            <a:r>
              <a:rPr lang="ro-RO" sz="6600" b="1" dirty="0" smtClean="0">
                <a:solidFill>
                  <a:srgbClr val="A6377D"/>
                </a:solidFill>
              </a:rPr>
              <a:t>Toată lumea este</a:t>
            </a:r>
            <a:r>
              <a:rPr lang="en-IE" sz="6600" b="1" dirty="0" smtClean="0">
                <a:solidFill>
                  <a:srgbClr val="A6377D"/>
                </a:solidFill>
              </a:rPr>
              <a:t>!</a:t>
            </a:r>
            <a:endParaRPr lang="en-IE" sz="6600" b="1" dirty="0">
              <a:solidFill>
                <a:srgbClr val="A6377D"/>
              </a:solidFill>
            </a:endParaRPr>
          </a:p>
          <a:p>
            <a:pPr algn="ctr"/>
            <a:r>
              <a:rPr lang="en-IE" sz="4800" b="1" dirty="0" smtClean="0"/>
              <a:t>….</a:t>
            </a:r>
            <a:r>
              <a:rPr lang="ro-RO" sz="4800" b="1" dirty="0" smtClean="0"/>
              <a:t>cu toții avem tot ce ne trebuie</a:t>
            </a:r>
            <a:r>
              <a:rPr lang="en-IE" sz="4800" b="1" dirty="0" smtClean="0"/>
              <a:t>!</a:t>
            </a:r>
            <a:endParaRPr lang="en-IE" sz="4800" b="1" dirty="0"/>
          </a:p>
        </p:txBody>
      </p:sp>
      <p:sp>
        <p:nvSpPr>
          <p:cNvPr id="5" name="Text Placeholder 4">
            <a:extLst>
              <a:ext uri="{FF2B5EF4-FFF2-40B4-BE49-F238E27FC236}">
                <a16:creationId xmlns="" xmlns:a16="http://schemas.microsoft.com/office/drawing/2014/main" id="{25FA960D-DED9-42EF-A969-B62E742ECA6A}"/>
              </a:ext>
            </a:extLst>
          </p:cNvPr>
          <p:cNvSpPr>
            <a:spLocks noGrp="1"/>
          </p:cNvSpPr>
          <p:nvPr>
            <p:ph type="body" sz="quarter" idx="15"/>
          </p:nvPr>
        </p:nvSpPr>
        <p:spPr>
          <a:xfrm>
            <a:off x="417643" y="965296"/>
            <a:ext cx="5150238" cy="697353"/>
          </a:xfrm>
        </p:spPr>
        <p:txBody>
          <a:bodyPr>
            <a:noAutofit/>
          </a:bodyPr>
          <a:lstStyle/>
          <a:p>
            <a:r>
              <a:rPr lang="ro-RO" sz="4000" b="1" dirty="0" smtClean="0"/>
              <a:t>Cine sunt Inovatorii</a:t>
            </a:r>
            <a:r>
              <a:rPr lang="en-IE" sz="4000" b="1" dirty="0" smtClean="0"/>
              <a:t> Social </a:t>
            </a:r>
            <a:r>
              <a:rPr lang="ro-RO" sz="4000" b="1" dirty="0" smtClean="0"/>
              <a:t>Digitali</a:t>
            </a:r>
            <a:r>
              <a:rPr lang="en-IE" sz="4000" b="1" dirty="0" smtClean="0"/>
              <a:t>?</a:t>
            </a:r>
            <a:endParaRPr lang="en-IE" sz="4000" b="1" dirty="0"/>
          </a:p>
        </p:txBody>
      </p:sp>
      <p:sp>
        <p:nvSpPr>
          <p:cNvPr id="6" name="Text Placeholder 5">
            <a:extLst>
              <a:ext uri="{FF2B5EF4-FFF2-40B4-BE49-F238E27FC236}">
                <a16:creationId xmlns="" xmlns:a16="http://schemas.microsoft.com/office/drawing/2014/main" id="{B860871A-3C09-4692-B9FD-13CC694F9074}"/>
              </a:ext>
            </a:extLst>
          </p:cNvPr>
          <p:cNvSpPr>
            <a:spLocks noGrp="1"/>
          </p:cNvSpPr>
          <p:nvPr>
            <p:ph type="body" sz="quarter" idx="16"/>
          </p:nvPr>
        </p:nvSpPr>
        <p:spPr>
          <a:xfrm>
            <a:off x="6283027" y="3094022"/>
            <a:ext cx="5386686" cy="2644774"/>
          </a:xfrm>
        </p:spPr>
        <p:txBody>
          <a:bodyPr/>
          <a:lstStyle/>
          <a:p>
            <a:pPr algn="just"/>
            <a:r>
              <a:rPr lang="ro-RO" dirty="0" smtClean="0">
                <a:latin typeface="arial" panose="020B0604020202020204" pitchFamily="34" charset="0"/>
              </a:rPr>
              <a:t>Tinerii </a:t>
            </a:r>
            <a:r>
              <a:rPr lang="ro-RO" dirty="0">
                <a:latin typeface="arial" panose="020B0604020202020204" pitchFamily="34" charset="0"/>
              </a:rPr>
              <a:t>I</a:t>
            </a:r>
            <a:r>
              <a:rPr lang="ro-RO" dirty="0" smtClean="0">
                <a:latin typeface="arial" panose="020B0604020202020204" pitchFamily="34" charset="0"/>
              </a:rPr>
              <a:t>novatori </a:t>
            </a:r>
            <a:r>
              <a:rPr lang="ro-RO" dirty="0">
                <a:latin typeface="arial" panose="020B0604020202020204" pitchFamily="34" charset="0"/>
              </a:rPr>
              <a:t>S</a:t>
            </a:r>
            <a:r>
              <a:rPr lang="ro-RO" dirty="0" smtClean="0">
                <a:latin typeface="arial" panose="020B0604020202020204" pitchFamily="34" charset="0"/>
              </a:rPr>
              <a:t>ociali </a:t>
            </a:r>
            <a:r>
              <a:rPr lang="ro-RO" dirty="0">
                <a:latin typeface="arial" panose="020B0604020202020204" pitchFamily="34" charset="0"/>
              </a:rPr>
              <a:t>D</a:t>
            </a:r>
            <a:r>
              <a:rPr lang="ro-RO" dirty="0" smtClean="0">
                <a:latin typeface="arial" panose="020B0604020202020204" pitchFamily="34" charset="0"/>
              </a:rPr>
              <a:t>igitali </a:t>
            </a:r>
            <a:r>
              <a:rPr lang="ro-RO" dirty="0">
                <a:latin typeface="arial" panose="020B0604020202020204" pitchFamily="34" charset="0"/>
              </a:rPr>
              <a:t>sunt oameni speciali care vor să facă diferența, să se implice și să creeze o societate mai bună. Sunt oameni care își folosesc viziunea, talentele și energia pentru a contribui pozitiv la lumea în care trăiesc folosind puterea digitalului pentru a face acest lucru.</a:t>
            </a:r>
            <a:endParaRPr lang="en-US" dirty="0">
              <a:latin typeface="arial" panose="020B0604020202020204" pitchFamily="34" charset="0"/>
            </a:endParaRPr>
          </a:p>
        </p:txBody>
      </p:sp>
      <p:pic>
        <p:nvPicPr>
          <p:cNvPr id="8" name="Picture 7">
            <a:hlinkClick r:id="rId2"/>
            <a:extLst>
              <a:ext uri="{FF2B5EF4-FFF2-40B4-BE49-F238E27FC236}">
                <a16:creationId xmlns="" xmlns:a16="http://schemas.microsoft.com/office/drawing/2014/main" id="{2ECEDEE8-C842-4BD1-913B-1946CF04E1C2}"/>
              </a:ext>
            </a:extLst>
          </p:cNvPr>
          <p:cNvPicPr>
            <a:picLocks noChangeAspect="1"/>
          </p:cNvPicPr>
          <p:nvPr/>
        </p:nvPicPr>
        <p:blipFill>
          <a:blip r:embed="rId3"/>
          <a:stretch>
            <a:fillRect/>
          </a:stretch>
        </p:blipFill>
        <p:spPr>
          <a:xfrm>
            <a:off x="508178" y="2711936"/>
            <a:ext cx="5440965" cy="3026860"/>
          </a:xfrm>
          <a:prstGeom prst="rect">
            <a:avLst/>
          </a:prstGeom>
        </p:spPr>
      </p:pic>
    </p:spTree>
    <p:extLst>
      <p:ext uri="{BB962C8B-B14F-4D97-AF65-F5344CB8AC3E}">
        <p14:creationId xmlns:p14="http://schemas.microsoft.com/office/powerpoint/2010/main" val="263375453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 xmlns:a16="http://schemas.microsoft.com/office/drawing/2014/main" id="{DCF2D12D-991B-405B-A953-64DAC8F71BE4}"/>
              </a:ext>
            </a:extLst>
          </p:cNvPr>
          <p:cNvSpPr>
            <a:spLocks noGrp="1"/>
          </p:cNvSpPr>
          <p:nvPr>
            <p:ph type="body" sz="quarter" idx="14"/>
          </p:nvPr>
        </p:nvSpPr>
        <p:spPr>
          <a:xfrm>
            <a:off x="529849" y="1599180"/>
            <a:ext cx="6622389" cy="2644774"/>
          </a:xfrm>
        </p:spPr>
        <p:txBody>
          <a:bodyPr/>
          <a:lstStyle/>
          <a:p>
            <a:pPr algn="ctr"/>
            <a:r>
              <a:rPr lang="ro-RO" i="1" dirty="0">
                <a:solidFill>
                  <a:schemeClr val="tx1">
                    <a:lumMod val="75000"/>
                    <a:lumOff val="25000"/>
                  </a:schemeClr>
                </a:solidFill>
              </a:rPr>
              <a:t>”</a:t>
            </a:r>
            <a:r>
              <a:rPr lang="ro-RO" i="1" dirty="0" smtClean="0">
                <a:solidFill>
                  <a:schemeClr val="tx1">
                    <a:lumMod val="75000"/>
                    <a:lumOff val="25000"/>
                  </a:schemeClr>
                </a:solidFill>
              </a:rPr>
              <a:t>Văd </a:t>
            </a:r>
            <a:r>
              <a:rPr lang="ro-RO" i="1" dirty="0">
                <a:solidFill>
                  <a:schemeClr val="tx1">
                    <a:lumMod val="75000"/>
                    <a:lumOff val="25000"/>
                  </a:schemeClr>
                </a:solidFill>
              </a:rPr>
              <a:t>condițiile ca o oportunitate de a crea ceva nou, în timp ce atât de mulți alții o văd ca un inconvenient de tolerat. Acest lucru provine din setul unic de caracteristici personale pe care le aduce situației - inspirație, creativitate, acțiune directă, curaj și forță. Aceste caracteristici sunt fundamentale pentru procesul de inovaţie'</a:t>
            </a:r>
            <a:r>
              <a:rPr lang="en-IE" i="1" dirty="0" smtClean="0">
                <a:solidFill>
                  <a:schemeClr val="tx1">
                    <a:lumMod val="75000"/>
                    <a:lumOff val="25000"/>
                  </a:schemeClr>
                </a:solidFill>
                <a:effectLst/>
              </a:rPr>
              <a:t>’</a:t>
            </a:r>
            <a:r>
              <a:rPr lang="en-IE" b="1" i="1" dirty="0" smtClean="0">
                <a:solidFill>
                  <a:schemeClr val="tx1">
                    <a:lumMod val="75000"/>
                    <a:lumOff val="25000"/>
                  </a:schemeClr>
                </a:solidFill>
                <a:effectLst/>
              </a:rPr>
              <a:t>.</a:t>
            </a:r>
            <a:endParaRPr lang="ro-RO" b="1" i="1" dirty="0" smtClean="0">
              <a:solidFill>
                <a:schemeClr val="tx1">
                  <a:lumMod val="75000"/>
                  <a:lumOff val="25000"/>
                </a:schemeClr>
              </a:solidFill>
              <a:effectLst/>
            </a:endParaRPr>
          </a:p>
          <a:p>
            <a:pPr algn="ctr"/>
            <a:r>
              <a:rPr lang="en-IE" b="1" i="1" dirty="0" smtClean="0">
                <a:solidFill>
                  <a:schemeClr val="tx1">
                    <a:lumMod val="75000"/>
                    <a:lumOff val="25000"/>
                  </a:schemeClr>
                </a:solidFill>
                <a:effectLst/>
              </a:rPr>
              <a:t> </a:t>
            </a:r>
            <a:r>
              <a:rPr lang="en-IE" sz="1800" i="1" dirty="0" smtClean="0">
                <a:solidFill>
                  <a:schemeClr val="tx1">
                    <a:lumMod val="75000"/>
                    <a:lumOff val="25000"/>
                  </a:schemeClr>
                </a:solidFill>
              </a:rPr>
              <a:t>Stanford </a:t>
            </a:r>
            <a:r>
              <a:rPr lang="en-IE" sz="1800" i="1" dirty="0">
                <a:solidFill>
                  <a:schemeClr val="tx1">
                    <a:lumMod val="75000"/>
                    <a:lumOff val="25000"/>
                  </a:schemeClr>
                </a:solidFill>
              </a:rPr>
              <a:t>Social </a:t>
            </a:r>
            <a:r>
              <a:rPr lang="en-IE" sz="1800" i="1" dirty="0" smtClean="0">
                <a:solidFill>
                  <a:schemeClr val="tx1">
                    <a:lumMod val="75000"/>
                    <a:lumOff val="25000"/>
                  </a:schemeClr>
                </a:solidFill>
              </a:rPr>
              <a:t>Innovation</a:t>
            </a:r>
            <a:endParaRPr lang="en-IE" sz="1800" i="1" dirty="0">
              <a:solidFill>
                <a:schemeClr val="tx1">
                  <a:lumMod val="75000"/>
                  <a:lumOff val="25000"/>
                </a:schemeClr>
              </a:solidFill>
              <a:effectLst/>
            </a:endParaRPr>
          </a:p>
          <a:p>
            <a:pPr algn="ctr"/>
            <a:r>
              <a:rPr lang="ro-RO" i="1" dirty="0">
                <a:solidFill>
                  <a:schemeClr val="tx1">
                    <a:lumMod val="75000"/>
                    <a:lumOff val="25000"/>
                  </a:schemeClr>
                </a:solidFill>
              </a:rPr>
              <a:t>”</a:t>
            </a:r>
            <a:r>
              <a:rPr lang="ro-RO" i="1" dirty="0" smtClean="0">
                <a:solidFill>
                  <a:schemeClr val="tx1">
                    <a:lumMod val="75000"/>
                    <a:lumOff val="25000"/>
                  </a:schemeClr>
                </a:solidFill>
              </a:rPr>
              <a:t>Principala </a:t>
            </a:r>
            <a:r>
              <a:rPr lang="ro-RO" i="1" dirty="0">
                <a:solidFill>
                  <a:schemeClr val="tx1">
                    <a:lumMod val="75000"/>
                    <a:lumOff val="25000"/>
                  </a:schemeClr>
                </a:solidFill>
              </a:rPr>
              <a:t>diferență dintre un antreprenor tradițional și un antreprenor social este următoarea: antreprenoriatul social măsoară succesul nu doar în cantitatea de bani câștigată, ci și în impactul pe care îl </a:t>
            </a:r>
            <a:r>
              <a:rPr lang="ro-RO" i="1" dirty="0" smtClean="0">
                <a:solidFill>
                  <a:schemeClr val="tx1">
                    <a:lumMod val="75000"/>
                    <a:lumOff val="25000"/>
                  </a:schemeClr>
                </a:solidFill>
              </a:rPr>
              <a:t>produc</a:t>
            </a:r>
            <a:r>
              <a:rPr lang="ro-RO" dirty="0" smtClean="0">
                <a:solidFill>
                  <a:schemeClr val="tx1">
                    <a:lumMod val="75000"/>
                    <a:lumOff val="25000"/>
                  </a:schemeClr>
                </a:solidFill>
              </a:rPr>
              <a:t>”.</a:t>
            </a:r>
            <a:r>
              <a:rPr lang="en-IE" b="0" i="0" dirty="0" smtClean="0">
                <a:solidFill>
                  <a:schemeClr val="tx1">
                    <a:lumMod val="75000"/>
                    <a:lumOff val="25000"/>
                  </a:schemeClr>
                </a:solidFill>
                <a:effectLst/>
              </a:rPr>
              <a:t> </a:t>
            </a:r>
            <a:r>
              <a:rPr lang="en-IE" sz="1800" i="1" dirty="0">
                <a:solidFill>
                  <a:schemeClr val="tx1">
                    <a:lumMod val="75000"/>
                    <a:lumOff val="25000"/>
                  </a:schemeClr>
                </a:solidFill>
                <a:hlinkClick r:id="rId2">
                  <a:extLst>
                    <a:ext uri="{A12FA001-AC4F-418D-AE19-62706E023703}">
                      <ahyp:hlinkClr xmlns="" xmlns:ahyp="http://schemas.microsoft.com/office/drawing/2018/hyperlinkcolor" val="tx"/>
                    </a:ext>
                  </a:extLst>
                </a:hlinkClick>
              </a:rPr>
              <a:t>d</a:t>
            </a:r>
            <a:r>
              <a:rPr lang="en-IE" sz="1800" b="0" i="1" dirty="0">
                <a:solidFill>
                  <a:schemeClr val="tx1">
                    <a:lumMod val="75000"/>
                    <a:lumOff val="25000"/>
                  </a:schemeClr>
                </a:solidFill>
                <a:effectLst/>
                <a:hlinkClick r:id="rId2">
                  <a:extLst>
                    <a:ext uri="{A12FA001-AC4F-418D-AE19-62706E023703}">
                      <ahyp:hlinkClr xmlns="" xmlns:ahyp="http://schemas.microsoft.com/office/drawing/2018/hyperlinkcolor" val="tx"/>
                    </a:ext>
                  </a:extLst>
                </a:hlinkClick>
              </a:rPr>
              <a:t>otrust.org</a:t>
            </a:r>
            <a:endParaRPr lang="en-IE" sz="1800" b="0" i="1" dirty="0">
              <a:solidFill>
                <a:schemeClr val="tx1">
                  <a:lumMod val="75000"/>
                  <a:lumOff val="25000"/>
                </a:schemeClr>
              </a:solidFill>
              <a:effectLst/>
            </a:endParaRPr>
          </a:p>
          <a:p>
            <a:pPr algn="ctr"/>
            <a:endParaRPr lang="en-IE" dirty="0">
              <a:solidFill>
                <a:schemeClr val="tx1">
                  <a:lumMod val="75000"/>
                  <a:lumOff val="25000"/>
                </a:schemeClr>
              </a:solidFill>
            </a:endParaRPr>
          </a:p>
        </p:txBody>
      </p:sp>
      <p:sp>
        <p:nvSpPr>
          <p:cNvPr id="6" name="Text Placeholder 5">
            <a:extLst>
              <a:ext uri="{FF2B5EF4-FFF2-40B4-BE49-F238E27FC236}">
                <a16:creationId xmlns="" xmlns:a16="http://schemas.microsoft.com/office/drawing/2014/main" id="{E3B5C20B-EA8D-4587-A977-80B74C222DE2}"/>
              </a:ext>
            </a:extLst>
          </p:cNvPr>
          <p:cNvSpPr>
            <a:spLocks noGrp="1"/>
          </p:cNvSpPr>
          <p:nvPr>
            <p:ph type="body" sz="quarter" idx="15"/>
          </p:nvPr>
        </p:nvSpPr>
        <p:spPr>
          <a:xfrm>
            <a:off x="289711" y="269727"/>
            <a:ext cx="6862527" cy="697353"/>
          </a:xfrm>
        </p:spPr>
        <p:txBody>
          <a:bodyPr>
            <a:noAutofit/>
          </a:bodyPr>
          <a:lstStyle/>
          <a:p>
            <a:pPr algn="ctr"/>
            <a:r>
              <a:rPr lang="ro-RO" b="1" dirty="0" smtClean="0"/>
              <a:t>A</a:t>
            </a:r>
            <a:r>
              <a:rPr lang="en-IE" b="1" dirty="0" err="1" smtClean="0"/>
              <a:t>ntrepren</a:t>
            </a:r>
            <a:r>
              <a:rPr lang="ro-RO" b="1" dirty="0" smtClean="0"/>
              <a:t>orii </a:t>
            </a:r>
            <a:r>
              <a:rPr lang="en-IE" b="1" dirty="0" smtClean="0"/>
              <a:t>Social</a:t>
            </a:r>
            <a:r>
              <a:rPr lang="ro-RO" b="1" dirty="0" smtClean="0"/>
              <a:t>i</a:t>
            </a:r>
            <a:r>
              <a:rPr lang="en-IE" b="1" dirty="0" smtClean="0"/>
              <a:t> </a:t>
            </a:r>
            <a:r>
              <a:rPr lang="en-IE" b="1" dirty="0"/>
              <a:t>Versus </a:t>
            </a:r>
            <a:r>
              <a:rPr lang="ro-RO" b="1" dirty="0"/>
              <a:t>A</a:t>
            </a:r>
            <a:r>
              <a:rPr lang="en-IE" b="1" dirty="0" err="1"/>
              <a:t>ntrepren</a:t>
            </a:r>
            <a:r>
              <a:rPr lang="ro-RO" b="1" dirty="0"/>
              <a:t>orii </a:t>
            </a:r>
            <a:r>
              <a:rPr lang="en-IE" b="1" dirty="0" err="1" smtClean="0"/>
              <a:t>Tradi</a:t>
            </a:r>
            <a:r>
              <a:rPr lang="ro-RO" b="1" dirty="0" smtClean="0"/>
              <a:t>ț</a:t>
            </a:r>
            <a:r>
              <a:rPr lang="en-IE" b="1" dirty="0" err="1" smtClean="0"/>
              <a:t>ional</a:t>
            </a:r>
            <a:r>
              <a:rPr lang="ro-RO" b="1" dirty="0" smtClean="0"/>
              <a:t>i</a:t>
            </a:r>
            <a:r>
              <a:rPr lang="en-IE" b="1" dirty="0" smtClean="0"/>
              <a:t>…</a:t>
            </a:r>
            <a:endParaRPr lang="en-IE" b="1" dirty="0"/>
          </a:p>
        </p:txBody>
      </p:sp>
      <p:pic>
        <p:nvPicPr>
          <p:cNvPr id="9" name="Picture 8" descr="A picture containing text, person, person&#10;&#10;Description automatically generated">
            <a:extLst>
              <a:ext uri="{FF2B5EF4-FFF2-40B4-BE49-F238E27FC236}">
                <a16:creationId xmlns="" xmlns:a16="http://schemas.microsoft.com/office/drawing/2014/main" id="{B5A34D3B-A336-4A01-BD48-956BE7CA6124}"/>
              </a:ext>
            </a:extLst>
          </p:cNvPr>
          <p:cNvPicPr>
            <a:picLocks noChangeAspect="1"/>
          </p:cNvPicPr>
          <p:nvPr/>
        </p:nvPicPr>
        <p:blipFill>
          <a:blip r:embed="rId3"/>
          <a:stretch>
            <a:fillRect/>
          </a:stretch>
        </p:blipFill>
        <p:spPr>
          <a:xfrm>
            <a:off x="7621116" y="0"/>
            <a:ext cx="4570884" cy="6858000"/>
          </a:xfrm>
          <a:prstGeom prst="rect">
            <a:avLst/>
          </a:prstGeom>
        </p:spPr>
      </p:pic>
    </p:spTree>
    <p:extLst>
      <p:ext uri="{BB962C8B-B14F-4D97-AF65-F5344CB8AC3E}">
        <p14:creationId xmlns:p14="http://schemas.microsoft.com/office/powerpoint/2010/main" val="317560110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 xmlns:a16="http://schemas.microsoft.com/office/drawing/2014/main" id="{33536662-666F-486B-99E9-4FF23897E40E}"/>
              </a:ext>
            </a:extLst>
          </p:cNvPr>
          <p:cNvSpPr>
            <a:spLocks noGrp="1"/>
          </p:cNvSpPr>
          <p:nvPr>
            <p:ph type="body" sz="quarter" idx="14"/>
          </p:nvPr>
        </p:nvSpPr>
        <p:spPr>
          <a:xfrm>
            <a:off x="318055" y="1582373"/>
            <a:ext cx="7250642" cy="4715396"/>
          </a:xfrm>
        </p:spPr>
        <p:txBody>
          <a:bodyPr/>
          <a:lstStyle/>
          <a:p>
            <a:r>
              <a:rPr lang="ro-RO" dirty="0" smtClean="0">
                <a:solidFill>
                  <a:schemeClr val="tx1">
                    <a:lumMod val="75000"/>
                    <a:lumOff val="25000"/>
                  </a:schemeClr>
                </a:solidFill>
              </a:rPr>
              <a:t>Tinerii </a:t>
            </a:r>
            <a:r>
              <a:rPr lang="ro-RO" dirty="0">
                <a:solidFill>
                  <a:schemeClr val="tx1">
                    <a:lumMod val="75000"/>
                    <a:lumOff val="25000"/>
                  </a:schemeClr>
                </a:solidFill>
              </a:rPr>
              <a:t>A</a:t>
            </a:r>
            <a:r>
              <a:rPr lang="ro-RO" dirty="0" smtClean="0">
                <a:solidFill>
                  <a:schemeClr val="tx1">
                    <a:lumMod val="75000"/>
                    <a:lumOff val="25000"/>
                  </a:schemeClr>
                </a:solidFill>
              </a:rPr>
              <a:t>ntreprenori ”Sociali” </a:t>
            </a:r>
            <a:r>
              <a:rPr lang="ro-RO" dirty="0">
                <a:solidFill>
                  <a:schemeClr val="tx1">
                    <a:lumMod val="75000"/>
                    <a:lumOff val="25000"/>
                  </a:schemeClr>
                </a:solidFill>
              </a:rPr>
              <a:t>își folosesc cunoștințele și inovația în afaceri pentru a avea un impact pozitiv asupra vieții de zi cu zi a prietenilor, familiei și comunității lor. După ce au trăit în acele comunități, antreprenorii sociali sunt mai familiarizați cu </a:t>
            </a:r>
            <a:r>
              <a:rPr lang="ro-RO" b="1" i="1" dirty="0">
                <a:solidFill>
                  <a:srgbClr val="389DAE"/>
                </a:solidFill>
              </a:rPr>
              <a:t>provocările locale</a:t>
            </a:r>
            <a:r>
              <a:rPr lang="ro-RO" dirty="0">
                <a:solidFill>
                  <a:schemeClr val="tx1">
                    <a:lumMod val="75000"/>
                    <a:lumOff val="25000"/>
                  </a:schemeClr>
                </a:solidFill>
              </a:rPr>
              <a:t>. Din această cauză, ei sunt cei mai buni oameni pentru a găsi soluțiile. Tinerii antreprenori sociali digitali sunt:</a:t>
            </a:r>
            <a:endParaRPr lang="en-US" dirty="0">
              <a:solidFill>
                <a:schemeClr val="tx1">
                  <a:lumMod val="75000"/>
                  <a:lumOff val="25000"/>
                </a:schemeClr>
              </a:solidFill>
            </a:endParaRPr>
          </a:p>
          <a:p>
            <a:pPr marL="342900" indent="-342900">
              <a:buFont typeface="Arial" panose="020B0604020202020204" pitchFamily="34" charset="0"/>
              <a:buChar char="•"/>
            </a:pPr>
            <a:r>
              <a:rPr lang="ro-RO" b="1" i="1" dirty="0">
                <a:solidFill>
                  <a:srgbClr val="389DAE"/>
                </a:solidFill>
              </a:rPr>
              <a:t>Inovatori, plini de resurse </a:t>
            </a:r>
            <a:r>
              <a:rPr lang="ro-RO" dirty="0">
                <a:solidFill>
                  <a:schemeClr val="tx1">
                    <a:lumMod val="75000"/>
                    <a:lumOff val="25000"/>
                  </a:schemeClr>
                </a:solidFill>
              </a:rPr>
              <a:t>și </a:t>
            </a:r>
            <a:r>
              <a:rPr lang="ro-RO" b="1" i="1" dirty="0">
                <a:solidFill>
                  <a:srgbClr val="389DAE"/>
                </a:solidFill>
              </a:rPr>
              <a:t>orientați spre rezultate</a:t>
            </a:r>
            <a:endParaRPr lang="en-US" b="1" i="1" dirty="0">
              <a:solidFill>
                <a:srgbClr val="389DAE"/>
              </a:solidFill>
            </a:endParaRPr>
          </a:p>
          <a:p>
            <a:pPr marL="342900" indent="-342900">
              <a:buFont typeface="Arial" panose="020B0604020202020204" pitchFamily="34" charset="0"/>
              <a:buChar char="•"/>
            </a:pPr>
            <a:r>
              <a:rPr lang="ro-RO" dirty="0">
                <a:solidFill>
                  <a:schemeClr val="tx1">
                    <a:lumMod val="75000"/>
                    <a:lumOff val="25000"/>
                  </a:schemeClr>
                </a:solidFill>
              </a:rPr>
              <a:t>Recunosc și </a:t>
            </a:r>
            <a:r>
              <a:rPr lang="ro-RO" b="1" i="1" dirty="0">
                <a:solidFill>
                  <a:srgbClr val="389DAE"/>
                </a:solidFill>
              </a:rPr>
              <a:t>urmăresc oportunitățile </a:t>
            </a:r>
            <a:r>
              <a:rPr lang="ro-RO" dirty="0">
                <a:solidFill>
                  <a:schemeClr val="tx1">
                    <a:lumMod val="75000"/>
                    <a:lumOff val="25000"/>
                  </a:schemeClr>
                </a:solidFill>
              </a:rPr>
              <a:t>pentru </a:t>
            </a:r>
            <a:r>
              <a:rPr lang="ro-RO" b="1" i="1" dirty="0">
                <a:solidFill>
                  <a:srgbClr val="389DAE"/>
                </a:solidFill>
              </a:rPr>
              <a:t>a crea valoare socială</a:t>
            </a:r>
            <a:r>
              <a:rPr lang="ro-RO" dirty="0">
                <a:solidFill>
                  <a:schemeClr val="tx1">
                    <a:lumMod val="75000"/>
                    <a:lumOff val="25000"/>
                  </a:schemeClr>
                </a:solidFill>
              </a:rPr>
              <a:t> </a:t>
            </a:r>
          </a:p>
          <a:p>
            <a:pPr marL="342900" indent="-342900">
              <a:buFont typeface="Arial" panose="020B0604020202020204" pitchFamily="34" charset="0"/>
              <a:buChar char="•"/>
            </a:pPr>
            <a:r>
              <a:rPr lang="ro-RO" dirty="0" smtClean="0">
                <a:solidFill>
                  <a:schemeClr val="tx1">
                    <a:lumMod val="75000"/>
                    <a:lumOff val="25000"/>
                  </a:schemeClr>
                </a:solidFill>
              </a:rPr>
              <a:t>Concep </a:t>
            </a:r>
            <a:r>
              <a:rPr lang="ro-RO" b="1" i="1" dirty="0">
                <a:solidFill>
                  <a:srgbClr val="389DAE"/>
                </a:solidFill>
              </a:rPr>
              <a:t>abordări inovatoare </a:t>
            </a:r>
            <a:r>
              <a:rPr lang="ro-RO" dirty="0">
                <a:solidFill>
                  <a:schemeClr val="tx1">
                    <a:lumMod val="75000"/>
                    <a:lumOff val="25000"/>
                  </a:schemeClr>
                </a:solidFill>
              </a:rPr>
              <a:t>pentru a răspunde nevoilor sociale critice.</a:t>
            </a:r>
            <a:endParaRPr lang="en-IE" dirty="0">
              <a:solidFill>
                <a:schemeClr val="tx1">
                  <a:lumMod val="75000"/>
                  <a:lumOff val="25000"/>
                </a:schemeClr>
              </a:solidFill>
            </a:endParaRPr>
          </a:p>
          <a:p>
            <a:pPr algn="l" fontAlgn="base"/>
            <a:endParaRPr lang="en-IE" dirty="0">
              <a:solidFill>
                <a:schemeClr val="tx1">
                  <a:lumMod val="75000"/>
                  <a:lumOff val="25000"/>
                </a:schemeClr>
              </a:solidFill>
            </a:endParaRPr>
          </a:p>
          <a:p>
            <a:pPr algn="ctr"/>
            <a:endParaRPr lang="en-IE" dirty="0">
              <a:solidFill>
                <a:schemeClr val="tx1">
                  <a:lumMod val="75000"/>
                  <a:lumOff val="25000"/>
                </a:schemeClr>
              </a:solidFill>
              <a:ea typeface="Segoe UI Historic" panose="020B0502040204020203" pitchFamily="34" charset="0"/>
              <a:cs typeface="Segoe UI Historic" panose="020B0502040204020203" pitchFamily="34" charset="0"/>
            </a:endParaRPr>
          </a:p>
        </p:txBody>
      </p:sp>
      <p:pic>
        <p:nvPicPr>
          <p:cNvPr id="12" name="Picture Placeholder 11" descr="A person with the hand on the face&#10;&#10;Description automatically generated with low confidence">
            <a:extLst>
              <a:ext uri="{FF2B5EF4-FFF2-40B4-BE49-F238E27FC236}">
                <a16:creationId xmlns="" xmlns:a16="http://schemas.microsoft.com/office/drawing/2014/main" id="{6726C72D-6F7C-4162-B2A0-FBF8D1D032B4}"/>
              </a:ext>
            </a:extLst>
          </p:cNvPr>
          <p:cNvPicPr>
            <a:picLocks noGrp="1" noChangeAspect="1"/>
          </p:cNvPicPr>
          <p:nvPr>
            <p:ph type="pic" sz="quarter" idx="10"/>
          </p:nvPr>
        </p:nvPicPr>
        <p:blipFill>
          <a:blip r:embed="rId2"/>
          <a:srcRect l="29265" r="29265"/>
          <a:stretch>
            <a:fillRect/>
          </a:stretch>
        </p:blipFill>
        <p:spPr/>
      </p:pic>
      <p:sp>
        <p:nvSpPr>
          <p:cNvPr id="7" name="Text Placeholder 6">
            <a:extLst>
              <a:ext uri="{FF2B5EF4-FFF2-40B4-BE49-F238E27FC236}">
                <a16:creationId xmlns="" xmlns:a16="http://schemas.microsoft.com/office/drawing/2014/main" id="{F24F9BF2-E5AF-42C5-9F7C-96BA2E056B98}"/>
              </a:ext>
            </a:extLst>
          </p:cNvPr>
          <p:cNvSpPr>
            <a:spLocks noGrp="1"/>
          </p:cNvSpPr>
          <p:nvPr>
            <p:ph type="body" sz="quarter" idx="15"/>
          </p:nvPr>
        </p:nvSpPr>
        <p:spPr>
          <a:xfrm>
            <a:off x="318055" y="127440"/>
            <a:ext cx="7503558" cy="1369917"/>
          </a:xfrm>
        </p:spPr>
        <p:txBody>
          <a:bodyPr>
            <a:noAutofit/>
          </a:bodyPr>
          <a:lstStyle/>
          <a:p>
            <a:pPr algn="ctr"/>
            <a:r>
              <a:rPr lang="ro-RO" b="1" dirty="0" smtClean="0">
                <a:solidFill>
                  <a:srgbClr val="389DAE"/>
                </a:solidFill>
              </a:rPr>
              <a:t>Ești </a:t>
            </a:r>
            <a:r>
              <a:rPr lang="ro-RO" b="1" dirty="0">
                <a:solidFill>
                  <a:srgbClr val="389DAE"/>
                </a:solidFill>
              </a:rPr>
              <a:t>deja un </a:t>
            </a:r>
            <a:endParaRPr lang="ro-RO" b="1" dirty="0" smtClean="0">
              <a:solidFill>
                <a:srgbClr val="389DAE"/>
              </a:solidFill>
            </a:endParaRPr>
          </a:p>
          <a:p>
            <a:pPr algn="ctr"/>
            <a:r>
              <a:rPr lang="ro-RO" b="1" dirty="0" smtClean="0">
                <a:solidFill>
                  <a:srgbClr val="389DAE"/>
                </a:solidFill>
              </a:rPr>
              <a:t>Tânăr </a:t>
            </a:r>
            <a:r>
              <a:rPr lang="ro-RO" b="1" dirty="0">
                <a:solidFill>
                  <a:srgbClr val="389DAE"/>
                </a:solidFill>
              </a:rPr>
              <a:t>Antreprenor Social Digital</a:t>
            </a:r>
            <a:endParaRPr lang="en-US" b="1" dirty="0">
              <a:solidFill>
                <a:srgbClr val="389DAE"/>
              </a:solidFill>
            </a:endParaRPr>
          </a:p>
        </p:txBody>
      </p:sp>
    </p:spTree>
    <p:extLst>
      <p:ext uri="{BB962C8B-B14F-4D97-AF65-F5344CB8AC3E}">
        <p14:creationId xmlns:p14="http://schemas.microsoft.com/office/powerpoint/2010/main" val="21258594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 xmlns:a16="http://schemas.microsoft.com/office/drawing/2014/main" id="{DEC74AD9-AE11-4DEF-B796-AA3AA0A3BF73}"/>
              </a:ext>
            </a:extLst>
          </p:cNvPr>
          <p:cNvSpPr>
            <a:spLocks noGrp="1"/>
          </p:cNvSpPr>
          <p:nvPr>
            <p:ph type="body" sz="quarter" idx="14"/>
          </p:nvPr>
        </p:nvSpPr>
        <p:spPr>
          <a:xfrm>
            <a:off x="7076661" y="996322"/>
            <a:ext cx="4955395" cy="697353"/>
          </a:xfrm>
        </p:spPr>
        <p:txBody>
          <a:bodyPr>
            <a:noAutofit/>
          </a:bodyPr>
          <a:lstStyle/>
          <a:p>
            <a:pPr algn="ctr"/>
            <a:r>
              <a:rPr lang="ro-RO" sz="4000" b="1" dirty="0" smtClean="0"/>
              <a:t>Faceți </a:t>
            </a:r>
            <a:r>
              <a:rPr lang="ro-RO" sz="4000" b="1" dirty="0"/>
              <a:t>cunoștință cu </a:t>
            </a:r>
            <a:r>
              <a:rPr lang="ro-RO" sz="4000" b="1" dirty="0" smtClean="0"/>
              <a:t>Tinerii </a:t>
            </a:r>
            <a:r>
              <a:rPr lang="ro-RO" sz="4000" b="1" dirty="0"/>
              <a:t>Inovatori Social Digitali</a:t>
            </a:r>
            <a:endParaRPr lang="en-US" sz="4000" dirty="0"/>
          </a:p>
          <a:p>
            <a:pPr algn="ctr"/>
            <a:endParaRPr lang="en-IE" sz="4000" b="1" dirty="0"/>
          </a:p>
        </p:txBody>
      </p:sp>
      <p:sp>
        <p:nvSpPr>
          <p:cNvPr id="5" name="Text Placeholder 4">
            <a:extLst>
              <a:ext uri="{FF2B5EF4-FFF2-40B4-BE49-F238E27FC236}">
                <a16:creationId xmlns="" xmlns:a16="http://schemas.microsoft.com/office/drawing/2014/main" id="{3F384C29-69C8-4FCC-95EB-B04334A88A17}"/>
              </a:ext>
            </a:extLst>
          </p:cNvPr>
          <p:cNvSpPr>
            <a:spLocks noGrp="1"/>
          </p:cNvSpPr>
          <p:nvPr>
            <p:ph type="body" sz="quarter" idx="15"/>
          </p:nvPr>
        </p:nvSpPr>
        <p:spPr>
          <a:xfrm>
            <a:off x="7386218" y="3014266"/>
            <a:ext cx="4238431" cy="2592420"/>
          </a:xfrm>
        </p:spPr>
        <p:txBody>
          <a:bodyPr/>
          <a:lstStyle/>
          <a:p>
            <a:pPr algn="ctr"/>
            <a:r>
              <a:rPr lang="ro-RO" sz="2800" dirty="0" smtClean="0"/>
              <a:t>...</a:t>
            </a:r>
            <a:r>
              <a:rPr lang="ro-RO" sz="2800" dirty="0"/>
              <a:t>aceștia au o contribuție pozitivă majoră în comunitățile locale. Ei gândesc diferit și produc schimbări globale pozitive</a:t>
            </a:r>
            <a:endParaRPr lang="en-IE" sz="2800" dirty="0"/>
          </a:p>
          <a:p>
            <a:endParaRPr lang="en-IE" b="1" dirty="0"/>
          </a:p>
        </p:txBody>
      </p:sp>
      <p:pic>
        <p:nvPicPr>
          <p:cNvPr id="8" name="Picture 7">
            <a:hlinkClick r:id="rId2"/>
            <a:extLst>
              <a:ext uri="{FF2B5EF4-FFF2-40B4-BE49-F238E27FC236}">
                <a16:creationId xmlns="" xmlns:a16="http://schemas.microsoft.com/office/drawing/2014/main" id="{FB6618C4-28DE-4151-BE94-FB119060F7C7}"/>
              </a:ext>
            </a:extLst>
          </p:cNvPr>
          <p:cNvPicPr>
            <a:picLocks noChangeAspect="1"/>
          </p:cNvPicPr>
          <p:nvPr/>
        </p:nvPicPr>
        <p:blipFill>
          <a:blip r:embed="rId3"/>
          <a:stretch>
            <a:fillRect/>
          </a:stretch>
        </p:blipFill>
        <p:spPr>
          <a:xfrm>
            <a:off x="1361744" y="2299579"/>
            <a:ext cx="5217645" cy="3005751"/>
          </a:xfrm>
          <a:prstGeom prst="rect">
            <a:avLst/>
          </a:prstGeom>
        </p:spPr>
      </p:pic>
      <p:sp>
        <p:nvSpPr>
          <p:cNvPr id="9" name="TextBox 8">
            <a:extLst>
              <a:ext uri="{FF2B5EF4-FFF2-40B4-BE49-F238E27FC236}">
                <a16:creationId xmlns="" xmlns:a16="http://schemas.microsoft.com/office/drawing/2014/main" id="{FF7B6DBD-E8CB-4842-9666-93D7F577C2C0}"/>
              </a:ext>
            </a:extLst>
          </p:cNvPr>
          <p:cNvSpPr txBox="1"/>
          <p:nvPr/>
        </p:nvSpPr>
        <p:spPr>
          <a:xfrm>
            <a:off x="-63375" y="9884"/>
            <a:ext cx="6425686" cy="707886"/>
          </a:xfrm>
          <a:prstGeom prst="rect">
            <a:avLst/>
          </a:prstGeom>
          <a:solidFill>
            <a:schemeClr val="bg1"/>
          </a:solidFill>
        </p:spPr>
        <p:txBody>
          <a:bodyPr wrap="square" rtlCol="0">
            <a:spAutoFit/>
          </a:bodyPr>
          <a:lstStyle/>
          <a:p>
            <a:r>
              <a:rPr lang="ro-RO" sz="4000" dirty="0" smtClean="0">
                <a:solidFill>
                  <a:srgbClr val="A6377D"/>
                </a:solidFill>
                <a:latin typeface="Cooper Black" panose="0208090404030B020404" pitchFamily="18" charset="0"/>
              </a:rPr>
              <a:t>VEZI</a:t>
            </a:r>
            <a:r>
              <a:rPr lang="en-IE" sz="4000" dirty="0" smtClean="0">
                <a:solidFill>
                  <a:srgbClr val="A6377D"/>
                </a:solidFill>
                <a:latin typeface="Cooper Black" panose="0208090404030B020404" pitchFamily="18" charset="0"/>
              </a:rPr>
              <a:t> </a:t>
            </a:r>
            <a:r>
              <a:rPr lang="en-IE" sz="4000" dirty="0">
                <a:solidFill>
                  <a:srgbClr val="A6377D"/>
                </a:solidFill>
                <a:latin typeface="Cooper Black" panose="0208090404030B020404" pitchFamily="18" charset="0"/>
              </a:rPr>
              <a:t>…</a:t>
            </a:r>
          </a:p>
        </p:txBody>
      </p:sp>
    </p:spTree>
    <p:extLst>
      <p:ext uri="{BB962C8B-B14F-4D97-AF65-F5344CB8AC3E}">
        <p14:creationId xmlns:p14="http://schemas.microsoft.com/office/powerpoint/2010/main" val="206539229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 xmlns:a16="http://schemas.microsoft.com/office/drawing/2014/main" id="{A2CF8C3F-1014-41F5-AEEC-E389091C159D}"/>
              </a:ext>
            </a:extLst>
          </p:cNvPr>
          <p:cNvSpPr>
            <a:spLocks noGrp="1"/>
          </p:cNvSpPr>
          <p:nvPr>
            <p:ph type="body" sz="quarter" idx="14"/>
          </p:nvPr>
        </p:nvSpPr>
        <p:spPr>
          <a:xfrm>
            <a:off x="6724263" y="528639"/>
            <a:ext cx="5214445" cy="1656818"/>
          </a:xfrm>
        </p:spPr>
        <p:txBody>
          <a:bodyPr>
            <a:noAutofit/>
          </a:bodyPr>
          <a:lstStyle/>
          <a:p>
            <a:pPr algn="ctr"/>
            <a:r>
              <a:rPr lang="ro-RO" b="1" dirty="0" smtClean="0">
                <a:solidFill>
                  <a:srgbClr val="A6377D"/>
                </a:solidFill>
              </a:rPr>
              <a:t>Tinerii </a:t>
            </a:r>
            <a:r>
              <a:rPr lang="ro-RO" b="1" dirty="0">
                <a:solidFill>
                  <a:srgbClr val="A6377D"/>
                </a:solidFill>
              </a:rPr>
              <a:t>Inovatori </a:t>
            </a:r>
            <a:r>
              <a:rPr lang="ro-RO" b="1" dirty="0" smtClean="0">
                <a:solidFill>
                  <a:srgbClr val="A6377D"/>
                </a:solidFill>
              </a:rPr>
              <a:t>Social Digitali sunt </a:t>
            </a:r>
            <a:r>
              <a:rPr lang="ro-RO" sz="6600" dirty="0" smtClean="0">
                <a:solidFill>
                  <a:srgbClr val="A6377D"/>
                </a:solidFill>
                <a:latin typeface="Cooper Black" panose="0208090404030B020404" pitchFamily="18" charset="0"/>
              </a:rPr>
              <a:t>Neînfricați</a:t>
            </a:r>
            <a:endParaRPr lang="en-IE" sz="6600" dirty="0">
              <a:solidFill>
                <a:srgbClr val="A6377D"/>
              </a:solidFill>
              <a:latin typeface="Cooper Black" panose="0208090404030B020404" pitchFamily="18" charset="0"/>
            </a:endParaRPr>
          </a:p>
        </p:txBody>
      </p:sp>
      <p:sp>
        <p:nvSpPr>
          <p:cNvPr id="10" name="Text Placeholder 9">
            <a:extLst>
              <a:ext uri="{FF2B5EF4-FFF2-40B4-BE49-F238E27FC236}">
                <a16:creationId xmlns="" xmlns:a16="http://schemas.microsoft.com/office/drawing/2014/main" id="{1D5D1B78-31D6-4F83-91D3-460E7E350D63}"/>
              </a:ext>
            </a:extLst>
          </p:cNvPr>
          <p:cNvSpPr>
            <a:spLocks noGrp="1"/>
          </p:cNvSpPr>
          <p:nvPr>
            <p:ph type="body" sz="quarter" idx="15"/>
          </p:nvPr>
        </p:nvSpPr>
        <p:spPr>
          <a:xfrm>
            <a:off x="7279658" y="3047601"/>
            <a:ext cx="4659050" cy="2942381"/>
          </a:xfrm>
        </p:spPr>
        <p:txBody>
          <a:bodyPr/>
          <a:lstStyle/>
          <a:p>
            <a:pPr algn="ctr"/>
            <a:r>
              <a:rPr lang="ro-RO" sz="2800" i="1" dirty="0" smtClean="0">
                <a:solidFill>
                  <a:srgbClr val="A6377D"/>
                </a:solidFill>
              </a:rPr>
              <a:t>Fă cunoștință</a:t>
            </a:r>
            <a:r>
              <a:rPr lang="en-IE" sz="2800" i="1" dirty="0" smtClean="0">
                <a:solidFill>
                  <a:srgbClr val="A6377D"/>
                </a:solidFill>
              </a:rPr>
              <a:t> </a:t>
            </a:r>
            <a:r>
              <a:rPr lang="ro-RO" sz="2800" i="1" dirty="0" smtClean="0">
                <a:solidFill>
                  <a:srgbClr val="A6377D"/>
                </a:solidFill>
              </a:rPr>
              <a:t>cu Tinerii Creatori Neînfricați care</a:t>
            </a:r>
            <a:r>
              <a:rPr lang="en-IE" sz="2800" i="1" dirty="0" smtClean="0">
                <a:solidFill>
                  <a:srgbClr val="A6377D"/>
                </a:solidFill>
              </a:rPr>
              <a:t> </a:t>
            </a:r>
            <a:r>
              <a:rPr lang="ro-RO" sz="2800" i="1" dirty="0" smtClean="0">
                <a:solidFill>
                  <a:srgbClr val="A6377D"/>
                </a:solidFill>
              </a:rPr>
              <a:t>Îmbrățișează</a:t>
            </a:r>
            <a:r>
              <a:rPr lang="en-IE" sz="2800" i="1" dirty="0" smtClean="0">
                <a:solidFill>
                  <a:srgbClr val="A6377D"/>
                </a:solidFill>
              </a:rPr>
              <a:t> </a:t>
            </a:r>
            <a:r>
              <a:rPr lang="en-IE" sz="2800" i="1" dirty="0" err="1" smtClean="0">
                <a:solidFill>
                  <a:srgbClr val="A6377D"/>
                </a:solidFill>
              </a:rPr>
              <a:t>Inova</a:t>
            </a:r>
            <a:r>
              <a:rPr lang="ro-RO" sz="2800" i="1" dirty="0" smtClean="0">
                <a:solidFill>
                  <a:srgbClr val="A6377D"/>
                </a:solidFill>
              </a:rPr>
              <a:t>rea </a:t>
            </a:r>
            <a:r>
              <a:rPr lang="en-IE" sz="2800" i="1" dirty="0" smtClean="0">
                <a:solidFill>
                  <a:srgbClr val="A6377D"/>
                </a:solidFill>
              </a:rPr>
              <a:t>Social</a:t>
            </a:r>
            <a:r>
              <a:rPr lang="ro-RO" sz="2800" i="1" dirty="0" smtClean="0">
                <a:solidFill>
                  <a:srgbClr val="A6377D"/>
                </a:solidFill>
              </a:rPr>
              <a:t>ă</a:t>
            </a:r>
            <a:r>
              <a:rPr lang="en-IE" sz="2800" i="1" dirty="0" smtClean="0">
                <a:solidFill>
                  <a:srgbClr val="A6377D"/>
                </a:solidFill>
              </a:rPr>
              <a:t>  </a:t>
            </a:r>
            <a:endParaRPr lang="en-IE" sz="2800" i="1" dirty="0">
              <a:solidFill>
                <a:srgbClr val="A6377D"/>
              </a:solidFill>
            </a:endParaRPr>
          </a:p>
          <a:p>
            <a:endParaRPr lang="en-IE" sz="1000" dirty="0">
              <a:solidFill>
                <a:schemeClr val="tx1">
                  <a:lumMod val="75000"/>
                  <a:lumOff val="25000"/>
                </a:schemeClr>
              </a:solidFill>
            </a:endParaRPr>
          </a:p>
          <a:p>
            <a:pPr algn="ctr"/>
            <a:r>
              <a:rPr lang="en-IE" sz="3000" b="1" dirty="0" smtClean="0">
                <a:solidFill>
                  <a:srgbClr val="E48E02"/>
                </a:solidFill>
              </a:rPr>
              <a:t>…</a:t>
            </a:r>
            <a:r>
              <a:rPr lang="ro-RO" sz="3000" b="1" dirty="0" smtClean="0">
                <a:solidFill>
                  <a:srgbClr val="E48E02"/>
                </a:solidFill>
              </a:rPr>
              <a:t>ceea ce facem acum</a:t>
            </a:r>
            <a:r>
              <a:rPr lang="en-IE" sz="3000" b="1" dirty="0" smtClean="0">
                <a:solidFill>
                  <a:srgbClr val="E48E02"/>
                </a:solidFill>
              </a:rPr>
              <a:t>, </a:t>
            </a:r>
            <a:r>
              <a:rPr lang="ro-RO" sz="3000" b="1" dirty="0" smtClean="0">
                <a:solidFill>
                  <a:srgbClr val="E48E02"/>
                </a:solidFill>
              </a:rPr>
              <a:t>reprezintă o moștenire </a:t>
            </a:r>
            <a:r>
              <a:rPr lang="en-IE" sz="3000" b="1" dirty="0" smtClean="0">
                <a:solidFill>
                  <a:srgbClr val="E48E02"/>
                </a:solidFill>
              </a:rPr>
              <a:t> </a:t>
            </a:r>
            <a:r>
              <a:rPr lang="en-IE" sz="3000" b="1" dirty="0">
                <a:solidFill>
                  <a:srgbClr val="E48E02"/>
                </a:solidFill>
              </a:rPr>
              <a:t>#UBYSI</a:t>
            </a:r>
          </a:p>
        </p:txBody>
      </p:sp>
      <p:pic>
        <p:nvPicPr>
          <p:cNvPr id="13" name="Picture 12">
            <a:hlinkClick r:id="rId2"/>
            <a:extLst>
              <a:ext uri="{FF2B5EF4-FFF2-40B4-BE49-F238E27FC236}">
                <a16:creationId xmlns="" xmlns:a16="http://schemas.microsoft.com/office/drawing/2014/main" id="{DCB41646-14AB-49CA-9BCE-08446F1884A5}"/>
              </a:ext>
            </a:extLst>
          </p:cNvPr>
          <p:cNvPicPr>
            <a:picLocks noChangeAspect="1"/>
          </p:cNvPicPr>
          <p:nvPr/>
        </p:nvPicPr>
        <p:blipFill>
          <a:blip r:embed="rId3"/>
          <a:stretch>
            <a:fillRect/>
          </a:stretch>
        </p:blipFill>
        <p:spPr>
          <a:xfrm>
            <a:off x="1313040" y="2185457"/>
            <a:ext cx="5225997" cy="3068476"/>
          </a:xfrm>
          <a:prstGeom prst="rect">
            <a:avLst/>
          </a:prstGeom>
        </p:spPr>
      </p:pic>
      <p:sp>
        <p:nvSpPr>
          <p:cNvPr id="6" name="TextBox 5">
            <a:extLst>
              <a:ext uri="{FF2B5EF4-FFF2-40B4-BE49-F238E27FC236}">
                <a16:creationId xmlns="" xmlns:a16="http://schemas.microsoft.com/office/drawing/2014/main" id="{F9253D0E-06D1-4C38-B5B3-9996CFDA99A9}"/>
              </a:ext>
            </a:extLst>
          </p:cNvPr>
          <p:cNvSpPr txBox="1"/>
          <p:nvPr/>
        </p:nvSpPr>
        <p:spPr>
          <a:xfrm>
            <a:off x="-63375" y="9884"/>
            <a:ext cx="6425686" cy="1077218"/>
          </a:xfrm>
          <a:prstGeom prst="rect">
            <a:avLst/>
          </a:prstGeom>
          <a:solidFill>
            <a:schemeClr val="bg1"/>
          </a:solidFill>
        </p:spPr>
        <p:txBody>
          <a:bodyPr wrap="square" rtlCol="0">
            <a:spAutoFit/>
          </a:bodyPr>
          <a:lstStyle/>
          <a:p>
            <a:r>
              <a:rPr lang="ro-RO" sz="4000" dirty="0" smtClean="0">
                <a:solidFill>
                  <a:srgbClr val="A6377D"/>
                </a:solidFill>
                <a:latin typeface="Cooper Black" panose="0208090404030B020404" pitchFamily="18" charset="0"/>
              </a:rPr>
              <a:t>VEZI</a:t>
            </a:r>
            <a:endParaRPr lang="en-IE" sz="4000" dirty="0">
              <a:solidFill>
                <a:srgbClr val="A6377D"/>
              </a:solidFill>
              <a:latin typeface="Cooper Black" panose="0208090404030B020404" pitchFamily="18" charset="0"/>
            </a:endParaRPr>
          </a:p>
          <a:p>
            <a:endParaRPr lang="en-IE" sz="2400" dirty="0">
              <a:solidFill>
                <a:srgbClr val="A6377D"/>
              </a:solidFill>
            </a:endParaRPr>
          </a:p>
        </p:txBody>
      </p:sp>
    </p:spTree>
    <p:extLst>
      <p:ext uri="{BB962C8B-B14F-4D97-AF65-F5344CB8AC3E}">
        <p14:creationId xmlns:p14="http://schemas.microsoft.com/office/powerpoint/2010/main" val="54154606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descr="A group of people sitting at a table looking at a computer&#10;&#10;Description automatically generated">
            <a:extLst>
              <a:ext uri="{FF2B5EF4-FFF2-40B4-BE49-F238E27FC236}">
                <a16:creationId xmlns="" xmlns:a16="http://schemas.microsoft.com/office/drawing/2014/main" id="{C1EF8827-9143-2341-9120-C8FE13B66017}"/>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p:pic>
      <p:sp>
        <p:nvSpPr>
          <p:cNvPr id="6" name="Text Placeholder 5">
            <a:extLst>
              <a:ext uri="{FF2B5EF4-FFF2-40B4-BE49-F238E27FC236}">
                <a16:creationId xmlns="" xmlns:a16="http://schemas.microsoft.com/office/drawing/2014/main" id="{189DA13A-2BCC-BE43-B139-5C2B5BAB0A86}"/>
              </a:ext>
            </a:extLst>
          </p:cNvPr>
          <p:cNvSpPr>
            <a:spLocks noGrp="1"/>
          </p:cNvSpPr>
          <p:nvPr>
            <p:ph type="body" sz="quarter" idx="13"/>
          </p:nvPr>
        </p:nvSpPr>
        <p:spPr/>
        <p:txBody>
          <a:bodyPr/>
          <a:lstStyle/>
          <a:p>
            <a:pPr algn="ctr"/>
            <a:r>
              <a:rPr lang="ro-RO" dirty="0" smtClean="0"/>
              <a:t>Cuprins</a:t>
            </a:r>
            <a:endParaRPr lang="en-US" dirty="0"/>
          </a:p>
        </p:txBody>
      </p:sp>
      <p:sp>
        <p:nvSpPr>
          <p:cNvPr id="7" name="Text Placeholder 6">
            <a:extLst>
              <a:ext uri="{FF2B5EF4-FFF2-40B4-BE49-F238E27FC236}">
                <a16:creationId xmlns="" xmlns:a16="http://schemas.microsoft.com/office/drawing/2014/main" id="{F7576F89-9314-4F42-9AAD-46FB8439A4FF}"/>
              </a:ext>
            </a:extLst>
          </p:cNvPr>
          <p:cNvSpPr>
            <a:spLocks noGrp="1"/>
          </p:cNvSpPr>
          <p:nvPr>
            <p:ph type="body" sz="quarter" idx="14"/>
          </p:nvPr>
        </p:nvSpPr>
        <p:spPr>
          <a:xfrm>
            <a:off x="471188" y="1534612"/>
            <a:ext cx="4911942" cy="4158567"/>
          </a:xfrm>
        </p:spPr>
        <p:txBody>
          <a:bodyPr/>
          <a:lstStyle/>
          <a:p>
            <a:r>
              <a:rPr lang="en-US" b="1" dirty="0" smtClean="0">
                <a:solidFill>
                  <a:srgbClr val="42B0C2"/>
                </a:solidFill>
                <a:latin typeface="Calibri" panose="020F0502020204030204" pitchFamily="34" charset="0"/>
                <a:ea typeface="Calibri" panose="020F0502020204030204" pitchFamily="34" charset="0"/>
              </a:rPr>
              <a:t>In</a:t>
            </a:r>
            <a:r>
              <a:rPr lang="ro-RO" b="1" dirty="0" smtClean="0">
                <a:solidFill>
                  <a:srgbClr val="42B0C2"/>
                </a:solidFill>
                <a:latin typeface="Calibri" panose="020F0502020204030204" pitchFamily="34" charset="0"/>
                <a:ea typeface="Calibri" panose="020F0502020204030204" pitchFamily="34" charset="0"/>
              </a:rPr>
              <a:t>ovarea </a:t>
            </a:r>
            <a:r>
              <a:rPr lang="en-US" b="1" dirty="0" smtClean="0">
                <a:solidFill>
                  <a:srgbClr val="42B0C2"/>
                </a:solidFill>
                <a:latin typeface="Calibri" panose="020F0502020204030204" pitchFamily="34" charset="0"/>
                <a:ea typeface="Calibri" panose="020F0502020204030204" pitchFamily="34" charset="0"/>
              </a:rPr>
              <a:t>Social </a:t>
            </a:r>
            <a:r>
              <a:rPr lang="ro-RO" b="1" dirty="0" smtClean="0">
                <a:solidFill>
                  <a:srgbClr val="42B0C2"/>
                </a:solidFill>
                <a:latin typeface="Calibri" panose="020F0502020204030204" pitchFamily="34" charset="0"/>
                <a:ea typeface="Calibri" panose="020F0502020204030204" pitchFamily="34" charset="0"/>
              </a:rPr>
              <a:t>Digitală</a:t>
            </a:r>
            <a:r>
              <a:rPr lang="en-US" b="1" dirty="0" smtClean="0">
                <a:solidFill>
                  <a:srgbClr val="42B0C2"/>
                </a:solidFill>
                <a:latin typeface="Calibri" panose="020F0502020204030204" pitchFamily="34" charset="0"/>
                <a:ea typeface="Calibri" panose="020F0502020204030204" pitchFamily="34" charset="0"/>
              </a:rPr>
              <a:t> - </a:t>
            </a:r>
            <a:r>
              <a:rPr lang="ro-RO" b="1" dirty="0" smtClean="0">
                <a:solidFill>
                  <a:srgbClr val="42B0C2"/>
                </a:solidFill>
                <a:latin typeface="Calibri" panose="020F0502020204030204" pitchFamily="34" charset="0"/>
                <a:ea typeface="Calibri" panose="020F0502020204030204" pitchFamily="34" charset="0"/>
              </a:rPr>
              <a:t>potențialul</a:t>
            </a:r>
            <a:r>
              <a:rPr lang="en-US" b="1" dirty="0" smtClean="0">
                <a:solidFill>
                  <a:srgbClr val="42B0C2"/>
                </a:solidFill>
                <a:latin typeface="Calibri" panose="020F0502020204030204" pitchFamily="34" charset="0"/>
                <a:ea typeface="Calibri" panose="020F0502020204030204" pitchFamily="34" charset="0"/>
              </a:rPr>
              <a:t> </a:t>
            </a:r>
            <a:r>
              <a:rPr lang="ro-RO" b="1" dirty="0" smtClean="0">
                <a:solidFill>
                  <a:srgbClr val="42B0C2"/>
                </a:solidFill>
                <a:latin typeface="Calibri" panose="020F0502020204030204" pitchFamily="34" charset="0"/>
                <a:ea typeface="Calibri" panose="020F0502020204030204" pitchFamily="34" charset="0"/>
              </a:rPr>
              <a:t>aflat</a:t>
            </a:r>
            <a:r>
              <a:rPr lang="en-US" b="1" dirty="0" smtClean="0">
                <a:solidFill>
                  <a:srgbClr val="42B0C2"/>
                </a:solidFill>
                <a:latin typeface="Calibri" panose="020F0502020204030204" pitchFamily="34" charset="0"/>
                <a:ea typeface="Calibri" panose="020F0502020204030204" pitchFamily="34" charset="0"/>
              </a:rPr>
              <a:t> </a:t>
            </a:r>
            <a:r>
              <a:rPr lang="en-US" b="1" dirty="0">
                <a:solidFill>
                  <a:srgbClr val="42B0C2"/>
                </a:solidFill>
                <a:latin typeface="Calibri" panose="020F0502020204030204" pitchFamily="34" charset="0"/>
                <a:ea typeface="Calibri" panose="020F0502020204030204" pitchFamily="34" charset="0"/>
              </a:rPr>
              <a:t>la </a:t>
            </a:r>
            <a:r>
              <a:rPr lang="ro-RO" b="1" dirty="0" smtClean="0">
                <a:solidFill>
                  <a:srgbClr val="42B0C2"/>
                </a:solidFill>
                <a:latin typeface="Calibri" panose="020F0502020204030204" pitchFamily="34" charset="0"/>
                <a:ea typeface="Calibri" panose="020F0502020204030204" pitchFamily="34" charset="0"/>
              </a:rPr>
              <a:t>intersecția dintre Tehnologie si New Media</a:t>
            </a:r>
          </a:p>
          <a:p>
            <a:pPr marL="342900" indent="-342900">
              <a:buAutoNum type="arabicPeriod"/>
            </a:pPr>
            <a:r>
              <a:rPr lang="ro-RO" sz="2000" b="1" dirty="0" smtClean="0">
                <a:solidFill>
                  <a:srgbClr val="ED2A59"/>
                </a:solidFill>
                <a:latin typeface="Calibri" panose="020F0502020204030204" pitchFamily="34" charset="0"/>
              </a:rPr>
              <a:t>Ce este</a:t>
            </a:r>
            <a:r>
              <a:rPr lang="en-US" sz="2000" b="1" dirty="0" smtClean="0">
                <a:solidFill>
                  <a:srgbClr val="ED2A59"/>
                </a:solidFill>
                <a:latin typeface="Calibri" panose="020F0502020204030204" pitchFamily="34" charset="0"/>
              </a:rPr>
              <a:t> </a:t>
            </a:r>
            <a:r>
              <a:rPr lang="en-US" sz="2000" b="1" dirty="0" err="1" smtClean="0">
                <a:solidFill>
                  <a:srgbClr val="ED2A59"/>
                </a:solidFill>
                <a:latin typeface="Calibri" panose="020F0502020204030204" pitchFamily="34" charset="0"/>
              </a:rPr>
              <a:t>Inova</a:t>
            </a:r>
            <a:r>
              <a:rPr lang="ro-RO" sz="2000" b="1" dirty="0" smtClean="0">
                <a:solidFill>
                  <a:srgbClr val="ED2A59"/>
                </a:solidFill>
                <a:latin typeface="Calibri" panose="020F0502020204030204" pitchFamily="34" charset="0"/>
              </a:rPr>
              <a:t>rea </a:t>
            </a:r>
            <a:r>
              <a:rPr lang="en-US" sz="2000" b="1" dirty="0" smtClean="0">
                <a:solidFill>
                  <a:srgbClr val="ED2A59"/>
                </a:solidFill>
                <a:latin typeface="Calibri" panose="020F0502020204030204" pitchFamily="34" charset="0"/>
              </a:rPr>
              <a:t>Social</a:t>
            </a:r>
            <a:r>
              <a:rPr lang="ro-RO" sz="2000" b="1" dirty="0" smtClean="0">
                <a:solidFill>
                  <a:srgbClr val="ED2A59"/>
                </a:solidFill>
                <a:latin typeface="Calibri" panose="020F0502020204030204" pitchFamily="34" charset="0"/>
              </a:rPr>
              <a:t> </a:t>
            </a:r>
            <a:r>
              <a:rPr lang="en-US" sz="2000" b="1" dirty="0" smtClean="0">
                <a:solidFill>
                  <a:srgbClr val="ED2A59"/>
                </a:solidFill>
                <a:latin typeface="Calibri" panose="020F0502020204030204" pitchFamily="34" charset="0"/>
              </a:rPr>
              <a:t>Digital</a:t>
            </a:r>
            <a:r>
              <a:rPr lang="ro-RO" sz="2000" b="1" dirty="0" smtClean="0">
                <a:solidFill>
                  <a:srgbClr val="ED2A59"/>
                </a:solidFill>
                <a:latin typeface="Calibri" panose="020F0502020204030204" pitchFamily="34" charset="0"/>
              </a:rPr>
              <a:t>ă</a:t>
            </a:r>
            <a:r>
              <a:rPr lang="en-US" sz="2000" b="1" dirty="0" smtClean="0">
                <a:solidFill>
                  <a:srgbClr val="ED2A59"/>
                </a:solidFill>
                <a:latin typeface="Calibri" panose="020F0502020204030204" pitchFamily="34" charset="0"/>
              </a:rPr>
              <a:t>? </a:t>
            </a:r>
            <a:endParaRPr lang="en-US" sz="2000" b="1" dirty="0">
              <a:solidFill>
                <a:srgbClr val="ED2A59"/>
              </a:solidFill>
              <a:latin typeface="Calibri" panose="020F0502020204030204" pitchFamily="34" charset="0"/>
            </a:endParaRPr>
          </a:p>
          <a:p>
            <a:pPr marL="342900" indent="-342900">
              <a:buAutoNum type="arabicPeriod"/>
            </a:pPr>
            <a:r>
              <a:rPr lang="ro-RO" sz="2000" b="1" dirty="0" smtClean="0">
                <a:solidFill>
                  <a:srgbClr val="ED2A59"/>
                </a:solidFill>
                <a:latin typeface="Calibri" panose="020F0502020204030204" pitchFamily="34" charset="0"/>
              </a:rPr>
              <a:t>Un Sector </a:t>
            </a:r>
            <a:r>
              <a:rPr lang="ro-RO" sz="2000" b="1" dirty="0">
                <a:solidFill>
                  <a:srgbClr val="ED2A59"/>
                </a:solidFill>
                <a:latin typeface="Calibri" panose="020F0502020204030204" pitchFamily="34" charset="0"/>
              </a:rPr>
              <a:t>C</a:t>
            </a:r>
            <a:r>
              <a:rPr lang="ro-RO" sz="2000" b="1" dirty="0" smtClean="0">
                <a:solidFill>
                  <a:srgbClr val="ED2A59"/>
                </a:solidFill>
                <a:latin typeface="Calibri" panose="020F0502020204030204" pitchFamily="34" charset="0"/>
              </a:rPr>
              <a:t>aptivant și Progresist</a:t>
            </a:r>
            <a:r>
              <a:rPr lang="en-US" sz="2000" b="1" dirty="0" smtClean="0">
                <a:solidFill>
                  <a:srgbClr val="ED2A59"/>
                </a:solidFill>
                <a:latin typeface="Calibri" panose="020F0502020204030204" pitchFamily="34" charset="0"/>
              </a:rPr>
              <a:t>: </a:t>
            </a:r>
            <a:r>
              <a:rPr lang="ro-RO" sz="2000" dirty="0" smtClean="0">
                <a:solidFill>
                  <a:schemeClr val="tx1">
                    <a:lumMod val="75000"/>
                    <a:lumOff val="25000"/>
                  </a:schemeClr>
                </a:solidFill>
                <a:latin typeface="Calibri" panose="020F0502020204030204" pitchFamily="34" charset="0"/>
              </a:rPr>
              <a:t>Cum schimbă lumea</a:t>
            </a:r>
            <a:r>
              <a:rPr lang="en-US" sz="2000" dirty="0" smtClean="0">
                <a:solidFill>
                  <a:schemeClr val="tx1">
                    <a:lumMod val="75000"/>
                    <a:lumOff val="25000"/>
                  </a:schemeClr>
                </a:solidFill>
                <a:latin typeface="Calibri" panose="020F0502020204030204" pitchFamily="34" charset="0"/>
              </a:rPr>
              <a:t> </a:t>
            </a:r>
            <a:r>
              <a:rPr lang="en-US" sz="2000" dirty="0" err="1" smtClean="0">
                <a:solidFill>
                  <a:schemeClr val="tx1">
                    <a:lumMod val="75000"/>
                    <a:lumOff val="25000"/>
                  </a:schemeClr>
                </a:solidFill>
                <a:latin typeface="Calibri" panose="020F0502020204030204" pitchFamily="34" charset="0"/>
              </a:rPr>
              <a:t>Inov</a:t>
            </a:r>
            <a:r>
              <a:rPr lang="ro-RO" sz="2000" dirty="0" smtClean="0">
                <a:solidFill>
                  <a:schemeClr val="tx1">
                    <a:lumMod val="75000"/>
                    <a:lumOff val="25000"/>
                  </a:schemeClr>
                </a:solidFill>
                <a:latin typeface="Calibri" panose="020F0502020204030204" pitchFamily="34" charset="0"/>
              </a:rPr>
              <a:t>area Social Digitală</a:t>
            </a:r>
            <a:r>
              <a:rPr lang="en-US" sz="2000" dirty="0" smtClean="0">
                <a:solidFill>
                  <a:schemeClr val="tx1">
                    <a:lumMod val="75000"/>
                    <a:lumOff val="25000"/>
                  </a:schemeClr>
                </a:solidFill>
                <a:latin typeface="Calibri" panose="020F0502020204030204" pitchFamily="34" charset="0"/>
              </a:rPr>
              <a:t>!</a:t>
            </a:r>
            <a:endParaRPr lang="en-US" sz="2000" dirty="0">
              <a:solidFill>
                <a:schemeClr val="tx1">
                  <a:lumMod val="75000"/>
                  <a:lumOff val="25000"/>
                </a:schemeClr>
              </a:solidFill>
              <a:latin typeface="Calibri" panose="020F0502020204030204" pitchFamily="34" charset="0"/>
            </a:endParaRPr>
          </a:p>
          <a:p>
            <a:pPr marL="342900" indent="-342900">
              <a:buFont typeface="Arial" panose="020B0604020202020204" pitchFamily="34" charset="0"/>
              <a:buAutoNum type="arabicPeriod"/>
            </a:pPr>
            <a:r>
              <a:rPr lang="ro-RO" sz="2000" b="1" dirty="0" smtClean="0">
                <a:solidFill>
                  <a:srgbClr val="ED2A59"/>
                </a:solidFill>
                <a:latin typeface="Calibri" panose="020F0502020204030204" pitchFamily="34" charset="0"/>
              </a:rPr>
              <a:t>Tinerii Conduc Calea </a:t>
            </a:r>
            <a:r>
              <a:rPr lang="en-US" sz="2000" b="1" dirty="0" smtClean="0">
                <a:solidFill>
                  <a:srgbClr val="ED2A59"/>
                </a:solidFill>
                <a:latin typeface="Calibri" panose="020F0502020204030204" pitchFamily="34" charset="0"/>
              </a:rPr>
              <a:t>! </a:t>
            </a:r>
            <a:r>
              <a:rPr lang="pt-BR" sz="2000" dirty="0">
                <a:solidFill>
                  <a:schemeClr val="tx1">
                    <a:lumMod val="75000"/>
                    <a:lumOff val="25000"/>
                  </a:schemeClr>
                </a:solidFill>
                <a:latin typeface="Calibri" panose="020F0502020204030204" pitchFamily="34" charset="0"/>
              </a:rPr>
              <a:t>Tinerii lideri în </a:t>
            </a:r>
            <a:r>
              <a:rPr lang="ro-RO" sz="2000" dirty="0" smtClean="0">
                <a:solidFill>
                  <a:schemeClr val="tx1">
                    <a:lumMod val="75000"/>
                    <a:lumOff val="25000"/>
                  </a:schemeClr>
                </a:solidFill>
                <a:latin typeface="Calibri" panose="020F0502020204030204" pitchFamily="34" charset="0"/>
              </a:rPr>
              <a:t>I</a:t>
            </a:r>
            <a:r>
              <a:rPr lang="pt-BR" sz="2000" dirty="0" smtClean="0">
                <a:solidFill>
                  <a:schemeClr val="tx1">
                    <a:lumMod val="75000"/>
                    <a:lumOff val="25000"/>
                  </a:schemeClr>
                </a:solidFill>
                <a:latin typeface="Calibri" panose="020F0502020204030204" pitchFamily="34" charset="0"/>
              </a:rPr>
              <a:t>novarea </a:t>
            </a:r>
            <a:r>
              <a:rPr lang="ro-RO" sz="2000" dirty="0" smtClean="0">
                <a:solidFill>
                  <a:schemeClr val="tx1">
                    <a:lumMod val="75000"/>
                    <a:lumOff val="25000"/>
                  </a:schemeClr>
                </a:solidFill>
                <a:latin typeface="Calibri" panose="020F0502020204030204" pitchFamily="34" charset="0"/>
              </a:rPr>
              <a:t>S</a:t>
            </a:r>
            <a:r>
              <a:rPr lang="pt-BR" sz="2000" dirty="0" smtClean="0">
                <a:solidFill>
                  <a:schemeClr val="tx1">
                    <a:lumMod val="75000"/>
                    <a:lumOff val="25000"/>
                  </a:schemeClr>
                </a:solidFill>
                <a:latin typeface="Calibri" panose="020F0502020204030204" pitchFamily="34" charset="0"/>
              </a:rPr>
              <a:t>ocial </a:t>
            </a:r>
            <a:r>
              <a:rPr lang="ro-RO" sz="2000" dirty="0" smtClean="0">
                <a:solidFill>
                  <a:schemeClr val="tx1">
                    <a:lumMod val="75000"/>
                    <a:lumOff val="25000"/>
                  </a:schemeClr>
                </a:solidFill>
                <a:latin typeface="Calibri" panose="020F0502020204030204" pitchFamily="34" charset="0"/>
              </a:rPr>
              <a:t>D</a:t>
            </a:r>
            <a:r>
              <a:rPr lang="pt-BR" sz="2000" dirty="0" smtClean="0">
                <a:solidFill>
                  <a:schemeClr val="tx1">
                    <a:lumMod val="75000"/>
                    <a:lumOff val="25000"/>
                  </a:schemeClr>
                </a:solidFill>
                <a:latin typeface="Calibri" panose="020F0502020204030204" pitchFamily="34" charset="0"/>
              </a:rPr>
              <a:t>igitală </a:t>
            </a:r>
            <a:r>
              <a:rPr lang="pt-BR" sz="2000" dirty="0">
                <a:solidFill>
                  <a:schemeClr val="tx1">
                    <a:lumMod val="75000"/>
                    <a:lumOff val="25000"/>
                  </a:schemeClr>
                </a:solidFill>
                <a:latin typeface="Calibri" panose="020F0502020204030204" pitchFamily="34" charset="0"/>
              </a:rPr>
              <a:t>sub lumina </a:t>
            </a:r>
            <a:r>
              <a:rPr lang="pt-BR" sz="2000" dirty="0" smtClean="0">
                <a:solidFill>
                  <a:schemeClr val="tx1">
                    <a:lumMod val="75000"/>
                    <a:lumOff val="25000"/>
                  </a:schemeClr>
                </a:solidFill>
                <a:latin typeface="Calibri" panose="020F0502020204030204" pitchFamily="34" charset="0"/>
              </a:rPr>
              <a:t>reflectoarelor</a:t>
            </a:r>
            <a:endParaRPr lang="ro-RO" sz="2000" dirty="0" smtClean="0">
              <a:solidFill>
                <a:schemeClr val="tx1">
                  <a:lumMod val="75000"/>
                  <a:lumOff val="25000"/>
                </a:schemeClr>
              </a:solidFill>
              <a:latin typeface="Calibri" panose="020F0502020204030204" pitchFamily="34" charset="0"/>
            </a:endParaRPr>
          </a:p>
          <a:p>
            <a:pPr marL="342900" indent="-342900">
              <a:buFont typeface="Arial" panose="020B0604020202020204" pitchFamily="34" charset="0"/>
              <a:buAutoNum type="arabicPeriod"/>
            </a:pPr>
            <a:r>
              <a:rPr lang="it-IT" sz="2000" b="1" dirty="0" smtClean="0">
                <a:solidFill>
                  <a:srgbClr val="ED2A59"/>
                </a:solidFill>
                <a:latin typeface="Calibri" panose="020F0502020204030204" pitchFamily="34" charset="0"/>
              </a:rPr>
              <a:t>Ești </a:t>
            </a:r>
            <a:r>
              <a:rPr lang="it-IT" sz="2000" b="1" dirty="0">
                <a:solidFill>
                  <a:srgbClr val="ED2A59"/>
                </a:solidFill>
                <a:latin typeface="Calibri" panose="020F0502020204030204" pitchFamily="34" charset="0"/>
              </a:rPr>
              <a:t>un </a:t>
            </a:r>
            <a:r>
              <a:rPr lang="ro-RO" sz="2000" b="1" dirty="0" smtClean="0">
                <a:solidFill>
                  <a:srgbClr val="ED2A59"/>
                </a:solidFill>
                <a:latin typeface="Calibri" panose="020F0502020204030204" pitchFamily="34" charset="0"/>
              </a:rPr>
              <a:t>T</a:t>
            </a:r>
            <a:r>
              <a:rPr lang="it-IT" sz="2000" b="1" dirty="0" smtClean="0">
                <a:solidFill>
                  <a:srgbClr val="ED2A59"/>
                </a:solidFill>
                <a:latin typeface="Calibri" panose="020F0502020204030204" pitchFamily="34" charset="0"/>
              </a:rPr>
              <a:t>ânăr </a:t>
            </a:r>
            <a:r>
              <a:rPr lang="ro-RO" sz="2000" b="1" dirty="0" smtClean="0">
                <a:solidFill>
                  <a:srgbClr val="ED2A59"/>
                </a:solidFill>
                <a:latin typeface="Calibri" panose="020F0502020204030204" pitchFamily="34" charset="0"/>
              </a:rPr>
              <a:t>I</a:t>
            </a:r>
            <a:r>
              <a:rPr lang="it-IT" sz="2000" b="1" dirty="0" smtClean="0">
                <a:solidFill>
                  <a:srgbClr val="ED2A59"/>
                </a:solidFill>
                <a:latin typeface="Calibri" panose="020F0502020204030204" pitchFamily="34" charset="0"/>
              </a:rPr>
              <a:t>novator </a:t>
            </a:r>
            <a:r>
              <a:rPr lang="ro-RO" sz="2000" b="1" dirty="0" smtClean="0">
                <a:solidFill>
                  <a:srgbClr val="ED2A59"/>
                </a:solidFill>
                <a:latin typeface="Calibri" panose="020F0502020204030204" pitchFamily="34" charset="0"/>
              </a:rPr>
              <a:t>S</a:t>
            </a:r>
            <a:r>
              <a:rPr lang="it-IT" sz="2000" b="1" dirty="0" smtClean="0">
                <a:solidFill>
                  <a:srgbClr val="ED2A59"/>
                </a:solidFill>
                <a:latin typeface="Calibri" panose="020F0502020204030204" pitchFamily="34" charset="0"/>
              </a:rPr>
              <a:t>ocial </a:t>
            </a:r>
            <a:r>
              <a:rPr lang="ro-RO" sz="2000" b="1" dirty="0" smtClean="0">
                <a:solidFill>
                  <a:srgbClr val="ED2A59"/>
                </a:solidFill>
                <a:latin typeface="Calibri" panose="020F0502020204030204" pitchFamily="34" charset="0"/>
              </a:rPr>
              <a:t>D</a:t>
            </a:r>
            <a:r>
              <a:rPr lang="it-IT" sz="2000" b="1" dirty="0" smtClean="0">
                <a:solidFill>
                  <a:srgbClr val="ED2A59"/>
                </a:solidFill>
                <a:latin typeface="Calibri" panose="020F0502020204030204" pitchFamily="34" charset="0"/>
              </a:rPr>
              <a:t>igital </a:t>
            </a:r>
            <a:r>
              <a:rPr lang="it-IT" sz="2000" b="1" dirty="0">
                <a:solidFill>
                  <a:srgbClr val="ED2A59"/>
                </a:solidFill>
                <a:latin typeface="Calibri" panose="020F0502020204030204" pitchFamily="34" charset="0"/>
              </a:rPr>
              <a:t>în </a:t>
            </a:r>
            <a:r>
              <a:rPr lang="ro-RO" sz="2000" b="1" dirty="0" smtClean="0">
                <a:solidFill>
                  <a:srgbClr val="ED2A59"/>
                </a:solidFill>
                <a:latin typeface="Calibri" panose="020F0502020204030204" pitchFamily="34" charset="0"/>
              </a:rPr>
              <a:t>D</a:t>
            </a:r>
            <a:r>
              <a:rPr lang="it-IT" sz="2000" b="1" dirty="0" smtClean="0">
                <a:solidFill>
                  <a:srgbClr val="ED2A59"/>
                </a:solidFill>
                <a:latin typeface="Calibri" panose="020F0502020204030204" pitchFamily="34" charset="0"/>
              </a:rPr>
              <a:t>evenire</a:t>
            </a:r>
            <a:r>
              <a:rPr lang="it-IT" sz="2000" b="1" dirty="0">
                <a:solidFill>
                  <a:srgbClr val="ED2A59"/>
                </a:solidFill>
                <a:latin typeface="Calibri" panose="020F0502020204030204" pitchFamily="34" charset="0"/>
              </a:rPr>
              <a:t>?</a:t>
            </a:r>
            <a:endParaRPr lang="en-IE" sz="1800" b="1" dirty="0">
              <a:solidFill>
                <a:srgbClr val="ED2A59"/>
              </a:solidFill>
              <a:latin typeface="Calibri" panose="020F0502020204030204" pitchFamily="34" charset="0"/>
            </a:endParaRPr>
          </a:p>
          <a:p>
            <a:endParaRPr lang="en-US" dirty="0">
              <a:solidFill>
                <a:srgbClr val="ED2A59"/>
              </a:solidFill>
            </a:endParaRPr>
          </a:p>
        </p:txBody>
      </p:sp>
      <p:sp>
        <p:nvSpPr>
          <p:cNvPr id="8" name="Text Placeholder 7">
            <a:extLst>
              <a:ext uri="{FF2B5EF4-FFF2-40B4-BE49-F238E27FC236}">
                <a16:creationId xmlns="" xmlns:a16="http://schemas.microsoft.com/office/drawing/2014/main" id="{656ECF7F-3D5D-3D47-AB78-779318DBABA9}"/>
              </a:ext>
            </a:extLst>
          </p:cNvPr>
          <p:cNvSpPr>
            <a:spLocks noGrp="1"/>
          </p:cNvSpPr>
          <p:nvPr>
            <p:ph type="body" sz="quarter" idx="15"/>
          </p:nvPr>
        </p:nvSpPr>
        <p:spPr>
          <a:xfrm>
            <a:off x="508178" y="238539"/>
            <a:ext cx="4461735" cy="1033670"/>
          </a:xfrm>
          <a:solidFill>
            <a:srgbClr val="42B0C2"/>
          </a:solidFill>
        </p:spPr>
        <p:txBody>
          <a:bodyPr anchor="ctr">
            <a:noAutofit/>
          </a:bodyPr>
          <a:lstStyle/>
          <a:p>
            <a:r>
              <a:rPr lang="ro-RO" sz="3200" b="1" dirty="0" smtClean="0">
                <a:solidFill>
                  <a:schemeClr val="bg1"/>
                </a:solidFill>
              </a:rPr>
              <a:t>Modu</a:t>
            </a:r>
            <a:r>
              <a:rPr lang="en-IE" sz="3200" b="1" dirty="0" smtClean="0">
                <a:solidFill>
                  <a:schemeClr val="bg1"/>
                </a:solidFill>
              </a:rPr>
              <a:t>l</a:t>
            </a:r>
            <a:r>
              <a:rPr lang="ro-RO" sz="3200" b="1" dirty="0" smtClean="0">
                <a:solidFill>
                  <a:schemeClr val="bg1"/>
                </a:solidFill>
              </a:rPr>
              <a:t>ul</a:t>
            </a:r>
            <a:r>
              <a:rPr lang="en-IE" sz="3200" b="1" dirty="0" smtClean="0">
                <a:solidFill>
                  <a:schemeClr val="bg1"/>
                </a:solidFill>
              </a:rPr>
              <a:t> </a:t>
            </a:r>
            <a:r>
              <a:rPr lang="en-IE" sz="3200" b="1" dirty="0">
                <a:solidFill>
                  <a:schemeClr val="bg1"/>
                </a:solidFill>
              </a:rPr>
              <a:t>1 </a:t>
            </a:r>
            <a:endParaRPr lang="ro-RO" sz="3200" b="1" dirty="0" smtClean="0">
              <a:solidFill>
                <a:schemeClr val="bg1"/>
              </a:solidFill>
            </a:endParaRPr>
          </a:p>
          <a:p>
            <a:r>
              <a:rPr lang="ro-RO" sz="3200" b="1" dirty="0" smtClean="0">
                <a:solidFill>
                  <a:schemeClr val="bg1"/>
                </a:solidFill>
              </a:rPr>
              <a:t>Subiecte abordate</a:t>
            </a:r>
            <a:endParaRPr lang="en-US" sz="3200" dirty="0">
              <a:solidFill>
                <a:schemeClr val="bg1"/>
              </a:solidFill>
            </a:endParaRPr>
          </a:p>
        </p:txBody>
      </p:sp>
    </p:spTree>
    <p:extLst>
      <p:ext uri="{BB962C8B-B14F-4D97-AF65-F5344CB8AC3E}">
        <p14:creationId xmlns:p14="http://schemas.microsoft.com/office/powerpoint/2010/main" val="92858251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group of people looking at a computer&#10;&#10;Description automatically generated with medium confidence">
            <a:extLst>
              <a:ext uri="{FF2B5EF4-FFF2-40B4-BE49-F238E27FC236}">
                <a16:creationId xmlns="" xmlns:a16="http://schemas.microsoft.com/office/drawing/2014/main" id="{931D8088-14B1-4CD7-9B62-015916B36F79}"/>
              </a:ext>
            </a:extLst>
          </p:cNvPr>
          <p:cNvPicPr>
            <a:picLocks noGrp="1" noChangeAspect="1"/>
          </p:cNvPicPr>
          <p:nvPr>
            <p:ph type="pic" sz="quarter" idx="10"/>
          </p:nvPr>
        </p:nvPicPr>
        <p:blipFill>
          <a:blip r:embed="rId2"/>
          <a:srcRect l="16662" r="16662"/>
          <a:stretch>
            <a:fillRect/>
          </a:stretch>
        </p:blipFill>
        <p:spPr/>
      </p:pic>
      <p:sp>
        <p:nvSpPr>
          <p:cNvPr id="5" name="Text Placeholder 4">
            <a:extLst>
              <a:ext uri="{FF2B5EF4-FFF2-40B4-BE49-F238E27FC236}">
                <a16:creationId xmlns="" xmlns:a16="http://schemas.microsoft.com/office/drawing/2014/main" id="{3D77F7FE-D59F-4706-AB52-34EE0633A29E}"/>
              </a:ext>
            </a:extLst>
          </p:cNvPr>
          <p:cNvSpPr>
            <a:spLocks noGrp="1"/>
          </p:cNvSpPr>
          <p:nvPr>
            <p:ph type="body" sz="quarter" idx="13"/>
          </p:nvPr>
        </p:nvSpPr>
        <p:spPr>
          <a:xfrm>
            <a:off x="5576552" y="248575"/>
            <a:ext cx="6287254" cy="1710463"/>
          </a:xfrm>
        </p:spPr>
        <p:txBody>
          <a:bodyPr>
            <a:noAutofit/>
          </a:bodyPr>
          <a:lstStyle/>
          <a:p>
            <a:r>
              <a:rPr lang="ro-RO" sz="4000" b="1" dirty="0">
                <a:solidFill>
                  <a:srgbClr val="56BE92"/>
                </a:solidFill>
              </a:rPr>
              <a:t>Caracteristicile </a:t>
            </a:r>
            <a:r>
              <a:rPr lang="ro-RO" sz="4000" b="1" dirty="0" smtClean="0">
                <a:solidFill>
                  <a:srgbClr val="56BE92"/>
                </a:solidFill>
              </a:rPr>
              <a:t>Personalității </a:t>
            </a:r>
            <a:r>
              <a:rPr lang="ro-RO" sz="4000" b="1" dirty="0">
                <a:solidFill>
                  <a:srgbClr val="56BE92"/>
                </a:solidFill>
              </a:rPr>
              <a:t>A</a:t>
            </a:r>
            <a:r>
              <a:rPr lang="ro-RO" sz="4000" b="1" dirty="0" smtClean="0">
                <a:solidFill>
                  <a:srgbClr val="56BE92"/>
                </a:solidFill>
              </a:rPr>
              <a:t>ntreprenorilor </a:t>
            </a:r>
            <a:r>
              <a:rPr lang="ro-RO" sz="4000" b="1" dirty="0">
                <a:solidFill>
                  <a:srgbClr val="56BE92"/>
                </a:solidFill>
              </a:rPr>
              <a:t>S</a:t>
            </a:r>
            <a:r>
              <a:rPr lang="ro-RO" sz="4000" b="1" dirty="0" smtClean="0">
                <a:solidFill>
                  <a:srgbClr val="56BE92"/>
                </a:solidFill>
              </a:rPr>
              <a:t>ociali</a:t>
            </a:r>
            <a:endParaRPr lang="en-US" sz="4000" b="1" dirty="0">
              <a:solidFill>
                <a:srgbClr val="56BE92"/>
              </a:solidFill>
            </a:endParaRPr>
          </a:p>
          <a:p>
            <a:pPr>
              <a:lnSpc>
                <a:spcPct val="100000"/>
              </a:lnSpc>
              <a:spcBef>
                <a:spcPts val="0"/>
              </a:spcBef>
            </a:pPr>
            <a:endParaRPr lang="en-IE" b="1" dirty="0">
              <a:solidFill>
                <a:srgbClr val="A6377D"/>
              </a:solidFill>
            </a:endParaRPr>
          </a:p>
        </p:txBody>
      </p:sp>
      <p:sp>
        <p:nvSpPr>
          <p:cNvPr id="6" name="Text Placeholder 5">
            <a:extLst>
              <a:ext uri="{FF2B5EF4-FFF2-40B4-BE49-F238E27FC236}">
                <a16:creationId xmlns="" xmlns:a16="http://schemas.microsoft.com/office/drawing/2014/main" id="{5D1FAEF7-4EE5-4FA8-8F05-8A2EEDA80548}"/>
              </a:ext>
            </a:extLst>
          </p:cNvPr>
          <p:cNvSpPr>
            <a:spLocks noGrp="1"/>
          </p:cNvSpPr>
          <p:nvPr>
            <p:ph type="body" sz="quarter" idx="14"/>
          </p:nvPr>
        </p:nvSpPr>
        <p:spPr>
          <a:xfrm>
            <a:off x="6336406" y="2308692"/>
            <a:ext cx="5759220" cy="2592420"/>
          </a:xfrm>
        </p:spPr>
        <p:txBody>
          <a:bodyPr/>
          <a:lstStyle/>
          <a:p>
            <a:pPr marL="342900" indent="-342900">
              <a:buFont typeface="Wingdings" panose="05000000000000000000" pitchFamily="2" charset="2"/>
              <a:buChar char="ü"/>
            </a:pPr>
            <a:r>
              <a:rPr lang="ro-RO" dirty="0" smtClean="0"/>
              <a:t>Au </a:t>
            </a:r>
            <a:r>
              <a:rPr lang="ro-RO" b="1" dirty="0" smtClean="0"/>
              <a:t>mentalitate antreprenorială</a:t>
            </a:r>
            <a:r>
              <a:rPr lang="ro-RO" dirty="0" smtClean="0"/>
              <a:t> și caută să abordeze problemele sociale în </a:t>
            </a:r>
            <a:r>
              <a:rPr lang="ro-RO" b="1" dirty="0" smtClean="0"/>
              <a:t>moduri inovatoare</a:t>
            </a:r>
            <a:r>
              <a:rPr lang="ro-RO" dirty="0" smtClean="0"/>
              <a:t>;</a:t>
            </a:r>
            <a:endParaRPr lang="ro-RO" b="1" dirty="0">
              <a:solidFill>
                <a:schemeClr val="tx1">
                  <a:lumMod val="75000"/>
                  <a:lumOff val="25000"/>
                </a:schemeClr>
              </a:solidFill>
              <a:latin typeface="Open Sans"/>
            </a:endParaRPr>
          </a:p>
          <a:p>
            <a:pPr marL="342900" indent="-342900">
              <a:buFont typeface="Wingdings" panose="05000000000000000000" pitchFamily="2" charset="2"/>
              <a:buChar char="ü"/>
            </a:pPr>
            <a:r>
              <a:rPr lang="ro-RO" dirty="0" smtClean="0"/>
              <a:t>au </a:t>
            </a:r>
            <a:r>
              <a:rPr lang="ro-RO" dirty="0"/>
              <a:t>perseverența de a face față cadrelor instituționale ineficiente predominante în economiile în curs de dezvoltare;</a:t>
            </a:r>
            <a:endParaRPr lang="en-US" dirty="0"/>
          </a:p>
          <a:p>
            <a:pPr marL="342900" indent="-342900">
              <a:buFont typeface="Wingdings" panose="05000000000000000000" pitchFamily="2" charset="2"/>
              <a:buChar char="ü"/>
            </a:pPr>
            <a:r>
              <a:rPr lang="ro-RO" dirty="0"/>
              <a:t>sunt motivați de problemele și provocările sociale, de inspirație și de experiențele personale anterioare, precum și de rețelele lor </a:t>
            </a:r>
            <a:r>
              <a:rPr lang="ro-RO" dirty="0" smtClean="0"/>
              <a:t>sociale</a:t>
            </a:r>
            <a:r>
              <a:rPr lang="en-IE" b="0" i="0" dirty="0" smtClean="0">
                <a:solidFill>
                  <a:schemeClr val="tx1">
                    <a:lumMod val="75000"/>
                    <a:lumOff val="25000"/>
                  </a:schemeClr>
                </a:solidFill>
                <a:effectLst/>
                <a:latin typeface="Open Sans"/>
              </a:rPr>
              <a:t>.</a:t>
            </a:r>
            <a:endParaRPr lang="en-IE" dirty="0">
              <a:solidFill>
                <a:schemeClr val="tx1">
                  <a:lumMod val="75000"/>
                  <a:lumOff val="25000"/>
                </a:schemeClr>
              </a:solidFill>
            </a:endParaRPr>
          </a:p>
        </p:txBody>
      </p:sp>
    </p:spTree>
    <p:extLst>
      <p:ext uri="{BB962C8B-B14F-4D97-AF65-F5344CB8AC3E}">
        <p14:creationId xmlns:p14="http://schemas.microsoft.com/office/powerpoint/2010/main" val="328685861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 xmlns:a16="http://schemas.microsoft.com/office/drawing/2014/main" id="{340633F0-07CD-4455-98B5-8261475B2830}"/>
              </a:ext>
            </a:extLst>
          </p:cNvPr>
          <p:cNvSpPr>
            <a:spLocks noGrp="1"/>
          </p:cNvSpPr>
          <p:nvPr>
            <p:ph type="body" sz="quarter" idx="15"/>
          </p:nvPr>
        </p:nvSpPr>
        <p:spPr>
          <a:xfrm>
            <a:off x="209668" y="297040"/>
            <a:ext cx="8019931" cy="697353"/>
          </a:xfrm>
        </p:spPr>
        <p:txBody>
          <a:bodyPr>
            <a:noAutofit/>
          </a:bodyPr>
          <a:lstStyle/>
          <a:p>
            <a:pPr>
              <a:spcBef>
                <a:spcPts val="0"/>
              </a:spcBef>
            </a:pPr>
            <a:r>
              <a:rPr lang="en-IE" sz="3600" dirty="0" smtClean="0">
                <a:solidFill>
                  <a:srgbClr val="A6377D"/>
                </a:solidFill>
                <a:latin typeface="Cooper Black" panose="0208090404030B020404" pitchFamily="18" charset="0"/>
              </a:rPr>
              <a:t>EX</a:t>
            </a:r>
            <a:r>
              <a:rPr lang="ro-RO" sz="3600" dirty="0" smtClean="0">
                <a:solidFill>
                  <a:srgbClr val="A6377D"/>
                </a:solidFill>
                <a:latin typeface="Cooper Black" panose="0208090404030B020404" pitchFamily="18" charset="0"/>
              </a:rPr>
              <a:t>E</a:t>
            </a:r>
            <a:r>
              <a:rPr lang="en-IE" sz="3600" dirty="0" smtClean="0">
                <a:solidFill>
                  <a:srgbClr val="A6377D"/>
                </a:solidFill>
                <a:latin typeface="Cooper Black" panose="0208090404030B020404" pitchFamily="18" charset="0"/>
              </a:rPr>
              <a:t>MPLE </a:t>
            </a:r>
            <a:r>
              <a:rPr lang="en-IE" sz="3600" dirty="0">
                <a:solidFill>
                  <a:srgbClr val="A6377D"/>
                </a:solidFill>
                <a:latin typeface="Cooper Black" panose="0208090404030B020404" pitchFamily="18" charset="0"/>
              </a:rPr>
              <a:t>YDSI, </a:t>
            </a:r>
            <a:r>
              <a:rPr lang="en-IE" b="1" i="0" dirty="0">
                <a:solidFill>
                  <a:srgbClr val="A6377D"/>
                </a:solidFill>
                <a:effectLst/>
              </a:rPr>
              <a:t>Progressive Careers</a:t>
            </a:r>
          </a:p>
          <a:p>
            <a:pPr>
              <a:spcBef>
                <a:spcPts val="0"/>
              </a:spcBef>
            </a:pPr>
            <a:r>
              <a:rPr lang="en-IE" sz="2400" dirty="0">
                <a:solidFill>
                  <a:schemeClr val="tx1">
                    <a:lumMod val="75000"/>
                    <a:lumOff val="25000"/>
                  </a:schemeClr>
                </a:solidFill>
              </a:rPr>
              <a:t>Gary Fawdrey, </a:t>
            </a:r>
            <a:r>
              <a:rPr lang="en-IE" sz="2400" dirty="0" smtClean="0">
                <a:solidFill>
                  <a:schemeClr val="tx1">
                    <a:lumMod val="75000"/>
                    <a:lumOff val="25000"/>
                  </a:schemeClr>
                </a:solidFill>
              </a:rPr>
              <a:t>UK</a:t>
            </a:r>
            <a:endParaRPr lang="ro-RO" sz="2400" dirty="0" smtClean="0">
              <a:solidFill>
                <a:schemeClr val="tx1">
                  <a:lumMod val="75000"/>
                  <a:lumOff val="25000"/>
                </a:schemeClr>
              </a:solidFill>
            </a:endParaRPr>
          </a:p>
          <a:p>
            <a:pPr>
              <a:spcBef>
                <a:spcPts val="0"/>
              </a:spcBef>
            </a:pPr>
            <a:endParaRPr lang="en-IE" sz="2400" dirty="0">
              <a:solidFill>
                <a:schemeClr val="tx1">
                  <a:lumMod val="75000"/>
                  <a:lumOff val="25000"/>
                </a:schemeClr>
              </a:solidFill>
            </a:endParaRPr>
          </a:p>
          <a:p>
            <a:pPr>
              <a:spcBef>
                <a:spcPts val="0"/>
              </a:spcBef>
            </a:pPr>
            <a:r>
              <a:rPr lang="ro-RO" sz="2400" b="1" dirty="0">
                <a:solidFill>
                  <a:schemeClr val="tx1">
                    <a:lumMod val="75000"/>
                    <a:lumOff val="25000"/>
                  </a:schemeClr>
                </a:solidFill>
              </a:rPr>
              <a:t>”</a:t>
            </a:r>
            <a:r>
              <a:rPr lang="ro-RO" sz="2400" b="1" dirty="0" smtClean="0"/>
              <a:t>Crearea </a:t>
            </a:r>
            <a:r>
              <a:rPr lang="ro-RO" sz="2400" b="1" dirty="0"/>
              <a:t>Impactului Social Digital în </a:t>
            </a:r>
            <a:r>
              <a:rPr lang="ro-RO" sz="2400" b="1" dirty="0" smtClean="0"/>
              <a:t>Șomaj”</a:t>
            </a:r>
            <a:r>
              <a:rPr lang="en-IE" sz="2400" b="1" dirty="0" smtClean="0">
                <a:solidFill>
                  <a:schemeClr val="tx1">
                    <a:lumMod val="75000"/>
                    <a:lumOff val="25000"/>
                  </a:schemeClr>
                </a:solidFill>
                <a:effectLst/>
              </a:rPr>
              <a:t> </a:t>
            </a:r>
            <a:endParaRPr lang="en-IE" sz="2400" b="1" dirty="0">
              <a:solidFill>
                <a:schemeClr val="tx1">
                  <a:lumMod val="75000"/>
                  <a:lumOff val="25000"/>
                </a:schemeClr>
              </a:solidFill>
              <a:effectLst/>
            </a:endParaRPr>
          </a:p>
        </p:txBody>
      </p:sp>
      <p:sp>
        <p:nvSpPr>
          <p:cNvPr id="5" name="Text Placeholder 4">
            <a:extLst>
              <a:ext uri="{FF2B5EF4-FFF2-40B4-BE49-F238E27FC236}">
                <a16:creationId xmlns="" xmlns:a16="http://schemas.microsoft.com/office/drawing/2014/main" id="{8B9D13E5-26F0-42E7-BCC4-932DB198E7CB}"/>
              </a:ext>
            </a:extLst>
          </p:cNvPr>
          <p:cNvSpPr>
            <a:spLocks noGrp="1"/>
          </p:cNvSpPr>
          <p:nvPr>
            <p:ph type="body" sz="quarter" idx="13"/>
          </p:nvPr>
        </p:nvSpPr>
        <p:spPr>
          <a:xfrm>
            <a:off x="6490953" y="1316960"/>
            <a:ext cx="4241388" cy="3715819"/>
          </a:xfrm>
        </p:spPr>
        <p:txBody>
          <a:bodyPr>
            <a:normAutofit/>
          </a:bodyPr>
          <a:lstStyle/>
          <a:p>
            <a:pPr>
              <a:spcBef>
                <a:spcPts val="0"/>
              </a:spcBef>
            </a:pPr>
            <a:r>
              <a:rPr lang="ro-RO" sz="2400" b="0" i="0" dirty="0" smtClean="0">
                <a:effectLst/>
              </a:rPr>
              <a:t>”</a:t>
            </a:r>
            <a:r>
              <a:rPr lang="en-IE" sz="2400" b="0" i="0" dirty="0" smtClean="0">
                <a:effectLst/>
              </a:rPr>
              <a:t>Progressive </a:t>
            </a:r>
            <a:r>
              <a:rPr lang="en-IE" sz="2400" b="0" i="0" dirty="0">
                <a:effectLst/>
              </a:rPr>
              <a:t>Careers </a:t>
            </a:r>
            <a:r>
              <a:rPr lang="ro-RO" sz="2400" dirty="0"/>
              <a:t>și-a stabilit ca misiune abordarea crizei umanitare create de </a:t>
            </a:r>
            <a:r>
              <a:rPr lang="ro-RO" sz="2400" dirty="0" smtClean="0"/>
              <a:t>șomaj.</a:t>
            </a:r>
            <a:r>
              <a:rPr lang="en-IE" sz="2400" b="0" i="0" dirty="0" smtClean="0">
                <a:effectLst/>
              </a:rPr>
              <a:t> </a:t>
            </a:r>
            <a:r>
              <a:rPr lang="en-IE" sz="2400" b="0" i="0" u="none" strike="noStrike" dirty="0" smtClean="0">
                <a:effectLst/>
                <a:hlinkClick r:id="rId2">
                  <a:extLst>
                    <a:ext uri="{A12FA001-AC4F-418D-AE19-62706E023703}">
                      <ahyp:hlinkClr xmlns="" xmlns:ahyp="http://schemas.microsoft.com/office/drawing/2018/hyperlinkcolor" val="tx"/>
                    </a:ext>
                  </a:extLst>
                </a:hlinkClick>
              </a:rPr>
              <a:t>Progressive </a:t>
            </a:r>
            <a:r>
              <a:rPr lang="en-IE" sz="2400" b="0" i="0" u="none" strike="noStrike" dirty="0">
                <a:effectLst/>
                <a:hlinkClick r:id="rId2">
                  <a:extLst>
                    <a:ext uri="{A12FA001-AC4F-418D-AE19-62706E023703}">
                      <ahyp:hlinkClr xmlns="" xmlns:ahyp="http://schemas.microsoft.com/office/drawing/2018/hyperlinkcolor" val="tx"/>
                    </a:ext>
                  </a:extLst>
                </a:hlinkClick>
              </a:rPr>
              <a:t>Careers</a:t>
            </a:r>
            <a:r>
              <a:rPr lang="en-IE" sz="2400" b="0" i="0" dirty="0">
                <a:effectLst/>
              </a:rPr>
              <a:t> </a:t>
            </a:r>
            <a:r>
              <a:rPr lang="ro-RO" sz="2400" b="0" i="0" dirty="0" smtClean="0">
                <a:effectLst/>
              </a:rPr>
              <a:t>este o rețea de sprijin</a:t>
            </a:r>
            <a:r>
              <a:rPr lang="en-IE" sz="2400" b="0" i="0" dirty="0" smtClean="0">
                <a:effectLst/>
              </a:rPr>
              <a:t> </a:t>
            </a:r>
            <a:r>
              <a:rPr lang="ro-RO" sz="2400" b="0" i="0" dirty="0" smtClean="0">
                <a:effectLst/>
              </a:rPr>
              <a:t>care urmărește să ajute oamenii să facă tranziția în sectorul impactului social</a:t>
            </a:r>
            <a:r>
              <a:rPr lang="en-IE" sz="2400" b="0" i="0" dirty="0" smtClean="0">
                <a:effectLst/>
              </a:rPr>
              <a:t> </a:t>
            </a:r>
            <a:r>
              <a:rPr lang="ro-RO" sz="2400" b="0" i="0" dirty="0" smtClean="0">
                <a:effectLst/>
              </a:rPr>
              <a:t>și să câștige mai mult decât bani</a:t>
            </a:r>
            <a:r>
              <a:rPr lang="en-IE" sz="2400" b="0" i="0" dirty="0" smtClean="0">
                <a:effectLst/>
              </a:rPr>
              <a:t>.</a:t>
            </a:r>
            <a:r>
              <a:rPr lang="ro-RO" sz="2400" b="0" i="0" dirty="0" smtClean="0">
                <a:effectLst/>
              </a:rPr>
              <a:t>”</a:t>
            </a:r>
            <a:endParaRPr lang="en-IE" sz="2400" i="0" dirty="0"/>
          </a:p>
          <a:p>
            <a:pPr>
              <a:spcBef>
                <a:spcPts val="0"/>
              </a:spcBef>
            </a:pPr>
            <a:r>
              <a:rPr lang="en-IE" sz="2400" b="0" i="0" dirty="0">
                <a:effectLst/>
              </a:rPr>
              <a:t> </a:t>
            </a:r>
            <a:r>
              <a:rPr lang="en-IE" sz="2400" b="0" dirty="0">
                <a:effectLst/>
              </a:rPr>
              <a:t>Gary Fawdrey. </a:t>
            </a:r>
            <a:endParaRPr lang="en-IE" sz="2400" dirty="0"/>
          </a:p>
        </p:txBody>
      </p:sp>
      <p:pic>
        <p:nvPicPr>
          <p:cNvPr id="2050" name="Picture 2" descr="Progressive Careers: creating opportunities to help people transition into the social impact sector">
            <a:extLst>
              <a:ext uri="{FF2B5EF4-FFF2-40B4-BE49-F238E27FC236}">
                <a16:creationId xmlns="" xmlns:a16="http://schemas.microsoft.com/office/drawing/2014/main" id="{D2770EE9-A7B2-49AD-832C-BA3FAFBAD4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833" y="2660557"/>
            <a:ext cx="3810000" cy="3810000"/>
          </a:xfrm>
          <a:prstGeom prst="teardrop">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842729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 xmlns:a16="http://schemas.microsoft.com/office/drawing/2014/main" id="{AE161DF3-165F-4ED8-AF65-2D071CF3DF6A}"/>
              </a:ext>
            </a:extLst>
          </p:cNvPr>
          <p:cNvSpPr>
            <a:spLocks noGrp="1"/>
          </p:cNvSpPr>
          <p:nvPr>
            <p:ph type="body" sz="quarter" idx="14"/>
          </p:nvPr>
        </p:nvSpPr>
        <p:spPr>
          <a:xfrm>
            <a:off x="3758623" y="459275"/>
            <a:ext cx="7871000" cy="5206518"/>
          </a:xfrm>
        </p:spPr>
        <p:txBody>
          <a:bodyPr/>
          <a:lstStyle/>
          <a:p>
            <a:pPr>
              <a:lnSpc>
                <a:spcPct val="100000"/>
              </a:lnSpc>
              <a:spcBef>
                <a:spcPts val="0"/>
              </a:spcBef>
            </a:pPr>
            <a:r>
              <a:rPr lang="en-IE" b="1" dirty="0" smtClean="0">
                <a:solidFill>
                  <a:srgbClr val="389DAE"/>
                </a:solidFill>
                <a:effectLst/>
              </a:rPr>
              <a:t>Q1</a:t>
            </a:r>
            <a:r>
              <a:rPr lang="ro-RO" b="1" i="1" dirty="0">
                <a:solidFill>
                  <a:srgbClr val="389DAE"/>
                </a:solidFill>
              </a:rPr>
              <a:t> </a:t>
            </a:r>
            <a:r>
              <a:rPr lang="ro-RO" i="1" dirty="0" smtClean="0">
                <a:solidFill>
                  <a:srgbClr val="E48E02"/>
                </a:solidFill>
              </a:rPr>
              <a:t>Despre </a:t>
            </a:r>
            <a:r>
              <a:rPr lang="ro-RO" i="1" dirty="0">
                <a:solidFill>
                  <a:srgbClr val="E48E02"/>
                </a:solidFill>
              </a:rPr>
              <a:t>ce este inovația ta socială digitală</a:t>
            </a:r>
            <a:r>
              <a:rPr lang="en-IE" i="1" dirty="0" smtClean="0">
                <a:solidFill>
                  <a:srgbClr val="E48E02"/>
                </a:solidFill>
                <a:effectLst/>
              </a:rPr>
              <a:t>?</a:t>
            </a:r>
            <a:endParaRPr lang="en-IE" i="1" dirty="0">
              <a:solidFill>
                <a:srgbClr val="E48E02"/>
              </a:solidFill>
            </a:endParaRPr>
          </a:p>
          <a:p>
            <a:pPr algn="just"/>
            <a:r>
              <a:rPr lang="ro-RO" dirty="0" smtClean="0">
                <a:solidFill>
                  <a:srgbClr val="666666"/>
                </a:solidFill>
              </a:rPr>
              <a:t>Am </a:t>
            </a:r>
            <a:r>
              <a:rPr lang="ro-RO" dirty="0">
                <a:solidFill>
                  <a:srgbClr val="666666"/>
                </a:solidFill>
              </a:rPr>
              <a:t>creat un director online, reunind diferite cursuri, scheme de absolvenți, forumuri de locuri de muncă și finanțatori în spațiul de impact social, precum și un sistem de mentorat pentru a oferi persoanelor interesate coaching 1 la 1 de la cei care lucrează deja în impact social.</a:t>
            </a:r>
            <a:endParaRPr lang="en-US" dirty="0">
              <a:solidFill>
                <a:srgbClr val="666666"/>
              </a:solidFill>
            </a:endParaRPr>
          </a:p>
          <a:p>
            <a:pPr algn="just">
              <a:lnSpc>
                <a:spcPct val="100000"/>
              </a:lnSpc>
              <a:spcBef>
                <a:spcPts val="0"/>
              </a:spcBef>
            </a:pPr>
            <a:endParaRPr lang="en-IE" b="0" i="0" dirty="0">
              <a:solidFill>
                <a:srgbClr val="666666"/>
              </a:solidFill>
              <a:effectLst/>
            </a:endParaRPr>
          </a:p>
          <a:p>
            <a:pPr algn="just">
              <a:lnSpc>
                <a:spcPct val="100000"/>
              </a:lnSpc>
              <a:spcBef>
                <a:spcPts val="0"/>
              </a:spcBef>
            </a:pPr>
            <a:r>
              <a:rPr lang="en-IE" b="1" dirty="0">
                <a:solidFill>
                  <a:srgbClr val="389DAE"/>
                </a:solidFill>
              </a:rPr>
              <a:t>Q2</a:t>
            </a:r>
            <a:r>
              <a:rPr lang="en-IE" b="1" i="1" dirty="0">
                <a:solidFill>
                  <a:srgbClr val="389DAE"/>
                </a:solidFill>
              </a:rPr>
              <a:t> </a:t>
            </a:r>
            <a:r>
              <a:rPr lang="ro-RO" i="1" dirty="0" smtClean="0">
                <a:solidFill>
                  <a:srgbClr val="E48E02"/>
                </a:solidFill>
              </a:rPr>
              <a:t>De </a:t>
            </a:r>
            <a:r>
              <a:rPr lang="ro-RO" i="1" dirty="0">
                <a:solidFill>
                  <a:srgbClr val="E48E02"/>
                </a:solidFill>
              </a:rPr>
              <a:t>ce ai început această inovație socială</a:t>
            </a:r>
            <a:r>
              <a:rPr lang="en-IE" i="1" dirty="0" smtClean="0">
                <a:solidFill>
                  <a:srgbClr val="E48E02"/>
                </a:solidFill>
              </a:rPr>
              <a:t>?</a:t>
            </a:r>
            <a:endParaRPr lang="en-IE" i="1" dirty="0">
              <a:solidFill>
                <a:srgbClr val="E48E02"/>
              </a:solidFill>
            </a:endParaRPr>
          </a:p>
          <a:p>
            <a:pPr algn="just"/>
            <a:r>
              <a:rPr lang="ro-RO" dirty="0" smtClean="0">
                <a:solidFill>
                  <a:srgbClr val="666666"/>
                </a:solidFill>
              </a:rPr>
              <a:t>Am </a:t>
            </a:r>
            <a:r>
              <a:rPr lang="ro-RO" dirty="0">
                <a:solidFill>
                  <a:srgbClr val="666666"/>
                </a:solidFill>
              </a:rPr>
              <a:t>început </a:t>
            </a:r>
            <a:r>
              <a:rPr lang="ro-RO" dirty="0" smtClean="0">
                <a:solidFill>
                  <a:srgbClr val="666666"/>
                </a:solidFill>
              </a:rPr>
              <a:t>Progresive </a:t>
            </a:r>
            <a:r>
              <a:rPr lang="ro-RO" dirty="0">
                <a:solidFill>
                  <a:srgbClr val="666666"/>
                </a:solidFill>
              </a:rPr>
              <a:t>C</a:t>
            </a:r>
            <a:r>
              <a:rPr lang="ro-RO" dirty="0" smtClean="0">
                <a:solidFill>
                  <a:srgbClr val="666666"/>
                </a:solidFill>
              </a:rPr>
              <a:t>areers </a:t>
            </a:r>
            <a:r>
              <a:rPr lang="ro-RO" dirty="0">
                <a:solidFill>
                  <a:srgbClr val="666666"/>
                </a:solidFill>
              </a:rPr>
              <a:t>ca urmare directă a propriei experiențe de a încerca să intru în sectorul impactului social ...</a:t>
            </a:r>
            <a:endParaRPr lang="en-US" dirty="0">
              <a:solidFill>
                <a:srgbClr val="666666"/>
              </a:solidFill>
            </a:endParaRPr>
          </a:p>
          <a:p>
            <a:pPr algn="just">
              <a:lnSpc>
                <a:spcPct val="100000"/>
              </a:lnSpc>
              <a:spcBef>
                <a:spcPts val="0"/>
              </a:spcBef>
            </a:pPr>
            <a:endParaRPr lang="en-IE" b="0" i="0" dirty="0">
              <a:solidFill>
                <a:srgbClr val="666666"/>
              </a:solidFill>
              <a:effectLst/>
            </a:endParaRPr>
          </a:p>
          <a:p>
            <a:pPr algn="just">
              <a:lnSpc>
                <a:spcPct val="100000"/>
              </a:lnSpc>
              <a:spcBef>
                <a:spcPts val="0"/>
              </a:spcBef>
            </a:pPr>
            <a:r>
              <a:rPr lang="en-IE" b="1" dirty="0">
                <a:solidFill>
                  <a:srgbClr val="389DAE"/>
                </a:solidFill>
              </a:rPr>
              <a:t>Q3</a:t>
            </a:r>
            <a:r>
              <a:rPr lang="en-IE" b="1" i="1" dirty="0">
                <a:solidFill>
                  <a:srgbClr val="389DAE"/>
                </a:solidFill>
              </a:rPr>
              <a:t> </a:t>
            </a:r>
            <a:r>
              <a:rPr lang="ro-RO" i="1" dirty="0" smtClean="0">
                <a:solidFill>
                  <a:srgbClr val="E48E02"/>
                </a:solidFill>
              </a:rPr>
              <a:t>Cum </a:t>
            </a:r>
            <a:r>
              <a:rPr lang="ro-RO" i="1" dirty="0">
                <a:solidFill>
                  <a:srgbClr val="E48E02"/>
                </a:solidFill>
              </a:rPr>
              <a:t>ai venit cu ideea</a:t>
            </a:r>
            <a:r>
              <a:rPr lang="en-IE" i="1" dirty="0" smtClean="0">
                <a:solidFill>
                  <a:srgbClr val="E48E02"/>
                </a:solidFill>
              </a:rPr>
              <a:t>?</a:t>
            </a:r>
            <a:endParaRPr lang="en-IE" i="1" dirty="0">
              <a:solidFill>
                <a:srgbClr val="E48E02"/>
              </a:solidFill>
            </a:endParaRPr>
          </a:p>
          <a:p>
            <a:pPr algn="just"/>
            <a:r>
              <a:rPr lang="ro-RO" dirty="0" smtClean="0">
                <a:solidFill>
                  <a:srgbClr val="666666"/>
                </a:solidFill>
              </a:rPr>
              <a:t>Am </a:t>
            </a:r>
            <a:r>
              <a:rPr lang="ro-RO" dirty="0">
                <a:solidFill>
                  <a:srgbClr val="666666"/>
                </a:solidFill>
              </a:rPr>
              <a:t>avut norocul să-mi asigur un loc într-o schemă de absolvenți cu impact social și am fost plasat într-o organizație (start-up social) care a facilitat colaborarea între mai multe organizații caritabile.</a:t>
            </a:r>
            <a:endParaRPr lang="en-US" dirty="0">
              <a:solidFill>
                <a:srgbClr val="666666"/>
              </a:solidFill>
            </a:endParaRPr>
          </a:p>
          <a:p>
            <a:pPr algn="just">
              <a:lnSpc>
                <a:spcPct val="100000"/>
              </a:lnSpc>
              <a:spcBef>
                <a:spcPts val="0"/>
              </a:spcBef>
            </a:pPr>
            <a:endParaRPr lang="en-IE" dirty="0"/>
          </a:p>
        </p:txBody>
      </p:sp>
      <p:sp>
        <p:nvSpPr>
          <p:cNvPr id="6" name="Text Placeholder 5">
            <a:extLst>
              <a:ext uri="{FF2B5EF4-FFF2-40B4-BE49-F238E27FC236}">
                <a16:creationId xmlns="" xmlns:a16="http://schemas.microsoft.com/office/drawing/2014/main" id="{CC3B4BC8-FF54-440B-BE4E-8DD684A5F0E9}"/>
              </a:ext>
            </a:extLst>
          </p:cNvPr>
          <p:cNvSpPr>
            <a:spLocks noGrp="1"/>
          </p:cNvSpPr>
          <p:nvPr>
            <p:ph type="body" sz="quarter" idx="15"/>
          </p:nvPr>
        </p:nvSpPr>
        <p:spPr>
          <a:xfrm>
            <a:off x="484428" y="142875"/>
            <a:ext cx="2852539" cy="6286500"/>
          </a:xfrm>
        </p:spPr>
        <p:txBody>
          <a:bodyPr>
            <a:normAutofit fontScale="92500" lnSpcReduction="20000"/>
          </a:bodyPr>
          <a:lstStyle/>
          <a:p>
            <a:r>
              <a:rPr lang="en-IE" b="1" dirty="0" err="1" smtClean="0">
                <a:solidFill>
                  <a:schemeClr val="tx1">
                    <a:lumMod val="75000"/>
                    <a:lumOff val="25000"/>
                  </a:schemeClr>
                </a:solidFill>
              </a:rPr>
              <a:t>Intervi</a:t>
            </a:r>
            <a:r>
              <a:rPr lang="ro-RO" b="1" dirty="0" smtClean="0">
                <a:solidFill>
                  <a:schemeClr val="tx1">
                    <a:lumMod val="75000"/>
                    <a:lumOff val="25000"/>
                  </a:schemeClr>
                </a:solidFill>
              </a:rPr>
              <a:t>u cu</a:t>
            </a:r>
            <a:r>
              <a:rPr lang="en-IE" b="1" dirty="0" smtClean="0">
                <a:solidFill>
                  <a:schemeClr val="tx1">
                    <a:lumMod val="75000"/>
                    <a:lumOff val="25000"/>
                  </a:schemeClr>
                </a:solidFill>
              </a:rPr>
              <a:t> </a:t>
            </a:r>
            <a:r>
              <a:rPr lang="ro-RO" b="1" dirty="0" smtClean="0">
                <a:solidFill>
                  <a:schemeClr val="tx1">
                    <a:lumMod val="75000"/>
                    <a:lumOff val="25000"/>
                  </a:schemeClr>
                </a:solidFill>
              </a:rPr>
              <a:t>un Tânăr Inovator </a:t>
            </a:r>
            <a:r>
              <a:rPr lang="en-IE" b="1" dirty="0" smtClean="0">
                <a:solidFill>
                  <a:schemeClr val="tx1">
                    <a:lumMod val="75000"/>
                    <a:lumOff val="25000"/>
                  </a:schemeClr>
                </a:solidFill>
              </a:rPr>
              <a:t>Social</a:t>
            </a:r>
            <a:r>
              <a:rPr lang="ro-RO" b="1" dirty="0" smtClean="0">
                <a:solidFill>
                  <a:schemeClr val="tx1">
                    <a:lumMod val="75000"/>
                    <a:lumOff val="25000"/>
                  </a:schemeClr>
                </a:solidFill>
              </a:rPr>
              <a:t> Digitali</a:t>
            </a:r>
            <a:r>
              <a:rPr lang="en-IE" b="1" dirty="0" smtClean="0">
                <a:solidFill>
                  <a:schemeClr val="tx1">
                    <a:lumMod val="75000"/>
                    <a:lumOff val="25000"/>
                  </a:schemeClr>
                </a:solidFill>
              </a:rPr>
              <a:t> </a:t>
            </a:r>
            <a:endParaRPr lang="en-IE" b="1" dirty="0">
              <a:solidFill>
                <a:schemeClr val="tx1">
                  <a:lumMod val="75000"/>
                  <a:lumOff val="25000"/>
                </a:schemeClr>
              </a:solidFill>
            </a:endParaRPr>
          </a:p>
          <a:p>
            <a:endParaRPr lang="en-IE" dirty="0">
              <a:solidFill>
                <a:schemeClr val="tx1">
                  <a:lumMod val="75000"/>
                  <a:lumOff val="25000"/>
                </a:schemeClr>
              </a:solidFill>
            </a:endParaRPr>
          </a:p>
          <a:p>
            <a:endParaRPr lang="en-IE" dirty="0">
              <a:solidFill>
                <a:schemeClr val="tx1">
                  <a:lumMod val="75000"/>
                  <a:lumOff val="25000"/>
                </a:schemeClr>
              </a:solidFill>
            </a:endParaRPr>
          </a:p>
          <a:p>
            <a:endParaRPr lang="en-IE" dirty="0">
              <a:solidFill>
                <a:schemeClr val="tx1">
                  <a:lumMod val="75000"/>
                  <a:lumOff val="25000"/>
                </a:schemeClr>
              </a:solidFill>
            </a:endParaRPr>
          </a:p>
          <a:p>
            <a:endParaRPr lang="en-IE" dirty="0">
              <a:solidFill>
                <a:schemeClr val="tx1">
                  <a:lumMod val="75000"/>
                  <a:lumOff val="25000"/>
                </a:schemeClr>
              </a:solidFill>
            </a:endParaRPr>
          </a:p>
          <a:p>
            <a:endParaRPr lang="en-IE" dirty="0">
              <a:solidFill>
                <a:schemeClr val="tx1">
                  <a:lumMod val="75000"/>
                  <a:lumOff val="25000"/>
                </a:schemeClr>
              </a:solidFill>
            </a:endParaRPr>
          </a:p>
          <a:p>
            <a:endParaRPr lang="en-IE" dirty="0">
              <a:solidFill>
                <a:schemeClr val="tx1">
                  <a:lumMod val="75000"/>
                  <a:lumOff val="25000"/>
                </a:schemeClr>
              </a:solidFill>
            </a:endParaRPr>
          </a:p>
          <a:p>
            <a:pPr>
              <a:spcBef>
                <a:spcPts val="0"/>
              </a:spcBef>
            </a:pPr>
            <a:endParaRPr lang="en-IE" sz="2800" dirty="0">
              <a:solidFill>
                <a:schemeClr val="tx1">
                  <a:lumMod val="75000"/>
                  <a:lumOff val="25000"/>
                </a:schemeClr>
              </a:solidFill>
            </a:endParaRPr>
          </a:p>
          <a:p>
            <a:pPr>
              <a:spcBef>
                <a:spcPts val="0"/>
              </a:spcBef>
            </a:pPr>
            <a:r>
              <a:rPr lang="en-IE" sz="2800" dirty="0">
                <a:solidFill>
                  <a:schemeClr val="tx1">
                    <a:lumMod val="75000"/>
                    <a:lumOff val="25000"/>
                  </a:schemeClr>
                </a:solidFill>
              </a:rPr>
              <a:t>Gary Fawdrey</a:t>
            </a:r>
          </a:p>
          <a:p>
            <a:pPr>
              <a:spcBef>
                <a:spcPts val="0"/>
              </a:spcBef>
            </a:pPr>
            <a:r>
              <a:rPr lang="en-IE" sz="2800" dirty="0">
                <a:solidFill>
                  <a:schemeClr val="tx1">
                    <a:lumMod val="75000"/>
                    <a:lumOff val="25000"/>
                  </a:schemeClr>
                </a:solidFill>
                <a:hlinkClick r:id="rId2"/>
              </a:rPr>
              <a:t>Progressive Careers</a:t>
            </a:r>
            <a:r>
              <a:rPr lang="en-IE" sz="2800" dirty="0">
                <a:solidFill>
                  <a:schemeClr val="tx1">
                    <a:lumMod val="75000"/>
                    <a:lumOff val="25000"/>
                  </a:schemeClr>
                </a:solidFill>
              </a:rPr>
              <a:t>, UK</a:t>
            </a:r>
          </a:p>
          <a:p>
            <a:pPr>
              <a:spcBef>
                <a:spcPts val="0"/>
              </a:spcBef>
            </a:pPr>
            <a:endParaRPr lang="en-IE" sz="2800" dirty="0">
              <a:solidFill>
                <a:schemeClr val="tx1">
                  <a:lumMod val="75000"/>
                  <a:lumOff val="25000"/>
                </a:schemeClr>
              </a:solidFill>
            </a:endParaRPr>
          </a:p>
          <a:p>
            <a:pPr>
              <a:spcBef>
                <a:spcPts val="0"/>
              </a:spcBef>
            </a:pPr>
            <a:r>
              <a:rPr lang="ro-RO" sz="2400" b="1" dirty="0" smtClean="0">
                <a:hlinkClick r:id="rId3">
                  <a:extLst>
                    <a:ext uri="{A12FA001-AC4F-418D-AE19-62706E023703}">
                      <ahyp:hlinkClr xmlns="" xmlns:ahyp="http://schemas.microsoft.com/office/drawing/2018/hyperlinkcolor" val="tx"/>
                    </a:ext>
                  </a:extLst>
                </a:hlinkClick>
              </a:rPr>
              <a:t>Link către </a:t>
            </a:r>
            <a:r>
              <a:rPr lang="en-IE" sz="2400" b="1" dirty="0" err="1" smtClean="0">
                <a:hlinkClick r:id="rId3">
                  <a:extLst>
                    <a:ext uri="{A12FA001-AC4F-418D-AE19-62706E023703}">
                      <ahyp:hlinkClr xmlns="" xmlns:ahyp="http://schemas.microsoft.com/office/drawing/2018/hyperlinkcolor" val="tx"/>
                    </a:ext>
                  </a:extLst>
                </a:hlinkClick>
              </a:rPr>
              <a:t>Intervi</a:t>
            </a:r>
            <a:r>
              <a:rPr lang="ro-RO" sz="2400" b="1" dirty="0" smtClean="0">
                <a:hlinkClick r:id="rId3">
                  <a:extLst>
                    <a:ext uri="{A12FA001-AC4F-418D-AE19-62706E023703}">
                      <ahyp:hlinkClr xmlns="" xmlns:ahyp="http://schemas.microsoft.com/office/drawing/2018/hyperlinkcolor" val="tx"/>
                    </a:ext>
                  </a:extLst>
                </a:hlinkClick>
              </a:rPr>
              <a:t>u</a:t>
            </a:r>
            <a:endParaRPr lang="en-IE" sz="2400" b="1" dirty="0"/>
          </a:p>
        </p:txBody>
      </p:sp>
      <p:pic>
        <p:nvPicPr>
          <p:cNvPr id="7" name="Picture 2" descr="Progressive Careers: creating opportunities to help people transition into the social impact sector">
            <a:extLst>
              <a:ext uri="{FF2B5EF4-FFF2-40B4-BE49-F238E27FC236}">
                <a16:creationId xmlns="" xmlns:a16="http://schemas.microsoft.com/office/drawing/2014/main" id="{1D243269-8223-4766-8891-CEEA2DB28B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2425" y="1503475"/>
            <a:ext cx="2667000" cy="2667000"/>
          </a:xfrm>
          <a:prstGeom prst="teardrop">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075475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 xmlns:a16="http://schemas.microsoft.com/office/drawing/2014/main" id="{AE161DF3-165F-4ED8-AF65-2D071CF3DF6A}"/>
              </a:ext>
            </a:extLst>
          </p:cNvPr>
          <p:cNvSpPr>
            <a:spLocks noGrp="1"/>
          </p:cNvSpPr>
          <p:nvPr>
            <p:ph type="body" sz="quarter" idx="14"/>
          </p:nvPr>
        </p:nvSpPr>
        <p:spPr>
          <a:xfrm>
            <a:off x="3758623" y="459275"/>
            <a:ext cx="7766627" cy="5206518"/>
          </a:xfrm>
        </p:spPr>
        <p:txBody>
          <a:bodyPr/>
          <a:lstStyle/>
          <a:p>
            <a:pPr fontAlgn="base">
              <a:lnSpc>
                <a:spcPct val="100000"/>
              </a:lnSpc>
              <a:spcBef>
                <a:spcPts val="0"/>
              </a:spcBef>
            </a:pPr>
            <a:r>
              <a:rPr lang="en-IE" b="1" dirty="0">
                <a:solidFill>
                  <a:srgbClr val="389DAE"/>
                </a:solidFill>
              </a:rPr>
              <a:t>Q4</a:t>
            </a:r>
            <a:r>
              <a:rPr lang="en-IE" b="1" i="1" dirty="0">
                <a:solidFill>
                  <a:srgbClr val="389DAE"/>
                </a:solidFill>
              </a:rPr>
              <a:t> </a:t>
            </a:r>
            <a:r>
              <a:rPr lang="ro-RO" i="1" dirty="0" smtClean="0">
                <a:solidFill>
                  <a:srgbClr val="E48E02"/>
                </a:solidFill>
              </a:rPr>
              <a:t>De </a:t>
            </a:r>
            <a:r>
              <a:rPr lang="ro-RO" i="1" dirty="0">
                <a:solidFill>
                  <a:srgbClr val="E48E02"/>
                </a:solidFill>
              </a:rPr>
              <a:t>ce ți-a fost frică la început și cum ai depășit </a:t>
            </a:r>
            <a:r>
              <a:rPr lang="ro-RO" i="1" dirty="0" smtClean="0">
                <a:solidFill>
                  <a:srgbClr val="E48E02"/>
                </a:solidFill>
              </a:rPr>
              <a:t>frica</a:t>
            </a:r>
            <a:r>
              <a:rPr lang="en-IE" i="1" dirty="0" smtClean="0">
                <a:solidFill>
                  <a:srgbClr val="E48E02"/>
                </a:solidFill>
              </a:rPr>
              <a:t>?</a:t>
            </a:r>
            <a:endParaRPr lang="en-IE" i="1" dirty="0">
              <a:solidFill>
                <a:srgbClr val="E48E02"/>
              </a:solidFill>
            </a:endParaRPr>
          </a:p>
          <a:p>
            <a:pPr algn="just"/>
            <a:r>
              <a:rPr lang="ro-RO" dirty="0" smtClean="0">
                <a:solidFill>
                  <a:srgbClr val="666666"/>
                </a:solidFill>
              </a:rPr>
              <a:t>Cea </a:t>
            </a:r>
            <a:r>
              <a:rPr lang="ro-RO" dirty="0">
                <a:solidFill>
                  <a:srgbClr val="666666"/>
                </a:solidFill>
              </a:rPr>
              <a:t>mai mare teamă a mea a fost să-mi gestionez timpul, deoarece am lansat această inițiativă pe lângă locul de muncă cu normă întreagă pe care îl aveam. Prin crearea de reguli clare pentru mine am eliminat frica, deoarece m-a liniștit gândul că pot face doar o anumită cantitate în fiecare săptămână și acest lucru nu era flexibil.</a:t>
            </a:r>
            <a:endParaRPr lang="en-US" dirty="0">
              <a:solidFill>
                <a:srgbClr val="666666"/>
              </a:solidFill>
            </a:endParaRPr>
          </a:p>
          <a:p>
            <a:pPr>
              <a:lnSpc>
                <a:spcPct val="100000"/>
              </a:lnSpc>
              <a:spcBef>
                <a:spcPts val="0"/>
              </a:spcBef>
            </a:pPr>
            <a:r>
              <a:rPr lang="en-IE" b="1" dirty="0" smtClean="0">
                <a:solidFill>
                  <a:srgbClr val="389DAE"/>
                </a:solidFill>
              </a:rPr>
              <a:t>Q5</a:t>
            </a:r>
            <a:r>
              <a:rPr lang="en-IE" b="1" i="1" dirty="0" smtClean="0">
                <a:solidFill>
                  <a:srgbClr val="389DAE"/>
                </a:solidFill>
              </a:rPr>
              <a:t> </a:t>
            </a:r>
            <a:r>
              <a:rPr lang="ro-RO" i="1" dirty="0" smtClean="0">
                <a:solidFill>
                  <a:srgbClr val="E48E02"/>
                </a:solidFill>
              </a:rPr>
              <a:t>Care </a:t>
            </a:r>
            <a:r>
              <a:rPr lang="ro-RO" i="1" dirty="0">
                <a:solidFill>
                  <a:srgbClr val="E48E02"/>
                </a:solidFill>
              </a:rPr>
              <a:t>au fost începuturile inovației sociale</a:t>
            </a:r>
            <a:r>
              <a:rPr lang="en-IE" i="1" dirty="0" smtClean="0">
                <a:solidFill>
                  <a:srgbClr val="E48E02"/>
                </a:solidFill>
              </a:rPr>
              <a:t>?</a:t>
            </a:r>
            <a:endParaRPr lang="en-IE" i="1" dirty="0">
              <a:solidFill>
                <a:srgbClr val="E48E02"/>
              </a:solidFill>
            </a:endParaRPr>
          </a:p>
          <a:p>
            <a:pPr>
              <a:lnSpc>
                <a:spcPct val="100000"/>
              </a:lnSpc>
              <a:spcBef>
                <a:spcPts val="0"/>
              </a:spcBef>
            </a:pPr>
            <a:r>
              <a:rPr lang="en-IE" b="1" dirty="0">
                <a:solidFill>
                  <a:srgbClr val="389DAE"/>
                </a:solidFill>
              </a:rPr>
              <a:t>Q6</a:t>
            </a:r>
            <a:r>
              <a:rPr lang="en-IE" b="1" i="1" dirty="0">
                <a:solidFill>
                  <a:srgbClr val="389DAE"/>
                </a:solidFill>
              </a:rPr>
              <a:t> </a:t>
            </a:r>
            <a:r>
              <a:rPr lang="ro-RO" i="1" dirty="0" smtClean="0">
                <a:solidFill>
                  <a:srgbClr val="E48E02"/>
                </a:solidFill>
              </a:rPr>
              <a:t>Cum </a:t>
            </a:r>
            <a:r>
              <a:rPr lang="ro-RO" i="1" dirty="0">
                <a:solidFill>
                  <a:srgbClr val="E48E02"/>
                </a:solidFill>
              </a:rPr>
              <a:t>ai atras atenția publicului asupra problemei pe care ai dorit să o abordezi și ai făcut pe alții să creadă în scopul și potențialul </a:t>
            </a:r>
            <a:r>
              <a:rPr lang="ro-RO" i="1" dirty="0" smtClean="0">
                <a:solidFill>
                  <a:srgbClr val="E48E02"/>
                </a:solidFill>
              </a:rPr>
              <a:t>tău</a:t>
            </a:r>
            <a:r>
              <a:rPr lang="en-IE" i="1" dirty="0" smtClean="0">
                <a:solidFill>
                  <a:srgbClr val="E48E02"/>
                </a:solidFill>
              </a:rPr>
              <a:t>?</a:t>
            </a:r>
            <a:endParaRPr lang="en-IE" i="1" dirty="0">
              <a:solidFill>
                <a:srgbClr val="E48E02"/>
              </a:solidFill>
            </a:endParaRPr>
          </a:p>
          <a:p>
            <a:pPr>
              <a:lnSpc>
                <a:spcPct val="100000"/>
              </a:lnSpc>
              <a:spcBef>
                <a:spcPts val="0"/>
              </a:spcBef>
            </a:pPr>
            <a:r>
              <a:rPr lang="en-IE" b="1" dirty="0">
                <a:solidFill>
                  <a:srgbClr val="389DAE"/>
                </a:solidFill>
              </a:rPr>
              <a:t>Q7</a:t>
            </a:r>
            <a:r>
              <a:rPr lang="en-IE" b="1" i="1" dirty="0">
                <a:solidFill>
                  <a:srgbClr val="389DAE"/>
                </a:solidFill>
              </a:rPr>
              <a:t> </a:t>
            </a:r>
            <a:r>
              <a:rPr lang="ro-RO" i="1" dirty="0">
                <a:solidFill>
                  <a:srgbClr val="E48E02"/>
                </a:solidFill>
              </a:rPr>
              <a:t>Cum te-ai asigurat că ideea ta se potrivește efectiv cu nevoile utilizatorilor</a:t>
            </a:r>
            <a:r>
              <a:rPr lang="en-IE" i="1" dirty="0" smtClean="0">
                <a:solidFill>
                  <a:srgbClr val="E48E02"/>
                </a:solidFill>
              </a:rPr>
              <a:t>?</a:t>
            </a:r>
            <a:endParaRPr lang="en-IE" i="1" dirty="0">
              <a:solidFill>
                <a:srgbClr val="E48E02"/>
              </a:solidFill>
            </a:endParaRPr>
          </a:p>
          <a:p>
            <a:pPr>
              <a:lnSpc>
                <a:spcPct val="100000"/>
              </a:lnSpc>
              <a:spcBef>
                <a:spcPts val="0"/>
              </a:spcBef>
            </a:pPr>
            <a:r>
              <a:rPr lang="en-IE" b="1" dirty="0">
                <a:solidFill>
                  <a:srgbClr val="389DAE"/>
                </a:solidFill>
              </a:rPr>
              <a:t>Q8</a:t>
            </a:r>
            <a:r>
              <a:rPr lang="en-IE" b="1" i="1" dirty="0">
                <a:solidFill>
                  <a:srgbClr val="389DAE"/>
                </a:solidFill>
              </a:rPr>
              <a:t> </a:t>
            </a:r>
            <a:r>
              <a:rPr lang="ro-RO" i="1" dirty="0">
                <a:solidFill>
                  <a:srgbClr val="E48E02"/>
                </a:solidFill>
              </a:rPr>
              <a:t>Cum ai strâns banii pentru ideea ta și care este sfatul tău pentru ceilalți, luând în considerare strângerea de fonduri</a:t>
            </a:r>
            <a:r>
              <a:rPr lang="en-IE" i="1" dirty="0" smtClean="0">
                <a:solidFill>
                  <a:srgbClr val="E48E02"/>
                </a:solidFill>
              </a:rPr>
              <a:t>?</a:t>
            </a:r>
            <a:endParaRPr lang="en-IE" i="1" dirty="0">
              <a:solidFill>
                <a:srgbClr val="E48E02"/>
              </a:solidFill>
            </a:endParaRPr>
          </a:p>
        </p:txBody>
      </p:sp>
      <p:sp>
        <p:nvSpPr>
          <p:cNvPr id="7" name="Text Placeholder 5">
            <a:extLst>
              <a:ext uri="{FF2B5EF4-FFF2-40B4-BE49-F238E27FC236}">
                <a16:creationId xmlns="" xmlns:a16="http://schemas.microsoft.com/office/drawing/2014/main" id="{C14D67CC-6353-469F-AAE9-C739D2A545C9}"/>
              </a:ext>
            </a:extLst>
          </p:cNvPr>
          <p:cNvSpPr>
            <a:spLocks noGrp="1"/>
          </p:cNvSpPr>
          <p:nvPr>
            <p:ph type="body" sz="quarter" idx="15"/>
          </p:nvPr>
        </p:nvSpPr>
        <p:spPr>
          <a:xfrm>
            <a:off x="484428" y="142875"/>
            <a:ext cx="2852539" cy="6286500"/>
          </a:xfrm>
        </p:spPr>
        <p:txBody>
          <a:bodyPr>
            <a:normAutofit fontScale="92500" lnSpcReduction="20000"/>
          </a:bodyPr>
          <a:lstStyle/>
          <a:p>
            <a:r>
              <a:rPr lang="en-IE" b="1" dirty="0" err="1">
                <a:solidFill>
                  <a:schemeClr val="tx1">
                    <a:lumMod val="75000"/>
                    <a:lumOff val="25000"/>
                  </a:schemeClr>
                </a:solidFill>
              </a:rPr>
              <a:t>Intervi</a:t>
            </a:r>
            <a:r>
              <a:rPr lang="ro-RO" b="1" dirty="0">
                <a:solidFill>
                  <a:schemeClr val="tx1">
                    <a:lumMod val="75000"/>
                    <a:lumOff val="25000"/>
                  </a:schemeClr>
                </a:solidFill>
              </a:rPr>
              <a:t>u cu</a:t>
            </a:r>
            <a:r>
              <a:rPr lang="en-IE" b="1" dirty="0">
                <a:solidFill>
                  <a:schemeClr val="tx1">
                    <a:lumMod val="75000"/>
                    <a:lumOff val="25000"/>
                  </a:schemeClr>
                </a:solidFill>
              </a:rPr>
              <a:t> </a:t>
            </a:r>
            <a:r>
              <a:rPr lang="ro-RO" b="1" dirty="0">
                <a:solidFill>
                  <a:schemeClr val="tx1">
                    <a:lumMod val="75000"/>
                    <a:lumOff val="25000"/>
                  </a:schemeClr>
                </a:solidFill>
              </a:rPr>
              <a:t>un Tânăr Inovator </a:t>
            </a:r>
            <a:r>
              <a:rPr lang="en-IE" b="1" dirty="0">
                <a:solidFill>
                  <a:schemeClr val="tx1">
                    <a:lumMod val="75000"/>
                    <a:lumOff val="25000"/>
                  </a:schemeClr>
                </a:solidFill>
              </a:rPr>
              <a:t>Social</a:t>
            </a:r>
            <a:r>
              <a:rPr lang="ro-RO" b="1" dirty="0">
                <a:solidFill>
                  <a:schemeClr val="tx1">
                    <a:lumMod val="75000"/>
                    <a:lumOff val="25000"/>
                  </a:schemeClr>
                </a:solidFill>
              </a:rPr>
              <a:t> Digitali</a:t>
            </a:r>
            <a:r>
              <a:rPr lang="en-IE" b="1" dirty="0">
                <a:solidFill>
                  <a:schemeClr val="tx1">
                    <a:lumMod val="75000"/>
                    <a:lumOff val="25000"/>
                  </a:schemeClr>
                </a:solidFill>
              </a:rPr>
              <a:t> </a:t>
            </a:r>
          </a:p>
          <a:p>
            <a:endParaRPr lang="en-IE" dirty="0">
              <a:solidFill>
                <a:schemeClr val="tx1">
                  <a:lumMod val="75000"/>
                  <a:lumOff val="25000"/>
                </a:schemeClr>
              </a:solidFill>
            </a:endParaRPr>
          </a:p>
          <a:p>
            <a:endParaRPr lang="en-IE" dirty="0">
              <a:solidFill>
                <a:schemeClr val="tx1">
                  <a:lumMod val="75000"/>
                  <a:lumOff val="25000"/>
                </a:schemeClr>
              </a:solidFill>
            </a:endParaRPr>
          </a:p>
          <a:p>
            <a:endParaRPr lang="en-IE" dirty="0">
              <a:solidFill>
                <a:schemeClr val="tx1">
                  <a:lumMod val="75000"/>
                  <a:lumOff val="25000"/>
                </a:schemeClr>
              </a:solidFill>
            </a:endParaRPr>
          </a:p>
          <a:p>
            <a:endParaRPr lang="en-IE" dirty="0">
              <a:solidFill>
                <a:schemeClr val="tx1">
                  <a:lumMod val="75000"/>
                  <a:lumOff val="25000"/>
                </a:schemeClr>
              </a:solidFill>
            </a:endParaRPr>
          </a:p>
          <a:p>
            <a:endParaRPr lang="en-IE" dirty="0">
              <a:solidFill>
                <a:schemeClr val="tx1">
                  <a:lumMod val="75000"/>
                  <a:lumOff val="25000"/>
                </a:schemeClr>
              </a:solidFill>
            </a:endParaRPr>
          </a:p>
          <a:p>
            <a:endParaRPr lang="en-IE" dirty="0">
              <a:solidFill>
                <a:schemeClr val="tx1">
                  <a:lumMod val="75000"/>
                  <a:lumOff val="25000"/>
                </a:schemeClr>
              </a:solidFill>
            </a:endParaRPr>
          </a:p>
          <a:p>
            <a:pPr>
              <a:spcBef>
                <a:spcPts val="0"/>
              </a:spcBef>
            </a:pPr>
            <a:endParaRPr lang="en-IE" sz="2800" dirty="0">
              <a:solidFill>
                <a:schemeClr val="tx1">
                  <a:lumMod val="75000"/>
                  <a:lumOff val="25000"/>
                </a:schemeClr>
              </a:solidFill>
            </a:endParaRPr>
          </a:p>
          <a:p>
            <a:pPr>
              <a:spcBef>
                <a:spcPts val="0"/>
              </a:spcBef>
            </a:pPr>
            <a:r>
              <a:rPr lang="en-IE" sz="2800" dirty="0">
                <a:solidFill>
                  <a:schemeClr val="tx1">
                    <a:lumMod val="75000"/>
                    <a:lumOff val="25000"/>
                  </a:schemeClr>
                </a:solidFill>
              </a:rPr>
              <a:t>Gary Fawdrey</a:t>
            </a:r>
          </a:p>
          <a:p>
            <a:pPr>
              <a:spcBef>
                <a:spcPts val="0"/>
              </a:spcBef>
            </a:pPr>
            <a:r>
              <a:rPr lang="en-IE" sz="2800" dirty="0">
                <a:solidFill>
                  <a:schemeClr val="tx1">
                    <a:lumMod val="75000"/>
                    <a:lumOff val="25000"/>
                  </a:schemeClr>
                </a:solidFill>
                <a:hlinkClick r:id="rId2"/>
              </a:rPr>
              <a:t>Progressive Careers</a:t>
            </a:r>
            <a:r>
              <a:rPr lang="en-IE" sz="2800" dirty="0">
                <a:solidFill>
                  <a:schemeClr val="tx1">
                    <a:lumMod val="75000"/>
                    <a:lumOff val="25000"/>
                  </a:schemeClr>
                </a:solidFill>
              </a:rPr>
              <a:t>, UK</a:t>
            </a:r>
          </a:p>
          <a:p>
            <a:pPr>
              <a:spcBef>
                <a:spcPts val="0"/>
              </a:spcBef>
            </a:pPr>
            <a:endParaRPr lang="en-IE" sz="2800" dirty="0">
              <a:solidFill>
                <a:schemeClr val="tx1">
                  <a:lumMod val="75000"/>
                  <a:lumOff val="25000"/>
                </a:schemeClr>
              </a:solidFill>
            </a:endParaRPr>
          </a:p>
          <a:p>
            <a:pPr>
              <a:spcBef>
                <a:spcPts val="0"/>
              </a:spcBef>
            </a:pPr>
            <a:r>
              <a:rPr lang="ro-RO" sz="2400" b="1" dirty="0">
                <a:hlinkClick r:id="rId3">
                  <a:extLst>
                    <a:ext uri="{A12FA001-AC4F-418D-AE19-62706E023703}">
                      <ahyp:hlinkClr xmlns:ahyp="http://schemas.microsoft.com/office/drawing/2018/hyperlinkcolor" xmlns="" xmlns:lc="http://schemas.openxmlformats.org/drawingml/2006/lockedCanvas" val="tx"/>
                    </a:ext>
                  </a:extLst>
                </a:hlinkClick>
              </a:rPr>
              <a:t>Link către </a:t>
            </a:r>
            <a:r>
              <a:rPr lang="en-IE" sz="2400" b="1" dirty="0" err="1">
                <a:hlinkClick r:id="rId3">
                  <a:extLst>
                    <a:ext uri="{A12FA001-AC4F-418D-AE19-62706E023703}">
                      <ahyp:hlinkClr xmlns:ahyp="http://schemas.microsoft.com/office/drawing/2018/hyperlinkcolor" xmlns="" xmlns:lc="http://schemas.openxmlformats.org/drawingml/2006/lockedCanvas" val="tx"/>
                    </a:ext>
                  </a:extLst>
                </a:hlinkClick>
              </a:rPr>
              <a:t>Intervi</a:t>
            </a:r>
            <a:r>
              <a:rPr lang="ro-RO" sz="2400" b="1" dirty="0">
                <a:hlinkClick r:id="rId3">
                  <a:extLst>
                    <a:ext uri="{A12FA001-AC4F-418D-AE19-62706E023703}">
                      <ahyp:hlinkClr xmlns:ahyp="http://schemas.microsoft.com/office/drawing/2018/hyperlinkcolor" xmlns="" xmlns:lc="http://schemas.openxmlformats.org/drawingml/2006/lockedCanvas" val="tx"/>
                    </a:ext>
                  </a:extLst>
                </a:hlinkClick>
              </a:rPr>
              <a:t>u</a:t>
            </a:r>
            <a:endParaRPr lang="en-IE" sz="2400" b="1" dirty="0"/>
          </a:p>
        </p:txBody>
      </p:sp>
      <p:pic>
        <p:nvPicPr>
          <p:cNvPr id="8" name="Picture 2" descr="Progressive Careers: creating opportunities to help people transition into the social impact sector">
            <a:extLst>
              <a:ext uri="{FF2B5EF4-FFF2-40B4-BE49-F238E27FC236}">
                <a16:creationId xmlns="" xmlns:a16="http://schemas.microsoft.com/office/drawing/2014/main" id="{75D51C9F-3506-454B-A047-B25694AAE11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2425" y="1490595"/>
            <a:ext cx="2667000" cy="2667000"/>
          </a:xfrm>
          <a:prstGeom prst="teardrop">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469664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 xmlns:a16="http://schemas.microsoft.com/office/drawing/2014/main" id="{AE161DF3-165F-4ED8-AF65-2D071CF3DF6A}"/>
              </a:ext>
            </a:extLst>
          </p:cNvPr>
          <p:cNvSpPr>
            <a:spLocks noGrp="1"/>
          </p:cNvSpPr>
          <p:nvPr>
            <p:ph type="body" sz="quarter" idx="14"/>
          </p:nvPr>
        </p:nvSpPr>
        <p:spPr>
          <a:xfrm>
            <a:off x="3758623" y="459275"/>
            <a:ext cx="7766627" cy="5206518"/>
          </a:xfrm>
        </p:spPr>
        <p:txBody>
          <a:bodyPr/>
          <a:lstStyle/>
          <a:p>
            <a:pPr fontAlgn="base">
              <a:lnSpc>
                <a:spcPct val="100000"/>
              </a:lnSpc>
              <a:spcBef>
                <a:spcPts val="0"/>
              </a:spcBef>
            </a:pPr>
            <a:r>
              <a:rPr lang="en-IE" b="1" dirty="0">
                <a:solidFill>
                  <a:srgbClr val="389DAE"/>
                </a:solidFill>
              </a:rPr>
              <a:t>Q9 </a:t>
            </a:r>
            <a:r>
              <a:rPr lang="ro-RO" i="1" dirty="0" smtClean="0">
                <a:solidFill>
                  <a:srgbClr val="E48E02"/>
                </a:solidFill>
              </a:rPr>
              <a:t>Cum </a:t>
            </a:r>
            <a:r>
              <a:rPr lang="ro-RO" i="1" dirty="0">
                <a:solidFill>
                  <a:srgbClr val="E48E02"/>
                </a:solidFill>
              </a:rPr>
              <a:t>ți-ai scalat produsul și ce sfaturi poți împărtăși</a:t>
            </a:r>
            <a:r>
              <a:rPr lang="en-IE" i="1" dirty="0" smtClean="0">
                <a:solidFill>
                  <a:srgbClr val="E48E02"/>
                </a:solidFill>
              </a:rPr>
              <a:t>?</a:t>
            </a:r>
            <a:endParaRPr lang="en-IE" i="1" dirty="0">
              <a:solidFill>
                <a:srgbClr val="E48E02"/>
              </a:solidFill>
            </a:endParaRPr>
          </a:p>
          <a:p>
            <a:pPr fontAlgn="base">
              <a:lnSpc>
                <a:spcPct val="100000"/>
              </a:lnSpc>
              <a:spcBef>
                <a:spcPts val="0"/>
              </a:spcBef>
            </a:pPr>
            <a:r>
              <a:rPr lang="en-IE" b="1" dirty="0">
                <a:solidFill>
                  <a:srgbClr val="389DAE"/>
                </a:solidFill>
              </a:rPr>
              <a:t>Q10</a:t>
            </a:r>
            <a:r>
              <a:rPr lang="en-IE" b="1" i="1" dirty="0">
                <a:solidFill>
                  <a:srgbClr val="389DAE"/>
                </a:solidFill>
              </a:rPr>
              <a:t> </a:t>
            </a:r>
            <a:r>
              <a:rPr lang="ro-RO" i="1" dirty="0" smtClean="0">
                <a:solidFill>
                  <a:srgbClr val="E48E02"/>
                </a:solidFill>
              </a:rPr>
              <a:t>În </a:t>
            </a:r>
            <a:r>
              <a:rPr lang="ro-RO" i="1" dirty="0">
                <a:solidFill>
                  <a:srgbClr val="E48E02"/>
                </a:solidFill>
              </a:rPr>
              <a:t>viziunea ta, cum schimbi sistemul</a:t>
            </a:r>
            <a:r>
              <a:rPr lang="en-IE" i="1" dirty="0">
                <a:solidFill>
                  <a:srgbClr val="E48E02"/>
                </a:solidFill>
              </a:rPr>
              <a:t>?</a:t>
            </a:r>
          </a:p>
          <a:p>
            <a:pPr algn="l" fontAlgn="base">
              <a:lnSpc>
                <a:spcPct val="100000"/>
              </a:lnSpc>
              <a:spcBef>
                <a:spcPts val="0"/>
              </a:spcBef>
            </a:pPr>
            <a:endParaRPr lang="en-IE" i="1" dirty="0">
              <a:solidFill>
                <a:srgbClr val="E48E02"/>
              </a:solidFill>
            </a:endParaRPr>
          </a:p>
        </p:txBody>
      </p:sp>
      <p:sp>
        <p:nvSpPr>
          <p:cNvPr id="7" name="TextBox 6">
            <a:extLst>
              <a:ext uri="{FF2B5EF4-FFF2-40B4-BE49-F238E27FC236}">
                <a16:creationId xmlns="" xmlns:a16="http://schemas.microsoft.com/office/drawing/2014/main" id="{7E4886B5-F269-4508-80DD-CE1ED2856E9E}"/>
              </a:ext>
            </a:extLst>
          </p:cNvPr>
          <p:cNvSpPr txBox="1"/>
          <p:nvPr/>
        </p:nvSpPr>
        <p:spPr>
          <a:xfrm>
            <a:off x="3855075" y="2448431"/>
            <a:ext cx="7573722" cy="3416320"/>
          </a:xfrm>
          <a:prstGeom prst="rect">
            <a:avLst/>
          </a:prstGeom>
          <a:noFill/>
        </p:spPr>
        <p:txBody>
          <a:bodyPr wrap="square">
            <a:spAutoFit/>
          </a:bodyPr>
          <a:lstStyle/>
          <a:p>
            <a:pPr algn="ctr"/>
            <a:r>
              <a:rPr lang="ro-RO" sz="2400" i="1" dirty="0" smtClean="0">
                <a:solidFill>
                  <a:srgbClr val="666666"/>
                </a:solidFill>
              </a:rPr>
              <a:t>”Acum </a:t>
            </a:r>
            <a:r>
              <a:rPr lang="ro-RO" sz="2400" i="1" dirty="0">
                <a:solidFill>
                  <a:srgbClr val="666666"/>
                </a:solidFill>
              </a:rPr>
              <a:t>sunt practician și mentor în inovarea socială. Pasiunea mea este să-i încurajez pe cei care au trăit experiențe sociale nefericite să preia inițiativa în dezvoltarea și implementarea de soluții. În prezent, am sediul la Nesta, unde coordonez organizarea concursului european de inovare socială pentru Comisia Europene. De asemenea, sunt editor colaborator la Impact Boom, consilier al Academiei de inovare socială și fac parte din Facultatea de experți a Serious </a:t>
            </a:r>
            <a:r>
              <a:rPr lang="ro-RO" sz="2400" i="1" dirty="0" smtClean="0">
                <a:solidFill>
                  <a:srgbClr val="666666"/>
                </a:solidFill>
              </a:rPr>
              <a:t>Impact”</a:t>
            </a:r>
            <a:endParaRPr lang="en-IE" sz="2400" i="1" dirty="0">
              <a:solidFill>
                <a:srgbClr val="666666"/>
              </a:solidFill>
            </a:endParaRPr>
          </a:p>
        </p:txBody>
      </p:sp>
      <p:sp>
        <p:nvSpPr>
          <p:cNvPr id="9" name="Text Placeholder 5">
            <a:extLst>
              <a:ext uri="{FF2B5EF4-FFF2-40B4-BE49-F238E27FC236}">
                <a16:creationId xmlns="" xmlns:a16="http://schemas.microsoft.com/office/drawing/2014/main" id="{581C9C23-C34E-403B-B9A0-B9E55F598443}"/>
              </a:ext>
            </a:extLst>
          </p:cNvPr>
          <p:cNvSpPr>
            <a:spLocks noGrp="1"/>
          </p:cNvSpPr>
          <p:nvPr>
            <p:ph type="body" sz="quarter" idx="15"/>
          </p:nvPr>
        </p:nvSpPr>
        <p:spPr>
          <a:xfrm>
            <a:off x="484428" y="142875"/>
            <a:ext cx="2852539" cy="6286500"/>
          </a:xfrm>
        </p:spPr>
        <p:txBody>
          <a:bodyPr>
            <a:normAutofit fontScale="92500" lnSpcReduction="20000"/>
          </a:bodyPr>
          <a:lstStyle/>
          <a:p>
            <a:r>
              <a:rPr lang="en-IE" b="1" dirty="0" err="1">
                <a:solidFill>
                  <a:schemeClr val="tx1">
                    <a:lumMod val="75000"/>
                    <a:lumOff val="25000"/>
                  </a:schemeClr>
                </a:solidFill>
              </a:rPr>
              <a:t>Intervi</a:t>
            </a:r>
            <a:r>
              <a:rPr lang="ro-RO" b="1" dirty="0">
                <a:solidFill>
                  <a:schemeClr val="tx1">
                    <a:lumMod val="75000"/>
                    <a:lumOff val="25000"/>
                  </a:schemeClr>
                </a:solidFill>
              </a:rPr>
              <a:t>u cu</a:t>
            </a:r>
            <a:r>
              <a:rPr lang="en-IE" b="1" dirty="0">
                <a:solidFill>
                  <a:schemeClr val="tx1">
                    <a:lumMod val="75000"/>
                    <a:lumOff val="25000"/>
                  </a:schemeClr>
                </a:solidFill>
              </a:rPr>
              <a:t> </a:t>
            </a:r>
            <a:r>
              <a:rPr lang="ro-RO" b="1" dirty="0">
                <a:solidFill>
                  <a:schemeClr val="tx1">
                    <a:lumMod val="75000"/>
                    <a:lumOff val="25000"/>
                  </a:schemeClr>
                </a:solidFill>
              </a:rPr>
              <a:t>un Tânăr Inovator </a:t>
            </a:r>
            <a:r>
              <a:rPr lang="en-IE" b="1" dirty="0">
                <a:solidFill>
                  <a:schemeClr val="tx1">
                    <a:lumMod val="75000"/>
                    <a:lumOff val="25000"/>
                  </a:schemeClr>
                </a:solidFill>
              </a:rPr>
              <a:t>Social</a:t>
            </a:r>
            <a:r>
              <a:rPr lang="ro-RO" b="1" dirty="0">
                <a:solidFill>
                  <a:schemeClr val="tx1">
                    <a:lumMod val="75000"/>
                    <a:lumOff val="25000"/>
                  </a:schemeClr>
                </a:solidFill>
              </a:rPr>
              <a:t> Digitali</a:t>
            </a:r>
            <a:r>
              <a:rPr lang="en-IE" b="1" dirty="0">
                <a:solidFill>
                  <a:schemeClr val="tx1">
                    <a:lumMod val="75000"/>
                    <a:lumOff val="25000"/>
                  </a:schemeClr>
                </a:solidFill>
              </a:rPr>
              <a:t> </a:t>
            </a:r>
          </a:p>
          <a:p>
            <a:endParaRPr lang="en-IE" dirty="0">
              <a:solidFill>
                <a:schemeClr val="tx1">
                  <a:lumMod val="75000"/>
                  <a:lumOff val="25000"/>
                </a:schemeClr>
              </a:solidFill>
            </a:endParaRPr>
          </a:p>
          <a:p>
            <a:endParaRPr lang="en-IE" dirty="0">
              <a:solidFill>
                <a:schemeClr val="tx1">
                  <a:lumMod val="75000"/>
                  <a:lumOff val="25000"/>
                </a:schemeClr>
              </a:solidFill>
            </a:endParaRPr>
          </a:p>
          <a:p>
            <a:endParaRPr lang="en-IE" dirty="0">
              <a:solidFill>
                <a:schemeClr val="tx1">
                  <a:lumMod val="75000"/>
                  <a:lumOff val="25000"/>
                </a:schemeClr>
              </a:solidFill>
            </a:endParaRPr>
          </a:p>
          <a:p>
            <a:endParaRPr lang="en-IE" dirty="0">
              <a:solidFill>
                <a:schemeClr val="tx1">
                  <a:lumMod val="75000"/>
                  <a:lumOff val="25000"/>
                </a:schemeClr>
              </a:solidFill>
            </a:endParaRPr>
          </a:p>
          <a:p>
            <a:endParaRPr lang="en-IE" dirty="0">
              <a:solidFill>
                <a:schemeClr val="tx1">
                  <a:lumMod val="75000"/>
                  <a:lumOff val="25000"/>
                </a:schemeClr>
              </a:solidFill>
            </a:endParaRPr>
          </a:p>
          <a:p>
            <a:endParaRPr lang="en-IE" dirty="0">
              <a:solidFill>
                <a:schemeClr val="tx1">
                  <a:lumMod val="75000"/>
                  <a:lumOff val="25000"/>
                </a:schemeClr>
              </a:solidFill>
            </a:endParaRPr>
          </a:p>
          <a:p>
            <a:pPr>
              <a:spcBef>
                <a:spcPts val="0"/>
              </a:spcBef>
            </a:pPr>
            <a:endParaRPr lang="en-IE" sz="2800" dirty="0">
              <a:solidFill>
                <a:schemeClr val="tx1">
                  <a:lumMod val="75000"/>
                  <a:lumOff val="25000"/>
                </a:schemeClr>
              </a:solidFill>
            </a:endParaRPr>
          </a:p>
          <a:p>
            <a:pPr>
              <a:spcBef>
                <a:spcPts val="0"/>
              </a:spcBef>
            </a:pPr>
            <a:r>
              <a:rPr lang="en-IE" sz="2800" dirty="0">
                <a:solidFill>
                  <a:schemeClr val="tx1">
                    <a:lumMod val="75000"/>
                    <a:lumOff val="25000"/>
                  </a:schemeClr>
                </a:solidFill>
              </a:rPr>
              <a:t>Gary Fawdrey</a:t>
            </a:r>
          </a:p>
          <a:p>
            <a:pPr>
              <a:spcBef>
                <a:spcPts val="0"/>
              </a:spcBef>
            </a:pPr>
            <a:r>
              <a:rPr lang="en-IE" sz="2800" dirty="0">
                <a:solidFill>
                  <a:schemeClr val="tx1">
                    <a:lumMod val="75000"/>
                    <a:lumOff val="25000"/>
                  </a:schemeClr>
                </a:solidFill>
                <a:hlinkClick r:id="rId2"/>
              </a:rPr>
              <a:t>Progressive Careers</a:t>
            </a:r>
            <a:r>
              <a:rPr lang="en-IE" sz="2800" dirty="0">
                <a:solidFill>
                  <a:schemeClr val="tx1">
                    <a:lumMod val="75000"/>
                    <a:lumOff val="25000"/>
                  </a:schemeClr>
                </a:solidFill>
              </a:rPr>
              <a:t>, UK</a:t>
            </a:r>
          </a:p>
          <a:p>
            <a:pPr>
              <a:spcBef>
                <a:spcPts val="0"/>
              </a:spcBef>
            </a:pPr>
            <a:endParaRPr lang="en-IE" sz="2800" dirty="0">
              <a:solidFill>
                <a:schemeClr val="tx1">
                  <a:lumMod val="75000"/>
                  <a:lumOff val="25000"/>
                </a:schemeClr>
              </a:solidFill>
            </a:endParaRPr>
          </a:p>
          <a:p>
            <a:pPr>
              <a:spcBef>
                <a:spcPts val="0"/>
              </a:spcBef>
            </a:pPr>
            <a:r>
              <a:rPr lang="ro-RO" sz="2400" b="1" dirty="0">
                <a:hlinkClick r:id="rId3">
                  <a:extLst>
                    <a:ext uri="{A12FA001-AC4F-418D-AE19-62706E023703}">
                      <ahyp:hlinkClr xmlns:ahyp="http://schemas.microsoft.com/office/drawing/2018/hyperlinkcolor" xmlns="" xmlns:lc="http://schemas.openxmlformats.org/drawingml/2006/lockedCanvas" val="tx"/>
                    </a:ext>
                  </a:extLst>
                </a:hlinkClick>
              </a:rPr>
              <a:t>Link către </a:t>
            </a:r>
            <a:r>
              <a:rPr lang="en-IE" sz="2400" b="1" dirty="0" err="1">
                <a:hlinkClick r:id="rId3">
                  <a:extLst>
                    <a:ext uri="{A12FA001-AC4F-418D-AE19-62706E023703}">
                      <ahyp:hlinkClr xmlns:ahyp="http://schemas.microsoft.com/office/drawing/2018/hyperlinkcolor" xmlns="" xmlns:lc="http://schemas.openxmlformats.org/drawingml/2006/lockedCanvas" val="tx"/>
                    </a:ext>
                  </a:extLst>
                </a:hlinkClick>
              </a:rPr>
              <a:t>Intervi</a:t>
            </a:r>
            <a:r>
              <a:rPr lang="ro-RO" sz="2400" b="1" dirty="0">
                <a:hlinkClick r:id="rId3">
                  <a:extLst>
                    <a:ext uri="{A12FA001-AC4F-418D-AE19-62706E023703}">
                      <ahyp:hlinkClr xmlns:ahyp="http://schemas.microsoft.com/office/drawing/2018/hyperlinkcolor" xmlns="" xmlns:lc="http://schemas.openxmlformats.org/drawingml/2006/lockedCanvas" val="tx"/>
                    </a:ext>
                  </a:extLst>
                </a:hlinkClick>
              </a:rPr>
              <a:t>u</a:t>
            </a:r>
            <a:endParaRPr lang="en-IE" sz="2400" b="1" dirty="0"/>
          </a:p>
        </p:txBody>
      </p:sp>
      <p:pic>
        <p:nvPicPr>
          <p:cNvPr id="10" name="Picture 2" descr="Progressive Careers: creating opportunities to help people transition into the social impact sector">
            <a:extLst>
              <a:ext uri="{FF2B5EF4-FFF2-40B4-BE49-F238E27FC236}">
                <a16:creationId xmlns="" xmlns:a16="http://schemas.microsoft.com/office/drawing/2014/main" id="{FE6E4BC9-E293-4F8E-AE55-17C42D03059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2425" y="1838325"/>
            <a:ext cx="2667000" cy="2667000"/>
          </a:xfrm>
          <a:prstGeom prst="teardrop">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973840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 xmlns:a16="http://schemas.microsoft.com/office/drawing/2014/main" id="{3AA294D2-1174-4FA7-BD89-3A80EBBD3942}"/>
              </a:ext>
            </a:extLst>
          </p:cNvPr>
          <p:cNvSpPr>
            <a:spLocks noGrp="1"/>
          </p:cNvSpPr>
          <p:nvPr>
            <p:ph type="body" sz="quarter" idx="16"/>
          </p:nvPr>
        </p:nvSpPr>
        <p:spPr>
          <a:xfrm>
            <a:off x="9232638" y="4647036"/>
            <a:ext cx="785328" cy="1056986"/>
          </a:xfrm>
        </p:spPr>
        <p:txBody>
          <a:bodyPr>
            <a:normAutofit fontScale="85000" lnSpcReduction="20000"/>
          </a:bodyPr>
          <a:lstStyle/>
          <a:p>
            <a:endParaRPr lang="en-IE" dirty="0"/>
          </a:p>
        </p:txBody>
      </p:sp>
      <p:sp>
        <p:nvSpPr>
          <p:cNvPr id="5" name="Text Placeholder 4">
            <a:extLst>
              <a:ext uri="{FF2B5EF4-FFF2-40B4-BE49-F238E27FC236}">
                <a16:creationId xmlns="" xmlns:a16="http://schemas.microsoft.com/office/drawing/2014/main" id="{8B9D13E5-26F0-42E7-BCC4-932DB198E7CB}"/>
              </a:ext>
            </a:extLst>
          </p:cNvPr>
          <p:cNvSpPr>
            <a:spLocks noGrp="1"/>
          </p:cNvSpPr>
          <p:nvPr>
            <p:ph type="body" sz="quarter" idx="13"/>
          </p:nvPr>
        </p:nvSpPr>
        <p:spPr>
          <a:xfrm>
            <a:off x="6706635" y="1316960"/>
            <a:ext cx="4025705" cy="3715819"/>
          </a:xfrm>
        </p:spPr>
        <p:txBody>
          <a:bodyPr>
            <a:normAutofit/>
          </a:bodyPr>
          <a:lstStyle/>
          <a:p>
            <a:r>
              <a:rPr lang="ro-RO" sz="3200" dirty="0" smtClean="0"/>
              <a:t>”Începe </a:t>
            </a:r>
            <a:r>
              <a:rPr lang="ro-RO" sz="3200" dirty="0"/>
              <a:t>mic și testează-ți ideea cât de mult poți, inclusiv prioritizând punctul de vedere al beneficiarului”</a:t>
            </a:r>
            <a:endParaRPr lang="en-US" sz="3200" dirty="0"/>
          </a:p>
          <a:p>
            <a:pPr>
              <a:spcBef>
                <a:spcPts val="0"/>
              </a:spcBef>
            </a:pPr>
            <a:r>
              <a:rPr lang="en-IE" sz="2400" dirty="0" smtClean="0">
                <a:effectLst/>
              </a:rPr>
              <a:t>Gary </a:t>
            </a:r>
            <a:r>
              <a:rPr lang="en-IE" sz="2400" dirty="0">
                <a:effectLst/>
              </a:rPr>
              <a:t>Fawdrey </a:t>
            </a:r>
            <a:endParaRPr lang="en-IE" sz="2400" dirty="0"/>
          </a:p>
        </p:txBody>
      </p:sp>
      <p:sp>
        <p:nvSpPr>
          <p:cNvPr id="9" name="Text Placeholder 8">
            <a:extLst>
              <a:ext uri="{FF2B5EF4-FFF2-40B4-BE49-F238E27FC236}">
                <a16:creationId xmlns="" xmlns:a16="http://schemas.microsoft.com/office/drawing/2014/main" id="{BB15F577-6817-48C8-AD26-C15D8E534ED5}"/>
              </a:ext>
            </a:extLst>
          </p:cNvPr>
          <p:cNvSpPr>
            <a:spLocks noGrp="1"/>
          </p:cNvSpPr>
          <p:nvPr>
            <p:ph type="body" sz="quarter" idx="17"/>
          </p:nvPr>
        </p:nvSpPr>
        <p:spPr>
          <a:xfrm>
            <a:off x="6106284" y="1316960"/>
            <a:ext cx="2613204" cy="1221666"/>
          </a:xfrm>
        </p:spPr>
        <p:txBody>
          <a:bodyPr>
            <a:normAutofit fontScale="92500" lnSpcReduction="10000"/>
          </a:bodyPr>
          <a:lstStyle/>
          <a:p>
            <a:endParaRPr lang="en-IE" dirty="0"/>
          </a:p>
        </p:txBody>
      </p:sp>
      <p:pic>
        <p:nvPicPr>
          <p:cNvPr id="2050" name="Picture 2" descr="Progressive Careers: creating opportunities to help people transition into the social impact sector">
            <a:extLst>
              <a:ext uri="{FF2B5EF4-FFF2-40B4-BE49-F238E27FC236}">
                <a16:creationId xmlns="" xmlns:a16="http://schemas.microsoft.com/office/drawing/2014/main" id="{D2770EE9-A7B2-49AD-832C-BA3FAFBAD4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40080" y="3174869"/>
            <a:ext cx="2880000" cy="2880000"/>
          </a:xfrm>
          <a:prstGeom prst="teardrop">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 xmlns:a16="http://schemas.microsoft.com/office/drawing/2014/main" id="{036DC641-D3C2-4426-88A3-5D781AA71409}"/>
              </a:ext>
            </a:extLst>
          </p:cNvPr>
          <p:cNvSpPr txBox="1"/>
          <p:nvPr/>
        </p:nvSpPr>
        <p:spPr>
          <a:xfrm>
            <a:off x="903192" y="1513696"/>
            <a:ext cx="3190240" cy="1477328"/>
          </a:xfrm>
          <a:prstGeom prst="rect">
            <a:avLst/>
          </a:prstGeom>
          <a:solidFill>
            <a:srgbClr val="389DAE"/>
          </a:solidFill>
        </p:spPr>
        <p:txBody>
          <a:bodyPr wrap="square" rtlCol="0">
            <a:spAutoFit/>
          </a:bodyPr>
          <a:lstStyle/>
          <a:p>
            <a:r>
              <a:rPr lang="ro-RO" sz="2400" b="1" dirty="0" smtClean="0">
                <a:solidFill>
                  <a:schemeClr val="bg1"/>
                </a:solidFill>
              </a:rPr>
              <a:t>Sfatul </a:t>
            </a:r>
            <a:r>
              <a:rPr lang="ro-RO" sz="2400" b="1" dirty="0">
                <a:solidFill>
                  <a:schemeClr val="bg1"/>
                </a:solidFill>
              </a:rPr>
              <a:t>meu pentru un Inovator Social în devenire...</a:t>
            </a:r>
            <a:endParaRPr lang="en-US" sz="2400" b="1" dirty="0">
              <a:solidFill>
                <a:schemeClr val="bg1"/>
              </a:solidFill>
            </a:endParaRPr>
          </a:p>
          <a:p>
            <a:endParaRPr lang="en-IE" dirty="0"/>
          </a:p>
        </p:txBody>
      </p:sp>
    </p:spTree>
    <p:extLst>
      <p:ext uri="{BB962C8B-B14F-4D97-AF65-F5344CB8AC3E}">
        <p14:creationId xmlns:p14="http://schemas.microsoft.com/office/powerpoint/2010/main" val="145794935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descr="A person with glasses&#10;&#10;Description automatically generated with low confidence">
            <a:extLst>
              <a:ext uri="{FF2B5EF4-FFF2-40B4-BE49-F238E27FC236}">
                <a16:creationId xmlns="" xmlns:a16="http://schemas.microsoft.com/office/drawing/2014/main" id="{E3DBFAA9-DBF1-4D7F-8A13-843EB62F64EB}"/>
              </a:ext>
            </a:extLst>
          </p:cNvPr>
          <p:cNvPicPr>
            <a:picLocks noGrp="1" noChangeAspect="1"/>
          </p:cNvPicPr>
          <p:nvPr>
            <p:ph type="pic" sz="quarter" idx="10"/>
          </p:nvPr>
        </p:nvPicPr>
        <p:blipFill>
          <a:blip r:embed="rId2"/>
          <a:srcRect t="23380" b="23380"/>
          <a:stretch>
            <a:fillRect/>
          </a:stretch>
        </p:blipFill>
        <p:spPr/>
      </p:pic>
      <p:sp>
        <p:nvSpPr>
          <p:cNvPr id="6" name="Text Placeholder 5">
            <a:extLst>
              <a:ext uri="{FF2B5EF4-FFF2-40B4-BE49-F238E27FC236}">
                <a16:creationId xmlns="" xmlns:a16="http://schemas.microsoft.com/office/drawing/2014/main" id="{E724B957-67F8-4B74-8481-AFE5C98B41BD}"/>
              </a:ext>
            </a:extLst>
          </p:cNvPr>
          <p:cNvSpPr>
            <a:spLocks noGrp="1"/>
          </p:cNvSpPr>
          <p:nvPr>
            <p:ph type="body" sz="quarter" idx="14"/>
          </p:nvPr>
        </p:nvSpPr>
        <p:spPr>
          <a:xfrm>
            <a:off x="687310" y="2952517"/>
            <a:ext cx="4461735" cy="3527129"/>
          </a:xfrm>
        </p:spPr>
        <p:txBody>
          <a:bodyPr/>
          <a:lstStyle/>
          <a:p>
            <a:pPr marL="457200" indent="-457200">
              <a:buFont typeface="+mj-lt"/>
              <a:buAutoNum type="arabicPeriod"/>
            </a:pPr>
            <a:r>
              <a:rPr lang="en-IE" dirty="0" smtClean="0">
                <a:solidFill>
                  <a:schemeClr val="tx1">
                    <a:lumMod val="75000"/>
                    <a:lumOff val="25000"/>
                  </a:schemeClr>
                </a:solidFill>
              </a:rPr>
              <a:t>Curio</a:t>
            </a:r>
            <a:r>
              <a:rPr lang="ro-RO" dirty="0" smtClean="0">
                <a:solidFill>
                  <a:schemeClr val="tx1">
                    <a:lumMod val="75000"/>
                    <a:lumOff val="25000"/>
                  </a:schemeClr>
                </a:solidFill>
              </a:rPr>
              <a:t>zitate</a:t>
            </a:r>
            <a:endParaRPr lang="en-IE" dirty="0">
              <a:solidFill>
                <a:schemeClr val="tx1">
                  <a:lumMod val="75000"/>
                  <a:lumOff val="25000"/>
                </a:schemeClr>
              </a:solidFill>
            </a:endParaRPr>
          </a:p>
          <a:p>
            <a:pPr marL="457200" indent="-457200">
              <a:buFont typeface="+mj-lt"/>
              <a:buAutoNum type="arabicPeriod"/>
            </a:pPr>
            <a:r>
              <a:rPr lang="ro-RO" dirty="0" smtClean="0">
                <a:solidFill>
                  <a:schemeClr val="tx1">
                    <a:lumMod val="75000"/>
                    <a:lumOff val="25000"/>
                  </a:schemeClr>
                </a:solidFill>
              </a:rPr>
              <a:t>Inspirație</a:t>
            </a:r>
            <a:endParaRPr lang="en-IE" dirty="0">
              <a:solidFill>
                <a:schemeClr val="tx1">
                  <a:lumMod val="75000"/>
                  <a:lumOff val="25000"/>
                </a:schemeClr>
              </a:solidFill>
            </a:endParaRPr>
          </a:p>
          <a:p>
            <a:pPr marL="457200" indent="-457200">
              <a:buFont typeface="+mj-lt"/>
              <a:buAutoNum type="arabicPeriod"/>
            </a:pPr>
            <a:r>
              <a:rPr lang="ro-RO" dirty="0" smtClean="0">
                <a:solidFill>
                  <a:schemeClr val="tx1">
                    <a:lumMod val="75000"/>
                    <a:lumOff val="25000"/>
                  </a:schemeClr>
                </a:solidFill>
              </a:rPr>
              <a:t>Inventivitate</a:t>
            </a:r>
            <a:endParaRPr lang="en-IE" dirty="0">
              <a:solidFill>
                <a:schemeClr val="tx1">
                  <a:lumMod val="75000"/>
                  <a:lumOff val="25000"/>
                </a:schemeClr>
              </a:solidFill>
            </a:endParaRPr>
          </a:p>
          <a:p>
            <a:pPr marL="457200" indent="-457200">
              <a:buFont typeface="+mj-lt"/>
              <a:buAutoNum type="arabicPeriod"/>
            </a:pPr>
            <a:r>
              <a:rPr lang="en-IE" dirty="0">
                <a:solidFill>
                  <a:schemeClr val="tx1">
                    <a:lumMod val="75000"/>
                    <a:lumOff val="25000"/>
                  </a:schemeClr>
                </a:solidFill>
              </a:rPr>
              <a:t>Pragmatism</a:t>
            </a:r>
          </a:p>
          <a:p>
            <a:pPr marL="457200" indent="-457200">
              <a:buFont typeface="+mj-lt"/>
              <a:buAutoNum type="arabicPeriod"/>
            </a:pPr>
            <a:r>
              <a:rPr lang="ro-RO" dirty="0" smtClean="0">
                <a:solidFill>
                  <a:schemeClr val="tx1">
                    <a:lumMod val="75000"/>
                    <a:lumOff val="25000"/>
                  </a:schemeClr>
                </a:solidFill>
              </a:rPr>
              <a:t>Adaptabilitate</a:t>
            </a:r>
            <a:endParaRPr lang="en-IE" dirty="0">
              <a:solidFill>
                <a:schemeClr val="tx1">
                  <a:lumMod val="75000"/>
                  <a:lumOff val="25000"/>
                </a:schemeClr>
              </a:solidFill>
            </a:endParaRPr>
          </a:p>
          <a:p>
            <a:pPr marL="457200" indent="-457200">
              <a:buFont typeface="+mj-lt"/>
              <a:buAutoNum type="arabicPeriod"/>
            </a:pPr>
            <a:r>
              <a:rPr lang="ro-RO" dirty="0" smtClean="0">
                <a:solidFill>
                  <a:schemeClr val="tx1">
                    <a:lumMod val="75000"/>
                    <a:lumOff val="25000"/>
                  </a:schemeClr>
                </a:solidFill>
              </a:rPr>
              <a:t>Deschidere spre</a:t>
            </a:r>
            <a:r>
              <a:rPr lang="en-IE" dirty="0" smtClean="0">
                <a:solidFill>
                  <a:schemeClr val="tx1">
                    <a:lumMod val="75000"/>
                    <a:lumOff val="25000"/>
                  </a:schemeClr>
                </a:solidFill>
              </a:rPr>
              <a:t> </a:t>
            </a:r>
            <a:r>
              <a:rPr lang="ro-RO" dirty="0" smtClean="0">
                <a:solidFill>
                  <a:schemeClr val="tx1">
                    <a:lumMod val="75000"/>
                    <a:lumOff val="25000"/>
                  </a:schemeClr>
                </a:solidFill>
              </a:rPr>
              <a:t>Colaborare</a:t>
            </a:r>
            <a:endParaRPr lang="en-IE" dirty="0">
              <a:solidFill>
                <a:schemeClr val="tx1">
                  <a:lumMod val="75000"/>
                  <a:lumOff val="25000"/>
                </a:schemeClr>
              </a:solidFill>
            </a:endParaRPr>
          </a:p>
          <a:p>
            <a:pPr marL="457200" indent="-457200">
              <a:buFont typeface="+mj-lt"/>
              <a:buAutoNum type="arabicPeriod"/>
            </a:pPr>
            <a:r>
              <a:rPr lang="ro-RO" dirty="0" smtClean="0">
                <a:solidFill>
                  <a:schemeClr val="tx1">
                    <a:lumMod val="75000"/>
                    <a:lumOff val="25000"/>
                  </a:schemeClr>
                </a:solidFill>
              </a:rPr>
              <a:t>Persistență</a:t>
            </a:r>
            <a:endParaRPr lang="en-IE" dirty="0">
              <a:solidFill>
                <a:schemeClr val="tx1">
                  <a:lumMod val="75000"/>
                  <a:lumOff val="25000"/>
                </a:schemeClr>
              </a:solidFill>
            </a:endParaRPr>
          </a:p>
          <a:p>
            <a:pPr marL="457200" indent="-457200">
              <a:buFont typeface="+mj-lt"/>
              <a:buAutoNum type="arabicPeriod"/>
            </a:pPr>
            <a:endParaRPr lang="en-IE" dirty="0">
              <a:solidFill>
                <a:schemeClr val="tx1">
                  <a:lumMod val="75000"/>
                  <a:lumOff val="25000"/>
                </a:schemeClr>
              </a:solidFill>
            </a:endParaRPr>
          </a:p>
        </p:txBody>
      </p:sp>
      <p:sp>
        <p:nvSpPr>
          <p:cNvPr id="10" name="Text Placeholder 2">
            <a:extLst>
              <a:ext uri="{FF2B5EF4-FFF2-40B4-BE49-F238E27FC236}">
                <a16:creationId xmlns="" xmlns:a16="http://schemas.microsoft.com/office/drawing/2014/main" id="{716FBEFF-15AE-4A9C-9D21-B330846E05D1}"/>
              </a:ext>
            </a:extLst>
          </p:cNvPr>
          <p:cNvSpPr txBox="1">
            <a:spLocks/>
          </p:cNvSpPr>
          <p:nvPr/>
        </p:nvSpPr>
        <p:spPr>
          <a:xfrm>
            <a:off x="321380" y="1459836"/>
            <a:ext cx="4827665" cy="213659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ro-RO" sz="3600" b="1" dirty="0" smtClean="0">
                <a:solidFill>
                  <a:srgbClr val="F07CAC"/>
                </a:solidFill>
              </a:rPr>
              <a:t>Antreprenorii Sociali</a:t>
            </a:r>
            <a:endParaRPr lang="en-IE" sz="3600" b="1" dirty="0">
              <a:solidFill>
                <a:srgbClr val="F07CAC"/>
              </a:solidFill>
            </a:endParaRPr>
          </a:p>
          <a:p>
            <a:pPr marL="0" indent="0">
              <a:buNone/>
            </a:pPr>
            <a:r>
              <a:rPr lang="en-IE" sz="3600" b="1" i="1" dirty="0">
                <a:solidFill>
                  <a:srgbClr val="A6377D"/>
                </a:solidFill>
              </a:rPr>
              <a:t>7 </a:t>
            </a:r>
            <a:r>
              <a:rPr lang="ro-RO" sz="3600" b="1" i="1" dirty="0" smtClean="0">
                <a:solidFill>
                  <a:srgbClr val="A6377D"/>
                </a:solidFill>
              </a:rPr>
              <a:t>Caracteristici </a:t>
            </a:r>
            <a:r>
              <a:rPr lang="en-IE" sz="3600" b="1" i="1" dirty="0" err="1" smtClean="0">
                <a:solidFill>
                  <a:srgbClr val="A6377D"/>
                </a:solidFill>
              </a:rPr>
              <a:t>Esen</a:t>
            </a:r>
            <a:r>
              <a:rPr lang="ro-RO" sz="3600" b="1" i="1" dirty="0" smtClean="0">
                <a:solidFill>
                  <a:srgbClr val="A6377D"/>
                </a:solidFill>
              </a:rPr>
              <a:t>ț</a:t>
            </a:r>
            <a:r>
              <a:rPr lang="en-IE" sz="3600" b="1" i="1" dirty="0" err="1" smtClean="0">
                <a:solidFill>
                  <a:srgbClr val="A6377D"/>
                </a:solidFill>
              </a:rPr>
              <a:t>ial</a:t>
            </a:r>
            <a:r>
              <a:rPr lang="ro-RO" sz="3600" b="1" i="1" dirty="0" smtClean="0">
                <a:solidFill>
                  <a:srgbClr val="A6377D"/>
                </a:solidFill>
              </a:rPr>
              <a:t>e</a:t>
            </a:r>
            <a:r>
              <a:rPr lang="en-IE" sz="3600" b="1" i="1" dirty="0" smtClean="0">
                <a:solidFill>
                  <a:srgbClr val="A6377D"/>
                </a:solidFill>
              </a:rPr>
              <a:t> </a:t>
            </a:r>
            <a:endParaRPr lang="en-IE" sz="3600" b="1" i="1" dirty="0">
              <a:solidFill>
                <a:srgbClr val="A6377D"/>
              </a:solidFill>
            </a:endParaRPr>
          </a:p>
        </p:txBody>
      </p:sp>
    </p:spTree>
    <p:extLst>
      <p:ext uri="{BB962C8B-B14F-4D97-AF65-F5344CB8AC3E}">
        <p14:creationId xmlns:p14="http://schemas.microsoft.com/office/powerpoint/2010/main" val="179601828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 xmlns:a16="http://schemas.microsoft.com/office/drawing/2014/main" id="{E23DE16E-7F78-4041-AE4B-47337FA4E038}"/>
              </a:ext>
            </a:extLst>
          </p:cNvPr>
          <p:cNvSpPr>
            <a:spLocks noGrp="1"/>
          </p:cNvSpPr>
          <p:nvPr>
            <p:ph type="body" sz="quarter" idx="14"/>
          </p:nvPr>
        </p:nvSpPr>
        <p:spPr>
          <a:xfrm>
            <a:off x="3528812" y="161925"/>
            <a:ext cx="8348862" cy="5206518"/>
          </a:xfrm>
        </p:spPr>
        <p:txBody>
          <a:bodyPr/>
          <a:lstStyle/>
          <a:p>
            <a:pPr algn="ctr"/>
            <a:r>
              <a:rPr lang="ro-RO" sz="2800" i="1" dirty="0" smtClean="0">
                <a:solidFill>
                  <a:srgbClr val="ED2A59"/>
                </a:solidFill>
              </a:rPr>
              <a:t>Antreprenoriatul </a:t>
            </a:r>
            <a:r>
              <a:rPr lang="ro-RO" sz="2800" i="1" dirty="0">
                <a:solidFill>
                  <a:srgbClr val="ED2A59"/>
                </a:solidFill>
              </a:rPr>
              <a:t>social este procesul de dezvoltare a unor organizații noi inovatoare, care să abordeze problemele sociale, culturale și de mediu</a:t>
            </a:r>
            <a:r>
              <a:rPr lang="ro-RO" sz="2800" i="1" dirty="0" smtClean="0">
                <a:solidFill>
                  <a:srgbClr val="ED2A59"/>
                </a:solidFill>
              </a:rPr>
              <a:t>.</a:t>
            </a:r>
            <a:endParaRPr lang="en-IE" sz="2800" i="1" dirty="0">
              <a:solidFill>
                <a:srgbClr val="ED2A59"/>
              </a:solidFill>
              <a:effectLst/>
            </a:endParaRPr>
          </a:p>
          <a:p>
            <a:pPr algn="ctr"/>
            <a:r>
              <a:rPr lang="en-IE" sz="1800" b="0" i="1" dirty="0">
                <a:solidFill>
                  <a:srgbClr val="000000"/>
                </a:solidFill>
                <a:effectLst/>
              </a:rPr>
              <a:t>(</a:t>
            </a:r>
            <a:r>
              <a:rPr lang="en-IE" sz="1800" b="0" i="1" u="none" strike="noStrike" dirty="0">
                <a:solidFill>
                  <a:srgbClr val="0D6129"/>
                </a:solidFill>
                <a:effectLst/>
                <a:hlinkClick r:id="rId2"/>
              </a:rPr>
              <a:t>Social Sector Network</a:t>
            </a:r>
            <a:r>
              <a:rPr lang="en-IE" sz="1800" b="0" i="1" u="none" strike="noStrike" dirty="0">
                <a:solidFill>
                  <a:srgbClr val="0D6129"/>
                </a:solidFill>
                <a:effectLst/>
              </a:rPr>
              <a:t>)</a:t>
            </a:r>
            <a:endParaRPr lang="en-IE" sz="1800" i="1" dirty="0"/>
          </a:p>
          <a:p>
            <a:pPr marL="514350" indent="-514350">
              <a:buFont typeface="+mj-lt"/>
              <a:buAutoNum type="arabicPeriod"/>
            </a:pPr>
            <a:endParaRPr lang="en-IE" sz="1000" b="1" dirty="0">
              <a:solidFill>
                <a:srgbClr val="A6377D"/>
              </a:solidFill>
            </a:endParaRPr>
          </a:p>
          <a:p>
            <a:pPr marL="514350" indent="-514350" algn="just">
              <a:buFont typeface="+mj-lt"/>
              <a:buAutoNum type="arabicPeriod"/>
            </a:pPr>
            <a:r>
              <a:rPr lang="en-IE" sz="2800" b="1" dirty="0" smtClean="0">
                <a:solidFill>
                  <a:srgbClr val="A6377D"/>
                </a:solidFill>
              </a:rPr>
              <a:t>Curio</a:t>
            </a:r>
            <a:r>
              <a:rPr lang="ro-RO" sz="2800" b="1" dirty="0" smtClean="0">
                <a:solidFill>
                  <a:srgbClr val="A6377D"/>
                </a:solidFill>
              </a:rPr>
              <a:t>z</a:t>
            </a:r>
            <a:r>
              <a:rPr lang="en-IE" sz="2800" b="1" dirty="0" smtClean="0">
                <a:solidFill>
                  <a:srgbClr val="A6377D"/>
                </a:solidFill>
              </a:rPr>
              <a:t>it</a:t>
            </a:r>
            <a:r>
              <a:rPr lang="ro-RO" sz="2800" b="1" dirty="0" smtClean="0">
                <a:solidFill>
                  <a:srgbClr val="A6377D"/>
                </a:solidFill>
              </a:rPr>
              <a:t>ate</a:t>
            </a:r>
            <a:r>
              <a:rPr lang="en-IE" sz="2800" b="1" dirty="0" smtClean="0">
                <a:solidFill>
                  <a:srgbClr val="56BE92"/>
                </a:solidFill>
              </a:rPr>
              <a:t> </a:t>
            </a:r>
            <a:r>
              <a:rPr lang="ro-RO" dirty="0">
                <a:solidFill>
                  <a:schemeClr val="tx1">
                    <a:lumMod val="75000"/>
                    <a:lumOff val="25000"/>
                  </a:schemeClr>
                </a:solidFill>
              </a:rPr>
              <a:t>Antreprenorii sociali trebuie să-și cultive un sentiment de curiozitate cu privire la oameni și la problemele cu care aceștia se confruntă. Cei mai buni antreprenori sociali caută să înțeleagă cu adevărat nevoile și dorințele oamenilor pe care îi </a:t>
            </a:r>
            <a:r>
              <a:rPr lang="ro-RO" dirty="0" smtClean="0">
                <a:solidFill>
                  <a:schemeClr val="tx1">
                    <a:lumMod val="75000"/>
                    <a:lumOff val="25000"/>
                  </a:schemeClr>
                </a:solidFill>
              </a:rPr>
              <a:t>deservesc.</a:t>
            </a:r>
            <a:r>
              <a:rPr lang="ro-RO" dirty="0"/>
              <a:t> </a:t>
            </a:r>
            <a:r>
              <a:rPr lang="ro-RO" dirty="0">
                <a:solidFill>
                  <a:schemeClr val="tx1">
                    <a:lumMod val="75000"/>
                    <a:lumOff val="25000"/>
                  </a:schemeClr>
                </a:solidFill>
              </a:rPr>
              <a:t>Marile proiecte sociale încep adesea prin</a:t>
            </a:r>
            <a:r>
              <a:rPr lang="en-IE" dirty="0">
                <a:solidFill>
                  <a:schemeClr val="tx1">
                    <a:lumMod val="75000"/>
                    <a:lumOff val="25000"/>
                  </a:schemeClr>
                </a:solidFill>
              </a:rPr>
              <a:t> </a:t>
            </a:r>
            <a:r>
              <a:rPr lang="ro-RO" dirty="0">
                <a:solidFill>
                  <a:schemeClr val="tx1">
                    <a:lumMod val="75000"/>
                    <a:lumOff val="25000"/>
                  </a:schemeClr>
                </a:solidFill>
                <a:hlinkClick r:id="rId3">
                  <a:extLst>
                    <a:ext uri="{A12FA001-AC4F-418D-AE19-62706E023703}">
                      <ahyp:hlinkClr xmlns="" xmlns:ahyp="http://schemas.microsoft.com/office/drawing/2018/hyperlinkcolor" val="tx"/>
                    </a:ext>
                  </a:extLst>
                </a:hlinkClick>
              </a:rPr>
              <a:t>cercetări de piață riguroase</a:t>
            </a:r>
            <a:r>
              <a:rPr lang="en-IE" dirty="0">
                <a:solidFill>
                  <a:schemeClr val="tx1">
                    <a:lumMod val="75000"/>
                    <a:lumOff val="25000"/>
                  </a:schemeClr>
                </a:solidFill>
              </a:rPr>
              <a:t>, </a:t>
            </a:r>
            <a:r>
              <a:rPr lang="ro-RO" dirty="0">
                <a:solidFill>
                  <a:schemeClr val="tx1">
                    <a:lumMod val="75000"/>
                    <a:lumOff val="25000"/>
                  </a:schemeClr>
                </a:solidFill>
              </a:rPr>
              <a:t>un proces centrat pe empatie prin care antreprenorii sociali dobândesc cunoștințe în domeniu.</a:t>
            </a:r>
            <a:endParaRPr lang="en-IE" dirty="0">
              <a:solidFill>
                <a:schemeClr val="tx1">
                  <a:lumMod val="75000"/>
                  <a:lumOff val="25000"/>
                </a:schemeClr>
              </a:solidFill>
            </a:endParaRPr>
          </a:p>
          <a:p>
            <a:pPr marL="457200" indent="-457200" algn="just">
              <a:buFont typeface="+mj-lt"/>
              <a:buAutoNum type="arabicPeriod"/>
            </a:pPr>
            <a:r>
              <a:rPr lang="ro-RO" sz="2800" b="1" dirty="0" smtClean="0">
                <a:solidFill>
                  <a:srgbClr val="A6377D"/>
                </a:solidFill>
              </a:rPr>
              <a:t>Inspirație</a:t>
            </a:r>
            <a:r>
              <a:rPr lang="en-IE" dirty="0" smtClean="0">
                <a:solidFill>
                  <a:srgbClr val="A6377D"/>
                </a:solidFill>
              </a:rPr>
              <a:t> </a:t>
            </a:r>
            <a:r>
              <a:rPr lang="ro-RO" dirty="0">
                <a:solidFill>
                  <a:schemeClr val="tx1">
                    <a:lumMod val="75000"/>
                    <a:lumOff val="25000"/>
                  </a:schemeClr>
                </a:solidFill>
              </a:rPr>
              <a:t>Pentru a proiecta soluții eficiente, antreprenorii sociali trebuie să fie inspirați de oamenii și problemele pe care le întâmpină. Inspirația motivează acțiunea și îi ajută pe antreprenorii sociali să facă față provocărilor pe care ceilalți se feresc să le abordeze.</a:t>
            </a:r>
            <a:endParaRPr lang="en-IE" dirty="0">
              <a:solidFill>
                <a:schemeClr val="tx1">
                  <a:lumMod val="75000"/>
                  <a:lumOff val="25000"/>
                </a:schemeClr>
              </a:solidFill>
            </a:endParaRPr>
          </a:p>
          <a:p>
            <a:endParaRPr lang="en-IE" dirty="0"/>
          </a:p>
        </p:txBody>
      </p:sp>
      <p:sp>
        <p:nvSpPr>
          <p:cNvPr id="6" name="Text Placeholder 5">
            <a:extLst>
              <a:ext uri="{FF2B5EF4-FFF2-40B4-BE49-F238E27FC236}">
                <a16:creationId xmlns="" xmlns:a16="http://schemas.microsoft.com/office/drawing/2014/main" id="{24E64F19-484D-40AB-8D07-03E91D9A5D80}"/>
              </a:ext>
            </a:extLst>
          </p:cNvPr>
          <p:cNvSpPr>
            <a:spLocks noGrp="1"/>
          </p:cNvSpPr>
          <p:nvPr>
            <p:ph type="body" sz="quarter" idx="15"/>
          </p:nvPr>
        </p:nvSpPr>
        <p:spPr>
          <a:xfrm>
            <a:off x="314326" y="161925"/>
            <a:ext cx="3022642" cy="6191250"/>
          </a:xfrm>
        </p:spPr>
        <p:txBody>
          <a:bodyPr>
            <a:normAutofit fontScale="70000" lnSpcReduction="20000"/>
          </a:bodyPr>
          <a:lstStyle/>
          <a:p>
            <a:r>
              <a:rPr lang="ro-RO" sz="3900" b="1" dirty="0" smtClean="0"/>
              <a:t>Antreprenorii</a:t>
            </a:r>
          </a:p>
          <a:p>
            <a:r>
              <a:rPr lang="en-IE" sz="3900" b="1" dirty="0" smtClean="0"/>
              <a:t>Social </a:t>
            </a:r>
            <a:endParaRPr lang="en-IE" sz="3900" b="1" dirty="0"/>
          </a:p>
          <a:p>
            <a:endParaRPr lang="en-IE" sz="3600" b="1" dirty="0"/>
          </a:p>
          <a:p>
            <a:r>
              <a:rPr lang="en-IE" sz="3600" b="1" dirty="0"/>
              <a:t> </a:t>
            </a:r>
            <a:r>
              <a:rPr lang="en-IE" sz="3600" b="1" i="1" dirty="0">
                <a:solidFill>
                  <a:srgbClr val="A6377D"/>
                </a:solidFill>
              </a:rPr>
              <a:t>7 </a:t>
            </a:r>
            <a:r>
              <a:rPr lang="ro-RO" sz="3600" b="1" i="1" dirty="0" smtClean="0">
                <a:solidFill>
                  <a:srgbClr val="A6377D"/>
                </a:solidFill>
              </a:rPr>
              <a:t>Caracteristici</a:t>
            </a:r>
            <a:endParaRPr lang="en-IE" sz="3600" b="1" i="1" dirty="0">
              <a:solidFill>
                <a:srgbClr val="A6377D"/>
              </a:solidFill>
            </a:endParaRPr>
          </a:p>
          <a:p>
            <a:r>
              <a:rPr lang="ro-RO" b="1" i="1" dirty="0" smtClean="0">
                <a:solidFill>
                  <a:srgbClr val="A6377D"/>
                </a:solidFill>
              </a:rPr>
              <a:t>Esenț</a:t>
            </a:r>
            <a:r>
              <a:rPr lang="en-IE" b="1" i="1" dirty="0" err="1" smtClean="0">
                <a:solidFill>
                  <a:srgbClr val="A6377D"/>
                </a:solidFill>
              </a:rPr>
              <a:t>ial</a:t>
            </a:r>
            <a:r>
              <a:rPr lang="ro-RO" b="1" i="1" dirty="0" smtClean="0">
                <a:solidFill>
                  <a:srgbClr val="A6377D"/>
                </a:solidFill>
              </a:rPr>
              <a:t>e</a:t>
            </a:r>
          </a:p>
          <a:p>
            <a:endParaRPr lang="en-IE" sz="3600" b="1" i="1" dirty="0">
              <a:solidFill>
                <a:srgbClr val="A6377D"/>
              </a:solidFill>
            </a:endParaRPr>
          </a:p>
          <a:p>
            <a:pPr marL="457200" indent="-457200">
              <a:buFont typeface="+mj-lt"/>
              <a:buAutoNum type="arabicPeriod"/>
            </a:pPr>
            <a:r>
              <a:rPr lang="en-IE" sz="3100" b="1" dirty="0" smtClean="0">
                <a:solidFill>
                  <a:schemeClr val="tx1">
                    <a:lumMod val="75000"/>
                    <a:lumOff val="25000"/>
                  </a:schemeClr>
                </a:solidFill>
              </a:rPr>
              <a:t>Curio</a:t>
            </a:r>
            <a:r>
              <a:rPr lang="ro-RO" sz="3100" b="1" dirty="0" smtClean="0">
                <a:solidFill>
                  <a:schemeClr val="tx1">
                    <a:lumMod val="75000"/>
                    <a:lumOff val="25000"/>
                  </a:schemeClr>
                </a:solidFill>
              </a:rPr>
              <a:t>zitate</a:t>
            </a:r>
            <a:endParaRPr lang="en-IE" sz="3100" b="1" dirty="0">
              <a:solidFill>
                <a:schemeClr val="tx1">
                  <a:lumMod val="75000"/>
                  <a:lumOff val="25000"/>
                </a:schemeClr>
              </a:solidFill>
            </a:endParaRPr>
          </a:p>
          <a:p>
            <a:pPr marL="457200" indent="-457200">
              <a:buFont typeface="+mj-lt"/>
              <a:buAutoNum type="arabicPeriod"/>
            </a:pPr>
            <a:r>
              <a:rPr lang="ro-RO" sz="3100" b="1" dirty="0" smtClean="0">
                <a:solidFill>
                  <a:schemeClr val="tx1">
                    <a:lumMod val="75000"/>
                    <a:lumOff val="25000"/>
                  </a:schemeClr>
                </a:solidFill>
              </a:rPr>
              <a:t>Inspirație</a:t>
            </a:r>
            <a:endParaRPr lang="en-IE" sz="3100" b="1" dirty="0">
              <a:solidFill>
                <a:schemeClr val="tx1">
                  <a:lumMod val="75000"/>
                  <a:lumOff val="25000"/>
                </a:schemeClr>
              </a:solidFill>
            </a:endParaRPr>
          </a:p>
          <a:p>
            <a:pPr marL="457200" indent="-457200">
              <a:buFont typeface="+mj-lt"/>
              <a:buAutoNum type="arabicPeriod"/>
            </a:pPr>
            <a:r>
              <a:rPr lang="ro-RO" sz="3100" dirty="0" smtClean="0">
                <a:solidFill>
                  <a:schemeClr val="tx1">
                    <a:lumMod val="50000"/>
                    <a:lumOff val="50000"/>
                  </a:schemeClr>
                </a:solidFill>
              </a:rPr>
              <a:t>Inventivitate</a:t>
            </a:r>
            <a:endParaRPr lang="en-IE" sz="3100" dirty="0">
              <a:solidFill>
                <a:schemeClr val="tx1">
                  <a:lumMod val="50000"/>
                  <a:lumOff val="50000"/>
                </a:schemeClr>
              </a:solidFill>
            </a:endParaRPr>
          </a:p>
          <a:p>
            <a:pPr marL="457200" indent="-457200">
              <a:buFont typeface="+mj-lt"/>
              <a:buAutoNum type="arabicPeriod"/>
            </a:pPr>
            <a:r>
              <a:rPr lang="en-IE" sz="3100" dirty="0">
                <a:solidFill>
                  <a:schemeClr val="tx1">
                    <a:lumMod val="50000"/>
                    <a:lumOff val="50000"/>
                  </a:schemeClr>
                </a:solidFill>
              </a:rPr>
              <a:t>Pragmatism</a:t>
            </a:r>
          </a:p>
          <a:p>
            <a:pPr marL="457200" indent="-457200">
              <a:buFont typeface="+mj-lt"/>
              <a:buAutoNum type="arabicPeriod"/>
            </a:pPr>
            <a:r>
              <a:rPr lang="ro-RO" sz="3100" dirty="0" smtClean="0">
                <a:solidFill>
                  <a:schemeClr val="tx1">
                    <a:lumMod val="50000"/>
                    <a:lumOff val="50000"/>
                  </a:schemeClr>
                </a:solidFill>
              </a:rPr>
              <a:t>Adaptabilitate</a:t>
            </a:r>
            <a:endParaRPr lang="en-IE" sz="3100" dirty="0">
              <a:solidFill>
                <a:schemeClr val="tx1">
                  <a:lumMod val="50000"/>
                  <a:lumOff val="50000"/>
                </a:schemeClr>
              </a:solidFill>
            </a:endParaRPr>
          </a:p>
          <a:p>
            <a:pPr marL="457200" indent="-457200">
              <a:buFont typeface="+mj-lt"/>
              <a:buAutoNum type="arabicPeriod"/>
            </a:pPr>
            <a:r>
              <a:rPr lang="ro-RO" sz="3100" dirty="0" smtClean="0">
                <a:solidFill>
                  <a:schemeClr val="tx1">
                    <a:lumMod val="50000"/>
                    <a:lumOff val="50000"/>
                  </a:schemeClr>
                </a:solidFill>
              </a:rPr>
              <a:t>Deschidere spre</a:t>
            </a:r>
            <a:r>
              <a:rPr lang="en-IE" sz="3100" dirty="0" smtClean="0">
                <a:solidFill>
                  <a:schemeClr val="tx1">
                    <a:lumMod val="50000"/>
                    <a:lumOff val="50000"/>
                  </a:schemeClr>
                </a:solidFill>
              </a:rPr>
              <a:t> </a:t>
            </a:r>
            <a:r>
              <a:rPr lang="ro-RO" sz="3100" dirty="0" smtClean="0">
                <a:solidFill>
                  <a:schemeClr val="tx1">
                    <a:lumMod val="50000"/>
                    <a:lumOff val="50000"/>
                  </a:schemeClr>
                </a:solidFill>
              </a:rPr>
              <a:t>Colaborare</a:t>
            </a:r>
            <a:endParaRPr lang="en-IE" sz="3100" dirty="0">
              <a:solidFill>
                <a:schemeClr val="tx1">
                  <a:lumMod val="50000"/>
                  <a:lumOff val="50000"/>
                </a:schemeClr>
              </a:solidFill>
            </a:endParaRPr>
          </a:p>
          <a:p>
            <a:pPr marL="457200" indent="-457200">
              <a:buFont typeface="+mj-lt"/>
              <a:buAutoNum type="arabicPeriod"/>
            </a:pPr>
            <a:r>
              <a:rPr lang="ro-RO" sz="3100" dirty="0" smtClean="0">
                <a:solidFill>
                  <a:schemeClr val="tx1">
                    <a:lumMod val="50000"/>
                    <a:lumOff val="50000"/>
                  </a:schemeClr>
                </a:solidFill>
              </a:rPr>
              <a:t>Persistență</a:t>
            </a:r>
            <a:endParaRPr lang="en-IE" sz="3100" dirty="0">
              <a:solidFill>
                <a:schemeClr val="tx1">
                  <a:lumMod val="50000"/>
                  <a:lumOff val="50000"/>
                </a:schemeClr>
              </a:solidFill>
            </a:endParaRPr>
          </a:p>
          <a:p>
            <a:endParaRPr lang="en-IE" dirty="0"/>
          </a:p>
          <a:p>
            <a:r>
              <a:rPr lang="ro-RO" sz="2600" b="1" dirty="0" smtClean="0">
                <a:hlinkClick r:id="rId4">
                  <a:extLst>
                    <a:ext uri="{A12FA001-AC4F-418D-AE19-62706E023703}">
                      <ahyp:hlinkClr xmlns="" xmlns:ahyp="http://schemas.microsoft.com/office/drawing/2018/hyperlinkcolor" val="tx"/>
                    </a:ext>
                  </a:extLst>
                </a:hlinkClick>
              </a:rPr>
              <a:t>Link către A</a:t>
            </a:r>
            <a:r>
              <a:rPr lang="en-IE" sz="2600" b="1" dirty="0" err="1" smtClean="0">
                <a:hlinkClick r:id="rId4">
                  <a:extLst>
                    <a:ext uri="{A12FA001-AC4F-418D-AE19-62706E023703}">
                      <ahyp:hlinkClr xmlns="" xmlns:ahyp="http://schemas.microsoft.com/office/drawing/2018/hyperlinkcolor" val="tx"/>
                    </a:ext>
                  </a:extLst>
                </a:hlinkClick>
              </a:rPr>
              <a:t>rtic</a:t>
            </a:r>
            <a:r>
              <a:rPr lang="ro-RO" sz="2600" b="1" dirty="0" smtClean="0">
                <a:hlinkClick r:id="rId4">
                  <a:extLst>
                    <a:ext uri="{A12FA001-AC4F-418D-AE19-62706E023703}">
                      <ahyp:hlinkClr xmlns="" xmlns:ahyp="http://schemas.microsoft.com/office/drawing/2018/hyperlinkcolor" val="tx"/>
                    </a:ext>
                  </a:extLst>
                </a:hlinkClick>
              </a:rPr>
              <a:t>o</a:t>
            </a:r>
            <a:r>
              <a:rPr lang="en-IE" sz="2600" b="1" dirty="0" smtClean="0">
                <a:hlinkClick r:id="rId4">
                  <a:extLst>
                    <a:ext uri="{A12FA001-AC4F-418D-AE19-62706E023703}">
                      <ahyp:hlinkClr xmlns="" xmlns:ahyp="http://schemas.microsoft.com/office/drawing/2018/hyperlinkcolor" val="tx"/>
                    </a:ext>
                  </a:extLst>
                </a:hlinkClick>
              </a:rPr>
              <a:t>l</a:t>
            </a:r>
            <a:endParaRPr lang="en-IE" sz="2600" b="1" dirty="0"/>
          </a:p>
        </p:txBody>
      </p:sp>
    </p:spTree>
    <p:extLst>
      <p:ext uri="{BB962C8B-B14F-4D97-AF65-F5344CB8AC3E}">
        <p14:creationId xmlns:p14="http://schemas.microsoft.com/office/powerpoint/2010/main" val="146147504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 xmlns:a16="http://schemas.microsoft.com/office/drawing/2014/main" id="{E23DE16E-7F78-4041-AE4B-47337FA4E038}"/>
              </a:ext>
            </a:extLst>
          </p:cNvPr>
          <p:cNvSpPr>
            <a:spLocks noGrp="1"/>
          </p:cNvSpPr>
          <p:nvPr>
            <p:ph type="body" sz="quarter" idx="14"/>
          </p:nvPr>
        </p:nvSpPr>
        <p:spPr>
          <a:xfrm>
            <a:off x="3554569" y="342900"/>
            <a:ext cx="8281115" cy="5206518"/>
          </a:xfrm>
        </p:spPr>
        <p:txBody>
          <a:bodyPr/>
          <a:lstStyle/>
          <a:p>
            <a:pPr marL="514350" indent="-514350" algn="just">
              <a:buFont typeface="+mj-lt"/>
              <a:buAutoNum type="arabicPeriod" startAt="3"/>
            </a:pPr>
            <a:r>
              <a:rPr lang="ro-RO" sz="2800" b="1" dirty="0" smtClean="0">
                <a:solidFill>
                  <a:srgbClr val="A6377D"/>
                </a:solidFill>
              </a:rPr>
              <a:t>Inventivitate</a:t>
            </a:r>
            <a:r>
              <a:rPr lang="en-IE" sz="2800" b="1" dirty="0" smtClean="0">
                <a:solidFill>
                  <a:srgbClr val="A6377D"/>
                </a:solidFill>
              </a:rPr>
              <a:t> </a:t>
            </a:r>
            <a:r>
              <a:rPr lang="ro-RO" dirty="0">
                <a:solidFill>
                  <a:schemeClr val="tx1">
                    <a:lumMod val="75000"/>
                    <a:lumOff val="25000"/>
                  </a:schemeClr>
                </a:solidFill>
                <a:latin typeface="Abel"/>
              </a:rPr>
              <a:t>În lumea antreprenoriatului social, resursele cheie, cum ar fi capitalul uman și financiar, pot fi deseori rare. Antreprenorii sociali de succes știu cum să valorifice resursele de care dispun și să dezvolte metode inovatoare pentru a depăși obstacolele.</a:t>
            </a:r>
          </a:p>
          <a:p>
            <a:pPr marL="514350" indent="-514350" algn="just">
              <a:buFont typeface="+mj-lt"/>
              <a:buAutoNum type="arabicPeriod" startAt="3"/>
            </a:pPr>
            <a:r>
              <a:rPr lang="en-IE" sz="2800" b="1" dirty="0" smtClean="0">
                <a:solidFill>
                  <a:srgbClr val="A6377D"/>
                </a:solidFill>
              </a:rPr>
              <a:t>Pragmatism</a:t>
            </a:r>
            <a:r>
              <a:rPr lang="en-IE" dirty="0" smtClean="0">
                <a:solidFill>
                  <a:schemeClr val="tx1">
                    <a:lumMod val="75000"/>
                    <a:lumOff val="25000"/>
                  </a:schemeClr>
                </a:solidFill>
              </a:rPr>
              <a:t> </a:t>
            </a:r>
            <a:r>
              <a:rPr lang="ro-RO" dirty="0" smtClean="0">
                <a:solidFill>
                  <a:schemeClr val="tx1">
                    <a:lumMod val="75000"/>
                    <a:lumOff val="25000"/>
                  </a:schemeClr>
                </a:solidFill>
                <a:latin typeface="Abel"/>
              </a:rPr>
              <a:t>Schimbarea </a:t>
            </a:r>
            <a:r>
              <a:rPr lang="ro-RO" dirty="0">
                <a:solidFill>
                  <a:schemeClr val="tx1">
                    <a:lumMod val="75000"/>
                    <a:lumOff val="25000"/>
                  </a:schemeClr>
                </a:solidFill>
                <a:latin typeface="Abel"/>
              </a:rPr>
              <a:t>lumii necesită timp, efort și experimentare. În timp ce viziunile pentru schimbări sociale masive le pot oferi inspirație, antreprenorii sociali cu experiență știu că trebuie să facă pași mici pentru a-și atinge obiectivele. Marile aventuri sociale nu se nasc peste </a:t>
            </a:r>
            <a:r>
              <a:rPr lang="ro-RO" dirty="0" smtClean="0">
                <a:solidFill>
                  <a:schemeClr val="tx1">
                    <a:lumMod val="75000"/>
                    <a:lumOff val="25000"/>
                  </a:schemeClr>
                </a:solidFill>
                <a:latin typeface="Abel"/>
              </a:rPr>
              <a:t>noapte!</a:t>
            </a:r>
          </a:p>
          <a:p>
            <a:pPr marL="514350" indent="-514350" algn="just">
              <a:buFont typeface="+mj-lt"/>
              <a:buAutoNum type="arabicPeriod" startAt="3"/>
            </a:pPr>
            <a:r>
              <a:rPr lang="ro-RO" sz="2800" b="1" dirty="0" smtClean="0">
                <a:solidFill>
                  <a:srgbClr val="A6377D"/>
                </a:solidFill>
              </a:rPr>
              <a:t>Adaptabilitate </a:t>
            </a:r>
            <a:r>
              <a:rPr lang="ro-RO" dirty="0">
                <a:solidFill>
                  <a:schemeClr val="tx1">
                    <a:lumMod val="75000"/>
                    <a:lumOff val="25000"/>
                  </a:schemeClr>
                </a:solidFill>
                <a:latin typeface="Abel"/>
              </a:rPr>
              <a:t>Antreprenorii sociali trebuie să rămână deschiși la soluții. Acest lucru presupune ca ei să știe când să pivoteze și să își schimbe strategiile dacă metodele lor inițiale nu reușesc. Adaptabilitatea și flexibilitatea sunt esențiale în dezvoltarea întreprinderilor sociale în stadiu incipient.</a:t>
            </a:r>
            <a:endParaRPr lang="en-US" dirty="0">
              <a:solidFill>
                <a:schemeClr val="tx1">
                  <a:lumMod val="75000"/>
                  <a:lumOff val="25000"/>
                </a:schemeClr>
              </a:solidFill>
              <a:latin typeface="Abel"/>
            </a:endParaRPr>
          </a:p>
          <a:p>
            <a:pPr algn="just"/>
            <a:endParaRPr lang="en-IE" dirty="0"/>
          </a:p>
        </p:txBody>
      </p:sp>
      <p:sp>
        <p:nvSpPr>
          <p:cNvPr id="6" name="Text Placeholder 5">
            <a:extLst>
              <a:ext uri="{FF2B5EF4-FFF2-40B4-BE49-F238E27FC236}">
                <a16:creationId xmlns="" xmlns:a16="http://schemas.microsoft.com/office/drawing/2014/main" id="{24E64F19-484D-40AB-8D07-03E91D9A5D80}"/>
              </a:ext>
            </a:extLst>
          </p:cNvPr>
          <p:cNvSpPr>
            <a:spLocks noGrp="1"/>
          </p:cNvSpPr>
          <p:nvPr>
            <p:ph type="body" sz="quarter" idx="15"/>
          </p:nvPr>
        </p:nvSpPr>
        <p:spPr>
          <a:xfrm>
            <a:off x="314326" y="161925"/>
            <a:ext cx="3022642" cy="6191250"/>
          </a:xfrm>
        </p:spPr>
        <p:txBody>
          <a:bodyPr>
            <a:normAutofit fontScale="55000" lnSpcReduction="20000"/>
          </a:bodyPr>
          <a:lstStyle/>
          <a:p>
            <a:endParaRPr lang="ro-RO" sz="4800" b="1" dirty="0" smtClean="0"/>
          </a:p>
          <a:p>
            <a:r>
              <a:rPr lang="ro-RO" sz="4800" b="1" dirty="0" smtClean="0"/>
              <a:t>Antreprenorii</a:t>
            </a:r>
            <a:endParaRPr lang="ro-RO" sz="4800" b="1" dirty="0"/>
          </a:p>
          <a:p>
            <a:r>
              <a:rPr lang="en-IE" sz="4800" b="1" dirty="0"/>
              <a:t>Social </a:t>
            </a:r>
          </a:p>
          <a:p>
            <a:endParaRPr lang="en-IE" sz="4400" b="1" dirty="0"/>
          </a:p>
          <a:p>
            <a:r>
              <a:rPr lang="en-IE" sz="4400" b="1" dirty="0"/>
              <a:t> </a:t>
            </a:r>
            <a:r>
              <a:rPr lang="en-IE" sz="4400" b="1" i="1" dirty="0">
                <a:solidFill>
                  <a:srgbClr val="A6377D"/>
                </a:solidFill>
              </a:rPr>
              <a:t>7 </a:t>
            </a:r>
            <a:r>
              <a:rPr lang="ro-RO" sz="4400" b="1" i="1" dirty="0">
                <a:solidFill>
                  <a:srgbClr val="A6377D"/>
                </a:solidFill>
              </a:rPr>
              <a:t>Caracteristici</a:t>
            </a:r>
            <a:endParaRPr lang="en-IE" sz="4400" b="1" i="1" dirty="0">
              <a:solidFill>
                <a:srgbClr val="A6377D"/>
              </a:solidFill>
            </a:endParaRPr>
          </a:p>
          <a:p>
            <a:r>
              <a:rPr lang="ro-RO" sz="4400" b="1" i="1" dirty="0">
                <a:solidFill>
                  <a:srgbClr val="A6377D"/>
                </a:solidFill>
              </a:rPr>
              <a:t>Esenț</a:t>
            </a:r>
            <a:r>
              <a:rPr lang="en-IE" sz="4400" b="1" i="1" dirty="0" err="1">
                <a:solidFill>
                  <a:srgbClr val="A6377D"/>
                </a:solidFill>
              </a:rPr>
              <a:t>ial</a:t>
            </a:r>
            <a:r>
              <a:rPr lang="ro-RO" sz="4400" b="1" i="1" dirty="0">
                <a:solidFill>
                  <a:srgbClr val="A6377D"/>
                </a:solidFill>
              </a:rPr>
              <a:t>e</a:t>
            </a:r>
          </a:p>
          <a:p>
            <a:endParaRPr lang="en-IE" sz="4400" b="1" i="1" dirty="0">
              <a:solidFill>
                <a:srgbClr val="A6377D"/>
              </a:solidFill>
            </a:endParaRPr>
          </a:p>
          <a:p>
            <a:pPr marL="457200" indent="-457200">
              <a:buFont typeface="+mj-lt"/>
              <a:buAutoNum type="arabicPeriod"/>
            </a:pPr>
            <a:r>
              <a:rPr lang="en-IE" sz="4000" dirty="0">
                <a:solidFill>
                  <a:schemeClr val="tx1">
                    <a:lumMod val="50000"/>
                    <a:lumOff val="50000"/>
                  </a:schemeClr>
                </a:solidFill>
              </a:rPr>
              <a:t>Curio</a:t>
            </a:r>
            <a:r>
              <a:rPr lang="ro-RO" sz="4000" dirty="0">
                <a:solidFill>
                  <a:schemeClr val="tx1">
                    <a:lumMod val="50000"/>
                    <a:lumOff val="50000"/>
                  </a:schemeClr>
                </a:solidFill>
              </a:rPr>
              <a:t>zitate</a:t>
            </a:r>
            <a:endParaRPr lang="en-IE" sz="4000" dirty="0">
              <a:solidFill>
                <a:schemeClr val="tx1">
                  <a:lumMod val="50000"/>
                  <a:lumOff val="50000"/>
                </a:schemeClr>
              </a:solidFill>
            </a:endParaRPr>
          </a:p>
          <a:p>
            <a:pPr marL="457200" indent="-457200">
              <a:buFont typeface="+mj-lt"/>
              <a:buAutoNum type="arabicPeriod"/>
            </a:pPr>
            <a:r>
              <a:rPr lang="ro-RO" sz="4000" dirty="0">
                <a:solidFill>
                  <a:schemeClr val="tx1">
                    <a:lumMod val="50000"/>
                    <a:lumOff val="50000"/>
                  </a:schemeClr>
                </a:solidFill>
              </a:rPr>
              <a:t>Inspirație</a:t>
            </a:r>
            <a:endParaRPr lang="en-IE" sz="4000" dirty="0">
              <a:solidFill>
                <a:schemeClr val="tx1">
                  <a:lumMod val="50000"/>
                  <a:lumOff val="50000"/>
                </a:schemeClr>
              </a:solidFill>
            </a:endParaRPr>
          </a:p>
          <a:p>
            <a:pPr marL="457200" indent="-457200">
              <a:buFont typeface="+mj-lt"/>
              <a:buAutoNum type="arabicPeriod"/>
            </a:pPr>
            <a:r>
              <a:rPr lang="ro-RO" sz="4000" b="1" dirty="0">
                <a:solidFill>
                  <a:schemeClr val="tx1">
                    <a:lumMod val="75000"/>
                    <a:lumOff val="25000"/>
                  </a:schemeClr>
                </a:solidFill>
              </a:rPr>
              <a:t>Inventivitate</a:t>
            </a:r>
            <a:endParaRPr lang="en-IE" sz="4000" b="1" dirty="0">
              <a:solidFill>
                <a:schemeClr val="tx1">
                  <a:lumMod val="75000"/>
                  <a:lumOff val="25000"/>
                </a:schemeClr>
              </a:solidFill>
            </a:endParaRPr>
          </a:p>
          <a:p>
            <a:pPr marL="457200" indent="-457200">
              <a:buFont typeface="+mj-lt"/>
              <a:buAutoNum type="arabicPeriod"/>
            </a:pPr>
            <a:r>
              <a:rPr lang="en-IE" sz="4000" b="1" dirty="0">
                <a:solidFill>
                  <a:schemeClr val="tx1">
                    <a:lumMod val="75000"/>
                    <a:lumOff val="25000"/>
                  </a:schemeClr>
                </a:solidFill>
              </a:rPr>
              <a:t>Pragmatism</a:t>
            </a:r>
          </a:p>
          <a:p>
            <a:pPr marL="457200" indent="-457200">
              <a:buFont typeface="+mj-lt"/>
              <a:buAutoNum type="arabicPeriod"/>
            </a:pPr>
            <a:r>
              <a:rPr lang="ro-RO" sz="4000" b="1" dirty="0">
                <a:solidFill>
                  <a:schemeClr val="tx1">
                    <a:lumMod val="75000"/>
                    <a:lumOff val="25000"/>
                  </a:schemeClr>
                </a:solidFill>
              </a:rPr>
              <a:t>Adaptabilitate</a:t>
            </a:r>
            <a:endParaRPr lang="en-IE" sz="4000" b="1" dirty="0">
              <a:solidFill>
                <a:schemeClr val="tx1">
                  <a:lumMod val="75000"/>
                  <a:lumOff val="25000"/>
                </a:schemeClr>
              </a:solidFill>
            </a:endParaRPr>
          </a:p>
          <a:p>
            <a:pPr marL="457200" indent="-457200">
              <a:buFont typeface="+mj-lt"/>
              <a:buAutoNum type="arabicPeriod"/>
            </a:pPr>
            <a:r>
              <a:rPr lang="ro-RO" sz="4000" dirty="0">
                <a:solidFill>
                  <a:schemeClr val="tx1">
                    <a:lumMod val="50000"/>
                    <a:lumOff val="50000"/>
                  </a:schemeClr>
                </a:solidFill>
              </a:rPr>
              <a:t>Deschidere spre</a:t>
            </a:r>
            <a:r>
              <a:rPr lang="en-IE" sz="4000" dirty="0">
                <a:solidFill>
                  <a:schemeClr val="tx1">
                    <a:lumMod val="50000"/>
                    <a:lumOff val="50000"/>
                  </a:schemeClr>
                </a:solidFill>
              </a:rPr>
              <a:t> </a:t>
            </a:r>
            <a:r>
              <a:rPr lang="ro-RO" sz="4000" dirty="0">
                <a:solidFill>
                  <a:schemeClr val="tx1">
                    <a:lumMod val="50000"/>
                    <a:lumOff val="50000"/>
                  </a:schemeClr>
                </a:solidFill>
              </a:rPr>
              <a:t>Colaborare</a:t>
            </a:r>
            <a:endParaRPr lang="en-IE" sz="4000" dirty="0">
              <a:solidFill>
                <a:schemeClr val="tx1">
                  <a:lumMod val="50000"/>
                  <a:lumOff val="50000"/>
                </a:schemeClr>
              </a:solidFill>
            </a:endParaRPr>
          </a:p>
          <a:p>
            <a:pPr marL="457200" indent="-457200">
              <a:buFont typeface="+mj-lt"/>
              <a:buAutoNum type="arabicPeriod"/>
            </a:pPr>
            <a:r>
              <a:rPr lang="ro-RO" sz="4000" dirty="0">
                <a:solidFill>
                  <a:schemeClr val="tx1">
                    <a:lumMod val="50000"/>
                    <a:lumOff val="50000"/>
                  </a:schemeClr>
                </a:solidFill>
              </a:rPr>
              <a:t>Persistență</a:t>
            </a:r>
            <a:endParaRPr lang="en-IE" sz="4000" dirty="0">
              <a:solidFill>
                <a:schemeClr val="tx1">
                  <a:lumMod val="50000"/>
                  <a:lumOff val="50000"/>
                </a:schemeClr>
              </a:solidFill>
            </a:endParaRPr>
          </a:p>
          <a:p>
            <a:endParaRPr lang="en-IE" sz="3200" dirty="0"/>
          </a:p>
          <a:p>
            <a:r>
              <a:rPr lang="ro-RO" sz="3200" b="1" dirty="0">
                <a:hlinkClick r:id="rId2">
                  <a:extLst>
                    <a:ext uri="{A12FA001-AC4F-418D-AE19-62706E023703}">
                      <ahyp:hlinkClr xmlns:ahyp="http://schemas.microsoft.com/office/drawing/2018/hyperlinkcolor" xmlns="" xmlns:lc="http://schemas.openxmlformats.org/drawingml/2006/lockedCanvas" val="tx"/>
                    </a:ext>
                  </a:extLst>
                </a:hlinkClick>
              </a:rPr>
              <a:t>Link către A</a:t>
            </a:r>
            <a:r>
              <a:rPr lang="en-IE" sz="3200" b="1" dirty="0" err="1">
                <a:hlinkClick r:id="rId2">
                  <a:extLst>
                    <a:ext uri="{A12FA001-AC4F-418D-AE19-62706E023703}">
                      <ahyp:hlinkClr xmlns:ahyp="http://schemas.microsoft.com/office/drawing/2018/hyperlinkcolor" xmlns="" xmlns:lc="http://schemas.openxmlformats.org/drawingml/2006/lockedCanvas" val="tx"/>
                    </a:ext>
                  </a:extLst>
                </a:hlinkClick>
              </a:rPr>
              <a:t>rtic</a:t>
            </a:r>
            <a:r>
              <a:rPr lang="ro-RO" sz="3200" b="1" dirty="0">
                <a:hlinkClick r:id="rId2">
                  <a:extLst>
                    <a:ext uri="{A12FA001-AC4F-418D-AE19-62706E023703}">
                      <ahyp:hlinkClr xmlns:ahyp="http://schemas.microsoft.com/office/drawing/2018/hyperlinkcolor" xmlns="" xmlns:lc="http://schemas.openxmlformats.org/drawingml/2006/lockedCanvas" val="tx"/>
                    </a:ext>
                  </a:extLst>
                </a:hlinkClick>
              </a:rPr>
              <a:t>o</a:t>
            </a:r>
            <a:r>
              <a:rPr lang="en-IE" sz="3200" b="1" dirty="0" smtClean="0">
                <a:hlinkClick r:id="rId2">
                  <a:extLst>
                    <a:ext uri="{A12FA001-AC4F-418D-AE19-62706E023703}">
                      <ahyp:hlinkClr xmlns:ahyp="http://schemas.microsoft.com/office/drawing/2018/hyperlinkcolor" xmlns="" xmlns:lc="http://schemas.openxmlformats.org/drawingml/2006/lockedCanvas" val="tx"/>
                    </a:ext>
                  </a:extLst>
                </a:hlinkClick>
              </a:rPr>
              <a:t>l</a:t>
            </a:r>
            <a:endParaRPr lang="ro-RO" sz="3200" b="1" dirty="0" smtClean="0"/>
          </a:p>
          <a:p>
            <a:endParaRPr lang="en-IE" sz="3200" b="1" dirty="0"/>
          </a:p>
        </p:txBody>
      </p:sp>
    </p:spTree>
    <p:extLst>
      <p:ext uri="{BB962C8B-B14F-4D97-AF65-F5344CB8AC3E}">
        <p14:creationId xmlns:p14="http://schemas.microsoft.com/office/powerpoint/2010/main" val="125426369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 xmlns:a16="http://schemas.microsoft.com/office/drawing/2014/main" id="{E23DE16E-7F78-4041-AE4B-47337FA4E038}"/>
              </a:ext>
            </a:extLst>
          </p:cNvPr>
          <p:cNvSpPr>
            <a:spLocks noGrp="1"/>
          </p:cNvSpPr>
          <p:nvPr>
            <p:ph type="body" sz="quarter" idx="14"/>
          </p:nvPr>
        </p:nvSpPr>
        <p:spPr>
          <a:xfrm>
            <a:off x="3580327" y="161925"/>
            <a:ext cx="8268236" cy="5206518"/>
          </a:xfrm>
        </p:spPr>
        <p:txBody>
          <a:bodyPr/>
          <a:lstStyle/>
          <a:p>
            <a:pPr marL="457200" indent="-457200" algn="just">
              <a:buFont typeface="+mj-lt"/>
              <a:buAutoNum type="arabicPeriod"/>
            </a:pPr>
            <a:r>
              <a:rPr lang="ro-RO" sz="2800" b="1" dirty="0">
                <a:solidFill>
                  <a:srgbClr val="A6377D"/>
                </a:solidFill>
              </a:rPr>
              <a:t>D</a:t>
            </a:r>
            <a:r>
              <a:rPr lang="ro-RO" sz="2800" b="1" dirty="0" smtClean="0">
                <a:solidFill>
                  <a:srgbClr val="A6377D"/>
                </a:solidFill>
              </a:rPr>
              <a:t>eschidere către </a:t>
            </a:r>
            <a:r>
              <a:rPr lang="en-IE" sz="2800" b="1" dirty="0" err="1" smtClean="0">
                <a:solidFill>
                  <a:srgbClr val="A6377D"/>
                </a:solidFill>
              </a:rPr>
              <a:t>Colabora</a:t>
            </a:r>
            <a:r>
              <a:rPr lang="ro-RO" sz="2800" b="1" dirty="0" smtClean="0">
                <a:solidFill>
                  <a:srgbClr val="A6377D"/>
                </a:solidFill>
              </a:rPr>
              <a:t>re</a:t>
            </a:r>
            <a:r>
              <a:rPr lang="en-IE" sz="2800" b="1" dirty="0" smtClean="0">
                <a:solidFill>
                  <a:srgbClr val="A6377D"/>
                </a:solidFill>
              </a:rPr>
              <a:t> </a:t>
            </a:r>
            <a:r>
              <a:rPr lang="ro-RO" dirty="0">
                <a:solidFill>
                  <a:schemeClr val="tx1">
                    <a:lumMod val="75000"/>
                    <a:lumOff val="25000"/>
                  </a:schemeClr>
                </a:solidFill>
                <a:latin typeface="Abel"/>
              </a:rPr>
              <a:t>Deși demersul pentru a schimba lumea poate fi resimțit ca fiind unul singuratic, este important să ne amintim că antreprenoriatul social este ca un sport de echipă, iar unele persoane sunt dispuse să ajute. Antreprenorii sociali trebuie să rămână deschiși și atenți la potențialele parteneriate și oportunități de colaborare. În multe cazuri, inițiativele de colaborare și asocierile în comun pot atinge obiectivele sociale / de afaceri mult mai eficient decât eforturile individuale.</a:t>
            </a:r>
          </a:p>
          <a:p>
            <a:pPr marL="457200" indent="-457200" algn="just">
              <a:buFont typeface="+mj-lt"/>
              <a:buAutoNum type="arabicPeriod"/>
            </a:pPr>
            <a:r>
              <a:rPr lang="en-IE" sz="2800" b="1" dirty="0" err="1" smtClean="0">
                <a:solidFill>
                  <a:srgbClr val="A6377D"/>
                </a:solidFill>
              </a:rPr>
              <a:t>Persisten</a:t>
            </a:r>
            <a:r>
              <a:rPr lang="ro-RO" sz="2800" b="1" dirty="0" smtClean="0">
                <a:solidFill>
                  <a:srgbClr val="A6377D"/>
                </a:solidFill>
              </a:rPr>
              <a:t>ță</a:t>
            </a:r>
            <a:r>
              <a:rPr lang="en-IE" dirty="0" smtClean="0">
                <a:solidFill>
                  <a:schemeClr val="tx1">
                    <a:lumMod val="75000"/>
                    <a:lumOff val="25000"/>
                  </a:schemeClr>
                </a:solidFill>
              </a:rPr>
              <a:t> </a:t>
            </a:r>
            <a:r>
              <a:rPr lang="ro-RO" dirty="0">
                <a:solidFill>
                  <a:schemeClr val="tx1">
                    <a:lumMod val="75000"/>
                    <a:lumOff val="25000"/>
                  </a:schemeClr>
                </a:solidFill>
                <a:latin typeface="Abel"/>
              </a:rPr>
              <a:t>Antreprenorii sociali își asumă unele dintre cele mai descurajante provocări pe care societatea noastră le poate oferi. Cu toate acestea, antreprenorii sociali de succes sunt cei care continuă să depășească eșecurile inițiale și perseverează să ofere soluții eficiente. Antreprenorii sociali cu experiență știu să învețe din eșecuri, să își adapteze metodele și să facă îmbunătățiri strategice continue. Nu renunțați dacă la început nu reușiți!</a:t>
            </a:r>
            <a:endParaRPr lang="en-IE" dirty="0">
              <a:solidFill>
                <a:schemeClr val="tx1">
                  <a:lumMod val="75000"/>
                  <a:lumOff val="25000"/>
                </a:schemeClr>
              </a:solidFill>
              <a:latin typeface="Abel"/>
            </a:endParaRPr>
          </a:p>
        </p:txBody>
      </p:sp>
      <p:sp>
        <p:nvSpPr>
          <p:cNvPr id="6" name="Text Placeholder 5">
            <a:extLst>
              <a:ext uri="{FF2B5EF4-FFF2-40B4-BE49-F238E27FC236}">
                <a16:creationId xmlns="" xmlns:a16="http://schemas.microsoft.com/office/drawing/2014/main" id="{24E64F19-484D-40AB-8D07-03E91D9A5D80}"/>
              </a:ext>
            </a:extLst>
          </p:cNvPr>
          <p:cNvSpPr>
            <a:spLocks noGrp="1"/>
          </p:cNvSpPr>
          <p:nvPr>
            <p:ph type="body" sz="quarter" idx="15"/>
          </p:nvPr>
        </p:nvSpPr>
        <p:spPr>
          <a:xfrm>
            <a:off x="314326" y="161925"/>
            <a:ext cx="3022642" cy="6191250"/>
          </a:xfrm>
        </p:spPr>
        <p:txBody>
          <a:bodyPr>
            <a:normAutofit fontScale="62500" lnSpcReduction="20000"/>
          </a:bodyPr>
          <a:lstStyle/>
          <a:p>
            <a:endParaRPr lang="ro-RO" sz="4400" b="1" dirty="0"/>
          </a:p>
          <a:p>
            <a:r>
              <a:rPr lang="ro-RO" sz="4400" b="1" dirty="0"/>
              <a:t>Antreprenorii</a:t>
            </a:r>
          </a:p>
          <a:p>
            <a:r>
              <a:rPr lang="en-IE" sz="4400" b="1" dirty="0"/>
              <a:t>Social </a:t>
            </a:r>
          </a:p>
          <a:p>
            <a:endParaRPr lang="en-IE" sz="4000" b="1" dirty="0"/>
          </a:p>
          <a:p>
            <a:r>
              <a:rPr lang="en-IE" sz="4000" b="1" dirty="0"/>
              <a:t> </a:t>
            </a:r>
            <a:r>
              <a:rPr lang="en-IE" sz="4000" b="1" i="1" dirty="0">
                <a:solidFill>
                  <a:srgbClr val="A6377D"/>
                </a:solidFill>
              </a:rPr>
              <a:t>7 </a:t>
            </a:r>
            <a:r>
              <a:rPr lang="ro-RO" sz="4000" b="1" i="1" dirty="0">
                <a:solidFill>
                  <a:srgbClr val="A6377D"/>
                </a:solidFill>
              </a:rPr>
              <a:t>Caracteristici</a:t>
            </a:r>
            <a:endParaRPr lang="en-IE" sz="4000" b="1" i="1" dirty="0">
              <a:solidFill>
                <a:srgbClr val="A6377D"/>
              </a:solidFill>
            </a:endParaRPr>
          </a:p>
          <a:p>
            <a:r>
              <a:rPr lang="ro-RO" sz="4000" b="1" i="1" dirty="0">
                <a:solidFill>
                  <a:srgbClr val="A6377D"/>
                </a:solidFill>
              </a:rPr>
              <a:t>Esenț</a:t>
            </a:r>
            <a:r>
              <a:rPr lang="en-IE" sz="4000" b="1" i="1" dirty="0" err="1">
                <a:solidFill>
                  <a:srgbClr val="A6377D"/>
                </a:solidFill>
              </a:rPr>
              <a:t>ial</a:t>
            </a:r>
            <a:r>
              <a:rPr lang="ro-RO" sz="4000" b="1" i="1" dirty="0">
                <a:solidFill>
                  <a:srgbClr val="A6377D"/>
                </a:solidFill>
              </a:rPr>
              <a:t>e</a:t>
            </a:r>
          </a:p>
          <a:p>
            <a:endParaRPr lang="en-IE" sz="4000" b="1" i="1" dirty="0">
              <a:solidFill>
                <a:srgbClr val="A6377D"/>
              </a:solidFill>
            </a:endParaRPr>
          </a:p>
          <a:p>
            <a:pPr marL="457200" indent="-457200">
              <a:buFont typeface="+mj-lt"/>
              <a:buAutoNum type="arabicPeriod"/>
            </a:pPr>
            <a:r>
              <a:rPr lang="en-IE" sz="3200" dirty="0">
                <a:solidFill>
                  <a:schemeClr val="tx1">
                    <a:lumMod val="50000"/>
                    <a:lumOff val="50000"/>
                  </a:schemeClr>
                </a:solidFill>
              </a:rPr>
              <a:t>Curio</a:t>
            </a:r>
            <a:r>
              <a:rPr lang="ro-RO" sz="3200" dirty="0">
                <a:solidFill>
                  <a:schemeClr val="tx1">
                    <a:lumMod val="50000"/>
                    <a:lumOff val="50000"/>
                  </a:schemeClr>
                </a:solidFill>
              </a:rPr>
              <a:t>zitate</a:t>
            </a:r>
            <a:endParaRPr lang="en-IE" sz="3200" dirty="0">
              <a:solidFill>
                <a:schemeClr val="tx1">
                  <a:lumMod val="50000"/>
                  <a:lumOff val="50000"/>
                </a:schemeClr>
              </a:solidFill>
            </a:endParaRPr>
          </a:p>
          <a:p>
            <a:pPr marL="457200" indent="-457200">
              <a:buFont typeface="+mj-lt"/>
              <a:buAutoNum type="arabicPeriod"/>
            </a:pPr>
            <a:r>
              <a:rPr lang="ro-RO" sz="3200" dirty="0">
                <a:solidFill>
                  <a:schemeClr val="tx1">
                    <a:lumMod val="50000"/>
                    <a:lumOff val="50000"/>
                  </a:schemeClr>
                </a:solidFill>
              </a:rPr>
              <a:t>Inspirație</a:t>
            </a:r>
            <a:endParaRPr lang="en-IE" sz="3200" dirty="0">
              <a:solidFill>
                <a:schemeClr val="tx1">
                  <a:lumMod val="50000"/>
                  <a:lumOff val="50000"/>
                </a:schemeClr>
              </a:solidFill>
            </a:endParaRPr>
          </a:p>
          <a:p>
            <a:pPr marL="457200" indent="-457200">
              <a:buFont typeface="+mj-lt"/>
              <a:buAutoNum type="arabicPeriod"/>
            </a:pPr>
            <a:r>
              <a:rPr lang="ro-RO" sz="3200" dirty="0">
                <a:solidFill>
                  <a:schemeClr val="tx1">
                    <a:lumMod val="50000"/>
                    <a:lumOff val="50000"/>
                  </a:schemeClr>
                </a:solidFill>
              </a:rPr>
              <a:t>Inventivitate</a:t>
            </a:r>
            <a:endParaRPr lang="en-IE" sz="3200" dirty="0">
              <a:solidFill>
                <a:schemeClr val="tx1">
                  <a:lumMod val="50000"/>
                  <a:lumOff val="50000"/>
                </a:schemeClr>
              </a:solidFill>
            </a:endParaRPr>
          </a:p>
          <a:p>
            <a:pPr marL="457200" indent="-457200">
              <a:buFont typeface="+mj-lt"/>
              <a:buAutoNum type="arabicPeriod"/>
            </a:pPr>
            <a:r>
              <a:rPr lang="en-IE" sz="3200" dirty="0">
                <a:solidFill>
                  <a:schemeClr val="tx1">
                    <a:lumMod val="50000"/>
                    <a:lumOff val="50000"/>
                  </a:schemeClr>
                </a:solidFill>
              </a:rPr>
              <a:t>Pragmatism</a:t>
            </a:r>
          </a:p>
          <a:p>
            <a:pPr marL="457200" indent="-457200">
              <a:buFont typeface="+mj-lt"/>
              <a:buAutoNum type="arabicPeriod"/>
            </a:pPr>
            <a:r>
              <a:rPr lang="ro-RO" sz="3200" dirty="0">
                <a:solidFill>
                  <a:schemeClr val="tx1">
                    <a:lumMod val="50000"/>
                    <a:lumOff val="50000"/>
                  </a:schemeClr>
                </a:solidFill>
              </a:rPr>
              <a:t>Adaptabilitate</a:t>
            </a:r>
            <a:endParaRPr lang="en-IE" sz="3200" dirty="0">
              <a:solidFill>
                <a:schemeClr val="tx1">
                  <a:lumMod val="50000"/>
                  <a:lumOff val="50000"/>
                </a:schemeClr>
              </a:solidFill>
            </a:endParaRPr>
          </a:p>
          <a:p>
            <a:pPr marL="457200" indent="-457200">
              <a:buFont typeface="+mj-lt"/>
              <a:buAutoNum type="arabicPeriod"/>
            </a:pPr>
            <a:r>
              <a:rPr lang="ro-RO" sz="3200" b="1" dirty="0">
                <a:solidFill>
                  <a:schemeClr val="tx1">
                    <a:lumMod val="75000"/>
                    <a:lumOff val="25000"/>
                  </a:schemeClr>
                </a:solidFill>
              </a:rPr>
              <a:t>Deschidere spre</a:t>
            </a:r>
            <a:r>
              <a:rPr lang="en-IE" sz="3200" b="1" dirty="0">
                <a:solidFill>
                  <a:schemeClr val="tx1">
                    <a:lumMod val="75000"/>
                    <a:lumOff val="25000"/>
                  </a:schemeClr>
                </a:solidFill>
              </a:rPr>
              <a:t> </a:t>
            </a:r>
            <a:r>
              <a:rPr lang="ro-RO" sz="3200" b="1" dirty="0">
                <a:solidFill>
                  <a:schemeClr val="tx1">
                    <a:lumMod val="75000"/>
                    <a:lumOff val="25000"/>
                  </a:schemeClr>
                </a:solidFill>
              </a:rPr>
              <a:t>Colaborare</a:t>
            </a:r>
            <a:endParaRPr lang="en-IE" sz="3200" b="1" dirty="0">
              <a:solidFill>
                <a:schemeClr val="tx1">
                  <a:lumMod val="75000"/>
                  <a:lumOff val="25000"/>
                </a:schemeClr>
              </a:solidFill>
            </a:endParaRPr>
          </a:p>
          <a:p>
            <a:pPr marL="457200" indent="-457200">
              <a:buFont typeface="+mj-lt"/>
              <a:buAutoNum type="arabicPeriod"/>
            </a:pPr>
            <a:r>
              <a:rPr lang="ro-RO" sz="3200" b="1" dirty="0">
                <a:solidFill>
                  <a:schemeClr val="tx1">
                    <a:lumMod val="75000"/>
                    <a:lumOff val="25000"/>
                  </a:schemeClr>
                </a:solidFill>
              </a:rPr>
              <a:t>Persistență</a:t>
            </a:r>
            <a:endParaRPr lang="en-IE" sz="3200" b="1" dirty="0">
              <a:solidFill>
                <a:schemeClr val="tx1">
                  <a:lumMod val="75000"/>
                  <a:lumOff val="25000"/>
                </a:schemeClr>
              </a:solidFill>
            </a:endParaRPr>
          </a:p>
          <a:p>
            <a:endParaRPr lang="en-IE" sz="2800" dirty="0"/>
          </a:p>
          <a:p>
            <a:r>
              <a:rPr lang="ro-RO" sz="2800" b="1" dirty="0">
                <a:hlinkClick r:id="rId2">
                  <a:extLst>
                    <a:ext uri="{A12FA001-AC4F-418D-AE19-62706E023703}">
                      <ahyp:hlinkClr xmlns="" xmlns:ahyp="http://schemas.microsoft.com/office/drawing/2018/hyperlinkcolor" xmlns:lc="http://schemas.openxmlformats.org/drawingml/2006/lockedCanvas" val="tx"/>
                    </a:ext>
                  </a:extLst>
                </a:hlinkClick>
              </a:rPr>
              <a:t>Link către A</a:t>
            </a:r>
            <a:r>
              <a:rPr lang="en-IE" sz="2800" b="1" dirty="0" err="1">
                <a:hlinkClick r:id="rId2">
                  <a:extLst>
                    <a:ext uri="{A12FA001-AC4F-418D-AE19-62706E023703}">
                      <ahyp:hlinkClr xmlns="" xmlns:ahyp="http://schemas.microsoft.com/office/drawing/2018/hyperlinkcolor" xmlns:lc="http://schemas.openxmlformats.org/drawingml/2006/lockedCanvas" val="tx"/>
                    </a:ext>
                  </a:extLst>
                </a:hlinkClick>
              </a:rPr>
              <a:t>rtic</a:t>
            </a:r>
            <a:r>
              <a:rPr lang="ro-RO" sz="2800" b="1" dirty="0">
                <a:hlinkClick r:id="rId2">
                  <a:extLst>
                    <a:ext uri="{A12FA001-AC4F-418D-AE19-62706E023703}">
                      <ahyp:hlinkClr xmlns="" xmlns:ahyp="http://schemas.microsoft.com/office/drawing/2018/hyperlinkcolor" xmlns:lc="http://schemas.openxmlformats.org/drawingml/2006/lockedCanvas" val="tx"/>
                    </a:ext>
                  </a:extLst>
                </a:hlinkClick>
              </a:rPr>
              <a:t>o</a:t>
            </a:r>
            <a:r>
              <a:rPr lang="en-IE" sz="2800" b="1" dirty="0">
                <a:hlinkClick r:id="rId2">
                  <a:extLst>
                    <a:ext uri="{A12FA001-AC4F-418D-AE19-62706E023703}">
                      <ahyp:hlinkClr xmlns="" xmlns:ahyp="http://schemas.microsoft.com/office/drawing/2018/hyperlinkcolor" xmlns:lc="http://schemas.openxmlformats.org/drawingml/2006/lockedCanvas" val="tx"/>
                    </a:ext>
                  </a:extLst>
                </a:hlinkClick>
              </a:rPr>
              <a:t>l</a:t>
            </a:r>
            <a:endParaRPr lang="ro-RO" sz="2800" b="1" dirty="0"/>
          </a:p>
          <a:p>
            <a:endParaRPr lang="en-IE" sz="2800" b="1" dirty="0"/>
          </a:p>
        </p:txBody>
      </p:sp>
    </p:spTree>
    <p:extLst>
      <p:ext uri="{BB962C8B-B14F-4D97-AF65-F5344CB8AC3E}">
        <p14:creationId xmlns:p14="http://schemas.microsoft.com/office/powerpoint/2010/main" val="350065590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 xmlns:a16="http://schemas.microsoft.com/office/drawing/2014/main" id="{F7576F89-9314-4F42-9AAD-46FB8439A4FF}"/>
              </a:ext>
            </a:extLst>
          </p:cNvPr>
          <p:cNvSpPr>
            <a:spLocks noGrp="1"/>
          </p:cNvSpPr>
          <p:nvPr>
            <p:ph type="body" sz="quarter" idx="14"/>
          </p:nvPr>
        </p:nvSpPr>
        <p:spPr>
          <a:xfrm>
            <a:off x="6096000" y="1676277"/>
            <a:ext cx="5581475" cy="2592420"/>
          </a:xfrm>
        </p:spPr>
        <p:txBody>
          <a:bodyPr/>
          <a:lstStyle/>
          <a:p>
            <a:pPr marL="342900" indent="-342900" algn="l">
              <a:buAutoNum type="arabicPeriod"/>
            </a:pPr>
            <a:r>
              <a:rPr lang="ro-RO" b="1" dirty="0" smtClean="0">
                <a:solidFill>
                  <a:srgbClr val="7391C2"/>
                </a:solidFill>
                <a:latin typeface="Calibri" panose="020F0502020204030204" pitchFamily="34" charset="0"/>
              </a:rPr>
              <a:t>Află</a:t>
            </a:r>
            <a:r>
              <a:rPr lang="en-IE" b="1" dirty="0" smtClean="0">
                <a:solidFill>
                  <a:srgbClr val="7391C2"/>
                </a:solidFill>
                <a:latin typeface="Calibri" panose="020F0502020204030204" pitchFamily="34" charset="0"/>
              </a:rPr>
              <a:t> </a:t>
            </a:r>
            <a:r>
              <a:rPr lang="en-IE" b="1" dirty="0">
                <a:solidFill>
                  <a:srgbClr val="7391C2"/>
                </a:solidFill>
                <a:latin typeface="Calibri" panose="020F0502020204030204" pitchFamily="34" charset="0"/>
              </a:rPr>
              <a:t>cum </a:t>
            </a:r>
            <a:r>
              <a:rPr lang="en-IE" b="1" dirty="0" err="1">
                <a:solidFill>
                  <a:srgbClr val="7391C2"/>
                </a:solidFill>
                <a:latin typeface="Calibri" panose="020F0502020204030204" pitchFamily="34" charset="0"/>
              </a:rPr>
              <a:t>să</a:t>
            </a:r>
            <a:r>
              <a:rPr lang="en-IE" b="1" dirty="0">
                <a:solidFill>
                  <a:srgbClr val="7391C2"/>
                </a:solidFill>
                <a:latin typeface="Calibri" panose="020F0502020204030204" pitchFamily="34" charset="0"/>
              </a:rPr>
              <a:t> </a:t>
            </a:r>
            <a:r>
              <a:rPr lang="en-IE" b="1" dirty="0" err="1">
                <a:solidFill>
                  <a:srgbClr val="7391C2"/>
                </a:solidFill>
                <a:latin typeface="Calibri" panose="020F0502020204030204" pitchFamily="34" charset="0"/>
              </a:rPr>
              <a:t>cre</a:t>
            </a:r>
            <a:r>
              <a:rPr lang="ro-RO" b="1" dirty="0">
                <a:solidFill>
                  <a:srgbClr val="7391C2"/>
                </a:solidFill>
                <a:latin typeface="Calibri" panose="020F0502020204030204" pitchFamily="34" charset="0"/>
              </a:rPr>
              <a:t>ez</a:t>
            </a:r>
            <a:r>
              <a:rPr lang="en-IE" b="1" dirty="0" smtClean="0">
                <a:solidFill>
                  <a:srgbClr val="7391C2"/>
                </a:solidFill>
                <a:latin typeface="Calibri" panose="020F0502020204030204" pitchFamily="34" charset="0"/>
              </a:rPr>
              <a:t>i</a:t>
            </a:r>
            <a:r>
              <a:rPr lang="ro-RO" dirty="0" smtClean="0">
                <a:solidFill>
                  <a:schemeClr val="tx1">
                    <a:lumMod val="75000"/>
                    <a:lumOff val="25000"/>
                  </a:schemeClr>
                </a:solidFill>
                <a:latin typeface="Calibri" panose="020F0502020204030204" pitchFamily="34" charset="0"/>
              </a:rPr>
              <a:t> idei de inovare socială pentru schimbare și să dezvolți soluții pentru a îmbunătăți bunăstarea oamenilor și a societății</a:t>
            </a:r>
          </a:p>
          <a:p>
            <a:pPr marL="342900" indent="-342900" algn="l">
              <a:buAutoNum type="arabicPeriod"/>
            </a:pPr>
            <a:r>
              <a:rPr lang="ro-RO" b="1" dirty="0" smtClean="0">
                <a:solidFill>
                  <a:srgbClr val="E48E02"/>
                </a:solidFill>
                <a:latin typeface="Calibri" panose="020F0502020204030204" pitchFamily="34" charset="0"/>
              </a:rPr>
              <a:t>Investighează cum </a:t>
            </a:r>
            <a:r>
              <a:rPr lang="en-IE" b="1" dirty="0" smtClean="0">
                <a:solidFill>
                  <a:srgbClr val="E48E02"/>
                </a:solidFill>
                <a:latin typeface="Calibri" panose="020F0502020204030204" pitchFamily="34" charset="0"/>
              </a:rPr>
              <a:t> </a:t>
            </a:r>
            <a:r>
              <a:rPr lang="ro-RO" dirty="0" smtClean="0">
                <a:solidFill>
                  <a:schemeClr val="tx1">
                    <a:lumMod val="75000"/>
                    <a:lumOff val="25000"/>
                  </a:schemeClr>
                </a:solidFill>
                <a:latin typeface="Calibri" panose="020F0502020204030204" pitchFamily="34" charset="0"/>
              </a:rPr>
              <a:t>alți</a:t>
            </a:r>
            <a:r>
              <a:rPr lang="en-IE" dirty="0" smtClean="0">
                <a:solidFill>
                  <a:schemeClr val="tx1">
                    <a:lumMod val="75000"/>
                    <a:lumOff val="25000"/>
                  </a:schemeClr>
                </a:solidFill>
                <a:latin typeface="Calibri" panose="020F0502020204030204" pitchFamily="34" charset="0"/>
              </a:rPr>
              <a:t> </a:t>
            </a:r>
            <a:r>
              <a:rPr lang="ro-RO" dirty="0" smtClean="0">
                <a:solidFill>
                  <a:schemeClr val="tx1">
                    <a:lumMod val="75000"/>
                    <a:lumOff val="25000"/>
                  </a:schemeClr>
                </a:solidFill>
                <a:latin typeface="Calibri" panose="020F0502020204030204" pitchFamily="34" charset="0"/>
              </a:rPr>
              <a:t>tineri inovatori </a:t>
            </a:r>
            <a:r>
              <a:rPr lang="en-IE" dirty="0" smtClean="0">
                <a:solidFill>
                  <a:schemeClr val="tx1">
                    <a:lumMod val="75000"/>
                    <a:lumOff val="25000"/>
                  </a:schemeClr>
                </a:solidFill>
                <a:latin typeface="Calibri" panose="020F0502020204030204" pitchFamily="34" charset="0"/>
              </a:rPr>
              <a:t>social</a:t>
            </a:r>
            <a:r>
              <a:rPr lang="ro-RO" dirty="0" smtClean="0">
                <a:solidFill>
                  <a:schemeClr val="tx1">
                    <a:lumMod val="75000"/>
                    <a:lumOff val="25000"/>
                  </a:schemeClr>
                </a:solidFill>
                <a:latin typeface="Calibri" panose="020F0502020204030204" pitchFamily="34" charset="0"/>
              </a:rPr>
              <a:t> </a:t>
            </a:r>
            <a:r>
              <a:rPr lang="en-IE" dirty="0" smtClean="0">
                <a:solidFill>
                  <a:schemeClr val="tx1">
                    <a:lumMod val="75000"/>
                    <a:lumOff val="25000"/>
                  </a:schemeClr>
                </a:solidFill>
                <a:latin typeface="Calibri" panose="020F0502020204030204" pitchFamily="34" charset="0"/>
              </a:rPr>
              <a:t>digital</a:t>
            </a:r>
            <a:r>
              <a:rPr lang="ro-RO" dirty="0" smtClean="0">
                <a:solidFill>
                  <a:schemeClr val="tx1">
                    <a:lumMod val="75000"/>
                    <a:lumOff val="25000"/>
                  </a:schemeClr>
                </a:solidFill>
                <a:latin typeface="Calibri" panose="020F0502020204030204" pitchFamily="34" charset="0"/>
              </a:rPr>
              <a:t>i</a:t>
            </a:r>
            <a:r>
              <a:rPr lang="en-IE" dirty="0" smtClean="0">
                <a:solidFill>
                  <a:schemeClr val="tx1">
                    <a:lumMod val="75000"/>
                    <a:lumOff val="25000"/>
                  </a:schemeClr>
                </a:solidFill>
                <a:latin typeface="Calibri" panose="020F0502020204030204" pitchFamily="34" charset="0"/>
              </a:rPr>
              <a:t> </a:t>
            </a:r>
            <a:r>
              <a:rPr lang="ro-RO" dirty="0" smtClean="0">
                <a:solidFill>
                  <a:schemeClr val="tx1">
                    <a:lumMod val="75000"/>
                    <a:lumOff val="25000"/>
                  </a:schemeClr>
                </a:solidFill>
                <a:latin typeface="Calibri" panose="020F0502020204030204" pitchFamily="34" charset="0"/>
              </a:rPr>
              <a:t>au schimbat lumea</a:t>
            </a:r>
            <a:endParaRPr lang="en-IE" dirty="0">
              <a:solidFill>
                <a:schemeClr val="tx1">
                  <a:lumMod val="75000"/>
                  <a:lumOff val="25000"/>
                </a:schemeClr>
              </a:solidFill>
              <a:latin typeface="Calibri" panose="020F0502020204030204" pitchFamily="34" charset="0"/>
            </a:endParaRPr>
          </a:p>
          <a:p>
            <a:pPr marL="342900" indent="-342900" algn="l">
              <a:buAutoNum type="arabicPeriod"/>
            </a:pPr>
            <a:r>
              <a:rPr lang="ro-RO" b="1" dirty="0" smtClean="0">
                <a:solidFill>
                  <a:srgbClr val="ED2A59"/>
                </a:solidFill>
                <a:latin typeface="Calibri" panose="020F0502020204030204" pitchFamily="34" charset="0"/>
              </a:rPr>
              <a:t>Descoperă dacă ai</a:t>
            </a:r>
            <a:r>
              <a:rPr lang="en-IE" b="1" dirty="0" smtClean="0">
                <a:solidFill>
                  <a:srgbClr val="ED2A59"/>
                </a:solidFill>
                <a:latin typeface="Calibri" panose="020F0502020204030204" pitchFamily="34" charset="0"/>
              </a:rPr>
              <a:t> </a:t>
            </a:r>
            <a:r>
              <a:rPr lang="ro-RO" dirty="0" smtClean="0">
                <a:solidFill>
                  <a:schemeClr val="tx1">
                    <a:lumMod val="75000"/>
                    <a:lumOff val="25000"/>
                  </a:schemeClr>
                </a:solidFill>
                <a:latin typeface="Calibri" panose="020F0502020204030204" pitchFamily="34" charset="0"/>
              </a:rPr>
              <a:t>abilitățile</a:t>
            </a:r>
            <a:r>
              <a:rPr lang="en-IE" dirty="0" smtClean="0">
                <a:solidFill>
                  <a:schemeClr val="tx1">
                    <a:lumMod val="75000"/>
                    <a:lumOff val="25000"/>
                  </a:schemeClr>
                </a:solidFill>
                <a:latin typeface="Calibri" panose="020F0502020204030204" pitchFamily="34" charset="0"/>
              </a:rPr>
              <a:t>, </a:t>
            </a:r>
            <a:r>
              <a:rPr lang="ro-RO" dirty="0" smtClean="0">
                <a:solidFill>
                  <a:schemeClr val="tx1">
                    <a:lumMod val="75000"/>
                    <a:lumOff val="25000"/>
                  </a:schemeClr>
                </a:solidFill>
                <a:latin typeface="Calibri" panose="020F0502020204030204" pitchFamily="34" charset="0"/>
              </a:rPr>
              <a:t>trăsăturile</a:t>
            </a:r>
            <a:r>
              <a:rPr lang="en-IE" dirty="0" smtClean="0">
                <a:solidFill>
                  <a:schemeClr val="tx1">
                    <a:lumMod val="75000"/>
                    <a:lumOff val="25000"/>
                  </a:schemeClr>
                </a:solidFill>
                <a:latin typeface="Calibri" panose="020F0502020204030204" pitchFamily="34" charset="0"/>
              </a:rPr>
              <a:t> </a:t>
            </a:r>
            <a:r>
              <a:rPr lang="ro-RO" dirty="0" smtClean="0">
                <a:solidFill>
                  <a:schemeClr val="tx1">
                    <a:lumMod val="75000"/>
                    <a:lumOff val="25000"/>
                  </a:schemeClr>
                </a:solidFill>
                <a:latin typeface="Calibri" panose="020F0502020204030204" pitchFamily="34" charset="0"/>
              </a:rPr>
              <a:t>și caracteristicile unui tânăr Inovator</a:t>
            </a:r>
            <a:r>
              <a:rPr lang="en-IE" dirty="0" smtClean="0">
                <a:solidFill>
                  <a:schemeClr val="tx1">
                    <a:lumMod val="75000"/>
                    <a:lumOff val="25000"/>
                  </a:schemeClr>
                </a:solidFill>
                <a:latin typeface="Calibri" panose="020F0502020204030204" pitchFamily="34" charset="0"/>
              </a:rPr>
              <a:t> </a:t>
            </a:r>
            <a:r>
              <a:rPr lang="ro-RO" dirty="0" smtClean="0">
                <a:solidFill>
                  <a:schemeClr val="tx1">
                    <a:lumMod val="75000"/>
                    <a:lumOff val="25000"/>
                  </a:schemeClr>
                </a:solidFill>
                <a:latin typeface="Calibri" panose="020F0502020204030204" pitchFamily="34" charset="0"/>
              </a:rPr>
              <a:t>Social</a:t>
            </a:r>
            <a:r>
              <a:rPr lang="en-IE" dirty="0" smtClean="0">
                <a:solidFill>
                  <a:schemeClr val="tx1">
                    <a:lumMod val="75000"/>
                    <a:lumOff val="25000"/>
                  </a:schemeClr>
                </a:solidFill>
                <a:latin typeface="Calibri" panose="020F0502020204030204" pitchFamily="34" charset="0"/>
              </a:rPr>
              <a:t> </a:t>
            </a:r>
            <a:r>
              <a:rPr lang="ro-RO" dirty="0" smtClean="0">
                <a:solidFill>
                  <a:schemeClr val="tx1">
                    <a:lumMod val="75000"/>
                    <a:lumOff val="25000"/>
                  </a:schemeClr>
                </a:solidFill>
                <a:latin typeface="Calibri" panose="020F0502020204030204" pitchFamily="34" charset="0"/>
              </a:rPr>
              <a:t>Digital</a:t>
            </a:r>
          </a:p>
          <a:p>
            <a:pPr marL="342900" indent="-342900" algn="l">
              <a:buAutoNum type="arabicPeriod"/>
            </a:pPr>
            <a:r>
              <a:rPr lang="en-IE" b="1" dirty="0" smtClean="0">
                <a:solidFill>
                  <a:srgbClr val="A6377D"/>
                </a:solidFill>
                <a:latin typeface="Calibri" panose="020F0502020204030204" pitchFamily="34" charset="0"/>
              </a:rPr>
              <a:t>Explore</a:t>
            </a:r>
            <a:r>
              <a:rPr lang="ro-RO" b="1" dirty="0" smtClean="0">
                <a:solidFill>
                  <a:srgbClr val="A6377D"/>
                </a:solidFill>
                <a:latin typeface="Calibri" panose="020F0502020204030204" pitchFamily="34" charset="0"/>
              </a:rPr>
              <a:t>ază</a:t>
            </a:r>
            <a:r>
              <a:rPr lang="en-IE" b="1" dirty="0" smtClean="0">
                <a:solidFill>
                  <a:srgbClr val="A6377D"/>
                </a:solidFill>
                <a:latin typeface="Calibri" panose="020F0502020204030204" pitchFamily="34" charset="0"/>
              </a:rPr>
              <a:t> </a:t>
            </a:r>
            <a:r>
              <a:rPr lang="ro-RO" b="1" dirty="0" smtClean="0">
                <a:solidFill>
                  <a:srgbClr val="A6377D"/>
                </a:solidFill>
                <a:latin typeface="Calibri" panose="020F0502020204030204" pitchFamily="34" charset="0"/>
              </a:rPr>
              <a:t>progresele</a:t>
            </a:r>
            <a:r>
              <a:rPr lang="en-IE" b="1" dirty="0" smtClean="0">
                <a:solidFill>
                  <a:srgbClr val="A6377D"/>
                </a:solidFill>
                <a:latin typeface="Calibri" panose="020F0502020204030204" pitchFamily="34" charset="0"/>
              </a:rPr>
              <a:t> </a:t>
            </a:r>
            <a:r>
              <a:rPr lang="ro-RO" b="1" dirty="0">
                <a:solidFill>
                  <a:srgbClr val="A6377D"/>
                </a:solidFill>
                <a:latin typeface="Calibri" panose="020F0502020204030204" pitchFamily="34" charset="0"/>
              </a:rPr>
              <a:t>î</a:t>
            </a:r>
            <a:r>
              <a:rPr lang="en-IE" b="1" dirty="0">
                <a:solidFill>
                  <a:srgbClr val="A6377D"/>
                </a:solidFill>
                <a:latin typeface="Calibri" panose="020F0502020204030204" pitchFamily="34" charset="0"/>
              </a:rPr>
              <a:t>n </a:t>
            </a:r>
            <a:r>
              <a:rPr lang="en-IE" b="1" dirty="0" err="1">
                <a:solidFill>
                  <a:srgbClr val="A6377D"/>
                </a:solidFill>
                <a:latin typeface="Calibri" panose="020F0502020204030204" pitchFamily="34" charset="0"/>
              </a:rPr>
              <a:t>cunoștințe</a:t>
            </a:r>
            <a:r>
              <a:rPr lang="en-IE" b="1" dirty="0">
                <a:solidFill>
                  <a:srgbClr val="A6377D"/>
                </a:solidFill>
                <a:latin typeface="Calibri" panose="020F0502020204030204" pitchFamily="34" charset="0"/>
              </a:rPr>
              <a:t> </a:t>
            </a:r>
            <a:r>
              <a:rPr lang="en-IE" b="1" dirty="0" err="1">
                <a:solidFill>
                  <a:srgbClr val="A6377D"/>
                </a:solidFill>
                <a:latin typeface="Calibri" panose="020F0502020204030204" pitchFamily="34" charset="0"/>
              </a:rPr>
              <a:t>digitale</a:t>
            </a:r>
            <a:r>
              <a:rPr lang="en-IE" b="1" dirty="0">
                <a:solidFill>
                  <a:srgbClr val="A6377D"/>
                </a:solidFill>
                <a:latin typeface="Calibri" panose="020F0502020204030204" pitchFamily="34" charset="0"/>
              </a:rPr>
              <a:t> </a:t>
            </a:r>
            <a:r>
              <a:rPr lang="ro-RO" dirty="0" smtClean="0">
                <a:solidFill>
                  <a:schemeClr val="tx1">
                    <a:lumMod val="75000"/>
                    <a:lumOff val="25000"/>
                  </a:schemeClr>
                </a:solidFill>
                <a:latin typeface="Calibri" panose="020F0502020204030204" pitchFamily="34" charset="0"/>
              </a:rPr>
              <a:t>și tehnologii care transformă vieți și comunități</a:t>
            </a:r>
          </a:p>
          <a:p>
            <a:pPr marL="342900" indent="-342900" algn="l">
              <a:buAutoNum type="arabicPeriod"/>
            </a:pPr>
            <a:endParaRPr lang="en-IE" dirty="0">
              <a:solidFill>
                <a:schemeClr val="tx1">
                  <a:lumMod val="75000"/>
                  <a:lumOff val="25000"/>
                </a:schemeClr>
              </a:solidFill>
              <a:latin typeface="Calibri" panose="020F0502020204030204" pitchFamily="34" charset="0"/>
            </a:endParaRPr>
          </a:p>
          <a:p>
            <a:pPr marL="342900" indent="-342900" algn="l">
              <a:buAutoNum type="arabicPeriod"/>
            </a:pPr>
            <a:endParaRPr lang="en-IE" dirty="0">
              <a:solidFill>
                <a:schemeClr val="tx1">
                  <a:lumMod val="75000"/>
                  <a:lumOff val="25000"/>
                </a:schemeClr>
              </a:solidFill>
              <a:latin typeface="Calibri" panose="020F0502020204030204" pitchFamily="34" charset="0"/>
            </a:endParaRPr>
          </a:p>
          <a:p>
            <a:pPr algn="l"/>
            <a:endParaRPr lang="en-US" dirty="0">
              <a:solidFill>
                <a:srgbClr val="ED2A59"/>
              </a:solidFill>
            </a:endParaRPr>
          </a:p>
        </p:txBody>
      </p:sp>
      <p:pic>
        <p:nvPicPr>
          <p:cNvPr id="11" name="Picture Placeholder 10" descr="A group of people sitting at a table looking at a computer&#10;&#10;Description automatically generated">
            <a:extLst>
              <a:ext uri="{FF2B5EF4-FFF2-40B4-BE49-F238E27FC236}">
                <a16:creationId xmlns="" xmlns:a16="http://schemas.microsoft.com/office/drawing/2014/main" id="{C1EF8827-9143-2341-9120-C8FE13B66017}"/>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l="3298" r="3298"/>
          <a:stretch/>
        </p:blipFill>
        <p:spPr/>
      </p:pic>
      <p:sp>
        <p:nvSpPr>
          <p:cNvPr id="8" name="Text Placeholder 7">
            <a:extLst>
              <a:ext uri="{FF2B5EF4-FFF2-40B4-BE49-F238E27FC236}">
                <a16:creationId xmlns="" xmlns:a16="http://schemas.microsoft.com/office/drawing/2014/main" id="{656ECF7F-3D5D-3D47-AB78-779318DBABA9}"/>
              </a:ext>
            </a:extLst>
          </p:cNvPr>
          <p:cNvSpPr>
            <a:spLocks noGrp="1"/>
          </p:cNvSpPr>
          <p:nvPr>
            <p:ph type="body" sz="quarter" idx="4294967295"/>
          </p:nvPr>
        </p:nvSpPr>
        <p:spPr>
          <a:xfrm>
            <a:off x="6096000" y="413304"/>
            <a:ext cx="5581475" cy="1001363"/>
          </a:xfrm>
          <a:solidFill>
            <a:srgbClr val="56BE92"/>
          </a:solidFill>
        </p:spPr>
        <p:txBody>
          <a:bodyPr anchor="ctr">
            <a:noAutofit/>
          </a:bodyPr>
          <a:lstStyle/>
          <a:p>
            <a:pPr marL="0" indent="0" algn="ctr">
              <a:buNone/>
            </a:pPr>
            <a:r>
              <a:rPr lang="ro-RO" sz="3200" b="1" dirty="0" smtClean="0">
                <a:solidFill>
                  <a:schemeClr val="bg1"/>
                </a:solidFill>
              </a:rPr>
              <a:t>Modulul 1</a:t>
            </a:r>
            <a:r>
              <a:rPr lang="en-IE" sz="3200" b="1" dirty="0" smtClean="0">
                <a:solidFill>
                  <a:schemeClr val="bg1"/>
                </a:solidFill>
              </a:rPr>
              <a:t> Ob</a:t>
            </a:r>
            <a:r>
              <a:rPr lang="ro-RO" sz="3200" b="1" dirty="0" smtClean="0">
                <a:solidFill>
                  <a:schemeClr val="bg1"/>
                </a:solidFill>
              </a:rPr>
              <a:t>iective</a:t>
            </a:r>
            <a:endParaRPr lang="ro-RO" sz="3200" dirty="0">
              <a:solidFill>
                <a:schemeClr val="bg1"/>
              </a:solidFill>
            </a:endParaRPr>
          </a:p>
        </p:txBody>
      </p:sp>
    </p:spTree>
    <p:extLst>
      <p:ext uri="{BB962C8B-B14F-4D97-AF65-F5344CB8AC3E}">
        <p14:creationId xmlns:p14="http://schemas.microsoft.com/office/powerpoint/2010/main" val="173019056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 xmlns:a16="http://schemas.microsoft.com/office/drawing/2014/main" id="{E8502DD8-D3C7-42B4-96E2-CE061B2DBE22}"/>
              </a:ext>
            </a:extLst>
          </p:cNvPr>
          <p:cNvSpPr>
            <a:spLocks noGrp="1"/>
          </p:cNvSpPr>
          <p:nvPr>
            <p:ph type="body" sz="quarter" idx="15"/>
          </p:nvPr>
        </p:nvSpPr>
        <p:spPr>
          <a:xfrm>
            <a:off x="209963" y="290919"/>
            <a:ext cx="8010583" cy="697353"/>
          </a:xfrm>
        </p:spPr>
        <p:txBody>
          <a:bodyPr>
            <a:noAutofit/>
          </a:bodyPr>
          <a:lstStyle/>
          <a:p>
            <a:r>
              <a:rPr lang="ro-RO" sz="4400" b="1" dirty="0" smtClean="0"/>
              <a:t>Ce </a:t>
            </a:r>
            <a:r>
              <a:rPr lang="ro-RO" sz="4400" b="1" dirty="0"/>
              <a:t>fac Inovatorii Sociali?</a:t>
            </a:r>
            <a:endParaRPr lang="en-US" sz="4400" b="1" dirty="0"/>
          </a:p>
          <a:p>
            <a:endParaRPr lang="en-IE" sz="4400" b="1" dirty="0"/>
          </a:p>
        </p:txBody>
      </p:sp>
      <p:pic>
        <p:nvPicPr>
          <p:cNvPr id="9" name="Picture Placeholder 8" descr="A person holding a sign&#10;&#10;Description automatically generated with medium confidence">
            <a:extLst>
              <a:ext uri="{FF2B5EF4-FFF2-40B4-BE49-F238E27FC236}">
                <a16:creationId xmlns="" xmlns:a16="http://schemas.microsoft.com/office/drawing/2014/main" id="{A93C25E6-62F1-4BF3-B084-2FAC7795DF51}"/>
              </a:ext>
            </a:extLst>
          </p:cNvPr>
          <p:cNvPicPr>
            <a:picLocks noGrp="1" noChangeAspect="1"/>
          </p:cNvPicPr>
          <p:nvPr>
            <p:ph type="pic" sz="quarter" idx="10"/>
          </p:nvPr>
        </p:nvPicPr>
        <p:blipFill>
          <a:blip r:embed="rId2"/>
          <a:srcRect t="18637" b="18637"/>
          <a:stretch>
            <a:fillRect/>
          </a:stretch>
        </p:blipFill>
        <p:spPr/>
      </p:pic>
      <p:sp>
        <p:nvSpPr>
          <p:cNvPr id="7" name="Text Placeholder 6">
            <a:extLst>
              <a:ext uri="{FF2B5EF4-FFF2-40B4-BE49-F238E27FC236}">
                <a16:creationId xmlns="" xmlns:a16="http://schemas.microsoft.com/office/drawing/2014/main" id="{957887BD-D57A-4BEE-8308-28D0BE48B5F5}"/>
              </a:ext>
            </a:extLst>
          </p:cNvPr>
          <p:cNvSpPr txBox="1">
            <a:spLocks noGrp="1"/>
          </p:cNvSpPr>
          <p:nvPr>
            <p:ph type="body" sz="quarter" idx="14"/>
          </p:nvPr>
        </p:nvSpPr>
        <p:spPr>
          <a:xfrm>
            <a:off x="0" y="988272"/>
            <a:ext cx="5988676" cy="4874155"/>
          </a:xfrm>
          <a:prstGeom prst="rect">
            <a:avLst/>
          </a:prstGeom>
          <a:noFill/>
        </p:spPr>
        <p:txBody>
          <a:bodyPr wrap="square" rtlCol="0">
            <a:spAutoFit/>
          </a:bodyPr>
          <a:lstStyle/>
          <a:p>
            <a:pPr algn="ctr"/>
            <a:r>
              <a:rPr lang="ro-RO" sz="3200" dirty="0">
                <a:solidFill>
                  <a:schemeClr val="tx1">
                    <a:lumMod val="85000"/>
                    <a:lumOff val="15000"/>
                  </a:schemeClr>
                </a:solidFill>
              </a:rPr>
              <a:t>Inovatorii sociali </a:t>
            </a:r>
            <a:r>
              <a:rPr lang="ro-RO" sz="3200" b="1" dirty="0">
                <a:solidFill>
                  <a:schemeClr val="tx1">
                    <a:lumMod val="85000"/>
                    <a:lumOff val="15000"/>
                  </a:schemeClr>
                </a:solidFill>
              </a:rPr>
              <a:t>nu rămân indiferenți</a:t>
            </a:r>
            <a:r>
              <a:rPr lang="ro-RO" sz="3200" dirty="0">
                <a:solidFill>
                  <a:schemeClr val="tx1">
                    <a:lumMod val="85000"/>
                    <a:lumOff val="15000"/>
                  </a:schemeClr>
                </a:solidFill>
              </a:rPr>
              <a:t> în fața problemelor, </a:t>
            </a:r>
            <a:r>
              <a:rPr lang="ro-RO" sz="3200" b="1" dirty="0">
                <a:solidFill>
                  <a:schemeClr val="tx1">
                    <a:lumMod val="85000"/>
                    <a:lumOff val="15000"/>
                  </a:schemeClr>
                </a:solidFill>
              </a:rPr>
              <a:t>vorbesc</a:t>
            </a:r>
            <a:r>
              <a:rPr lang="ro-RO" sz="3200" dirty="0">
                <a:solidFill>
                  <a:schemeClr val="tx1">
                    <a:lumMod val="85000"/>
                    <a:lumOff val="15000"/>
                  </a:schemeClr>
                </a:solidFill>
              </a:rPr>
              <a:t> și </a:t>
            </a:r>
            <a:r>
              <a:rPr lang="ro-RO" sz="3200" b="1" dirty="0" smtClean="0">
                <a:solidFill>
                  <a:schemeClr val="tx1">
                    <a:lumMod val="85000"/>
                    <a:lumOff val="15000"/>
                  </a:schemeClr>
                </a:solidFill>
              </a:rPr>
              <a:t>sunt activi</a:t>
            </a:r>
            <a:r>
              <a:rPr lang="ro-RO" sz="3200" dirty="0" smtClean="0">
                <a:solidFill>
                  <a:schemeClr val="tx1">
                    <a:lumMod val="85000"/>
                    <a:lumOff val="15000"/>
                  </a:schemeClr>
                </a:solidFill>
              </a:rPr>
              <a:t> </a:t>
            </a:r>
            <a:r>
              <a:rPr lang="ro-RO" sz="3200" dirty="0">
                <a:solidFill>
                  <a:schemeClr val="tx1">
                    <a:lumMod val="85000"/>
                    <a:lumOff val="15000"/>
                  </a:schemeClr>
                </a:solidFill>
              </a:rPr>
              <a:t>în această privință. </a:t>
            </a:r>
            <a:r>
              <a:rPr lang="ro-RO" sz="3200" b="1" dirty="0">
                <a:solidFill>
                  <a:schemeClr val="tx1">
                    <a:lumMod val="85000"/>
                    <a:lumOff val="15000"/>
                  </a:schemeClr>
                </a:solidFill>
              </a:rPr>
              <a:t>Poartă conversații</a:t>
            </a:r>
            <a:r>
              <a:rPr lang="ro-RO" sz="3200" dirty="0">
                <a:solidFill>
                  <a:schemeClr val="tx1">
                    <a:lumMod val="85000"/>
                    <a:lumOff val="15000"/>
                  </a:schemeClr>
                </a:solidFill>
              </a:rPr>
              <a:t>, </a:t>
            </a:r>
            <a:r>
              <a:rPr lang="ro-RO" sz="3200" b="1" dirty="0">
                <a:solidFill>
                  <a:schemeClr val="tx1">
                    <a:lumMod val="85000"/>
                    <a:lumOff val="15000"/>
                  </a:schemeClr>
                </a:solidFill>
              </a:rPr>
              <a:t>creează conexiuni</a:t>
            </a:r>
            <a:r>
              <a:rPr lang="ro-RO" sz="3200" dirty="0">
                <a:solidFill>
                  <a:schemeClr val="tx1">
                    <a:lumMod val="85000"/>
                    <a:lumOff val="15000"/>
                  </a:schemeClr>
                </a:solidFill>
              </a:rPr>
              <a:t> și </a:t>
            </a:r>
            <a:r>
              <a:rPr lang="ro-RO" sz="3200" b="1" dirty="0">
                <a:solidFill>
                  <a:schemeClr val="tx1">
                    <a:lumMod val="85000"/>
                    <a:lumOff val="15000"/>
                  </a:schemeClr>
                </a:solidFill>
              </a:rPr>
              <a:t>inițiază primii pași</a:t>
            </a:r>
            <a:r>
              <a:rPr lang="ro-RO" sz="3200" dirty="0">
                <a:solidFill>
                  <a:schemeClr val="tx1">
                    <a:lumMod val="85000"/>
                    <a:lumOff val="15000"/>
                  </a:schemeClr>
                </a:solidFill>
              </a:rPr>
              <a:t> înspre producerea schimbării când vine vorba </a:t>
            </a:r>
            <a:r>
              <a:rPr lang="ro-RO" sz="3200" dirty="0" smtClean="0">
                <a:solidFill>
                  <a:schemeClr val="tx1">
                    <a:lumMod val="85000"/>
                    <a:lumOff val="15000"/>
                  </a:schemeClr>
                </a:solidFill>
              </a:rPr>
              <a:t>despre</a:t>
            </a:r>
            <a:r>
              <a:rPr lang="en-IE" sz="3200" dirty="0" smtClean="0">
                <a:solidFill>
                  <a:schemeClr val="tx1">
                    <a:lumMod val="85000"/>
                    <a:lumOff val="15000"/>
                  </a:schemeClr>
                </a:solidFill>
              </a:rPr>
              <a:t>….</a:t>
            </a:r>
            <a:endParaRPr lang="en-IE" sz="3200" dirty="0">
              <a:solidFill>
                <a:schemeClr val="tx1">
                  <a:lumMod val="85000"/>
                  <a:lumOff val="15000"/>
                </a:schemeClr>
              </a:solidFill>
            </a:endParaRPr>
          </a:p>
          <a:p>
            <a:pPr algn="ctr"/>
            <a:r>
              <a:rPr lang="ro-RO" sz="2800" b="1" dirty="0" smtClean="0"/>
              <a:t>Probleme </a:t>
            </a:r>
            <a:r>
              <a:rPr lang="ro-RO" sz="2800" b="1" dirty="0"/>
              <a:t>Sociale, Exploatarea Copiilor, Sărăcie, Mediu, Schimbări climatice, Sănătate, Bunăstare, Justiție Globală, Drepturile Omului.</a:t>
            </a:r>
            <a:endParaRPr lang="en-IE" sz="2800" b="1" dirty="0"/>
          </a:p>
        </p:txBody>
      </p:sp>
    </p:spTree>
    <p:extLst>
      <p:ext uri="{BB962C8B-B14F-4D97-AF65-F5344CB8AC3E}">
        <p14:creationId xmlns:p14="http://schemas.microsoft.com/office/powerpoint/2010/main" val="286360675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 picture containing bench, sitting, person, yellow&#10;&#10;Description automatically generated">
            <a:extLst>
              <a:ext uri="{FF2B5EF4-FFF2-40B4-BE49-F238E27FC236}">
                <a16:creationId xmlns="" xmlns:a16="http://schemas.microsoft.com/office/drawing/2014/main" id="{FE858068-9EA0-4B7B-A77E-7340076616F6}"/>
              </a:ext>
            </a:extLst>
          </p:cNvPr>
          <p:cNvPicPr>
            <a:picLocks noGrp="1" noChangeAspect="1"/>
          </p:cNvPicPr>
          <p:nvPr>
            <p:ph type="pic" sz="quarter" idx="16"/>
          </p:nvPr>
        </p:nvPicPr>
        <p:blipFill>
          <a:blip r:embed="rId2"/>
          <a:srcRect l="11297" r="11297"/>
          <a:stretch>
            <a:fillRect/>
          </a:stretch>
        </p:blipFill>
        <p:spPr/>
      </p:pic>
      <p:sp>
        <p:nvSpPr>
          <p:cNvPr id="7" name="Text Placeholder 3">
            <a:extLst>
              <a:ext uri="{FF2B5EF4-FFF2-40B4-BE49-F238E27FC236}">
                <a16:creationId xmlns="" xmlns:a16="http://schemas.microsoft.com/office/drawing/2014/main" id="{309F1D09-7A89-40A0-A88D-E98B151EEFAC}"/>
              </a:ext>
            </a:extLst>
          </p:cNvPr>
          <p:cNvSpPr txBox="1">
            <a:spLocks/>
          </p:cNvSpPr>
          <p:nvPr/>
        </p:nvSpPr>
        <p:spPr>
          <a:xfrm>
            <a:off x="5721789" y="594539"/>
            <a:ext cx="5640309" cy="371581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ro-RO" sz="3600" b="1" dirty="0" smtClean="0">
                <a:solidFill>
                  <a:schemeClr val="bg1"/>
                </a:solidFill>
                <a:latin typeface="proxima-nova"/>
              </a:rPr>
              <a:t>Inovatorii </a:t>
            </a:r>
            <a:r>
              <a:rPr lang="ro-RO" sz="3600" b="1" dirty="0">
                <a:solidFill>
                  <a:schemeClr val="bg1"/>
                </a:solidFill>
                <a:latin typeface="proxima-nova"/>
              </a:rPr>
              <a:t>Sociali au încredere în sine...</a:t>
            </a:r>
            <a:endParaRPr lang="en-US" sz="3600" b="1" dirty="0">
              <a:solidFill>
                <a:schemeClr val="bg1"/>
              </a:solidFill>
              <a:latin typeface="proxima-nova"/>
            </a:endParaRPr>
          </a:p>
          <a:p>
            <a:pPr marL="0" indent="0" algn="ctr">
              <a:buNone/>
            </a:pPr>
            <a:endParaRPr lang="en-IE" sz="1000" b="1" dirty="0">
              <a:solidFill>
                <a:schemeClr val="bg1"/>
              </a:solidFill>
              <a:latin typeface="proxima-nova"/>
            </a:endParaRPr>
          </a:p>
          <a:p>
            <a:pPr marL="0" indent="0" algn="ctr">
              <a:buNone/>
            </a:pPr>
            <a:r>
              <a:rPr lang="ro-RO" sz="3600" i="1" dirty="0" smtClean="0">
                <a:solidFill>
                  <a:schemeClr val="bg1"/>
                </a:solidFill>
                <a:latin typeface="proxima-nova"/>
              </a:rPr>
              <a:t>„Ceea </a:t>
            </a:r>
            <a:r>
              <a:rPr lang="ro-RO" sz="3600" i="1" dirty="0">
                <a:solidFill>
                  <a:schemeClr val="bg1"/>
                </a:solidFill>
                <a:latin typeface="proxima-nova"/>
              </a:rPr>
              <a:t>ce îi reține pe cei mai mulți oameni nu este calitatea ideilor lor, ci lipsa lor de credință în ei înșiși. Trebuie să-ți trăiești viața ca și cum ai fi deja acolo unde vrei să fii</a:t>
            </a:r>
            <a:r>
              <a:rPr lang="ro-RO" sz="3600" i="1" dirty="0" smtClean="0">
                <a:solidFill>
                  <a:schemeClr val="bg1"/>
                </a:solidFill>
                <a:latin typeface="proxima-nova"/>
              </a:rPr>
              <a:t>.”</a:t>
            </a:r>
            <a:endParaRPr lang="en-IE" sz="3600" dirty="0">
              <a:solidFill>
                <a:schemeClr val="bg1"/>
              </a:solidFill>
              <a:latin typeface="proxima-nova"/>
            </a:endParaRPr>
          </a:p>
          <a:p>
            <a:pPr marL="0" indent="0" algn="ctr">
              <a:buNone/>
            </a:pPr>
            <a:r>
              <a:rPr lang="en-IE" i="1" dirty="0">
                <a:solidFill>
                  <a:schemeClr val="bg1"/>
                </a:solidFill>
                <a:latin typeface="proxima-nova"/>
                <a:hlinkClick r:id="rId3">
                  <a:extLst>
                    <a:ext uri="{A12FA001-AC4F-418D-AE19-62706E023703}">
                      <ahyp:hlinkClr xmlns="" xmlns:ahyp="http://schemas.microsoft.com/office/drawing/2018/hyperlinkcolor" val="tx"/>
                    </a:ext>
                  </a:extLst>
                </a:hlinkClick>
              </a:rPr>
              <a:t>Russell Simmons</a:t>
            </a:r>
            <a:endParaRPr lang="en-IE" i="1" dirty="0">
              <a:solidFill>
                <a:schemeClr val="bg1"/>
              </a:solidFill>
            </a:endParaRPr>
          </a:p>
        </p:txBody>
      </p:sp>
    </p:spTree>
    <p:extLst>
      <p:ext uri="{BB962C8B-B14F-4D97-AF65-F5344CB8AC3E}">
        <p14:creationId xmlns:p14="http://schemas.microsoft.com/office/powerpoint/2010/main" val="341125334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descr="A person wearing a mask&#10;&#10;Description automatically generated with low confidence">
            <a:extLst>
              <a:ext uri="{FF2B5EF4-FFF2-40B4-BE49-F238E27FC236}">
                <a16:creationId xmlns="" xmlns:a16="http://schemas.microsoft.com/office/drawing/2014/main" id="{8387287C-273C-4F28-9B85-198213568984}"/>
              </a:ext>
            </a:extLst>
          </p:cNvPr>
          <p:cNvPicPr>
            <a:picLocks noGrp="1" noChangeAspect="1"/>
          </p:cNvPicPr>
          <p:nvPr>
            <p:ph type="pic" sz="quarter" idx="10"/>
          </p:nvPr>
        </p:nvPicPr>
        <p:blipFill>
          <a:blip r:embed="rId2"/>
          <a:srcRect t="23380" b="23380"/>
          <a:stretch>
            <a:fillRect/>
          </a:stretch>
        </p:blipFill>
        <p:spPr/>
      </p:pic>
      <p:sp>
        <p:nvSpPr>
          <p:cNvPr id="6" name="Text Placeholder 5">
            <a:extLst>
              <a:ext uri="{FF2B5EF4-FFF2-40B4-BE49-F238E27FC236}">
                <a16:creationId xmlns="" xmlns:a16="http://schemas.microsoft.com/office/drawing/2014/main" id="{E724B957-67F8-4B74-8481-AFE5C98B41BD}"/>
              </a:ext>
            </a:extLst>
          </p:cNvPr>
          <p:cNvSpPr>
            <a:spLocks noGrp="1"/>
          </p:cNvSpPr>
          <p:nvPr>
            <p:ph type="body" sz="quarter" idx="14"/>
          </p:nvPr>
        </p:nvSpPr>
        <p:spPr>
          <a:xfrm>
            <a:off x="781050" y="2721121"/>
            <a:ext cx="4461735" cy="3527129"/>
          </a:xfrm>
        </p:spPr>
        <p:txBody>
          <a:bodyPr/>
          <a:lstStyle/>
          <a:p>
            <a:pPr marL="457200" indent="-457200">
              <a:buFont typeface="+mj-lt"/>
              <a:buAutoNum type="arabicPeriod"/>
            </a:pPr>
            <a:r>
              <a:rPr lang="en-IE" dirty="0">
                <a:solidFill>
                  <a:schemeClr val="tx1">
                    <a:lumMod val="75000"/>
                    <a:lumOff val="25000"/>
                  </a:schemeClr>
                </a:solidFill>
              </a:rPr>
              <a:t>Leadership</a:t>
            </a:r>
          </a:p>
          <a:p>
            <a:pPr marL="457200" indent="-457200">
              <a:buFont typeface="+mj-lt"/>
              <a:buAutoNum type="arabicPeriod"/>
            </a:pPr>
            <a:r>
              <a:rPr lang="en-IE" dirty="0">
                <a:solidFill>
                  <a:schemeClr val="tx1">
                    <a:lumMod val="75000"/>
                    <a:lumOff val="25000"/>
                  </a:schemeClr>
                </a:solidFill>
              </a:rPr>
              <a:t>Optimism</a:t>
            </a:r>
          </a:p>
          <a:p>
            <a:pPr marL="457200" indent="-457200">
              <a:buFont typeface="+mj-lt"/>
              <a:buAutoNum type="arabicPeriod"/>
            </a:pPr>
            <a:r>
              <a:rPr lang="ro-RO" dirty="0" smtClean="0">
                <a:solidFill>
                  <a:schemeClr val="tx1">
                    <a:lumMod val="75000"/>
                    <a:lumOff val="25000"/>
                  </a:schemeClr>
                </a:solidFill>
              </a:rPr>
              <a:t>Tărie </a:t>
            </a:r>
            <a:r>
              <a:rPr lang="ro-RO" dirty="0">
                <a:solidFill>
                  <a:schemeClr val="tx1">
                    <a:lumMod val="75000"/>
                    <a:lumOff val="25000"/>
                  </a:schemeClr>
                </a:solidFill>
              </a:rPr>
              <a:t>de caracter</a:t>
            </a:r>
            <a:endParaRPr lang="en-IE" dirty="0">
              <a:solidFill>
                <a:schemeClr val="tx1">
                  <a:lumMod val="75000"/>
                  <a:lumOff val="25000"/>
                </a:schemeClr>
              </a:solidFill>
            </a:endParaRPr>
          </a:p>
          <a:p>
            <a:pPr marL="457200" lvl="0" indent="-457200">
              <a:buFont typeface="+mj-lt"/>
              <a:buAutoNum type="arabicPeriod"/>
            </a:pPr>
            <a:r>
              <a:rPr lang="ro-RO" dirty="0">
                <a:solidFill>
                  <a:schemeClr val="tx1">
                    <a:lumMod val="75000"/>
                    <a:lumOff val="25000"/>
                  </a:schemeClr>
                </a:solidFill>
              </a:rPr>
              <a:t>Reziliență</a:t>
            </a:r>
            <a:endParaRPr lang="en-US" dirty="0">
              <a:solidFill>
                <a:schemeClr val="tx1">
                  <a:lumMod val="75000"/>
                  <a:lumOff val="25000"/>
                </a:schemeClr>
              </a:solidFill>
            </a:endParaRPr>
          </a:p>
          <a:p>
            <a:pPr marL="457200" lvl="0" indent="-457200">
              <a:buFont typeface="+mj-lt"/>
              <a:buAutoNum type="arabicPeriod"/>
            </a:pPr>
            <a:r>
              <a:rPr lang="ro-RO" dirty="0">
                <a:solidFill>
                  <a:schemeClr val="tx1">
                    <a:lumMod val="75000"/>
                    <a:lumOff val="25000"/>
                  </a:schemeClr>
                </a:solidFill>
              </a:rPr>
              <a:t>Creativitate și inovare</a:t>
            </a:r>
            <a:endParaRPr lang="en-US" dirty="0">
              <a:solidFill>
                <a:schemeClr val="tx1">
                  <a:lumMod val="75000"/>
                  <a:lumOff val="25000"/>
                </a:schemeClr>
              </a:solidFill>
            </a:endParaRPr>
          </a:p>
          <a:p>
            <a:pPr marL="457200" lvl="0" indent="-457200">
              <a:buFont typeface="+mj-lt"/>
              <a:buAutoNum type="arabicPeriod"/>
            </a:pPr>
            <a:r>
              <a:rPr lang="ro-RO" dirty="0">
                <a:solidFill>
                  <a:schemeClr val="tx1">
                    <a:lumMod val="75000"/>
                    <a:lumOff val="25000"/>
                  </a:schemeClr>
                </a:solidFill>
              </a:rPr>
              <a:t>Empatie</a:t>
            </a:r>
            <a:endParaRPr lang="en-US" dirty="0">
              <a:solidFill>
                <a:schemeClr val="tx1">
                  <a:lumMod val="75000"/>
                  <a:lumOff val="25000"/>
                </a:schemeClr>
              </a:solidFill>
            </a:endParaRPr>
          </a:p>
          <a:p>
            <a:pPr marL="457200" lvl="0" indent="-457200">
              <a:buFont typeface="+mj-lt"/>
              <a:buAutoNum type="arabicPeriod"/>
            </a:pPr>
            <a:r>
              <a:rPr lang="ro-RO" dirty="0">
                <a:solidFill>
                  <a:schemeClr val="tx1">
                    <a:lumMod val="75000"/>
                    <a:lumOff val="25000"/>
                  </a:schemeClr>
                </a:solidFill>
              </a:rPr>
              <a:t>Inteligență emoțională și socială</a:t>
            </a:r>
            <a:endParaRPr lang="en-US" dirty="0">
              <a:solidFill>
                <a:schemeClr val="tx1">
                  <a:lumMod val="75000"/>
                  <a:lumOff val="25000"/>
                </a:schemeClr>
              </a:solidFill>
            </a:endParaRPr>
          </a:p>
          <a:p>
            <a:pPr marL="457200" indent="-457200">
              <a:buFont typeface="+mj-lt"/>
              <a:buAutoNum type="arabicPeriod"/>
            </a:pPr>
            <a:endParaRPr lang="en-IE" dirty="0">
              <a:solidFill>
                <a:schemeClr val="tx1">
                  <a:lumMod val="75000"/>
                  <a:lumOff val="25000"/>
                </a:schemeClr>
              </a:solidFill>
            </a:endParaRPr>
          </a:p>
        </p:txBody>
      </p:sp>
      <p:sp>
        <p:nvSpPr>
          <p:cNvPr id="10" name="Text Placeholder 2">
            <a:extLst>
              <a:ext uri="{FF2B5EF4-FFF2-40B4-BE49-F238E27FC236}">
                <a16:creationId xmlns="" xmlns:a16="http://schemas.microsoft.com/office/drawing/2014/main" id="{716FBEFF-15AE-4A9C-9D21-B330846E05D1}"/>
              </a:ext>
            </a:extLst>
          </p:cNvPr>
          <p:cNvSpPr txBox="1">
            <a:spLocks/>
          </p:cNvSpPr>
          <p:nvPr/>
        </p:nvSpPr>
        <p:spPr>
          <a:xfrm>
            <a:off x="781050" y="1553584"/>
            <a:ext cx="4864836" cy="213659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ro-RO" sz="3400" b="1" dirty="0" smtClean="0">
                <a:solidFill>
                  <a:srgbClr val="F07CAC"/>
                </a:solidFill>
              </a:rPr>
              <a:t>Antreprenorii Sociali</a:t>
            </a:r>
            <a:endParaRPr lang="en-IE" sz="3400" b="1" dirty="0">
              <a:solidFill>
                <a:srgbClr val="F07CAC"/>
              </a:solidFill>
            </a:endParaRPr>
          </a:p>
          <a:p>
            <a:pPr marL="0" indent="0">
              <a:spcBef>
                <a:spcPts val="0"/>
              </a:spcBef>
              <a:buNone/>
            </a:pPr>
            <a:r>
              <a:rPr lang="ro-RO" sz="3400" b="1" i="1" dirty="0" smtClean="0">
                <a:solidFill>
                  <a:srgbClr val="A6377D"/>
                </a:solidFill>
              </a:rPr>
              <a:t>Aptitudinile cheie</a:t>
            </a:r>
            <a:endParaRPr lang="en-IE" sz="3400" b="1" i="1" dirty="0">
              <a:solidFill>
                <a:srgbClr val="A6377D"/>
              </a:solidFill>
            </a:endParaRPr>
          </a:p>
        </p:txBody>
      </p:sp>
    </p:spTree>
    <p:extLst>
      <p:ext uri="{BB962C8B-B14F-4D97-AF65-F5344CB8AC3E}">
        <p14:creationId xmlns:p14="http://schemas.microsoft.com/office/powerpoint/2010/main" val="423578047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 xmlns:a16="http://schemas.microsoft.com/office/drawing/2014/main" id="{E23DE16E-7F78-4041-AE4B-47337FA4E038}"/>
              </a:ext>
            </a:extLst>
          </p:cNvPr>
          <p:cNvSpPr>
            <a:spLocks noGrp="1"/>
          </p:cNvSpPr>
          <p:nvPr>
            <p:ph type="body" sz="quarter" idx="14"/>
          </p:nvPr>
        </p:nvSpPr>
        <p:spPr>
          <a:xfrm>
            <a:off x="3721995" y="304800"/>
            <a:ext cx="7939741" cy="5422136"/>
          </a:xfrm>
        </p:spPr>
        <p:txBody>
          <a:bodyPr/>
          <a:lstStyle/>
          <a:p>
            <a:pPr algn="just"/>
            <a:r>
              <a:rPr lang="ro-RO" dirty="0" smtClean="0">
                <a:solidFill>
                  <a:schemeClr val="tx1">
                    <a:lumMod val="75000"/>
                    <a:lumOff val="25000"/>
                  </a:schemeClr>
                </a:solidFill>
                <a:latin typeface="Scala"/>
              </a:rPr>
              <a:t>Institutul de acțiune transformativă (TAI) a realizat un studiu aprofundat al inovatorilor sociali și a identificat șapte competențe importante care sunt esențiale pentru succes:</a:t>
            </a:r>
          </a:p>
          <a:p>
            <a:pPr algn="just"/>
            <a:endParaRPr lang="en-IE" dirty="0" smtClean="0">
              <a:solidFill>
                <a:schemeClr val="tx1">
                  <a:lumMod val="75000"/>
                  <a:lumOff val="25000"/>
                </a:schemeClr>
              </a:solidFill>
            </a:endParaRPr>
          </a:p>
          <a:p>
            <a:pPr marL="457200" indent="-457200" algn="just">
              <a:buFont typeface="+mj-lt"/>
              <a:buAutoNum type="arabicPeriod"/>
            </a:pPr>
            <a:r>
              <a:rPr lang="en-IE" sz="2800" b="1" dirty="0" smtClean="0">
                <a:solidFill>
                  <a:srgbClr val="E48E02"/>
                </a:solidFill>
              </a:rPr>
              <a:t>Leadership</a:t>
            </a:r>
            <a:r>
              <a:rPr lang="ro-RO" dirty="0" smtClean="0">
                <a:solidFill>
                  <a:schemeClr val="tx1">
                    <a:lumMod val="75000"/>
                    <a:lumOff val="25000"/>
                  </a:schemeClr>
                </a:solidFill>
              </a:rPr>
              <a:t>. Preiau inițiativa </a:t>
            </a:r>
            <a:r>
              <a:rPr lang="ro-RO" dirty="0">
                <a:solidFill>
                  <a:schemeClr val="tx1">
                    <a:lumMod val="75000"/>
                    <a:lumOff val="25000"/>
                  </a:schemeClr>
                </a:solidFill>
              </a:rPr>
              <a:t>și trec la acțiune pentru a rezolva problemele (mai degrabă decât să se plângă de ceea ce nu este în regulă).</a:t>
            </a:r>
          </a:p>
          <a:p>
            <a:pPr marL="457200" indent="-457200" algn="just">
              <a:buFont typeface="+mj-lt"/>
              <a:buAutoNum type="arabicPeriod"/>
            </a:pPr>
            <a:r>
              <a:rPr lang="en-IE" sz="2800" b="1" dirty="0" smtClean="0">
                <a:solidFill>
                  <a:srgbClr val="E48E02"/>
                </a:solidFill>
              </a:rPr>
              <a:t>Optimism</a:t>
            </a:r>
            <a:r>
              <a:rPr lang="ro-RO" dirty="0" smtClean="0">
                <a:solidFill>
                  <a:schemeClr val="tx1">
                    <a:lumMod val="75000"/>
                    <a:lumOff val="25000"/>
                  </a:schemeClr>
                </a:solidFill>
              </a:rPr>
              <a:t>. </a:t>
            </a:r>
            <a:r>
              <a:rPr lang="ro-RO" dirty="0">
                <a:solidFill>
                  <a:schemeClr val="tx1">
                    <a:lumMod val="75000"/>
                    <a:lumOff val="25000"/>
                  </a:schemeClr>
                </a:solidFill>
              </a:rPr>
              <a:t>S</a:t>
            </a:r>
            <a:r>
              <a:rPr lang="ro-RO" dirty="0" smtClean="0">
                <a:solidFill>
                  <a:schemeClr val="tx1">
                    <a:lumMod val="75000"/>
                    <a:lumOff val="25000"/>
                  </a:schemeClr>
                </a:solidFill>
              </a:rPr>
              <a:t>unt </a:t>
            </a:r>
            <a:r>
              <a:rPr lang="ro-RO" dirty="0">
                <a:solidFill>
                  <a:schemeClr val="tx1">
                    <a:lumMod val="75000"/>
                    <a:lumOff val="25000"/>
                  </a:schemeClr>
                </a:solidFill>
              </a:rPr>
              <a:t>încrezători că pot contura o viziune îndrăzneață, chiar și atunci când mulți alți oameni se îndoiesc de ei. Au un puternic sentiment de autoeficacitate și credință că au controlul pentru a-și schimba </a:t>
            </a:r>
            <a:r>
              <a:rPr lang="ro-RO" dirty="0" smtClean="0">
                <a:solidFill>
                  <a:schemeClr val="tx1">
                    <a:lumMod val="75000"/>
                    <a:lumOff val="25000"/>
                  </a:schemeClr>
                </a:solidFill>
              </a:rPr>
              <a:t>circumstanțele.</a:t>
            </a:r>
          </a:p>
          <a:p>
            <a:pPr marL="457200" indent="-457200" algn="just">
              <a:buFont typeface="+mj-lt"/>
              <a:buAutoNum type="arabicPeriod"/>
            </a:pPr>
            <a:r>
              <a:rPr lang="en-IE" sz="2800" b="1" dirty="0" smtClean="0">
                <a:solidFill>
                  <a:srgbClr val="E48E02"/>
                </a:solidFill>
              </a:rPr>
              <a:t>T</a:t>
            </a:r>
            <a:r>
              <a:rPr lang="ro-RO" sz="2800" b="1" dirty="0" smtClean="0">
                <a:solidFill>
                  <a:srgbClr val="E48E02"/>
                </a:solidFill>
              </a:rPr>
              <a:t>ărie de caracter</a:t>
            </a:r>
            <a:r>
              <a:rPr lang="en-IE" sz="2800" b="1" dirty="0" smtClean="0">
                <a:solidFill>
                  <a:srgbClr val="E48E02"/>
                </a:solidFill>
              </a:rPr>
              <a:t> </a:t>
            </a:r>
            <a:r>
              <a:rPr lang="ro-RO" dirty="0">
                <a:solidFill>
                  <a:schemeClr val="tx1">
                    <a:lumMod val="75000"/>
                    <a:lumOff val="25000"/>
                  </a:schemeClr>
                </a:solidFill>
              </a:rPr>
              <a:t>Într-adevăr, au o combinație de perseverență, pasiune și muncă grea - dorința neobosită de a atinge obiectivele, angajamentul complet pentru îndeplinirea sarcinii lor.</a:t>
            </a:r>
            <a:endParaRPr lang="en-US" dirty="0">
              <a:solidFill>
                <a:schemeClr val="tx1">
                  <a:lumMod val="75000"/>
                  <a:lumOff val="25000"/>
                </a:schemeClr>
              </a:solidFill>
            </a:endParaRPr>
          </a:p>
          <a:p>
            <a:pPr algn="just"/>
            <a:endParaRPr lang="en-IE" dirty="0"/>
          </a:p>
        </p:txBody>
      </p:sp>
      <p:sp>
        <p:nvSpPr>
          <p:cNvPr id="6" name="Text Placeholder 5">
            <a:extLst>
              <a:ext uri="{FF2B5EF4-FFF2-40B4-BE49-F238E27FC236}">
                <a16:creationId xmlns="" xmlns:a16="http://schemas.microsoft.com/office/drawing/2014/main" id="{24E64F19-484D-40AB-8D07-03E91D9A5D80}"/>
              </a:ext>
            </a:extLst>
          </p:cNvPr>
          <p:cNvSpPr>
            <a:spLocks noGrp="1"/>
          </p:cNvSpPr>
          <p:nvPr>
            <p:ph type="body" sz="quarter" idx="15"/>
          </p:nvPr>
        </p:nvSpPr>
        <p:spPr>
          <a:xfrm>
            <a:off x="352426" y="304800"/>
            <a:ext cx="2984542" cy="5943600"/>
          </a:xfrm>
        </p:spPr>
        <p:txBody>
          <a:bodyPr>
            <a:normAutofit fontScale="85000" lnSpcReduction="20000"/>
          </a:bodyPr>
          <a:lstStyle/>
          <a:p>
            <a:r>
              <a:rPr lang="ro-RO" b="1" dirty="0" smtClean="0"/>
              <a:t>Antreprenorii </a:t>
            </a:r>
            <a:r>
              <a:rPr lang="ro-RO" b="1" dirty="0"/>
              <a:t>Sociali</a:t>
            </a:r>
            <a:endParaRPr lang="en-IE" b="1" dirty="0"/>
          </a:p>
          <a:p>
            <a:endParaRPr lang="en-IE" b="1" i="1" dirty="0"/>
          </a:p>
          <a:p>
            <a:pPr>
              <a:spcBef>
                <a:spcPts val="0"/>
              </a:spcBef>
            </a:pPr>
            <a:r>
              <a:rPr lang="ro-RO" b="1" i="1" dirty="0" smtClean="0"/>
              <a:t>Aptitudinile </a:t>
            </a:r>
            <a:r>
              <a:rPr lang="ro-RO" b="1" i="1" dirty="0"/>
              <a:t>cheie</a:t>
            </a:r>
            <a:endParaRPr lang="en-IE" b="1" i="1" dirty="0"/>
          </a:p>
          <a:p>
            <a:endParaRPr lang="en-IE" sz="3600" b="1" i="1" dirty="0"/>
          </a:p>
          <a:p>
            <a:pPr marL="457200" indent="-457200">
              <a:buFont typeface="+mj-lt"/>
              <a:buAutoNum type="arabicPeriod"/>
            </a:pPr>
            <a:r>
              <a:rPr lang="en-IE" sz="2400" b="1" dirty="0"/>
              <a:t>Leadership</a:t>
            </a:r>
          </a:p>
          <a:p>
            <a:pPr marL="457200" indent="-457200">
              <a:buFont typeface="+mj-lt"/>
              <a:buAutoNum type="arabicPeriod"/>
            </a:pPr>
            <a:r>
              <a:rPr lang="en-IE" sz="2400" b="1" dirty="0"/>
              <a:t>Optimism</a:t>
            </a:r>
          </a:p>
          <a:p>
            <a:pPr marL="457200" indent="-457200">
              <a:buFont typeface="+mj-lt"/>
              <a:buAutoNum type="arabicPeriod"/>
            </a:pPr>
            <a:r>
              <a:rPr lang="ro-RO" sz="2500" b="1" dirty="0"/>
              <a:t>Tărie de </a:t>
            </a:r>
            <a:r>
              <a:rPr lang="ro-RO" sz="2500" b="1" dirty="0" smtClean="0"/>
              <a:t>caracter</a:t>
            </a:r>
            <a:endParaRPr lang="en-IE" sz="2400" b="1" dirty="0"/>
          </a:p>
          <a:p>
            <a:pPr marL="457200" indent="-457200">
              <a:buFont typeface="+mj-lt"/>
              <a:buAutoNum type="arabicPeriod"/>
            </a:pPr>
            <a:r>
              <a:rPr lang="en-IE" sz="2400" dirty="0" smtClean="0">
                <a:solidFill>
                  <a:schemeClr val="bg1">
                    <a:lumMod val="85000"/>
                  </a:schemeClr>
                </a:solidFill>
              </a:rPr>
              <a:t>Re</a:t>
            </a:r>
            <a:r>
              <a:rPr lang="ro-RO" sz="2400" dirty="0" smtClean="0">
                <a:solidFill>
                  <a:schemeClr val="bg1">
                    <a:lumMod val="85000"/>
                  </a:schemeClr>
                </a:solidFill>
              </a:rPr>
              <a:t>ziliență</a:t>
            </a:r>
            <a:endParaRPr lang="en-IE" sz="2400" dirty="0">
              <a:solidFill>
                <a:schemeClr val="bg1">
                  <a:lumMod val="85000"/>
                </a:schemeClr>
              </a:solidFill>
            </a:endParaRPr>
          </a:p>
          <a:p>
            <a:pPr marL="457200" lvl="0" indent="-457200">
              <a:buFont typeface="+mj-lt"/>
              <a:buAutoNum type="arabicPeriod"/>
            </a:pPr>
            <a:r>
              <a:rPr lang="ro-RO" sz="2400" dirty="0">
                <a:solidFill>
                  <a:schemeClr val="bg1">
                    <a:lumMod val="85000"/>
                  </a:schemeClr>
                </a:solidFill>
              </a:rPr>
              <a:t>Creativitate și inovare</a:t>
            </a:r>
            <a:endParaRPr lang="en-US" sz="2400" dirty="0">
              <a:solidFill>
                <a:schemeClr val="bg1">
                  <a:lumMod val="85000"/>
                </a:schemeClr>
              </a:solidFill>
            </a:endParaRPr>
          </a:p>
          <a:p>
            <a:pPr marL="457200" lvl="0" indent="-457200">
              <a:buFont typeface="+mj-lt"/>
              <a:buAutoNum type="arabicPeriod"/>
            </a:pPr>
            <a:r>
              <a:rPr lang="ro-RO" sz="2400" dirty="0">
                <a:solidFill>
                  <a:schemeClr val="bg1">
                    <a:lumMod val="85000"/>
                  </a:schemeClr>
                </a:solidFill>
              </a:rPr>
              <a:t>Empatie</a:t>
            </a:r>
            <a:endParaRPr lang="en-US" sz="2400" dirty="0">
              <a:solidFill>
                <a:schemeClr val="bg1">
                  <a:lumMod val="85000"/>
                </a:schemeClr>
              </a:solidFill>
            </a:endParaRPr>
          </a:p>
          <a:p>
            <a:pPr marL="457200" lvl="0" indent="-457200">
              <a:buFont typeface="+mj-lt"/>
              <a:buAutoNum type="arabicPeriod"/>
            </a:pPr>
            <a:r>
              <a:rPr lang="ro-RO" sz="2400" dirty="0">
                <a:solidFill>
                  <a:schemeClr val="bg1">
                    <a:lumMod val="85000"/>
                  </a:schemeClr>
                </a:solidFill>
              </a:rPr>
              <a:t>Inteligență emoțională și socială</a:t>
            </a:r>
            <a:endParaRPr lang="en-US" sz="2400" dirty="0">
              <a:solidFill>
                <a:schemeClr val="bg1">
                  <a:lumMod val="85000"/>
                </a:schemeClr>
              </a:solidFill>
            </a:endParaRPr>
          </a:p>
          <a:p>
            <a:endParaRPr lang="en-IE" dirty="0"/>
          </a:p>
          <a:p>
            <a:r>
              <a:rPr lang="ro-RO" sz="2600" b="1" dirty="0" smtClean="0">
                <a:hlinkClick r:id="rId2">
                  <a:extLst>
                    <a:ext uri="{A12FA001-AC4F-418D-AE19-62706E023703}">
                      <ahyp:hlinkClr xmlns="" xmlns:ahyp="http://schemas.microsoft.com/office/drawing/2018/hyperlinkcolor" val="tx"/>
                    </a:ext>
                  </a:extLst>
                </a:hlinkClick>
              </a:rPr>
              <a:t>Link către </a:t>
            </a:r>
            <a:r>
              <a:rPr lang="en-IE" sz="2600" b="1" dirty="0" smtClean="0">
                <a:hlinkClick r:id="rId2">
                  <a:extLst>
                    <a:ext uri="{A12FA001-AC4F-418D-AE19-62706E023703}">
                      <ahyp:hlinkClr xmlns="" xmlns:ahyp="http://schemas.microsoft.com/office/drawing/2018/hyperlinkcolor" val="tx"/>
                    </a:ext>
                  </a:extLst>
                </a:hlinkClick>
              </a:rPr>
              <a:t>Artic</a:t>
            </a:r>
            <a:r>
              <a:rPr lang="ro-RO" sz="2600" b="1" dirty="0" smtClean="0">
                <a:hlinkClick r:id="rId2">
                  <a:extLst>
                    <a:ext uri="{A12FA001-AC4F-418D-AE19-62706E023703}">
                      <ahyp:hlinkClr xmlns="" xmlns:ahyp="http://schemas.microsoft.com/office/drawing/2018/hyperlinkcolor" val="tx"/>
                    </a:ext>
                  </a:extLst>
                </a:hlinkClick>
              </a:rPr>
              <a:t>o</a:t>
            </a:r>
            <a:r>
              <a:rPr lang="en-IE" sz="2600" b="1" dirty="0" smtClean="0">
                <a:hlinkClick r:id="rId2">
                  <a:extLst>
                    <a:ext uri="{A12FA001-AC4F-418D-AE19-62706E023703}">
                      <ahyp:hlinkClr xmlns="" xmlns:ahyp="http://schemas.microsoft.com/office/drawing/2018/hyperlinkcolor" val="tx"/>
                    </a:ext>
                  </a:extLst>
                </a:hlinkClick>
              </a:rPr>
              <a:t>l</a:t>
            </a:r>
            <a:endParaRPr lang="en-IE" sz="2600" b="1" dirty="0"/>
          </a:p>
        </p:txBody>
      </p:sp>
    </p:spTree>
    <p:extLst>
      <p:ext uri="{BB962C8B-B14F-4D97-AF65-F5344CB8AC3E}">
        <p14:creationId xmlns:p14="http://schemas.microsoft.com/office/powerpoint/2010/main" val="121615874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 xmlns:a16="http://schemas.microsoft.com/office/drawing/2014/main" id="{E23DE16E-7F78-4041-AE4B-47337FA4E038}"/>
              </a:ext>
            </a:extLst>
          </p:cNvPr>
          <p:cNvSpPr>
            <a:spLocks noGrp="1"/>
          </p:cNvSpPr>
          <p:nvPr>
            <p:ph type="body" sz="quarter" idx="14"/>
          </p:nvPr>
        </p:nvSpPr>
        <p:spPr>
          <a:xfrm>
            <a:off x="3593206" y="653500"/>
            <a:ext cx="8165205" cy="5206518"/>
          </a:xfrm>
        </p:spPr>
        <p:txBody>
          <a:bodyPr/>
          <a:lstStyle/>
          <a:p>
            <a:pPr marL="514350" indent="-514350" algn="just">
              <a:buFont typeface="+mj-lt"/>
              <a:buAutoNum type="arabicPeriod" startAt="4"/>
            </a:pPr>
            <a:r>
              <a:rPr lang="en-IE" sz="2800" b="1" dirty="0" smtClean="0">
                <a:solidFill>
                  <a:srgbClr val="E48E02"/>
                </a:solidFill>
              </a:rPr>
              <a:t>Re</a:t>
            </a:r>
            <a:r>
              <a:rPr lang="ro-RO" sz="2800" b="1" dirty="0" smtClean="0">
                <a:solidFill>
                  <a:srgbClr val="E48E02"/>
                </a:solidFill>
              </a:rPr>
              <a:t>ziliență</a:t>
            </a:r>
            <a:r>
              <a:rPr lang="en-IE" dirty="0" smtClean="0">
                <a:solidFill>
                  <a:schemeClr val="tx1">
                    <a:lumMod val="75000"/>
                    <a:lumOff val="25000"/>
                  </a:schemeClr>
                </a:solidFill>
              </a:rPr>
              <a:t> </a:t>
            </a:r>
            <a:r>
              <a:rPr lang="ro-RO" dirty="0">
                <a:solidFill>
                  <a:schemeClr val="tx1">
                    <a:lumMod val="75000"/>
                    <a:lumOff val="25000"/>
                  </a:schemeClr>
                </a:solidFill>
              </a:rPr>
              <a:t>în fața adversităților, obstacolelor, provocărilor și eșecurilor iar atunci când lucrurile se destramă, acești oameni sunt la înălțimea așteptărilor. Ei prosperă în cele mai complicate situații. Ei văd eșecurile ca un feedback valoros.</a:t>
            </a:r>
          </a:p>
          <a:p>
            <a:pPr marL="514350" indent="-514350" algn="just">
              <a:buFont typeface="+mj-lt"/>
              <a:buAutoNum type="arabicPeriod" startAt="4"/>
            </a:pPr>
            <a:r>
              <a:rPr lang="ro-RO" sz="2800" b="1" dirty="0" smtClean="0">
                <a:solidFill>
                  <a:srgbClr val="E48E02"/>
                </a:solidFill>
              </a:rPr>
              <a:t>Creativitate</a:t>
            </a:r>
            <a:r>
              <a:rPr lang="en-IE" sz="2800" b="1" dirty="0" smtClean="0">
                <a:solidFill>
                  <a:srgbClr val="E48E02"/>
                </a:solidFill>
              </a:rPr>
              <a:t> </a:t>
            </a:r>
            <a:r>
              <a:rPr lang="ro-RO" sz="2800" b="1" dirty="0" smtClean="0">
                <a:solidFill>
                  <a:srgbClr val="E48E02"/>
                </a:solidFill>
              </a:rPr>
              <a:t>și</a:t>
            </a:r>
            <a:r>
              <a:rPr lang="en-IE" sz="2800" b="1" dirty="0" smtClean="0">
                <a:solidFill>
                  <a:srgbClr val="E48E02"/>
                </a:solidFill>
              </a:rPr>
              <a:t> </a:t>
            </a:r>
            <a:r>
              <a:rPr lang="ro-RO" sz="2800" b="1" dirty="0" smtClean="0">
                <a:solidFill>
                  <a:srgbClr val="E48E02"/>
                </a:solidFill>
              </a:rPr>
              <a:t>Inovare</a:t>
            </a:r>
            <a:r>
              <a:rPr lang="en-IE" sz="2800" b="1" dirty="0" smtClean="0">
                <a:solidFill>
                  <a:srgbClr val="E48E02"/>
                </a:solidFill>
              </a:rPr>
              <a:t> </a:t>
            </a:r>
            <a:r>
              <a:rPr lang="ro-RO" dirty="0">
                <a:solidFill>
                  <a:schemeClr val="tx1">
                    <a:lumMod val="75000"/>
                    <a:lumOff val="25000"/>
                  </a:schemeClr>
                </a:solidFill>
              </a:rPr>
              <a:t>Ei văd noi posibilități și gândesc în moduri neconvenționale. Ei văd conexiuni și modele în locuri în care puțini oameni și-ar imagina.</a:t>
            </a:r>
          </a:p>
          <a:p>
            <a:pPr marL="514350" indent="-514350" algn="just">
              <a:buFont typeface="+mj-lt"/>
              <a:buAutoNum type="arabicPeriod" startAt="4"/>
            </a:pPr>
            <a:r>
              <a:rPr lang="en-IE" sz="2800" b="1" dirty="0" err="1" smtClean="0">
                <a:solidFill>
                  <a:srgbClr val="E48E02"/>
                </a:solidFill>
              </a:rPr>
              <a:t>Empat</a:t>
            </a:r>
            <a:r>
              <a:rPr lang="ro-RO" sz="2800" b="1" dirty="0" smtClean="0">
                <a:solidFill>
                  <a:srgbClr val="E48E02"/>
                </a:solidFill>
              </a:rPr>
              <a:t>ie</a:t>
            </a:r>
            <a:r>
              <a:rPr lang="en-IE" sz="2800" b="1" dirty="0" smtClean="0">
                <a:solidFill>
                  <a:srgbClr val="E48E02"/>
                </a:solidFill>
              </a:rPr>
              <a:t> </a:t>
            </a:r>
            <a:r>
              <a:rPr lang="ro-RO" dirty="0">
                <a:solidFill>
                  <a:schemeClr val="tx1">
                    <a:lumMod val="75000"/>
                    <a:lumOff val="25000"/>
                  </a:schemeClr>
                </a:solidFill>
              </a:rPr>
              <a:t>Sunt capabili să se pună în pielea altora și să-și imagineze alte perspective decât ale lor; aceasta este una dintre cele mai valoroase calități pentru înțelegerea nevoilor altora cărora le vin în </a:t>
            </a:r>
            <a:r>
              <a:rPr lang="ro-RO" dirty="0" smtClean="0">
                <a:solidFill>
                  <a:schemeClr val="tx1">
                    <a:lumMod val="75000"/>
                    <a:lumOff val="25000"/>
                  </a:schemeClr>
                </a:solidFill>
              </a:rPr>
              <a:t>ajutor.</a:t>
            </a:r>
          </a:p>
          <a:p>
            <a:pPr marL="514350" indent="-514350" algn="just">
              <a:buFont typeface="+mj-lt"/>
              <a:buAutoNum type="arabicPeriod" startAt="4"/>
            </a:pPr>
            <a:r>
              <a:rPr lang="ro-RO" sz="2800" b="1" dirty="0" smtClean="0">
                <a:solidFill>
                  <a:srgbClr val="E48E02"/>
                </a:solidFill>
              </a:rPr>
              <a:t>Inteligența </a:t>
            </a:r>
            <a:r>
              <a:rPr lang="ro-RO" sz="2800" b="1" dirty="0">
                <a:solidFill>
                  <a:srgbClr val="E48E02"/>
                </a:solidFill>
              </a:rPr>
              <a:t>emoțională și socială </a:t>
            </a:r>
            <a:r>
              <a:rPr lang="ro-RO" dirty="0">
                <a:solidFill>
                  <a:schemeClr val="tx1">
                    <a:lumMod val="75000"/>
                    <a:lumOff val="25000"/>
                  </a:schemeClr>
                </a:solidFill>
              </a:rPr>
              <a:t>sunt excelente la conectarea cu ceilalți și la construirea unor relații puternice. </a:t>
            </a:r>
            <a:endParaRPr lang="en-US" dirty="0">
              <a:solidFill>
                <a:schemeClr val="tx1">
                  <a:lumMod val="75000"/>
                  <a:lumOff val="25000"/>
                </a:schemeClr>
              </a:solidFill>
            </a:endParaRPr>
          </a:p>
          <a:p>
            <a:endParaRPr lang="en-IE" dirty="0"/>
          </a:p>
        </p:txBody>
      </p:sp>
      <p:sp>
        <p:nvSpPr>
          <p:cNvPr id="6" name="Text Placeholder 5">
            <a:extLst>
              <a:ext uri="{FF2B5EF4-FFF2-40B4-BE49-F238E27FC236}">
                <a16:creationId xmlns="" xmlns:a16="http://schemas.microsoft.com/office/drawing/2014/main" id="{24E64F19-484D-40AB-8D07-03E91D9A5D80}"/>
              </a:ext>
            </a:extLst>
          </p:cNvPr>
          <p:cNvSpPr>
            <a:spLocks noGrp="1"/>
          </p:cNvSpPr>
          <p:nvPr>
            <p:ph type="body" sz="quarter" idx="15"/>
          </p:nvPr>
        </p:nvSpPr>
        <p:spPr>
          <a:xfrm>
            <a:off x="352426" y="304800"/>
            <a:ext cx="2984542" cy="5943600"/>
          </a:xfrm>
        </p:spPr>
        <p:txBody>
          <a:bodyPr>
            <a:normAutofit fontScale="62500" lnSpcReduction="20000"/>
          </a:bodyPr>
          <a:lstStyle/>
          <a:p>
            <a:r>
              <a:rPr lang="ro-RO" b="1" dirty="0"/>
              <a:t>Antreprenorii Sociali</a:t>
            </a:r>
            <a:endParaRPr lang="en-IE" b="1" dirty="0"/>
          </a:p>
          <a:p>
            <a:endParaRPr lang="en-IE" b="1" i="1" dirty="0"/>
          </a:p>
          <a:p>
            <a:pPr>
              <a:spcBef>
                <a:spcPts val="0"/>
              </a:spcBef>
            </a:pPr>
            <a:r>
              <a:rPr lang="ro-RO" b="1" i="1" dirty="0"/>
              <a:t>Aptitudinile cheie</a:t>
            </a:r>
            <a:endParaRPr lang="en-IE" b="1" i="1" dirty="0"/>
          </a:p>
          <a:p>
            <a:endParaRPr lang="en-IE" sz="4800" b="1" i="1" dirty="0"/>
          </a:p>
          <a:p>
            <a:pPr marL="457200" indent="-457200">
              <a:buFont typeface="+mj-lt"/>
              <a:buAutoNum type="arabicPeriod"/>
            </a:pPr>
            <a:r>
              <a:rPr lang="en-IE" sz="3700" dirty="0">
                <a:solidFill>
                  <a:schemeClr val="bg1">
                    <a:lumMod val="85000"/>
                  </a:schemeClr>
                </a:solidFill>
              </a:rPr>
              <a:t>Leadership</a:t>
            </a:r>
          </a:p>
          <a:p>
            <a:pPr marL="457200" indent="-457200">
              <a:buFont typeface="+mj-lt"/>
              <a:buAutoNum type="arabicPeriod"/>
            </a:pPr>
            <a:r>
              <a:rPr lang="en-IE" sz="3700" dirty="0">
                <a:solidFill>
                  <a:schemeClr val="bg1">
                    <a:lumMod val="85000"/>
                  </a:schemeClr>
                </a:solidFill>
              </a:rPr>
              <a:t>Optimism</a:t>
            </a:r>
          </a:p>
          <a:p>
            <a:pPr marL="457200" indent="-457200">
              <a:buFont typeface="+mj-lt"/>
              <a:buAutoNum type="arabicPeriod"/>
            </a:pPr>
            <a:r>
              <a:rPr lang="ro-RO" sz="3700" dirty="0">
                <a:solidFill>
                  <a:schemeClr val="bg1">
                    <a:lumMod val="85000"/>
                  </a:schemeClr>
                </a:solidFill>
              </a:rPr>
              <a:t>Tărie de caracter</a:t>
            </a:r>
            <a:endParaRPr lang="en-IE" sz="3700" dirty="0">
              <a:solidFill>
                <a:schemeClr val="bg1">
                  <a:lumMod val="85000"/>
                </a:schemeClr>
              </a:solidFill>
            </a:endParaRPr>
          </a:p>
          <a:p>
            <a:pPr marL="457200" indent="-457200">
              <a:buFont typeface="+mj-lt"/>
              <a:buAutoNum type="arabicPeriod"/>
            </a:pPr>
            <a:r>
              <a:rPr lang="en-IE" sz="3700" b="1" dirty="0"/>
              <a:t>Re</a:t>
            </a:r>
            <a:r>
              <a:rPr lang="ro-RO" sz="3700" b="1" dirty="0"/>
              <a:t>ziliență</a:t>
            </a:r>
            <a:endParaRPr lang="en-IE" sz="3700" b="1" dirty="0"/>
          </a:p>
          <a:p>
            <a:pPr marL="457200" lvl="0" indent="-457200">
              <a:buFont typeface="+mj-lt"/>
              <a:buAutoNum type="arabicPeriod"/>
            </a:pPr>
            <a:r>
              <a:rPr lang="ro-RO" sz="3700" b="1" dirty="0"/>
              <a:t>Creativitate și inovare</a:t>
            </a:r>
            <a:endParaRPr lang="en-US" sz="3700" b="1" dirty="0"/>
          </a:p>
          <a:p>
            <a:pPr marL="457200" lvl="0" indent="-457200">
              <a:buFont typeface="+mj-lt"/>
              <a:buAutoNum type="arabicPeriod"/>
            </a:pPr>
            <a:r>
              <a:rPr lang="ro-RO" sz="3700" b="1" dirty="0"/>
              <a:t>Empatie</a:t>
            </a:r>
            <a:endParaRPr lang="en-US" sz="3700" b="1" dirty="0"/>
          </a:p>
          <a:p>
            <a:pPr marL="457200" lvl="0" indent="-457200">
              <a:buFont typeface="+mj-lt"/>
              <a:buAutoNum type="arabicPeriod"/>
            </a:pPr>
            <a:r>
              <a:rPr lang="ro-RO" sz="3700" b="1" dirty="0"/>
              <a:t>Inteligență emoțională și socială</a:t>
            </a:r>
            <a:endParaRPr lang="en-US" sz="3700" b="1" dirty="0"/>
          </a:p>
          <a:p>
            <a:endParaRPr lang="en-IE" dirty="0"/>
          </a:p>
          <a:p>
            <a:r>
              <a:rPr lang="ro-RO" sz="4000" b="1" dirty="0">
                <a:hlinkClick r:id="rId2">
                  <a:extLst>
                    <a:ext uri="{A12FA001-AC4F-418D-AE19-62706E023703}">
                      <ahyp:hlinkClr xmlns:ahyp="http://schemas.microsoft.com/office/drawing/2018/hyperlinkcolor" xmlns="" xmlns:lc="http://schemas.openxmlformats.org/drawingml/2006/lockedCanvas" val="tx"/>
                    </a:ext>
                  </a:extLst>
                </a:hlinkClick>
              </a:rPr>
              <a:t>Link către </a:t>
            </a:r>
            <a:r>
              <a:rPr lang="en-IE" sz="4000" b="1" dirty="0">
                <a:hlinkClick r:id="rId2">
                  <a:extLst>
                    <a:ext uri="{A12FA001-AC4F-418D-AE19-62706E023703}">
                      <ahyp:hlinkClr xmlns:ahyp="http://schemas.microsoft.com/office/drawing/2018/hyperlinkcolor" xmlns="" xmlns:lc="http://schemas.openxmlformats.org/drawingml/2006/lockedCanvas" val="tx"/>
                    </a:ext>
                  </a:extLst>
                </a:hlinkClick>
              </a:rPr>
              <a:t>Artic</a:t>
            </a:r>
            <a:r>
              <a:rPr lang="ro-RO" sz="4000" b="1" dirty="0">
                <a:hlinkClick r:id="rId2">
                  <a:extLst>
                    <a:ext uri="{A12FA001-AC4F-418D-AE19-62706E023703}">
                      <ahyp:hlinkClr xmlns:ahyp="http://schemas.microsoft.com/office/drawing/2018/hyperlinkcolor" xmlns="" xmlns:lc="http://schemas.openxmlformats.org/drawingml/2006/lockedCanvas" val="tx"/>
                    </a:ext>
                  </a:extLst>
                </a:hlinkClick>
              </a:rPr>
              <a:t>o</a:t>
            </a:r>
            <a:r>
              <a:rPr lang="en-IE" sz="4000" b="1" dirty="0">
                <a:hlinkClick r:id="rId2">
                  <a:extLst>
                    <a:ext uri="{A12FA001-AC4F-418D-AE19-62706E023703}">
                      <ahyp:hlinkClr xmlns:ahyp="http://schemas.microsoft.com/office/drawing/2018/hyperlinkcolor" xmlns="" xmlns:lc="http://schemas.openxmlformats.org/drawingml/2006/lockedCanvas" val="tx"/>
                    </a:ext>
                  </a:extLst>
                </a:hlinkClick>
              </a:rPr>
              <a:t>l</a:t>
            </a:r>
            <a:endParaRPr lang="en-IE" sz="4000" b="1" dirty="0"/>
          </a:p>
          <a:p>
            <a:endParaRPr lang="en-IE" sz="2600" b="1" dirty="0"/>
          </a:p>
        </p:txBody>
      </p:sp>
    </p:spTree>
    <p:extLst>
      <p:ext uri="{BB962C8B-B14F-4D97-AF65-F5344CB8AC3E}">
        <p14:creationId xmlns:p14="http://schemas.microsoft.com/office/powerpoint/2010/main" val="142373310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 xmlns:a16="http://schemas.microsoft.com/office/drawing/2014/main" id="{95C5BF8F-6A0B-40D0-8394-25CBAC8A3F90}"/>
              </a:ext>
            </a:extLst>
          </p:cNvPr>
          <p:cNvSpPr>
            <a:spLocks noGrp="1"/>
          </p:cNvSpPr>
          <p:nvPr>
            <p:ph type="body" sz="quarter" idx="14"/>
          </p:nvPr>
        </p:nvSpPr>
        <p:spPr>
          <a:xfrm>
            <a:off x="1077363" y="134015"/>
            <a:ext cx="10855106" cy="1657363"/>
          </a:xfrm>
        </p:spPr>
        <p:txBody>
          <a:bodyPr>
            <a:noAutofit/>
          </a:bodyPr>
          <a:lstStyle/>
          <a:p>
            <a:pPr algn="r">
              <a:lnSpc>
                <a:spcPct val="100000"/>
              </a:lnSpc>
              <a:spcBef>
                <a:spcPts val="0"/>
              </a:spcBef>
            </a:pPr>
            <a:r>
              <a:rPr lang="en-IE" b="1" dirty="0">
                <a:solidFill>
                  <a:srgbClr val="389DAE"/>
                </a:solidFill>
              </a:rPr>
              <a:t>Cian Fogarty, </a:t>
            </a:r>
          </a:p>
          <a:p>
            <a:pPr algn="r">
              <a:lnSpc>
                <a:spcPct val="100000"/>
              </a:lnSpc>
              <a:spcBef>
                <a:spcPts val="0"/>
              </a:spcBef>
            </a:pPr>
            <a:r>
              <a:rPr lang="en-IE" b="1" dirty="0" smtClean="0">
                <a:solidFill>
                  <a:srgbClr val="389DAE"/>
                </a:solidFill>
              </a:rPr>
              <a:t>CEO </a:t>
            </a:r>
            <a:r>
              <a:rPr lang="en-IE" b="1" dirty="0">
                <a:solidFill>
                  <a:srgbClr val="389DAE"/>
                </a:solidFill>
              </a:rPr>
              <a:t>Aquacica, </a:t>
            </a:r>
            <a:r>
              <a:rPr lang="en-IE" b="1" dirty="0" err="1" smtClean="0">
                <a:solidFill>
                  <a:srgbClr val="389DAE"/>
                </a:solidFill>
              </a:rPr>
              <a:t>Irland</a:t>
            </a:r>
            <a:r>
              <a:rPr lang="ro-RO" b="1" dirty="0" smtClean="0">
                <a:solidFill>
                  <a:srgbClr val="389DAE"/>
                </a:solidFill>
              </a:rPr>
              <a:t>a</a:t>
            </a:r>
            <a:endParaRPr lang="en-IE" b="1" dirty="0">
              <a:solidFill>
                <a:srgbClr val="389DAE"/>
              </a:solidFill>
            </a:endParaRPr>
          </a:p>
          <a:p>
            <a:pPr algn="r">
              <a:lnSpc>
                <a:spcPct val="100000"/>
              </a:lnSpc>
              <a:spcBef>
                <a:spcPts val="0"/>
              </a:spcBef>
            </a:pPr>
            <a:r>
              <a:rPr lang="en-IE" sz="2400" b="1" dirty="0" smtClean="0">
                <a:solidFill>
                  <a:schemeClr val="tx1">
                    <a:lumMod val="75000"/>
                    <a:lumOff val="25000"/>
                  </a:schemeClr>
                </a:solidFill>
              </a:rPr>
              <a:t>Pro</a:t>
            </a:r>
            <a:r>
              <a:rPr lang="ro-RO" sz="2400" b="1" dirty="0" smtClean="0">
                <a:solidFill>
                  <a:schemeClr val="tx1">
                    <a:lumMod val="75000"/>
                    <a:lumOff val="25000"/>
                  </a:schemeClr>
                </a:solidFill>
              </a:rPr>
              <a:t>i</a:t>
            </a:r>
            <a:r>
              <a:rPr lang="en-IE" sz="2400" b="1" dirty="0" err="1" smtClean="0">
                <a:solidFill>
                  <a:schemeClr val="tx1">
                    <a:lumMod val="75000"/>
                    <a:lumOff val="25000"/>
                  </a:schemeClr>
                </a:solidFill>
              </a:rPr>
              <a:t>ect</a:t>
            </a:r>
            <a:r>
              <a:rPr lang="ro-RO" sz="2400" b="1" dirty="0" smtClean="0">
                <a:solidFill>
                  <a:schemeClr val="tx1">
                    <a:lumMod val="75000"/>
                    <a:lumOff val="25000"/>
                  </a:schemeClr>
                </a:solidFill>
              </a:rPr>
              <a:t> </a:t>
            </a:r>
            <a:r>
              <a:rPr lang="en-IE" sz="2400" b="1" dirty="0" smtClean="0">
                <a:solidFill>
                  <a:schemeClr val="tx1">
                    <a:lumMod val="75000"/>
                    <a:lumOff val="25000"/>
                  </a:schemeClr>
                </a:solidFill>
              </a:rPr>
              <a:t>‘</a:t>
            </a:r>
            <a:r>
              <a:rPr lang="en-IE" sz="2400" b="1" dirty="0">
                <a:solidFill>
                  <a:schemeClr val="tx1">
                    <a:lumMod val="75000"/>
                    <a:lumOff val="25000"/>
                  </a:schemeClr>
                </a:solidFill>
              </a:rPr>
              <a:t>Greener Globe</a:t>
            </a:r>
            <a:r>
              <a:rPr lang="en-IE" sz="2400" b="1" dirty="0" smtClean="0">
                <a:solidFill>
                  <a:schemeClr val="tx1">
                    <a:lumMod val="75000"/>
                    <a:lumOff val="25000"/>
                  </a:schemeClr>
                </a:solidFill>
              </a:rPr>
              <a:t>’</a:t>
            </a:r>
            <a:endParaRPr lang="en-IE" sz="2400" b="1" dirty="0">
              <a:solidFill>
                <a:schemeClr val="tx1">
                  <a:lumMod val="75000"/>
                  <a:lumOff val="25000"/>
                </a:schemeClr>
              </a:solidFill>
            </a:endParaRPr>
          </a:p>
        </p:txBody>
      </p:sp>
      <p:sp>
        <p:nvSpPr>
          <p:cNvPr id="5" name="Text Placeholder 4">
            <a:extLst>
              <a:ext uri="{FF2B5EF4-FFF2-40B4-BE49-F238E27FC236}">
                <a16:creationId xmlns="" xmlns:a16="http://schemas.microsoft.com/office/drawing/2014/main" id="{5FF9D02C-7449-4681-ADC1-5320072CB634}"/>
              </a:ext>
            </a:extLst>
          </p:cNvPr>
          <p:cNvSpPr>
            <a:spLocks noGrp="1"/>
          </p:cNvSpPr>
          <p:nvPr>
            <p:ph type="body" sz="quarter" idx="15"/>
          </p:nvPr>
        </p:nvSpPr>
        <p:spPr>
          <a:xfrm>
            <a:off x="7057176" y="1926608"/>
            <a:ext cx="5115210" cy="1332429"/>
          </a:xfrm>
        </p:spPr>
        <p:txBody>
          <a:bodyPr/>
          <a:lstStyle/>
          <a:p>
            <a:pPr algn="ctr"/>
            <a:r>
              <a:rPr lang="ro-RO" sz="3200" b="1" dirty="0" smtClean="0">
                <a:solidFill>
                  <a:srgbClr val="ED2A59"/>
                </a:solidFill>
              </a:rPr>
              <a:t>Sustenabilitatea Mediului</a:t>
            </a:r>
            <a:r>
              <a:rPr lang="en-IE" sz="3200" b="1" dirty="0" smtClean="0">
                <a:solidFill>
                  <a:srgbClr val="ED2A59"/>
                </a:solidFill>
              </a:rPr>
              <a:t> </a:t>
            </a:r>
            <a:endParaRPr lang="en-IE" sz="3200" b="1" dirty="0">
              <a:solidFill>
                <a:srgbClr val="ED2A59"/>
              </a:solidFill>
            </a:endParaRPr>
          </a:p>
          <a:p>
            <a:pPr algn="ctr"/>
            <a:r>
              <a:rPr lang="ro-RO" b="1" dirty="0" smtClean="0">
                <a:solidFill>
                  <a:srgbClr val="A6377D"/>
                </a:solidFill>
              </a:rPr>
              <a:t>Reducerea </a:t>
            </a:r>
            <a:r>
              <a:rPr lang="ro-RO" b="1" dirty="0">
                <a:solidFill>
                  <a:srgbClr val="A6377D"/>
                </a:solidFill>
              </a:rPr>
              <a:t>risipei în situații domestice, industriale și agricole</a:t>
            </a:r>
            <a:r>
              <a:rPr lang="ro-RO" b="1" dirty="0" smtClean="0">
                <a:solidFill>
                  <a:srgbClr val="A6377D"/>
                </a:solidFill>
              </a:rPr>
              <a:t>.</a:t>
            </a:r>
            <a:endParaRPr lang="en-IE" b="1" i="0" dirty="0">
              <a:solidFill>
                <a:schemeClr val="tx1">
                  <a:lumMod val="75000"/>
                  <a:lumOff val="25000"/>
                </a:schemeClr>
              </a:solidFill>
              <a:effectLst/>
            </a:endParaRPr>
          </a:p>
          <a:p>
            <a:pPr algn="ctr"/>
            <a:r>
              <a:rPr lang="en-IE" b="0" i="0" dirty="0">
                <a:solidFill>
                  <a:schemeClr val="tx1">
                    <a:lumMod val="75000"/>
                    <a:lumOff val="25000"/>
                  </a:schemeClr>
                </a:solidFill>
                <a:effectLst/>
              </a:rPr>
              <a:t>YSI </a:t>
            </a:r>
            <a:r>
              <a:rPr lang="ro-RO" dirty="0" smtClean="0">
                <a:solidFill>
                  <a:schemeClr val="tx1">
                    <a:lumMod val="75000"/>
                    <a:lumOff val="25000"/>
                  </a:schemeClr>
                </a:solidFill>
              </a:rPr>
              <a:t>a </a:t>
            </a:r>
            <a:r>
              <a:rPr lang="ro-RO" dirty="0">
                <a:solidFill>
                  <a:schemeClr val="tx1">
                    <a:lumMod val="75000"/>
                    <a:lumOff val="25000"/>
                  </a:schemeClr>
                </a:solidFill>
              </a:rPr>
              <a:t>modelat 100% persoana care sunt astăzi, în bine. Este incredibil când te gândești că o mică idee pe care am avut-o în fundul unei săli de clasă a putut schimba atât de mult cursul vieții mele. Mi-a arătat că am o pasiune pentru vorbirea în public și interacțiunea cu oamenii. Lumea se schimbă pentru totdeauna și copiii de astăzi vor fi liderii zilei de mâine.</a:t>
            </a:r>
            <a:endParaRPr lang="en-US" dirty="0">
              <a:solidFill>
                <a:schemeClr val="tx1">
                  <a:lumMod val="75000"/>
                  <a:lumOff val="25000"/>
                </a:schemeClr>
              </a:solidFill>
            </a:endParaRPr>
          </a:p>
          <a:p>
            <a:pPr algn="ctr"/>
            <a:endParaRPr lang="en-IE" dirty="0">
              <a:solidFill>
                <a:schemeClr val="tx1">
                  <a:lumMod val="75000"/>
                  <a:lumOff val="25000"/>
                </a:schemeClr>
              </a:solidFill>
            </a:endParaRPr>
          </a:p>
          <a:p>
            <a:pPr algn="ctr"/>
            <a:endParaRPr lang="en-IE" b="0" i="0" dirty="0">
              <a:solidFill>
                <a:schemeClr val="tx1">
                  <a:lumMod val="75000"/>
                  <a:lumOff val="25000"/>
                </a:schemeClr>
              </a:solidFill>
              <a:effectLst/>
            </a:endParaRPr>
          </a:p>
          <a:p>
            <a:pPr algn="ctr"/>
            <a:endParaRPr lang="en-IE" dirty="0">
              <a:solidFill>
                <a:schemeClr val="tx1">
                  <a:lumMod val="75000"/>
                  <a:lumOff val="25000"/>
                </a:schemeClr>
              </a:solidFill>
            </a:endParaRPr>
          </a:p>
        </p:txBody>
      </p:sp>
      <p:pic>
        <p:nvPicPr>
          <p:cNvPr id="8" name="Picture 7">
            <a:hlinkClick r:id="rId2"/>
            <a:extLst>
              <a:ext uri="{FF2B5EF4-FFF2-40B4-BE49-F238E27FC236}">
                <a16:creationId xmlns="" xmlns:a16="http://schemas.microsoft.com/office/drawing/2014/main" id="{A15E7AC2-94BB-4D71-9EFF-BA50E4DC2731}"/>
              </a:ext>
            </a:extLst>
          </p:cNvPr>
          <p:cNvPicPr>
            <a:picLocks noChangeAspect="1"/>
          </p:cNvPicPr>
          <p:nvPr/>
        </p:nvPicPr>
        <p:blipFill>
          <a:blip r:embed="rId3"/>
          <a:stretch>
            <a:fillRect/>
          </a:stretch>
        </p:blipFill>
        <p:spPr>
          <a:xfrm>
            <a:off x="1334235" y="2158828"/>
            <a:ext cx="5247634" cy="3045348"/>
          </a:xfrm>
          <a:prstGeom prst="rect">
            <a:avLst/>
          </a:prstGeom>
        </p:spPr>
      </p:pic>
      <p:sp>
        <p:nvSpPr>
          <p:cNvPr id="11" name="TextBox 10">
            <a:extLst>
              <a:ext uri="{FF2B5EF4-FFF2-40B4-BE49-F238E27FC236}">
                <a16:creationId xmlns="" xmlns:a16="http://schemas.microsoft.com/office/drawing/2014/main" id="{9DDC5D56-1D08-4EE7-9896-065E319E6AF3}"/>
              </a:ext>
            </a:extLst>
          </p:cNvPr>
          <p:cNvSpPr txBox="1"/>
          <p:nvPr/>
        </p:nvSpPr>
        <p:spPr>
          <a:xfrm>
            <a:off x="259531" y="0"/>
            <a:ext cx="7037562" cy="2431435"/>
          </a:xfrm>
          <a:prstGeom prst="rect">
            <a:avLst/>
          </a:prstGeom>
          <a:noFill/>
        </p:spPr>
        <p:txBody>
          <a:bodyPr wrap="square" rtlCol="0">
            <a:spAutoFit/>
          </a:bodyPr>
          <a:lstStyle/>
          <a:p>
            <a:r>
              <a:rPr lang="en-IE" sz="4800" dirty="0" smtClean="0">
                <a:solidFill>
                  <a:srgbClr val="A6377D"/>
                </a:solidFill>
                <a:latin typeface="Cooper Black" panose="0208090404030B020404" pitchFamily="18" charset="0"/>
              </a:rPr>
              <a:t>EX</a:t>
            </a:r>
            <a:r>
              <a:rPr lang="ro-RO" sz="4800" dirty="0" smtClean="0">
                <a:solidFill>
                  <a:srgbClr val="A6377D"/>
                </a:solidFill>
                <a:latin typeface="Cooper Black" panose="0208090404030B020404" pitchFamily="18" charset="0"/>
              </a:rPr>
              <a:t>E</a:t>
            </a:r>
            <a:r>
              <a:rPr lang="en-IE" sz="4800" dirty="0" smtClean="0">
                <a:solidFill>
                  <a:srgbClr val="A6377D"/>
                </a:solidFill>
                <a:latin typeface="Cooper Black" panose="0208090404030B020404" pitchFamily="18" charset="0"/>
              </a:rPr>
              <a:t>MPLE </a:t>
            </a:r>
            <a:r>
              <a:rPr lang="en-IE" sz="4800" dirty="0">
                <a:solidFill>
                  <a:srgbClr val="A6377D"/>
                </a:solidFill>
                <a:latin typeface="Cooper Black" panose="0208090404030B020404" pitchFamily="18" charset="0"/>
              </a:rPr>
              <a:t>YDSI</a:t>
            </a:r>
          </a:p>
          <a:p>
            <a:r>
              <a:rPr lang="ro-RO" sz="2200" b="1" dirty="0" smtClean="0">
                <a:solidFill>
                  <a:srgbClr val="A6377D"/>
                </a:solidFill>
              </a:rPr>
              <a:t>Creativitate</a:t>
            </a:r>
            <a:r>
              <a:rPr lang="en-IE" sz="2200" b="1" dirty="0" smtClean="0">
                <a:solidFill>
                  <a:srgbClr val="A6377D"/>
                </a:solidFill>
              </a:rPr>
              <a:t>, </a:t>
            </a:r>
            <a:r>
              <a:rPr lang="ro-RO" sz="2200" b="1" dirty="0" smtClean="0">
                <a:solidFill>
                  <a:srgbClr val="A6377D"/>
                </a:solidFill>
              </a:rPr>
              <a:t>Pasiu</a:t>
            </a:r>
            <a:r>
              <a:rPr lang="en-IE" sz="2200" b="1" dirty="0" smtClean="0">
                <a:solidFill>
                  <a:srgbClr val="A6377D"/>
                </a:solidFill>
              </a:rPr>
              <a:t>n</a:t>
            </a:r>
            <a:r>
              <a:rPr lang="ro-RO" sz="2200" b="1" dirty="0" smtClean="0">
                <a:solidFill>
                  <a:srgbClr val="A6377D"/>
                </a:solidFill>
              </a:rPr>
              <a:t>e</a:t>
            </a:r>
            <a:r>
              <a:rPr lang="en-IE" sz="2200" b="1" dirty="0" smtClean="0">
                <a:solidFill>
                  <a:srgbClr val="A6377D"/>
                </a:solidFill>
              </a:rPr>
              <a:t>, </a:t>
            </a:r>
            <a:r>
              <a:rPr lang="en-IE" sz="2200" b="1" dirty="0" err="1" smtClean="0">
                <a:solidFill>
                  <a:srgbClr val="A6377D"/>
                </a:solidFill>
              </a:rPr>
              <a:t>Adaptabilit</a:t>
            </a:r>
            <a:r>
              <a:rPr lang="ro-RO" sz="2200" b="1" dirty="0" smtClean="0">
                <a:solidFill>
                  <a:srgbClr val="A6377D"/>
                </a:solidFill>
              </a:rPr>
              <a:t>ate</a:t>
            </a:r>
            <a:r>
              <a:rPr lang="en-IE" sz="2200" b="1" dirty="0" smtClean="0">
                <a:solidFill>
                  <a:srgbClr val="A6377D"/>
                </a:solidFill>
              </a:rPr>
              <a:t>, Curio</a:t>
            </a:r>
            <a:r>
              <a:rPr lang="ro-RO" sz="2200" b="1" dirty="0" smtClean="0">
                <a:solidFill>
                  <a:srgbClr val="A6377D"/>
                </a:solidFill>
              </a:rPr>
              <a:t>zitate</a:t>
            </a:r>
            <a:r>
              <a:rPr lang="en-IE" sz="2200" b="1" dirty="0" smtClean="0">
                <a:solidFill>
                  <a:srgbClr val="A6377D"/>
                </a:solidFill>
              </a:rPr>
              <a:t>, </a:t>
            </a:r>
            <a:r>
              <a:rPr lang="ro-RO" sz="2200" b="1" dirty="0">
                <a:solidFill>
                  <a:srgbClr val="A6377D"/>
                </a:solidFill>
              </a:rPr>
              <a:t>D</a:t>
            </a:r>
            <a:r>
              <a:rPr lang="ro-RO" sz="2200" b="1" dirty="0" smtClean="0">
                <a:solidFill>
                  <a:srgbClr val="A6377D"/>
                </a:solidFill>
              </a:rPr>
              <a:t>eschidere către </a:t>
            </a:r>
            <a:r>
              <a:rPr lang="en-IE" sz="2200" b="1" dirty="0" err="1" smtClean="0">
                <a:solidFill>
                  <a:srgbClr val="A6377D"/>
                </a:solidFill>
              </a:rPr>
              <a:t>Colabora</a:t>
            </a:r>
            <a:r>
              <a:rPr lang="ro-RO" sz="2200" b="1" dirty="0" smtClean="0">
                <a:solidFill>
                  <a:srgbClr val="A6377D"/>
                </a:solidFill>
              </a:rPr>
              <a:t>re</a:t>
            </a:r>
            <a:r>
              <a:rPr lang="en-IE" sz="2200" b="1" dirty="0" smtClean="0">
                <a:solidFill>
                  <a:srgbClr val="A6377D"/>
                </a:solidFill>
              </a:rPr>
              <a:t>, </a:t>
            </a:r>
            <a:r>
              <a:rPr lang="en-IE" sz="2200" b="1" dirty="0" err="1" smtClean="0">
                <a:solidFill>
                  <a:srgbClr val="A6377D"/>
                </a:solidFill>
              </a:rPr>
              <a:t>Persisten</a:t>
            </a:r>
            <a:r>
              <a:rPr lang="ro-RO" sz="2200" b="1" dirty="0" smtClean="0">
                <a:solidFill>
                  <a:srgbClr val="A6377D"/>
                </a:solidFill>
              </a:rPr>
              <a:t>ță</a:t>
            </a:r>
            <a:r>
              <a:rPr lang="en-IE" sz="2200" b="1" dirty="0" smtClean="0">
                <a:solidFill>
                  <a:srgbClr val="A6377D"/>
                </a:solidFill>
              </a:rPr>
              <a:t>…</a:t>
            </a:r>
            <a:endParaRPr lang="en-IE" sz="2200" b="1" dirty="0">
              <a:solidFill>
                <a:srgbClr val="A6377D"/>
              </a:solidFill>
            </a:endParaRPr>
          </a:p>
          <a:p>
            <a:endParaRPr lang="en-IE" sz="6000" dirty="0">
              <a:solidFill>
                <a:srgbClr val="A6377D"/>
              </a:solidFill>
              <a:latin typeface="Cooper Black" panose="0208090404030B020404" pitchFamily="18" charset="0"/>
            </a:endParaRPr>
          </a:p>
        </p:txBody>
      </p:sp>
    </p:spTree>
    <p:extLst>
      <p:ext uri="{BB962C8B-B14F-4D97-AF65-F5344CB8AC3E}">
        <p14:creationId xmlns:p14="http://schemas.microsoft.com/office/powerpoint/2010/main" val="234510885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peech Bubble: Oval 6">
            <a:extLst>
              <a:ext uri="{FF2B5EF4-FFF2-40B4-BE49-F238E27FC236}">
                <a16:creationId xmlns="" xmlns:a16="http://schemas.microsoft.com/office/drawing/2014/main" id="{7B21989E-D9F5-4873-B5E1-205C148055F5}"/>
              </a:ext>
            </a:extLst>
          </p:cNvPr>
          <p:cNvSpPr/>
          <p:nvPr/>
        </p:nvSpPr>
        <p:spPr>
          <a:xfrm>
            <a:off x="3530851" y="0"/>
            <a:ext cx="8935771" cy="6632749"/>
          </a:xfrm>
          <a:prstGeom prst="wedgeEllipseCallout">
            <a:avLst>
              <a:gd name="adj1" fmla="val -52270"/>
              <a:gd name="adj2" fmla="val 20323"/>
            </a:avLst>
          </a:prstGeom>
          <a:solidFill>
            <a:srgbClr val="F07CA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2200" b="1" i="0" dirty="0">
              <a:solidFill>
                <a:schemeClr val="tx1">
                  <a:lumMod val="75000"/>
                  <a:lumOff val="25000"/>
                </a:schemeClr>
              </a:solidFill>
              <a:effectLst/>
            </a:endParaRPr>
          </a:p>
          <a:p>
            <a:pPr algn="ctr"/>
            <a:endParaRPr lang="en-IE" sz="2300" b="1" i="1" dirty="0">
              <a:solidFill>
                <a:schemeClr val="tx1">
                  <a:lumMod val="75000"/>
                  <a:lumOff val="25000"/>
                </a:schemeClr>
              </a:solidFill>
              <a:effectLst/>
            </a:endParaRPr>
          </a:p>
          <a:p>
            <a:pPr algn="ctr"/>
            <a:r>
              <a:rPr lang="ro-RO" sz="2300" i="1" dirty="0">
                <a:solidFill>
                  <a:schemeClr val="tx1">
                    <a:lumMod val="75000"/>
                    <a:lumOff val="25000"/>
                  </a:schemeClr>
                </a:solidFill>
              </a:rPr>
              <a:t>”</a:t>
            </a:r>
            <a:r>
              <a:rPr lang="ro-RO" sz="2200" i="1" dirty="0" smtClean="0">
                <a:solidFill>
                  <a:schemeClr val="tx1">
                    <a:lumMod val="75000"/>
                    <a:lumOff val="25000"/>
                  </a:schemeClr>
                </a:solidFill>
              </a:rPr>
              <a:t>Abilitățile </a:t>
            </a:r>
            <a:r>
              <a:rPr lang="ro-RO" sz="2200" i="1" dirty="0">
                <a:solidFill>
                  <a:schemeClr val="tx1">
                    <a:lumMod val="75000"/>
                    <a:lumOff val="25000"/>
                  </a:schemeClr>
                </a:solidFill>
              </a:rPr>
              <a:t>fundamentale, cum ar fi </a:t>
            </a:r>
            <a:r>
              <a:rPr lang="ro-RO" sz="2200" b="1" i="1" dirty="0">
                <a:solidFill>
                  <a:schemeClr val="tx1">
                    <a:lumMod val="75000"/>
                    <a:lumOff val="25000"/>
                  </a:schemeClr>
                </a:solidFill>
              </a:rPr>
              <a:t>comunicarea, lucrul în echipă, gândirea creativă, punctualitatea și delegarea</a:t>
            </a:r>
            <a:r>
              <a:rPr lang="ro-RO" sz="2200" i="1" dirty="0">
                <a:solidFill>
                  <a:schemeClr val="tx1">
                    <a:lumMod val="75000"/>
                    <a:lumOff val="25000"/>
                  </a:schemeClr>
                </a:solidFill>
              </a:rPr>
              <a:t>, sunt câteva dintre abilitățile cultivate în YSI. Ne arată că este simplu să vii cu idei, însa </a:t>
            </a:r>
            <a:r>
              <a:rPr lang="ro-RO" sz="2200" b="1" i="1" dirty="0">
                <a:solidFill>
                  <a:schemeClr val="tx1">
                    <a:lumMod val="75000"/>
                    <a:lumOff val="25000"/>
                  </a:schemeClr>
                </a:solidFill>
              </a:rPr>
              <a:t>implementarea este adevărata provocare</a:t>
            </a:r>
            <a:r>
              <a:rPr lang="ro-RO" sz="2200" i="1" dirty="0">
                <a:solidFill>
                  <a:schemeClr val="tx1">
                    <a:lumMod val="75000"/>
                    <a:lumOff val="25000"/>
                  </a:schemeClr>
                </a:solidFill>
              </a:rPr>
              <a:t>. Dar dacă vă aplicați la locul de muncă, puteți face schimbarea. Cu YDSI am învățat cum să-mi folosesc </a:t>
            </a:r>
            <a:r>
              <a:rPr lang="ro-RO" sz="2200" b="1" i="1" dirty="0">
                <a:solidFill>
                  <a:schemeClr val="tx1">
                    <a:lumMod val="75000"/>
                    <a:lumOff val="25000"/>
                  </a:schemeClr>
                </a:solidFill>
              </a:rPr>
              <a:t>creativitatea și să lucrez cu alții </a:t>
            </a:r>
            <a:r>
              <a:rPr lang="ro-RO" sz="2200" i="1" dirty="0">
                <a:solidFill>
                  <a:schemeClr val="tx1">
                    <a:lumMod val="75000"/>
                    <a:lumOff val="25000"/>
                  </a:schemeClr>
                </a:solidFill>
              </a:rPr>
              <a:t>pentru a încerca să fac din această lume un loc mai bun în care să trăiesc. M-a învățat cum să visez la imposibil, să caut necunoscutul și apoi să creez un proiect inovator pentru a ajuta la rezolvarea problemelor în societatea noastră ... cum să lucrăm profesional și cum să implicăm comunitatea noastră pentru a extinde proiectul. </a:t>
            </a:r>
            <a:r>
              <a:rPr lang="ro-RO" sz="2200" i="1" dirty="0" smtClean="0">
                <a:solidFill>
                  <a:schemeClr val="tx1">
                    <a:lumMod val="75000"/>
                    <a:lumOff val="25000"/>
                  </a:schemeClr>
                </a:solidFill>
              </a:rPr>
              <a:t>”</a:t>
            </a:r>
            <a:endParaRPr lang="en-IE" sz="2200" i="1" dirty="0">
              <a:solidFill>
                <a:schemeClr val="tx1">
                  <a:lumMod val="75000"/>
                  <a:lumOff val="25000"/>
                </a:schemeClr>
              </a:solidFill>
            </a:endParaRPr>
          </a:p>
          <a:p>
            <a:pPr algn="ctr"/>
            <a:endParaRPr lang="en-IE" sz="2200" i="1" dirty="0">
              <a:solidFill>
                <a:schemeClr val="tx1">
                  <a:lumMod val="75000"/>
                  <a:lumOff val="25000"/>
                </a:schemeClr>
              </a:solidFill>
            </a:endParaRPr>
          </a:p>
        </p:txBody>
      </p:sp>
      <p:pic>
        <p:nvPicPr>
          <p:cNvPr id="8" name="Picture 7">
            <a:extLst>
              <a:ext uri="{FF2B5EF4-FFF2-40B4-BE49-F238E27FC236}">
                <a16:creationId xmlns="" xmlns:a16="http://schemas.microsoft.com/office/drawing/2014/main" id="{20BB6C54-05B9-4BB4-B19A-D6DBEB4228D4}"/>
              </a:ext>
            </a:extLst>
          </p:cNvPr>
          <p:cNvPicPr>
            <a:picLocks noChangeAspect="1"/>
          </p:cNvPicPr>
          <p:nvPr/>
        </p:nvPicPr>
        <p:blipFill rotWithShape="1">
          <a:blip r:embed="rId2"/>
          <a:srcRect l="46311"/>
          <a:stretch/>
        </p:blipFill>
        <p:spPr>
          <a:xfrm>
            <a:off x="147424" y="2353334"/>
            <a:ext cx="3242037" cy="3103148"/>
          </a:xfrm>
          <a:prstGeom prst="teardrop">
            <a:avLst/>
          </a:prstGeom>
        </p:spPr>
      </p:pic>
      <p:sp>
        <p:nvSpPr>
          <p:cNvPr id="9" name="TextBox 8">
            <a:extLst>
              <a:ext uri="{FF2B5EF4-FFF2-40B4-BE49-F238E27FC236}">
                <a16:creationId xmlns="" xmlns:a16="http://schemas.microsoft.com/office/drawing/2014/main" id="{24D76002-C275-4C88-AA64-51C5FCFAB71D}"/>
              </a:ext>
            </a:extLst>
          </p:cNvPr>
          <p:cNvSpPr txBox="1"/>
          <p:nvPr/>
        </p:nvSpPr>
        <p:spPr>
          <a:xfrm>
            <a:off x="354612" y="5592452"/>
            <a:ext cx="5131787" cy="707886"/>
          </a:xfrm>
          <a:prstGeom prst="rect">
            <a:avLst/>
          </a:prstGeom>
          <a:noFill/>
        </p:spPr>
        <p:txBody>
          <a:bodyPr wrap="square" rtlCol="0">
            <a:spAutoFit/>
          </a:bodyPr>
          <a:lstStyle/>
          <a:p>
            <a:r>
              <a:rPr lang="ro-RO" sz="2000" dirty="0" smtClean="0">
                <a:solidFill>
                  <a:schemeClr val="tx1">
                    <a:lumMod val="75000"/>
                    <a:lumOff val="25000"/>
                  </a:schemeClr>
                </a:solidFill>
              </a:rPr>
              <a:t>Interviu cu </a:t>
            </a:r>
            <a:r>
              <a:rPr lang="en-IE" sz="2000" dirty="0" smtClean="0">
                <a:solidFill>
                  <a:schemeClr val="tx1">
                    <a:lumMod val="75000"/>
                    <a:lumOff val="25000"/>
                  </a:schemeClr>
                </a:solidFill>
              </a:rPr>
              <a:t>Cian </a:t>
            </a:r>
            <a:r>
              <a:rPr lang="en-IE" sz="2000" dirty="0">
                <a:solidFill>
                  <a:schemeClr val="tx1">
                    <a:lumMod val="75000"/>
                    <a:lumOff val="25000"/>
                  </a:schemeClr>
                </a:solidFill>
              </a:rPr>
              <a:t>Fogarty </a:t>
            </a:r>
            <a:r>
              <a:rPr lang="ro-RO" sz="2000" dirty="0" smtClean="0">
                <a:solidFill>
                  <a:schemeClr val="tx1">
                    <a:lumMod val="75000"/>
                    <a:lumOff val="25000"/>
                  </a:schemeClr>
                </a:solidFill>
                <a:hlinkClick r:id="rId3">
                  <a:extLst>
                    <a:ext uri="{A12FA001-AC4F-418D-AE19-62706E023703}">
                      <ahyp:hlinkClr xmlns="" xmlns:ahyp="http://schemas.microsoft.com/office/drawing/2018/hyperlinkcolor" val="tx"/>
                    </a:ext>
                  </a:extLst>
                </a:hlinkClick>
              </a:rPr>
              <a:t>Aici</a:t>
            </a:r>
            <a:endParaRPr lang="en-IE" sz="2000" dirty="0">
              <a:solidFill>
                <a:schemeClr val="tx1">
                  <a:lumMod val="75000"/>
                  <a:lumOff val="25000"/>
                </a:schemeClr>
              </a:solidFill>
            </a:endParaRPr>
          </a:p>
          <a:p>
            <a:r>
              <a:rPr lang="ro-RO" sz="2000" dirty="0" smtClean="0">
                <a:solidFill>
                  <a:schemeClr val="tx1">
                    <a:lumMod val="75000"/>
                    <a:lumOff val="25000"/>
                  </a:schemeClr>
                </a:solidFill>
              </a:rPr>
              <a:t>Citește</a:t>
            </a:r>
            <a:r>
              <a:rPr lang="en-IE" sz="2000" dirty="0" smtClean="0">
                <a:solidFill>
                  <a:schemeClr val="tx1">
                    <a:lumMod val="75000"/>
                    <a:lumOff val="25000"/>
                  </a:schemeClr>
                </a:solidFill>
              </a:rPr>
              <a:t> </a:t>
            </a:r>
            <a:r>
              <a:rPr lang="ro-RO" sz="2000" dirty="0" smtClean="0">
                <a:solidFill>
                  <a:schemeClr val="tx1">
                    <a:lumMod val="75000"/>
                    <a:lumOff val="25000"/>
                  </a:schemeClr>
                </a:solidFill>
              </a:rPr>
              <a:t>Călătoria </a:t>
            </a:r>
            <a:r>
              <a:rPr lang="en-IE" sz="2000" dirty="0">
                <a:solidFill>
                  <a:schemeClr val="tx1">
                    <a:lumMod val="75000"/>
                    <a:lumOff val="25000"/>
                  </a:schemeClr>
                </a:solidFill>
              </a:rPr>
              <a:t>Business Greener Globe </a:t>
            </a:r>
            <a:r>
              <a:rPr lang="ro-RO" sz="2000" dirty="0" smtClean="0">
                <a:solidFill>
                  <a:schemeClr val="tx1">
                    <a:lumMod val="75000"/>
                    <a:lumOff val="25000"/>
                  </a:schemeClr>
                </a:solidFill>
                <a:hlinkClick r:id="rId4">
                  <a:extLst>
                    <a:ext uri="{A12FA001-AC4F-418D-AE19-62706E023703}">
                      <ahyp:hlinkClr xmlns="" xmlns:ahyp="http://schemas.microsoft.com/office/drawing/2018/hyperlinkcolor" val="tx"/>
                    </a:ext>
                  </a:extLst>
                </a:hlinkClick>
              </a:rPr>
              <a:t>Aici</a:t>
            </a:r>
            <a:endParaRPr lang="en-IE" sz="2000" dirty="0">
              <a:solidFill>
                <a:schemeClr val="tx1">
                  <a:lumMod val="75000"/>
                  <a:lumOff val="25000"/>
                </a:schemeClr>
              </a:solidFill>
            </a:endParaRPr>
          </a:p>
        </p:txBody>
      </p:sp>
      <p:sp>
        <p:nvSpPr>
          <p:cNvPr id="12" name="Text Placeholder 3">
            <a:extLst>
              <a:ext uri="{FF2B5EF4-FFF2-40B4-BE49-F238E27FC236}">
                <a16:creationId xmlns="" xmlns:a16="http://schemas.microsoft.com/office/drawing/2014/main" id="{C2E8BD79-EE1B-4807-96B0-6052EFE21189}"/>
              </a:ext>
            </a:extLst>
          </p:cNvPr>
          <p:cNvSpPr>
            <a:spLocks noGrp="1"/>
          </p:cNvSpPr>
          <p:nvPr>
            <p:ph type="body" sz="quarter" idx="14"/>
          </p:nvPr>
        </p:nvSpPr>
        <p:spPr>
          <a:xfrm>
            <a:off x="229945" y="206058"/>
            <a:ext cx="4733436" cy="1657363"/>
          </a:xfrm>
        </p:spPr>
        <p:txBody>
          <a:bodyPr>
            <a:noAutofit/>
          </a:bodyPr>
          <a:lstStyle/>
          <a:p>
            <a:pPr>
              <a:lnSpc>
                <a:spcPct val="100000"/>
              </a:lnSpc>
              <a:spcBef>
                <a:spcPts val="0"/>
              </a:spcBef>
            </a:pPr>
            <a:r>
              <a:rPr lang="en-IE" sz="3600" b="1" dirty="0">
                <a:solidFill>
                  <a:srgbClr val="389DAE"/>
                </a:solidFill>
              </a:rPr>
              <a:t>Cian Fogarty, CEO </a:t>
            </a:r>
            <a:r>
              <a:rPr lang="en-IE" sz="3600" b="1" dirty="0" smtClean="0">
                <a:solidFill>
                  <a:srgbClr val="389DAE"/>
                </a:solidFill>
              </a:rPr>
              <a:t> </a:t>
            </a:r>
            <a:r>
              <a:rPr lang="en-IE" sz="3600" b="1" dirty="0">
                <a:solidFill>
                  <a:srgbClr val="389DAE"/>
                </a:solidFill>
              </a:rPr>
              <a:t>Aquacica, </a:t>
            </a:r>
            <a:r>
              <a:rPr lang="en-IE" sz="3600" b="1" dirty="0" err="1" smtClean="0">
                <a:solidFill>
                  <a:srgbClr val="389DAE"/>
                </a:solidFill>
              </a:rPr>
              <a:t>Irland</a:t>
            </a:r>
            <a:r>
              <a:rPr lang="ro-RO" sz="3600" b="1" dirty="0" smtClean="0">
                <a:solidFill>
                  <a:srgbClr val="389DAE"/>
                </a:solidFill>
              </a:rPr>
              <a:t>a</a:t>
            </a:r>
            <a:endParaRPr lang="en-IE" sz="3600" b="1" dirty="0">
              <a:solidFill>
                <a:srgbClr val="389DAE"/>
              </a:solidFill>
            </a:endParaRPr>
          </a:p>
          <a:p>
            <a:pPr>
              <a:lnSpc>
                <a:spcPct val="100000"/>
              </a:lnSpc>
              <a:spcBef>
                <a:spcPts val="0"/>
              </a:spcBef>
            </a:pPr>
            <a:r>
              <a:rPr lang="en-IE" b="1" dirty="0" smtClean="0">
                <a:solidFill>
                  <a:schemeClr val="tx1">
                    <a:lumMod val="75000"/>
                    <a:lumOff val="25000"/>
                  </a:schemeClr>
                </a:solidFill>
              </a:rPr>
              <a:t>Pro</a:t>
            </a:r>
            <a:r>
              <a:rPr lang="ro-RO" b="1" dirty="0" smtClean="0">
                <a:solidFill>
                  <a:schemeClr val="tx1">
                    <a:lumMod val="75000"/>
                    <a:lumOff val="25000"/>
                  </a:schemeClr>
                </a:solidFill>
              </a:rPr>
              <a:t>i</a:t>
            </a:r>
            <a:r>
              <a:rPr lang="en-IE" b="1" dirty="0" err="1" smtClean="0">
                <a:solidFill>
                  <a:schemeClr val="tx1">
                    <a:lumMod val="75000"/>
                    <a:lumOff val="25000"/>
                  </a:schemeClr>
                </a:solidFill>
              </a:rPr>
              <a:t>ect</a:t>
            </a:r>
            <a:r>
              <a:rPr lang="ro-RO" b="1" dirty="0" smtClean="0">
                <a:solidFill>
                  <a:schemeClr val="tx1">
                    <a:lumMod val="75000"/>
                    <a:lumOff val="25000"/>
                  </a:schemeClr>
                </a:solidFill>
              </a:rPr>
              <a:t> </a:t>
            </a:r>
            <a:r>
              <a:rPr lang="en-IE" b="1" dirty="0" smtClean="0">
                <a:solidFill>
                  <a:schemeClr val="tx1">
                    <a:lumMod val="75000"/>
                    <a:lumOff val="25000"/>
                  </a:schemeClr>
                </a:solidFill>
              </a:rPr>
              <a:t>‘</a:t>
            </a:r>
            <a:r>
              <a:rPr lang="en-IE" b="1" dirty="0">
                <a:solidFill>
                  <a:schemeClr val="tx1">
                    <a:lumMod val="75000"/>
                    <a:lumOff val="25000"/>
                  </a:schemeClr>
                </a:solidFill>
              </a:rPr>
              <a:t>Greener Globe</a:t>
            </a:r>
            <a:r>
              <a:rPr lang="en-IE" b="1" dirty="0" smtClean="0">
                <a:solidFill>
                  <a:schemeClr val="tx1">
                    <a:lumMod val="75000"/>
                    <a:lumOff val="25000"/>
                  </a:schemeClr>
                </a:solidFill>
              </a:rPr>
              <a:t>’</a:t>
            </a:r>
            <a:endParaRPr lang="en-IE" b="1" dirty="0">
              <a:solidFill>
                <a:schemeClr val="tx1">
                  <a:lumMod val="75000"/>
                  <a:lumOff val="25000"/>
                </a:schemeClr>
              </a:solidFill>
            </a:endParaRPr>
          </a:p>
        </p:txBody>
      </p:sp>
    </p:spTree>
    <p:extLst>
      <p:ext uri="{BB962C8B-B14F-4D97-AF65-F5344CB8AC3E}">
        <p14:creationId xmlns:p14="http://schemas.microsoft.com/office/powerpoint/2010/main" val="258226709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 xmlns:a16="http://schemas.microsoft.com/office/drawing/2014/main" id="{E724B957-67F8-4B74-8481-AFE5C98B41BD}"/>
              </a:ext>
            </a:extLst>
          </p:cNvPr>
          <p:cNvSpPr>
            <a:spLocks noGrp="1"/>
          </p:cNvSpPr>
          <p:nvPr>
            <p:ph type="body" sz="quarter" idx="14"/>
          </p:nvPr>
        </p:nvSpPr>
        <p:spPr>
          <a:xfrm>
            <a:off x="412124" y="2100880"/>
            <a:ext cx="5031414" cy="3527129"/>
          </a:xfrm>
          <a:solidFill>
            <a:srgbClr val="EF619A"/>
          </a:solidFill>
        </p:spPr>
        <p:txBody>
          <a:bodyPr/>
          <a:lstStyle/>
          <a:p>
            <a:pPr marL="457200" indent="-457200">
              <a:lnSpc>
                <a:spcPct val="110000"/>
              </a:lnSpc>
              <a:spcBef>
                <a:spcPts val="0"/>
              </a:spcBef>
              <a:buFont typeface="+mj-lt"/>
              <a:buAutoNum type="arabicPeriod"/>
            </a:pPr>
            <a:r>
              <a:rPr lang="ro-RO" b="1" dirty="0" smtClean="0"/>
              <a:t>Dezvoltare web</a:t>
            </a:r>
            <a:endParaRPr lang="ro-RO" b="1" dirty="0"/>
          </a:p>
          <a:p>
            <a:pPr marL="457200" indent="-457200">
              <a:lnSpc>
                <a:spcPct val="110000"/>
              </a:lnSpc>
              <a:spcBef>
                <a:spcPts val="0"/>
              </a:spcBef>
              <a:buFont typeface="+mj-lt"/>
              <a:buAutoNum type="arabicPeriod"/>
            </a:pPr>
            <a:r>
              <a:rPr lang="ro-RO" b="1" dirty="0" smtClean="0"/>
              <a:t>Securitate cibernetică</a:t>
            </a:r>
            <a:endParaRPr lang="ro-RO" b="1" dirty="0"/>
          </a:p>
          <a:p>
            <a:pPr marL="457200" indent="-457200">
              <a:lnSpc>
                <a:spcPct val="110000"/>
              </a:lnSpc>
              <a:spcBef>
                <a:spcPts val="0"/>
              </a:spcBef>
              <a:buFont typeface="+mj-lt"/>
              <a:buAutoNum type="arabicPeriod"/>
            </a:pPr>
            <a:r>
              <a:rPr lang="ro-RO" b="1" dirty="0" smtClean="0"/>
              <a:t>Serviciu </a:t>
            </a:r>
            <a:r>
              <a:rPr lang="ro-RO" b="1" dirty="0"/>
              <a:t>digital pentru </a:t>
            </a:r>
            <a:r>
              <a:rPr lang="ro-RO" b="1" dirty="0" smtClean="0"/>
              <a:t>clienți</a:t>
            </a:r>
            <a:endParaRPr lang="ro-RO" b="1" dirty="0"/>
          </a:p>
          <a:p>
            <a:pPr marL="457200" indent="-457200">
              <a:lnSpc>
                <a:spcPct val="110000"/>
              </a:lnSpc>
              <a:spcBef>
                <a:spcPts val="0"/>
              </a:spcBef>
              <a:buFont typeface="+mj-lt"/>
              <a:buAutoNum type="arabicPeriod"/>
            </a:pPr>
            <a:r>
              <a:rPr lang="ro-RO" b="1" dirty="0" smtClean="0"/>
              <a:t>Marketing </a:t>
            </a:r>
            <a:r>
              <a:rPr lang="ro-RO" b="1" dirty="0"/>
              <a:t>digital și </a:t>
            </a:r>
            <a:r>
              <a:rPr lang="ro-RO" b="1" dirty="0" smtClean="0"/>
              <a:t>identitate</a:t>
            </a:r>
            <a:endParaRPr lang="ro-RO" b="1" dirty="0"/>
          </a:p>
          <a:p>
            <a:pPr marL="457200" indent="-457200">
              <a:lnSpc>
                <a:spcPct val="110000"/>
              </a:lnSpc>
              <a:spcBef>
                <a:spcPts val="0"/>
              </a:spcBef>
              <a:buFont typeface="+mj-lt"/>
              <a:buAutoNum type="arabicPeriod"/>
            </a:pPr>
            <a:r>
              <a:rPr lang="ro-RO" b="1" dirty="0" smtClean="0"/>
              <a:t>Editare </a:t>
            </a:r>
            <a:r>
              <a:rPr lang="ro-RO" b="1" dirty="0"/>
              <a:t>digitală de imagini și </a:t>
            </a:r>
            <a:r>
              <a:rPr lang="ro-RO" b="1" dirty="0" smtClean="0"/>
              <a:t>video</a:t>
            </a:r>
            <a:endParaRPr lang="ro-RO" b="1" dirty="0"/>
          </a:p>
          <a:p>
            <a:pPr marL="457200" indent="-457200">
              <a:lnSpc>
                <a:spcPct val="110000"/>
              </a:lnSpc>
              <a:spcBef>
                <a:spcPts val="0"/>
              </a:spcBef>
              <a:buFont typeface="+mj-lt"/>
              <a:buAutoNum type="arabicPeriod"/>
            </a:pPr>
            <a:r>
              <a:rPr lang="ro-RO" b="1" dirty="0" smtClean="0"/>
              <a:t>Tehnologie </a:t>
            </a:r>
            <a:r>
              <a:rPr lang="ro-RO" b="1" dirty="0"/>
              <a:t>în cloud și comerț </a:t>
            </a:r>
            <a:r>
              <a:rPr lang="ro-RO" b="1" dirty="0" smtClean="0"/>
              <a:t>electronic</a:t>
            </a:r>
            <a:endParaRPr lang="ro-RO" b="1" dirty="0"/>
          </a:p>
          <a:p>
            <a:pPr marL="457200" indent="-457200">
              <a:lnSpc>
                <a:spcPct val="110000"/>
              </a:lnSpc>
              <a:spcBef>
                <a:spcPts val="0"/>
              </a:spcBef>
              <a:buFont typeface="+mj-lt"/>
              <a:buAutoNum type="arabicPeriod"/>
            </a:pPr>
            <a:r>
              <a:rPr lang="ro-RO" b="1" dirty="0" smtClean="0"/>
              <a:t>Software </a:t>
            </a:r>
            <a:r>
              <a:rPr lang="ro-RO" b="1" dirty="0"/>
              <a:t>și instrumente </a:t>
            </a:r>
            <a:r>
              <a:rPr lang="ro-RO" b="1" dirty="0" smtClean="0"/>
              <a:t>digitale</a:t>
            </a:r>
            <a:endParaRPr lang="ro-RO" b="1" dirty="0"/>
          </a:p>
          <a:p>
            <a:pPr marL="457200" indent="-457200">
              <a:lnSpc>
                <a:spcPct val="110000"/>
              </a:lnSpc>
              <a:spcBef>
                <a:spcPts val="0"/>
              </a:spcBef>
              <a:buFont typeface="+mj-lt"/>
              <a:buAutoNum type="arabicPeriod"/>
            </a:pPr>
            <a:r>
              <a:rPr lang="ro-RO" b="1" dirty="0" smtClean="0"/>
              <a:t>Dispozitive </a:t>
            </a:r>
            <a:r>
              <a:rPr lang="ro-RO" b="1" dirty="0"/>
              <a:t>electronice</a:t>
            </a:r>
            <a:endParaRPr lang="en-US" b="1" dirty="0"/>
          </a:p>
          <a:p>
            <a:pPr marL="457200" indent="-457200">
              <a:buFont typeface="+mj-lt"/>
              <a:buAutoNum type="arabicPeriod"/>
            </a:pPr>
            <a:endParaRPr lang="en-IE" dirty="0"/>
          </a:p>
        </p:txBody>
      </p:sp>
      <p:sp>
        <p:nvSpPr>
          <p:cNvPr id="10" name="Text Placeholder 2">
            <a:extLst>
              <a:ext uri="{FF2B5EF4-FFF2-40B4-BE49-F238E27FC236}">
                <a16:creationId xmlns="" xmlns:a16="http://schemas.microsoft.com/office/drawing/2014/main" id="{716FBEFF-15AE-4A9C-9D21-B330846E05D1}"/>
              </a:ext>
            </a:extLst>
          </p:cNvPr>
          <p:cNvSpPr txBox="1">
            <a:spLocks/>
          </p:cNvSpPr>
          <p:nvPr/>
        </p:nvSpPr>
        <p:spPr>
          <a:xfrm>
            <a:off x="412124" y="760413"/>
            <a:ext cx="5100412" cy="213659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ro-RO" sz="3400" b="1" dirty="0" smtClean="0">
                <a:solidFill>
                  <a:schemeClr val="bg1"/>
                </a:solidFill>
              </a:rPr>
              <a:t>Antreprenorii Sociali</a:t>
            </a:r>
            <a:endParaRPr lang="en-IE" sz="3400" b="1" dirty="0">
              <a:solidFill>
                <a:schemeClr val="bg1"/>
              </a:solidFill>
            </a:endParaRPr>
          </a:p>
          <a:p>
            <a:pPr marL="0" indent="0">
              <a:spcBef>
                <a:spcPts val="0"/>
              </a:spcBef>
              <a:buNone/>
            </a:pPr>
            <a:r>
              <a:rPr lang="ro-RO" sz="3400" b="1" i="1" dirty="0" smtClean="0">
                <a:solidFill>
                  <a:schemeClr val="bg1"/>
                </a:solidFill>
              </a:rPr>
              <a:t>Aptitudinile </a:t>
            </a:r>
            <a:r>
              <a:rPr lang="en-IE" sz="3400" b="1" i="1" dirty="0" smtClean="0">
                <a:solidFill>
                  <a:schemeClr val="bg1"/>
                </a:solidFill>
              </a:rPr>
              <a:t>Digital</a:t>
            </a:r>
            <a:r>
              <a:rPr lang="ro-RO" sz="3400" b="1" i="1" dirty="0" smtClean="0">
                <a:solidFill>
                  <a:schemeClr val="bg1"/>
                </a:solidFill>
              </a:rPr>
              <a:t>e Cheie</a:t>
            </a:r>
            <a:endParaRPr lang="en-IE" sz="3400" b="1" i="1" dirty="0">
              <a:solidFill>
                <a:schemeClr val="bg1"/>
              </a:solidFill>
            </a:endParaRPr>
          </a:p>
        </p:txBody>
      </p:sp>
      <p:pic>
        <p:nvPicPr>
          <p:cNvPr id="17" name="Picture Placeholder 16" descr="A group of people sitting on a bench&#10;&#10;Description automatically generated with low confidence">
            <a:extLst>
              <a:ext uri="{FF2B5EF4-FFF2-40B4-BE49-F238E27FC236}">
                <a16:creationId xmlns="" xmlns:a16="http://schemas.microsoft.com/office/drawing/2014/main" id="{9416EC13-0C0E-4793-AAFC-049B099CC1D1}"/>
              </a:ext>
            </a:extLst>
          </p:cNvPr>
          <p:cNvPicPr>
            <a:picLocks noGrp="1" noChangeAspect="1"/>
          </p:cNvPicPr>
          <p:nvPr>
            <p:ph type="pic" sz="quarter" idx="10"/>
          </p:nvPr>
        </p:nvPicPr>
        <p:blipFill>
          <a:blip r:embed="rId2"/>
          <a:srcRect l="8257" r="8257"/>
          <a:stretch>
            <a:fillRect/>
          </a:stretch>
        </p:blipFill>
        <p:spPr/>
      </p:pic>
    </p:spTree>
    <p:extLst>
      <p:ext uri="{BB962C8B-B14F-4D97-AF65-F5344CB8AC3E}">
        <p14:creationId xmlns:p14="http://schemas.microsoft.com/office/powerpoint/2010/main" val="305865489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picture containing doughnut, donut, food, close&#10;&#10;Description automatically generated">
            <a:extLst>
              <a:ext uri="{FF2B5EF4-FFF2-40B4-BE49-F238E27FC236}">
                <a16:creationId xmlns="" xmlns:a16="http://schemas.microsoft.com/office/drawing/2014/main" id="{A17DC39B-C662-49C6-86F6-14D9666996C7}"/>
              </a:ext>
            </a:extLst>
          </p:cNvPr>
          <p:cNvPicPr>
            <a:picLocks noGrp="1" noChangeAspect="1"/>
          </p:cNvPicPr>
          <p:nvPr>
            <p:ph type="pic" sz="quarter" idx="16"/>
          </p:nvPr>
        </p:nvPicPr>
        <p:blipFill rotWithShape="1">
          <a:blip r:embed="rId2"/>
          <a:srcRect l="32799" r="32799"/>
          <a:stretch/>
        </p:blipFill>
        <p:spPr>
          <a:xfrm>
            <a:off x="0" y="-21132"/>
            <a:ext cx="4076699" cy="6879132"/>
          </a:xfrm>
        </p:spPr>
      </p:pic>
      <p:sp>
        <p:nvSpPr>
          <p:cNvPr id="4" name="Text Placeholder 3">
            <a:extLst>
              <a:ext uri="{FF2B5EF4-FFF2-40B4-BE49-F238E27FC236}">
                <a16:creationId xmlns="" xmlns:a16="http://schemas.microsoft.com/office/drawing/2014/main" id="{06C72F2F-9762-4002-B4DF-30A4BE15C7E4}"/>
              </a:ext>
            </a:extLst>
          </p:cNvPr>
          <p:cNvSpPr>
            <a:spLocks noGrp="1"/>
          </p:cNvSpPr>
          <p:nvPr>
            <p:ph type="body" sz="quarter" idx="14"/>
          </p:nvPr>
        </p:nvSpPr>
        <p:spPr>
          <a:xfrm>
            <a:off x="4163524" y="170761"/>
            <a:ext cx="7759700" cy="697353"/>
          </a:xfrm>
        </p:spPr>
        <p:txBody>
          <a:bodyPr>
            <a:noAutofit/>
          </a:bodyPr>
          <a:lstStyle/>
          <a:p>
            <a:r>
              <a:rPr lang="ro-RO" sz="4000" b="1" dirty="0" smtClean="0">
                <a:solidFill>
                  <a:srgbClr val="EF619A"/>
                </a:solidFill>
              </a:rPr>
              <a:t>De </a:t>
            </a:r>
            <a:r>
              <a:rPr lang="ro-RO" sz="4000" b="1" dirty="0">
                <a:solidFill>
                  <a:srgbClr val="EF619A"/>
                </a:solidFill>
              </a:rPr>
              <a:t>ce ne trebuie aptitudini </a:t>
            </a:r>
            <a:r>
              <a:rPr lang="ro-RO" sz="4000" b="1" dirty="0" smtClean="0">
                <a:solidFill>
                  <a:srgbClr val="EF619A"/>
                </a:solidFill>
              </a:rPr>
              <a:t>digitale</a:t>
            </a:r>
            <a:r>
              <a:rPr lang="en-IE" sz="4000" b="1" dirty="0" smtClean="0">
                <a:solidFill>
                  <a:srgbClr val="EF619A"/>
                </a:solidFill>
              </a:rPr>
              <a:t>?</a:t>
            </a:r>
            <a:endParaRPr lang="en-IE" sz="4000" b="1" dirty="0">
              <a:solidFill>
                <a:srgbClr val="EF619A"/>
              </a:solidFill>
            </a:endParaRPr>
          </a:p>
        </p:txBody>
      </p:sp>
      <p:sp>
        <p:nvSpPr>
          <p:cNvPr id="7" name="Text Placeholder 4">
            <a:extLst>
              <a:ext uri="{FF2B5EF4-FFF2-40B4-BE49-F238E27FC236}">
                <a16:creationId xmlns="" xmlns:a16="http://schemas.microsoft.com/office/drawing/2014/main" id="{E3BA6018-EA53-4080-BC27-01D8A7607605}"/>
              </a:ext>
            </a:extLst>
          </p:cNvPr>
          <p:cNvSpPr txBox="1">
            <a:spLocks/>
          </p:cNvSpPr>
          <p:nvPr/>
        </p:nvSpPr>
        <p:spPr>
          <a:xfrm>
            <a:off x="4250349" y="960010"/>
            <a:ext cx="7586051" cy="3202098"/>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just">
              <a:buFont typeface="Wingdings" panose="05000000000000000000" pitchFamily="2" charset="2"/>
              <a:buChar char="ü"/>
            </a:pPr>
            <a:r>
              <a:rPr lang="ro-RO" sz="2300" b="1" dirty="0" smtClean="0">
                <a:solidFill>
                  <a:srgbClr val="40A67A"/>
                </a:solidFill>
              </a:rPr>
              <a:t>Crește </a:t>
            </a:r>
            <a:r>
              <a:rPr lang="ro-RO" sz="2300" b="1" dirty="0">
                <a:solidFill>
                  <a:srgbClr val="40A67A"/>
                </a:solidFill>
              </a:rPr>
              <a:t>ritmul de reflexie, creativitate și </a:t>
            </a:r>
            <a:r>
              <a:rPr lang="ro-RO" sz="2300" b="1" dirty="0" smtClean="0">
                <a:solidFill>
                  <a:srgbClr val="40A67A"/>
                </a:solidFill>
              </a:rPr>
              <a:t>inovație. </a:t>
            </a:r>
            <a:r>
              <a:rPr lang="ro-RO" sz="2300" dirty="0">
                <a:solidFill>
                  <a:schemeClr val="tx1">
                    <a:lumMod val="75000"/>
                    <a:lumOff val="25000"/>
                  </a:schemeClr>
                </a:solidFill>
              </a:rPr>
              <a:t>Abilitățile digitale utilizează instrumente tehnologice care accelerează inovația și ne fac mai productivi, mai flexibili în luarea </a:t>
            </a:r>
            <a:r>
              <a:rPr lang="ro-RO" sz="2300" dirty="0" smtClean="0">
                <a:solidFill>
                  <a:schemeClr val="tx1">
                    <a:lumMod val="75000"/>
                    <a:lumOff val="25000"/>
                  </a:schemeClr>
                </a:solidFill>
              </a:rPr>
              <a:t>deciziilor</a:t>
            </a:r>
            <a:endParaRPr lang="ro-RO" sz="2300" dirty="0">
              <a:solidFill>
                <a:schemeClr val="tx1">
                  <a:lumMod val="75000"/>
                  <a:lumOff val="25000"/>
                </a:schemeClr>
              </a:solidFill>
            </a:endParaRPr>
          </a:p>
          <a:p>
            <a:pPr marL="342900" indent="-342900" algn="just">
              <a:buFont typeface="Wingdings" panose="05000000000000000000" pitchFamily="2" charset="2"/>
              <a:buChar char="ü"/>
            </a:pPr>
            <a:r>
              <a:rPr lang="ro-RO" sz="2300" b="1" dirty="0" smtClean="0">
                <a:solidFill>
                  <a:srgbClr val="40A67A"/>
                </a:solidFill>
              </a:rPr>
              <a:t>Înțelege </a:t>
            </a:r>
            <a:r>
              <a:rPr lang="ro-RO" sz="2300" b="1" dirty="0">
                <a:solidFill>
                  <a:srgbClr val="40A67A"/>
                </a:solidFill>
              </a:rPr>
              <a:t>potențialul dispozitivelor electronice interactive </a:t>
            </a:r>
            <a:r>
              <a:rPr lang="ro-RO" sz="2300" dirty="0">
                <a:solidFill>
                  <a:schemeClr val="tx1">
                    <a:lumMod val="75000"/>
                    <a:lumOff val="25000"/>
                  </a:schemeClr>
                </a:solidFill>
              </a:rPr>
              <a:t>pentru a optimiza dezvoltarea și accesibilitatea ideilor noastre inovatoare</a:t>
            </a:r>
            <a:endParaRPr lang="en-US" sz="2300" dirty="0">
              <a:solidFill>
                <a:schemeClr val="tx1">
                  <a:lumMod val="75000"/>
                  <a:lumOff val="25000"/>
                </a:schemeClr>
              </a:solidFill>
            </a:endParaRPr>
          </a:p>
          <a:p>
            <a:pPr marL="342900" indent="-342900" algn="just">
              <a:buFont typeface="Wingdings" panose="05000000000000000000" pitchFamily="2" charset="2"/>
              <a:buChar char="ü"/>
            </a:pPr>
            <a:r>
              <a:rPr lang="ro-RO" sz="2300" b="1" dirty="0">
                <a:solidFill>
                  <a:srgbClr val="40A67A"/>
                </a:solidFill>
              </a:rPr>
              <a:t>Digitalizarea ne oferă cunoștințe și posibilitatea analizei concurenței</a:t>
            </a:r>
            <a:r>
              <a:rPr lang="ro-RO" sz="2300" b="1" dirty="0" smtClean="0">
                <a:solidFill>
                  <a:srgbClr val="40A67A"/>
                </a:solidFill>
              </a:rPr>
              <a:t>,</a:t>
            </a:r>
            <a:r>
              <a:rPr lang="en-IE" sz="2300" b="1" dirty="0" smtClean="0">
                <a:solidFill>
                  <a:srgbClr val="40A67A"/>
                </a:solidFill>
              </a:rPr>
              <a:t> </a:t>
            </a:r>
            <a:r>
              <a:rPr lang="ro-RO" sz="2300" dirty="0">
                <a:solidFill>
                  <a:schemeClr val="tx1">
                    <a:lumMod val="75000"/>
                    <a:lumOff val="25000"/>
                  </a:schemeClr>
                </a:solidFill>
              </a:rPr>
              <a:t>oferindu-ne o mulțime de oportunități pentru a transpune puterea informațiilor în idei de afaceri câștigătoare. </a:t>
            </a:r>
          </a:p>
          <a:p>
            <a:pPr marL="342900" indent="-342900" algn="just">
              <a:buFont typeface="Wingdings" panose="05000000000000000000" pitchFamily="2" charset="2"/>
              <a:buChar char="ü"/>
            </a:pPr>
            <a:r>
              <a:rPr lang="ro-RO" sz="2300" b="1" dirty="0" smtClean="0">
                <a:solidFill>
                  <a:srgbClr val="40A67A"/>
                </a:solidFill>
              </a:rPr>
              <a:t>Îmbunătățește </a:t>
            </a:r>
            <a:r>
              <a:rPr lang="ro-RO" sz="2300" b="1" dirty="0">
                <a:solidFill>
                  <a:srgbClr val="40A67A"/>
                </a:solidFill>
              </a:rPr>
              <a:t>productivitatea și eficiența muncii. </a:t>
            </a:r>
            <a:r>
              <a:rPr lang="ro-RO" sz="2300" dirty="0">
                <a:solidFill>
                  <a:schemeClr val="tx1">
                    <a:lumMod val="75000"/>
                    <a:lumOff val="25000"/>
                  </a:schemeClr>
                </a:solidFill>
              </a:rPr>
              <a:t>Abilitățile digitale te ajută să îți gestionezi afacerea mai eficient și să lucrezi în echipă fără a fi nevoie să te bazezi pe un spațiu fizic</a:t>
            </a:r>
            <a:endParaRPr lang="en-US" sz="2300" dirty="0">
              <a:solidFill>
                <a:schemeClr val="tx1">
                  <a:lumMod val="75000"/>
                  <a:lumOff val="25000"/>
                </a:schemeClr>
              </a:solidFill>
            </a:endParaRPr>
          </a:p>
        </p:txBody>
      </p:sp>
    </p:spTree>
    <p:extLst>
      <p:ext uri="{BB962C8B-B14F-4D97-AF65-F5344CB8AC3E}">
        <p14:creationId xmlns:p14="http://schemas.microsoft.com/office/powerpoint/2010/main" val="56325655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 xmlns:a16="http://schemas.microsoft.com/office/drawing/2014/main" id="{E23DE16E-7F78-4041-AE4B-47337FA4E038}"/>
              </a:ext>
            </a:extLst>
          </p:cNvPr>
          <p:cNvSpPr>
            <a:spLocks noGrp="1"/>
          </p:cNvSpPr>
          <p:nvPr>
            <p:ph type="body" sz="quarter" idx="14"/>
          </p:nvPr>
        </p:nvSpPr>
        <p:spPr>
          <a:xfrm>
            <a:off x="3567448" y="266700"/>
            <a:ext cx="8291177" cy="5206518"/>
          </a:xfrm>
        </p:spPr>
        <p:txBody>
          <a:bodyPr/>
          <a:lstStyle/>
          <a:p>
            <a:pPr marL="457200" indent="-457200" algn="just">
              <a:spcBef>
                <a:spcPts val="600"/>
              </a:spcBef>
              <a:buFont typeface="+mj-lt"/>
              <a:buAutoNum type="arabicPeriod"/>
            </a:pPr>
            <a:r>
              <a:rPr lang="ro-RO" sz="2200" b="1" dirty="0" smtClean="0">
                <a:solidFill>
                  <a:srgbClr val="ED2A59"/>
                </a:solidFill>
              </a:rPr>
              <a:t>Dezvoltare web </a:t>
            </a:r>
            <a:r>
              <a:rPr lang="ro-RO" sz="2200" dirty="0" smtClean="0">
                <a:solidFill>
                  <a:schemeClr val="tx1">
                    <a:lumMod val="75000"/>
                    <a:lumOff val="25000"/>
                  </a:schemeClr>
                </a:solidFill>
              </a:rPr>
              <a:t>astfel </a:t>
            </a:r>
            <a:r>
              <a:rPr lang="ro-RO" sz="2200" dirty="0">
                <a:solidFill>
                  <a:schemeClr val="tx1">
                    <a:lumMod val="75000"/>
                    <a:lumOff val="25000"/>
                  </a:schemeClr>
                </a:solidFill>
              </a:rPr>
              <a:t>încât să înțelegi cum să îți gestionezi un site web funcțional și optimizat SEO, cum să îți poziționezi conținutul în partea superioară a Căutării Google și să determini vizitatorii să rămână, să navigheze și să revină la site-ul tău web </a:t>
            </a:r>
            <a:r>
              <a:rPr lang="ro-RO" sz="2200" dirty="0" smtClean="0">
                <a:solidFill>
                  <a:schemeClr val="tx1">
                    <a:lumMod val="75000"/>
                    <a:lumOff val="25000"/>
                  </a:schemeClr>
                </a:solidFill>
              </a:rPr>
              <a:t>.</a:t>
            </a:r>
            <a:endParaRPr lang="en-IE" sz="2200" dirty="0">
              <a:solidFill>
                <a:schemeClr val="tx1">
                  <a:lumMod val="75000"/>
                  <a:lumOff val="25000"/>
                </a:schemeClr>
              </a:solidFill>
            </a:endParaRPr>
          </a:p>
          <a:p>
            <a:pPr marL="457200" indent="-457200" algn="just">
              <a:spcBef>
                <a:spcPts val="600"/>
              </a:spcBef>
              <a:buFont typeface="+mj-lt"/>
              <a:buAutoNum type="arabicPeriod"/>
            </a:pPr>
            <a:r>
              <a:rPr lang="ro-RO" sz="2200" b="1" dirty="0" smtClean="0">
                <a:solidFill>
                  <a:srgbClr val="ED2A59"/>
                </a:solidFill>
              </a:rPr>
              <a:t>Securitate cibernetică. </a:t>
            </a:r>
            <a:r>
              <a:rPr lang="ro-RO" sz="2200" dirty="0">
                <a:solidFill>
                  <a:schemeClr val="tx1">
                    <a:lumMod val="75000"/>
                    <a:lumOff val="25000"/>
                  </a:schemeClr>
                </a:solidFill>
              </a:rPr>
              <a:t>Ar trebui să înțelegi securitatea computerului, deoarece cuprinde totul pentru a proteja datele sensibile, proprietatea intelectuală, datele interne ... </a:t>
            </a:r>
            <a:endParaRPr lang="ro-RO" sz="2200" dirty="0" smtClean="0">
              <a:solidFill>
                <a:schemeClr val="tx1">
                  <a:lumMod val="75000"/>
                  <a:lumOff val="25000"/>
                </a:schemeClr>
              </a:solidFill>
            </a:endParaRPr>
          </a:p>
          <a:p>
            <a:pPr marL="457200" indent="-457200" algn="just">
              <a:spcBef>
                <a:spcPts val="600"/>
              </a:spcBef>
              <a:buFont typeface="+mj-lt"/>
              <a:buAutoNum type="arabicPeriod"/>
            </a:pPr>
            <a:r>
              <a:rPr lang="ro-RO" sz="2200" b="1" dirty="0">
                <a:solidFill>
                  <a:srgbClr val="ED2A59"/>
                </a:solidFill>
              </a:rPr>
              <a:t>Suportul digital pentru clienți </a:t>
            </a:r>
            <a:r>
              <a:rPr lang="ro-RO" sz="2200" dirty="0">
                <a:solidFill>
                  <a:schemeClr val="tx1">
                    <a:lumMod val="75000"/>
                    <a:lumOff val="25000"/>
                  </a:schemeClr>
                </a:solidFill>
              </a:rPr>
              <a:t>trebuie să fie calificat în competență și instrumente, cum ar fi CRM-uri, chat-uri sau rețele sociale. În privința rețelelor sociale nu este suficient să încărci doar fotografii și postări, ci este nevoie de o structură de postare, strategie de conținut și tip de conținut adaptat pentru fiecare public țintă și canal </a:t>
            </a:r>
            <a:r>
              <a:rPr lang="ro-RO" sz="2200" dirty="0" smtClean="0">
                <a:solidFill>
                  <a:schemeClr val="tx1">
                    <a:lumMod val="75000"/>
                    <a:lumOff val="25000"/>
                  </a:schemeClr>
                </a:solidFill>
              </a:rPr>
              <a:t>SM.</a:t>
            </a:r>
            <a:endParaRPr lang="ro-RO" sz="2200" dirty="0">
              <a:solidFill>
                <a:schemeClr val="tx1">
                  <a:lumMod val="75000"/>
                  <a:lumOff val="25000"/>
                </a:schemeClr>
              </a:solidFill>
            </a:endParaRPr>
          </a:p>
          <a:p>
            <a:pPr marL="457200" indent="-457200" algn="just">
              <a:spcBef>
                <a:spcPts val="600"/>
              </a:spcBef>
              <a:buFont typeface="+mj-lt"/>
              <a:buAutoNum type="arabicPeriod"/>
            </a:pPr>
            <a:r>
              <a:rPr lang="en-IE" sz="2200" b="1" dirty="0" smtClean="0">
                <a:solidFill>
                  <a:srgbClr val="ED2A59"/>
                </a:solidFill>
              </a:rPr>
              <a:t>Marketing </a:t>
            </a:r>
            <a:r>
              <a:rPr lang="en-IE" sz="2200" b="1" dirty="0">
                <a:solidFill>
                  <a:srgbClr val="ED2A59"/>
                </a:solidFill>
              </a:rPr>
              <a:t>Digital &amp; </a:t>
            </a:r>
            <a:r>
              <a:rPr lang="en-IE" sz="2200" b="1" dirty="0" err="1" smtClean="0">
                <a:solidFill>
                  <a:srgbClr val="ED2A59"/>
                </a:solidFill>
              </a:rPr>
              <a:t>Identit</a:t>
            </a:r>
            <a:r>
              <a:rPr lang="ro-RO" sz="2200" b="1" dirty="0" smtClean="0">
                <a:solidFill>
                  <a:srgbClr val="ED2A59"/>
                </a:solidFill>
              </a:rPr>
              <a:t>ate</a:t>
            </a:r>
            <a:r>
              <a:rPr lang="en-IE" sz="2200" b="1" dirty="0" smtClean="0">
                <a:solidFill>
                  <a:srgbClr val="ED2A59"/>
                </a:solidFill>
              </a:rPr>
              <a:t> </a:t>
            </a:r>
            <a:r>
              <a:rPr lang="ro-RO" sz="2200" dirty="0">
                <a:solidFill>
                  <a:schemeClr val="tx1">
                    <a:lumMod val="75000"/>
                    <a:lumOff val="25000"/>
                  </a:schemeClr>
                </a:solidFill>
              </a:rPr>
              <a:t>pentru a ști cum să vinzi și să gestionezi tot marketingul digital și conținutul; SEO și conținutul site-ului tale web, bloguri, campanii digitale, videoclipuri, evenimente virtuale, roboți de chat, abonamente, email marketing ... De asemenea, trebuie să înțelegi analiza de marketing și analiza concurenței, astfel încât să îți poți poziționa brandul. </a:t>
            </a:r>
            <a:endParaRPr lang="en-IE" sz="2300" dirty="0">
              <a:solidFill>
                <a:schemeClr val="tx1">
                  <a:lumMod val="75000"/>
                  <a:lumOff val="25000"/>
                </a:schemeClr>
              </a:solidFill>
            </a:endParaRPr>
          </a:p>
        </p:txBody>
      </p:sp>
      <p:sp>
        <p:nvSpPr>
          <p:cNvPr id="7" name="Text Placeholder 5">
            <a:extLst>
              <a:ext uri="{FF2B5EF4-FFF2-40B4-BE49-F238E27FC236}">
                <a16:creationId xmlns="" xmlns:a16="http://schemas.microsoft.com/office/drawing/2014/main" id="{CD777001-7D5C-458A-8F66-CE686C9A4648}"/>
              </a:ext>
            </a:extLst>
          </p:cNvPr>
          <p:cNvSpPr>
            <a:spLocks noGrp="1"/>
          </p:cNvSpPr>
          <p:nvPr>
            <p:ph type="body" sz="quarter" idx="15"/>
          </p:nvPr>
        </p:nvSpPr>
        <p:spPr>
          <a:xfrm>
            <a:off x="190500" y="266700"/>
            <a:ext cx="3108367" cy="6001821"/>
          </a:xfrm>
        </p:spPr>
        <p:txBody>
          <a:bodyPr>
            <a:normAutofit fontScale="77500" lnSpcReduction="20000"/>
          </a:bodyPr>
          <a:lstStyle/>
          <a:p>
            <a:r>
              <a:rPr lang="ro-RO" sz="3600" b="1" dirty="0" smtClean="0">
                <a:solidFill>
                  <a:schemeClr val="tx1">
                    <a:lumMod val="75000"/>
                    <a:lumOff val="25000"/>
                  </a:schemeClr>
                </a:solidFill>
              </a:rPr>
              <a:t>Antreprenorii Sociali</a:t>
            </a:r>
            <a:endParaRPr lang="en-IE" sz="3600" b="1" dirty="0">
              <a:solidFill>
                <a:schemeClr val="tx1">
                  <a:lumMod val="75000"/>
                  <a:lumOff val="25000"/>
                </a:schemeClr>
              </a:solidFill>
            </a:endParaRPr>
          </a:p>
          <a:p>
            <a:endParaRPr lang="en-IE" b="1" i="1" dirty="0">
              <a:solidFill>
                <a:schemeClr val="tx1">
                  <a:lumMod val="75000"/>
                  <a:lumOff val="25000"/>
                </a:schemeClr>
              </a:solidFill>
            </a:endParaRPr>
          </a:p>
          <a:p>
            <a:pPr>
              <a:spcBef>
                <a:spcPts val="0"/>
              </a:spcBef>
            </a:pPr>
            <a:r>
              <a:rPr lang="ro-RO" b="1" i="1" dirty="0" smtClean="0">
                <a:solidFill>
                  <a:schemeClr val="tx1">
                    <a:lumMod val="75000"/>
                    <a:lumOff val="25000"/>
                  </a:schemeClr>
                </a:solidFill>
              </a:rPr>
              <a:t>Aptitudinile </a:t>
            </a:r>
            <a:r>
              <a:rPr lang="en-IE" b="1" i="1" dirty="0">
                <a:solidFill>
                  <a:schemeClr val="tx1">
                    <a:lumMod val="75000"/>
                    <a:lumOff val="25000"/>
                  </a:schemeClr>
                </a:solidFill>
              </a:rPr>
              <a:t>Digital</a:t>
            </a:r>
            <a:r>
              <a:rPr lang="ro-RO" b="1" i="1" dirty="0">
                <a:solidFill>
                  <a:schemeClr val="tx1">
                    <a:lumMod val="75000"/>
                    <a:lumOff val="25000"/>
                  </a:schemeClr>
                </a:solidFill>
              </a:rPr>
              <a:t>e Cheie</a:t>
            </a:r>
            <a:endParaRPr lang="en-IE" b="1" i="1" dirty="0">
              <a:solidFill>
                <a:schemeClr val="tx1">
                  <a:lumMod val="75000"/>
                  <a:lumOff val="25000"/>
                </a:schemeClr>
              </a:solidFill>
            </a:endParaRPr>
          </a:p>
          <a:p>
            <a:endParaRPr lang="en-IE" sz="2600" b="1" i="1" dirty="0">
              <a:solidFill>
                <a:schemeClr val="tx1">
                  <a:lumMod val="75000"/>
                  <a:lumOff val="25000"/>
                </a:schemeClr>
              </a:solidFill>
            </a:endParaRPr>
          </a:p>
          <a:p>
            <a:pPr marL="457200" indent="-457200">
              <a:lnSpc>
                <a:spcPct val="110000"/>
              </a:lnSpc>
              <a:spcBef>
                <a:spcPts val="0"/>
              </a:spcBef>
              <a:buFont typeface="+mj-lt"/>
              <a:buAutoNum type="arabicPeriod"/>
            </a:pPr>
            <a:r>
              <a:rPr lang="ro-RO" sz="2600" b="1" dirty="0" smtClean="0">
                <a:solidFill>
                  <a:schemeClr val="tx1">
                    <a:lumMod val="75000"/>
                    <a:lumOff val="25000"/>
                  </a:schemeClr>
                </a:solidFill>
              </a:rPr>
              <a:t>Dezvoltare </a:t>
            </a:r>
            <a:r>
              <a:rPr lang="ro-RO" sz="2600" b="1" dirty="0">
                <a:solidFill>
                  <a:schemeClr val="tx1">
                    <a:lumMod val="75000"/>
                    <a:lumOff val="25000"/>
                  </a:schemeClr>
                </a:solidFill>
              </a:rPr>
              <a:t>web</a:t>
            </a:r>
          </a:p>
          <a:p>
            <a:pPr marL="457200" indent="-457200">
              <a:lnSpc>
                <a:spcPct val="110000"/>
              </a:lnSpc>
              <a:spcBef>
                <a:spcPts val="0"/>
              </a:spcBef>
              <a:buFont typeface="+mj-lt"/>
              <a:buAutoNum type="arabicPeriod"/>
            </a:pPr>
            <a:r>
              <a:rPr lang="ro-RO" sz="2600" b="1" dirty="0">
                <a:solidFill>
                  <a:schemeClr val="tx1">
                    <a:lumMod val="75000"/>
                    <a:lumOff val="25000"/>
                  </a:schemeClr>
                </a:solidFill>
              </a:rPr>
              <a:t>Securitate cibernetică</a:t>
            </a:r>
          </a:p>
          <a:p>
            <a:pPr marL="457200" indent="-457200">
              <a:lnSpc>
                <a:spcPct val="110000"/>
              </a:lnSpc>
              <a:spcBef>
                <a:spcPts val="0"/>
              </a:spcBef>
              <a:buFont typeface="+mj-lt"/>
              <a:buAutoNum type="arabicPeriod"/>
            </a:pPr>
            <a:r>
              <a:rPr lang="ro-RO" sz="2600" b="1" dirty="0">
                <a:solidFill>
                  <a:schemeClr val="tx1">
                    <a:lumMod val="75000"/>
                    <a:lumOff val="25000"/>
                  </a:schemeClr>
                </a:solidFill>
              </a:rPr>
              <a:t>Serviciu digital pentru clienți</a:t>
            </a:r>
          </a:p>
          <a:p>
            <a:pPr marL="457200" indent="-457200">
              <a:lnSpc>
                <a:spcPct val="110000"/>
              </a:lnSpc>
              <a:spcBef>
                <a:spcPts val="0"/>
              </a:spcBef>
              <a:buFont typeface="+mj-lt"/>
              <a:buAutoNum type="arabicPeriod"/>
            </a:pPr>
            <a:r>
              <a:rPr lang="ro-RO" sz="2600" b="1" dirty="0">
                <a:solidFill>
                  <a:schemeClr val="tx1">
                    <a:lumMod val="75000"/>
                    <a:lumOff val="25000"/>
                  </a:schemeClr>
                </a:solidFill>
              </a:rPr>
              <a:t>Marketing digital și identitate</a:t>
            </a:r>
          </a:p>
          <a:p>
            <a:pPr marL="457200" indent="-457200">
              <a:lnSpc>
                <a:spcPct val="110000"/>
              </a:lnSpc>
              <a:spcBef>
                <a:spcPts val="0"/>
              </a:spcBef>
              <a:buFont typeface="+mj-lt"/>
              <a:buAutoNum type="arabicPeriod"/>
            </a:pPr>
            <a:r>
              <a:rPr lang="ro-RO" sz="2600" b="1" dirty="0">
                <a:solidFill>
                  <a:schemeClr val="tx1">
                    <a:lumMod val="50000"/>
                    <a:lumOff val="50000"/>
                  </a:schemeClr>
                </a:solidFill>
              </a:rPr>
              <a:t>Editare digitală de imagini și video</a:t>
            </a:r>
          </a:p>
          <a:p>
            <a:pPr marL="457200" indent="-457200">
              <a:lnSpc>
                <a:spcPct val="110000"/>
              </a:lnSpc>
              <a:spcBef>
                <a:spcPts val="0"/>
              </a:spcBef>
              <a:buFont typeface="+mj-lt"/>
              <a:buAutoNum type="arabicPeriod"/>
            </a:pPr>
            <a:r>
              <a:rPr lang="ro-RO" sz="2600" b="1" dirty="0">
                <a:solidFill>
                  <a:schemeClr val="tx1">
                    <a:lumMod val="50000"/>
                    <a:lumOff val="50000"/>
                  </a:schemeClr>
                </a:solidFill>
              </a:rPr>
              <a:t>Tehnologie în cloud și comerț electronic</a:t>
            </a:r>
          </a:p>
          <a:p>
            <a:pPr marL="457200" indent="-457200">
              <a:lnSpc>
                <a:spcPct val="110000"/>
              </a:lnSpc>
              <a:spcBef>
                <a:spcPts val="0"/>
              </a:spcBef>
              <a:buFont typeface="+mj-lt"/>
              <a:buAutoNum type="arabicPeriod"/>
            </a:pPr>
            <a:r>
              <a:rPr lang="ro-RO" sz="2600" b="1" dirty="0">
                <a:solidFill>
                  <a:schemeClr val="tx1">
                    <a:lumMod val="50000"/>
                    <a:lumOff val="50000"/>
                  </a:schemeClr>
                </a:solidFill>
              </a:rPr>
              <a:t>Software și instrumente digitale</a:t>
            </a:r>
          </a:p>
          <a:p>
            <a:pPr marL="457200" indent="-457200">
              <a:lnSpc>
                <a:spcPct val="110000"/>
              </a:lnSpc>
              <a:spcBef>
                <a:spcPts val="0"/>
              </a:spcBef>
              <a:buFont typeface="+mj-lt"/>
              <a:buAutoNum type="arabicPeriod"/>
            </a:pPr>
            <a:r>
              <a:rPr lang="ro-RO" sz="2600" b="1" dirty="0">
                <a:solidFill>
                  <a:schemeClr val="tx1">
                    <a:lumMod val="50000"/>
                    <a:lumOff val="50000"/>
                  </a:schemeClr>
                </a:solidFill>
              </a:rPr>
              <a:t>Dispozitive </a:t>
            </a:r>
            <a:r>
              <a:rPr lang="ro-RO" sz="2600" b="1" dirty="0" smtClean="0">
                <a:solidFill>
                  <a:schemeClr val="tx1">
                    <a:lumMod val="50000"/>
                    <a:lumOff val="50000"/>
                  </a:schemeClr>
                </a:solidFill>
              </a:rPr>
              <a:t>electronice</a:t>
            </a:r>
            <a:endParaRPr lang="en-US" sz="2600" b="1" dirty="0">
              <a:solidFill>
                <a:schemeClr val="tx1">
                  <a:lumMod val="50000"/>
                  <a:lumOff val="50000"/>
                </a:schemeClr>
              </a:solidFill>
            </a:endParaRPr>
          </a:p>
        </p:txBody>
      </p:sp>
    </p:spTree>
    <p:extLst>
      <p:ext uri="{BB962C8B-B14F-4D97-AF65-F5344CB8AC3E}">
        <p14:creationId xmlns:p14="http://schemas.microsoft.com/office/powerpoint/2010/main" val="349623353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 xmlns:a16="http://schemas.microsoft.com/office/drawing/2014/main" id="{3641D24D-8501-4138-889C-56A9C2CD19C9}"/>
              </a:ext>
            </a:extLst>
          </p:cNvPr>
          <p:cNvSpPr>
            <a:spLocks noGrp="1"/>
          </p:cNvSpPr>
          <p:nvPr>
            <p:ph type="body" sz="quarter" idx="14"/>
          </p:nvPr>
        </p:nvSpPr>
        <p:spPr>
          <a:xfrm>
            <a:off x="323620" y="3054515"/>
            <a:ext cx="11387411" cy="2644774"/>
          </a:xfrm>
        </p:spPr>
        <p:txBody>
          <a:bodyPr/>
          <a:lstStyle/>
          <a:p>
            <a:r>
              <a:rPr lang="en-US" sz="3200" b="1" dirty="0">
                <a:solidFill>
                  <a:srgbClr val="A6377D"/>
                </a:solidFill>
                <a:latin typeface="Calibri" panose="020F0502020204030204" pitchFamily="34" charset="0"/>
                <a:ea typeface="Calibri" panose="020F0502020204030204" pitchFamily="34" charset="0"/>
                <a:cs typeface="Times New Roman" panose="02020603050405020304" pitchFamily="18" charset="0"/>
              </a:rPr>
              <a:t>De </a:t>
            </a:r>
            <a:r>
              <a:rPr lang="ro-RO" sz="3200" b="1" dirty="0" smtClean="0">
                <a:solidFill>
                  <a:srgbClr val="A6377D"/>
                </a:solidFill>
                <a:latin typeface="Calibri" panose="020F0502020204030204" pitchFamily="34" charset="0"/>
                <a:ea typeface="Calibri" panose="020F0502020204030204" pitchFamily="34" charset="0"/>
                <a:cs typeface="Times New Roman" panose="02020603050405020304" pitchFamily="18" charset="0"/>
              </a:rPr>
              <a:t>ce este Inovarea Social Digitală o cale interesantă de explorat pentru tineri</a:t>
            </a:r>
            <a:r>
              <a:rPr lang="en-US" sz="3200" b="1" dirty="0" smtClean="0">
                <a:solidFill>
                  <a:srgbClr val="A6377D"/>
                </a:solidFill>
                <a:latin typeface="Calibri" panose="020F0502020204030204" pitchFamily="34" charset="0"/>
                <a:ea typeface="Calibri" panose="020F0502020204030204" pitchFamily="34" charset="0"/>
                <a:cs typeface="Times New Roman" panose="02020603050405020304" pitchFamily="18" charset="0"/>
              </a:rPr>
              <a:t>?</a:t>
            </a:r>
            <a:endParaRPr lang="ro-RO" sz="3200" b="1" dirty="0" smtClean="0">
              <a:solidFill>
                <a:srgbClr val="A6377D"/>
              </a:solidFill>
              <a:latin typeface="Calibri" panose="020F0502020204030204" pitchFamily="34" charset="0"/>
              <a:ea typeface="Calibri" panose="020F0502020204030204" pitchFamily="34" charset="0"/>
              <a:cs typeface="Times New Roman" panose="02020603050405020304" pitchFamily="18" charset="0"/>
            </a:endParaRPr>
          </a:p>
          <a:p>
            <a:pPr algn="just"/>
            <a:r>
              <a:rPr lang="ro-RO" dirty="0" smtClean="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În acest modul, vei afla cum</a:t>
            </a:r>
            <a:r>
              <a:rPr lang="en-US" dirty="0" smtClean="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 </a:t>
            </a:r>
            <a:r>
              <a:rPr lang="ro-RO" dirty="0" smtClean="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Inovarea</a:t>
            </a:r>
            <a:r>
              <a:rPr lang="en-US" dirty="0" smtClean="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 </a:t>
            </a:r>
            <a:r>
              <a:rPr lang="ro-RO" dirty="0" smtClean="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Socială</a:t>
            </a:r>
            <a:r>
              <a:rPr lang="en-US" dirty="0" smtClean="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 </a:t>
            </a:r>
            <a:r>
              <a:rPr lang="ro-RO" dirty="0" smtClean="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creează idei pentru schimbare și modul în care tehnologiile digitale au devenit disruptive și continuă să transforme sectorul de inovare socială, în timp ce ne confruntăm cu o lume complet nouă post Covid 19</a:t>
            </a:r>
            <a:r>
              <a:rPr lang="en-US" dirty="0" smtClean="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  </a:t>
            </a:r>
            <a:endParaRPr lang="en-US"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endParaRPr>
          </a:p>
          <a:p>
            <a:pPr algn="just"/>
            <a:r>
              <a:rPr lang="en-US" b="1" dirty="0" err="1" smtClean="0">
                <a:solidFill>
                  <a:srgbClr val="ED2A59"/>
                </a:solidFill>
                <a:effectLst/>
                <a:latin typeface="Calibri" panose="020F0502020204030204" pitchFamily="34" charset="0"/>
                <a:ea typeface="Calibri" panose="020F0502020204030204" pitchFamily="34" charset="0"/>
                <a:cs typeface="Times New Roman" panose="02020603050405020304" pitchFamily="18" charset="0"/>
              </a:rPr>
              <a:t>Modul</a:t>
            </a:r>
            <a:r>
              <a:rPr lang="ro-RO" b="1" dirty="0" smtClean="0">
                <a:solidFill>
                  <a:srgbClr val="ED2A59"/>
                </a:solidFill>
                <a:effectLst/>
                <a:latin typeface="Calibri" panose="020F0502020204030204" pitchFamily="34" charset="0"/>
                <a:ea typeface="Calibri" panose="020F0502020204030204" pitchFamily="34" charset="0"/>
                <a:cs typeface="Times New Roman" panose="02020603050405020304" pitchFamily="18" charset="0"/>
              </a:rPr>
              <a:t>ul</a:t>
            </a:r>
            <a:r>
              <a:rPr lang="en-US" b="1" dirty="0" smtClean="0">
                <a:solidFill>
                  <a:srgbClr val="ED2A59"/>
                </a:solidFill>
                <a:effectLst/>
                <a:latin typeface="Calibri" panose="020F0502020204030204" pitchFamily="34" charset="0"/>
                <a:ea typeface="Calibri" panose="020F0502020204030204" pitchFamily="34" charset="0"/>
                <a:cs typeface="Times New Roman" panose="02020603050405020304" pitchFamily="18" charset="0"/>
              </a:rPr>
              <a:t> </a:t>
            </a:r>
            <a:r>
              <a:rPr lang="en-US" b="1" dirty="0">
                <a:solidFill>
                  <a:srgbClr val="ED2A59"/>
                </a:solidFill>
                <a:effectLst/>
                <a:latin typeface="Calibri" panose="020F0502020204030204" pitchFamily="34" charset="0"/>
                <a:ea typeface="Calibri" panose="020F0502020204030204" pitchFamily="34" charset="0"/>
                <a:cs typeface="Times New Roman" panose="02020603050405020304" pitchFamily="18" charset="0"/>
              </a:rPr>
              <a:t>1 </a:t>
            </a:r>
            <a:r>
              <a:rPr lang="ro-RO"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se concentrează pe oportunitățile tinerilor în domeniul </a:t>
            </a:r>
            <a:r>
              <a:rPr lang="ro-RO" dirty="0" smtClean="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Inovării Social Digitale </a:t>
            </a:r>
            <a:r>
              <a:rPr lang="ro-RO"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și pune accentul pe unii tineri care valorifică puterea și potențialul </a:t>
            </a:r>
            <a:r>
              <a:rPr lang="ro-RO" dirty="0" smtClean="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Inovării Social Digitale </a:t>
            </a:r>
            <a:r>
              <a:rPr lang="ro-RO"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pentru </a:t>
            </a:r>
            <a:r>
              <a:rPr lang="ro-RO" dirty="0" smtClean="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a-și </a:t>
            </a:r>
            <a:r>
              <a:rPr lang="ro-RO"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schimba comunitățile, regiunile și, într-adevăr, lumea! </a:t>
            </a:r>
            <a:endParaRPr lang="en-IE" dirty="0">
              <a:solidFill>
                <a:schemeClr val="tx1">
                  <a:lumMod val="75000"/>
                  <a:lumOff val="25000"/>
                </a:schemeClr>
              </a:solidFill>
            </a:endParaRPr>
          </a:p>
        </p:txBody>
      </p:sp>
      <p:sp>
        <p:nvSpPr>
          <p:cNvPr id="7" name="Text Placeholder 6">
            <a:extLst>
              <a:ext uri="{FF2B5EF4-FFF2-40B4-BE49-F238E27FC236}">
                <a16:creationId xmlns="" xmlns:a16="http://schemas.microsoft.com/office/drawing/2014/main" id="{E15862F0-B198-42F0-A5A8-2A81F098AD9B}"/>
              </a:ext>
            </a:extLst>
          </p:cNvPr>
          <p:cNvSpPr>
            <a:spLocks noGrp="1"/>
          </p:cNvSpPr>
          <p:nvPr>
            <p:ph type="body" sz="quarter" idx="15"/>
          </p:nvPr>
        </p:nvSpPr>
        <p:spPr>
          <a:xfrm>
            <a:off x="323620" y="1466065"/>
            <a:ext cx="4684608" cy="1436526"/>
          </a:xfrm>
          <a:solidFill>
            <a:srgbClr val="A6377D"/>
          </a:solidFill>
        </p:spPr>
        <p:txBody>
          <a:bodyPr anchor="ctr">
            <a:normAutofit fontScale="92500"/>
          </a:bodyPr>
          <a:lstStyle/>
          <a:p>
            <a:r>
              <a:rPr lang="ro-RO" b="1" dirty="0" smtClean="0">
                <a:solidFill>
                  <a:schemeClr val="bg1"/>
                </a:solidFill>
              </a:rPr>
              <a:t>Modulul</a:t>
            </a:r>
            <a:r>
              <a:rPr lang="en-IE" b="1" dirty="0" smtClean="0">
                <a:solidFill>
                  <a:schemeClr val="bg1"/>
                </a:solidFill>
              </a:rPr>
              <a:t> </a:t>
            </a:r>
            <a:r>
              <a:rPr lang="en-IE" b="1" dirty="0">
                <a:solidFill>
                  <a:schemeClr val="bg1"/>
                </a:solidFill>
              </a:rPr>
              <a:t>1 </a:t>
            </a:r>
            <a:r>
              <a:rPr lang="ro-RO" b="1" dirty="0" smtClean="0">
                <a:solidFill>
                  <a:schemeClr val="bg1"/>
                </a:solidFill>
              </a:rPr>
              <a:t>Introducere în</a:t>
            </a:r>
            <a:endParaRPr lang="en-IE" b="1" dirty="0">
              <a:solidFill>
                <a:schemeClr val="bg1"/>
              </a:solidFill>
            </a:endParaRPr>
          </a:p>
          <a:p>
            <a:r>
              <a:rPr lang="ro-RO" b="1" dirty="0" smtClean="0">
                <a:solidFill>
                  <a:schemeClr val="bg1"/>
                </a:solidFill>
              </a:rPr>
              <a:t>Inovarea </a:t>
            </a:r>
            <a:r>
              <a:rPr lang="en-IE" b="1" dirty="0" smtClean="0">
                <a:solidFill>
                  <a:schemeClr val="bg1"/>
                </a:solidFill>
              </a:rPr>
              <a:t>Social</a:t>
            </a:r>
            <a:r>
              <a:rPr lang="ro-RO" b="1" dirty="0" smtClean="0">
                <a:solidFill>
                  <a:schemeClr val="bg1"/>
                </a:solidFill>
              </a:rPr>
              <a:t> </a:t>
            </a:r>
            <a:r>
              <a:rPr lang="en-IE" b="1" dirty="0" smtClean="0">
                <a:solidFill>
                  <a:schemeClr val="bg1"/>
                </a:solidFill>
              </a:rPr>
              <a:t>Digital</a:t>
            </a:r>
            <a:r>
              <a:rPr lang="ro-RO" b="1" dirty="0" smtClean="0">
                <a:solidFill>
                  <a:schemeClr val="bg1"/>
                </a:solidFill>
              </a:rPr>
              <a:t>ă</a:t>
            </a:r>
            <a:r>
              <a:rPr lang="en-IE" b="1" dirty="0" smtClean="0">
                <a:solidFill>
                  <a:schemeClr val="bg1"/>
                </a:solidFill>
              </a:rPr>
              <a:t> </a:t>
            </a:r>
            <a:endParaRPr lang="en-IE" b="1" dirty="0">
              <a:solidFill>
                <a:schemeClr val="bg1"/>
              </a:solidFill>
            </a:endParaRPr>
          </a:p>
        </p:txBody>
      </p:sp>
    </p:spTree>
    <p:extLst>
      <p:ext uri="{BB962C8B-B14F-4D97-AF65-F5344CB8AC3E}">
        <p14:creationId xmlns:p14="http://schemas.microsoft.com/office/powerpoint/2010/main" val="196401861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 xmlns:a16="http://schemas.microsoft.com/office/drawing/2014/main" id="{E23DE16E-7F78-4041-AE4B-47337FA4E038}"/>
              </a:ext>
            </a:extLst>
          </p:cNvPr>
          <p:cNvSpPr>
            <a:spLocks noGrp="1"/>
          </p:cNvSpPr>
          <p:nvPr>
            <p:ph type="body" sz="quarter" idx="14"/>
          </p:nvPr>
        </p:nvSpPr>
        <p:spPr>
          <a:xfrm>
            <a:off x="3554569" y="428089"/>
            <a:ext cx="8446931" cy="5206518"/>
          </a:xfrm>
        </p:spPr>
        <p:txBody>
          <a:bodyPr/>
          <a:lstStyle/>
          <a:p>
            <a:pPr marL="514350" indent="-514350" algn="just">
              <a:spcBef>
                <a:spcPts val="600"/>
              </a:spcBef>
              <a:buFont typeface="+mj-lt"/>
              <a:buAutoNum type="arabicPeriod" startAt="5"/>
            </a:pPr>
            <a:r>
              <a:rPr lang="ro-RO" sz="2300" b="1" dirty="0" smtClean="0">
                <a:solidFill>
                  <a:srgbClr val="ED2A59"/>
                </a:solidFill>
              </a:rPr>
              <a:t>Editare </a:t>
            </a:r>
            <a:r>
              <a:rPr lang="en-IE" sz="2300" b="1" dirty="0" smtClean="0">
                <a:solidFill>
                  <a:srgbClr val="ED2A59"/>
                </a:solidFill>
              </a:rPr>
              <a:t>Digital</a:t>
            </a:r>
            <a:r>
              <a:rPr lang="ro-RO" sz="2300" b="1" dirty="0" smtClean="0">
                <a:solidFill>
                  <a:srgbClr val="ED2A59"/>
                </a:solidFill>
              </a:rPr>
              <a:t>ă</a:t>
            </a:r>
            <a:r>
              <a:rPr lang="en-IE" sz="2300" b="1" dirty="0" smtClean="0">
                <a:solidFill>
                  <a:srgbClr val="ED2A59"/>
                </a:solidFill>
              </a:rPr>
              <a:t> </a:t>
            </a:r>
            <a:r>
              <a:rPr lang="ro-RO" sz="2300" b="1" dirty="0" smtClean="0">
                <a:solidFill>
                  <a:srgbClr val="ED2A59"/>
                </a:solidFill>
              </a:rPr>
              <a:t>de imagini și</a:t>
            </a:r>
            <a:r>
              <a:rPr lang="en-IE" sz="2300" b="1" dirty="0" smtClean="0">
                <a:solidFill>
                  <a:srgbClr val="ED2A59"/>
                </a:solidFill>
              </a:rPr>
              <a:t> Video </a:t>
            </a:r>
            <a:r>
              <a:rPr lang="ro-RO" sz="2300" dirty="0">
                <a:solidFill>
                  <a:schemeClr val="tx1">
                    <a:lumMod val="75000"/>
                    <a:lumOff val="25000"/>
                  </a:schemeClr>
                </a:solidFill>
              </a:rPr>
              <a:t>Trebuie să furnizezi conținut digital profesional valoros prin videoclipuri, infografii și alte formate. </a:t>
            </a:r>
          </a:p>
          <a:p>
            <a:pPr marL="514350" indent="-514350" algn="just">
              <a:spcBef>
                <a:spcPts val="600"/>
              </a:spcBef>
              <a:buFont typeface="+mj-lt"/>
              <a:buAutoNum type="arabicPeriod" startAt="5"/>
            </a:pPr>
            <a:r>
              <a:rPr lang="ro-RO" sz="2300" b="1" dirty="0">
                <a:solidFill>
                  <a:srgbClr val="ED2A59"/>
                </a:solidFill>
              </a:rPr>
              <a:t>Tehnologia cloud și comerțul electronic. </a:t>
            </a:r>
            <a:r>
              <a:rPr lang="ro-RO" sz="2300" dirty="0">
                <a:solidFill>
                  <a:schemeClr val="tx1">
                    <a:lumMod val="75000"/>
                    <a:lumOff val="25000"/>
                  </a:schemeClr>
                </a:solidFill>
              </a:rPr>
              <a:t>Folosirea acestor instrumente cu ușurință este esențială pentru a optimiza întreaga experiență a clientului; construiește o platformă personalizabilă specifică nevoilor afacerii tale; câștigă comerț digital inteligent; adaptează-te la piețele în schimbare și ține pasul cu evoluția inovației.</a:t>
            </a:r>
          </a:p>
          <a:p>
            <a:pPr marL="514350" indent="-514350" algn="just">
              <a:spcBef>
                <a:spcPts val="600"/>
              </a:spcBef>
              <a:buFont typeface="+mj-lt"/>
              <a:buAutoNum type="arabicPeriod" startAt="5"/>
            </a:pPr>
            <a:r>
              <a:rPr lang="ro-RO" sz="2300" b="1" dirty="0">
                <a:solidFill>
                  <a:srgbClr val="ED2A59"/>
                </a:solidFill>
              </a:rPr>
              <a:t>Software și instrumente digitale </a:t>
            </a:r>
            <a:r>
              <a:rPr lang="ro-RO" sz="2300" dirty="0">
                <a:solidFill>
                  <a:schemeClr val="tx1">
                    <a:lumMod val="75000"/>
                    <a:lumOff val="25000"/>
                  </a:schemeClr>
                </a:solidFill>
              </a:rPr>
              <a:t>pentru a accelera eficiența; lucrează în echipă sau oriunde în lume; permite inovarea; te fac mai productiv, mai flexibil și mai capabil să reacționezi și să anticipezi neașteptatul; efectuează analiza datelor; manageriază proiecte virtuale, raportează și creează medii de </a:t>
            </a:r>
            <a:r>
              <a:rPr lang="ro-RO" sz="2300" dirty="0" smtClean="0">
                <a:solidFill>
                  <a:schemeClr val="tx1">
                    <a:lumMod val="75000"/>
                    <a:lumOff val="25000"/>
                  </a:schemeClr>
                </a:solidFill>
              </a:rPr>
              <a:t>colaborare</a:t>
            </a:r>
            <a:endParaRPr lang="ro-RO" sz="2300" dirty="0">
              <a:solidFill>
                <a:schemeClr val="tx1">
                  <a:lumMod val="75000"/>
                  <a:lumOff val="25000"/>
                </a:schemeClr>
              </a:solidFill>
            </a:endParaRPr>
          </a:p>
          <a:p>
            <a:pPr marL="514350" indent="-514350" algn="just">
              <a:spcBef>
                <a:spcPts val="600"/>
              </a:spcBef>
              <a:buFont typeface="+mj-lt"/>
              <a:buAutoNum type="arabicPeriod" startAt="5"/>
            </a:pPr>
            <a:r>
              <a:rPr lang="ro-RO" sz="2300" b="1" dirty="0">
                <a:solidFill>
                  <a:srgbClr val="ED2A59"/>
                </a:solidFill>
              </a:rPr>
              <a:t>Dispozitive electronice </a:t>
            </a:r>
            <a:r>
              <a:rPr lang="ro-RO" sz="2300" dirty="0">
                <a:solidFill>
                  <a:schemeClr val="tx1">
                    <a:lumMod val="75000"/>
                    <a:lumOff val="25000"/>
                  </a:schemeClr>
                </a:solidFill>
              </a:rPr>
              <a:t>te fac mai accesibil și îți poți atinge piețele țintă. Exemple; smartphone-uri, tablete, laptopuri, camere foto </a:t>
            </a:r>
            <a:endParaRPr lang="en-US" sz="2300" dirty="0">
              <a:solidFill>
                <a:schemeClr val="tx1">
                  <a:lumMod val="75000"/>
                  <a:lumOff val="25000"/>
                </a:schemeClr>
              </a:solidFill>
            </a:endParaRPr>
          </a:p>
          <a:p>
            <a:pPr algn="just">
              <a:spcBef>
                <a:spcPts val="600"/>
              </a:spcBef>
            </a:pPr>
            <a:endParaRPr lang="en-IE" sz="2300" dirty="0">
              <a:solidFill>
                <a:schemeClr val="tx1">
                  <a:lumMod val="75000"/>
                  <a:lumOff val="25000"/>
                </a:schemeClr>
              </a:solidFill>
            </a:endParaRPr>
          </a:p>
        </p:txBody>
      </p:sp>
      <p:sp>
        <p:nvSpPr>
          <p:cNvPr id="6" name="Text Placeholder 5">
            <a:extLst>
              <a:ext uri="{FF2B5EF4-FFF2-40B4-BE49-F238E27FC236}">
                <a16:creationId xmlns="" xmlns:a16="http://schemas.microsoft.com/office/drawing/2014/main" id="{758F3463-42AA-49E8-BD83-33DC380D30B6}"/>
              </a:ext>
            </a:extLst>
          </p:cNvPr>
          <p:cNvSpPr>
            <a:spLocks noGrp="1"/>
          </p:cNvSpPr>
          <p:nvPr>
            <p:ph type="body" sz="quarter" idx="15"/>
          </p:nvPr>
        </p:nvSpPr>
        <p:spPr>
          <a:xfrm>
            <a:off x="190500" y="428089"/>
            <a:ext cx="3108367" cy="6001821"/>
          </a:xfrm>
        </p:spPr>
        <p:txBody>
          <a:bodyPr>
            <a:normAutofit fontScale="55000" lnSpcReduction="20000"/>
          </a:bodyPr>
          <a:lstStyle/>
          <a:p>
            <a:r>
              <a:rPr lang="ro-RO" sz="4400" b="1" dirty="0">
                <a:solidFill>
                  <a:schemeClr val="tx1">
                    <a:lumMod val="75000"/>
                    <a:lumOff val="25000"/>
                  </a:schemeClr>
                </a:solidFill>
              </a:rPr>
              <a:t>Antreprenorii Sociali</a:t>
            </a:r>
            <a:endParaRPr lang="en-IE" sz="4400" b="1" dirty="0">
              <a:solidFill>
                <a:schemeClr val="tx1">
                  <a:lumMod val="75000"/>
                  <a:lumOff val="25000"/>
                </a:schemeClr>
              </a:solidFill>
            </a:endParaRPr>
          </a:p>
          <a:p>
            <a:endParaRPr lang="en-IE" b="1" i="1" dirty="0">
              <a:solidFill>
                <a:schemeClr val="tx1">
                  <a:lumMod val="75000"/>
                  <a:lumOff val="25000"/>
                </a:schemeClr>
              </a:solidFill>
            </a:endParaRPr>
          </a:p>
          <a:p>
            <a:pPr>
              <a:spcBef>
                <a:spcPts val="0"/>
              </a:spcBef>
            </a:pPr>
            <a:r>
              <a:rPr lang="ro-RO" b="1" i="1" dirty="0">
                <a:solidFill>
                  <a:schemeClr val="tx1">
                    <a:lumMod val="75000"/>
                    <a:lumOff val="25000"/>
                  </a:schemeClr>
                </a:solidFill>
              </a:rPr>
              <a:t>Aptitudinile </a:t>
            </a:r>
            <a:r>
              <a:rPr lang="en-IE" b="1" i="1" dirty="0">
                <a:solidFill>
                  <a:schemeClr val="tx1">
                    <a:lumMod val="75000"/>
                    <a:lumOff val="25000"/>
                  </a:schemeClr>
                </a:solidFill>
              </a:rPr>
              <a:t>Digital</a:t>
            </a:r>
            <a:r>
              <a:rPr lang="ro-RO" b="1" i="1" dirty="0">
                <a:solidFill>
                  <a:schemeClr val="tx1">
                    <a:lumMod val="75000"/>
                    <a:lumOff val="25000"/>
                  </a:schemeClr>
                </a:solidFill>
              </a:rPr>
              <a:t>e Cheie</a:t>
            </a:r>
            <a:endParaRPr lang="en-IE" b="1" i="1" dirty="0">
              <a:solidFill>
                <a:schemeClr val="tx1">
                  <a:lumMod val="75000"/>
                  <a:lumOff val="25000"/>
                </a:schemeClr>
              </a:solidFill>
            </a:endParaRPr>
          </a:p>
          <a:p>
            <a:endParaRPr lang="en-IE" sz="4400" b="1" i="1" dirty="0">
              <a:solidFill>
                <a:schemeClr val="tx1">
                  <a:lumMod val="75000"/>
                  <a:lumOff val="25000"/>
                </a:schemeClr>
              </a:solidFill>
            </a:endParaRPr>
          </a:p>
          <a:p>
            <a:pPr marL="457200" indent="-457200">
              <a:lnSpc>
                <a:spcPct val="110000"/>
              </a:lnSpc>
              <a:spcBef>
                <a:spcPts val="0"/>
              </a:spcBef>
              <a:buFont typeface="+mj-lt"/>
              <a:buAutoNum type="arabicPeriod"/>
            </a:pPr>
            <a:r>
              <a:rPr lang="ro-RO" b="1" dirty="0">
                <a:solidFill>
                  <a:schemeClr val="tx1">
                    <a:lumMod val="50000"/>
                    <a:lumOff val="50000"/>
                  </a:schemeClr>
                </a:solidFill>
              </a:rPr>
              <a:t>Dezvoltare web</a:t>
            </a:r>
          </a:p>
          <a:p>
            <a:pPr marL="457200" indent="-457200">
              <a:lnSpc>
                <a:spcPct val="110000"/>
              </a:lnSpc>
              <a:spcBef>
                <a:spcPts val="0"/>
              </a:spcBef>
              <a:buFont typeface="+mj-lt"/>
              <a:buAutoNum type="arabicPeriod"/>
            </a:pPr>
            <a:r>
              <a:rPr lang="ro-RO" b="1" dirty="0">
                <a:solidFill>
                  <a:schemeClr val="tx1">
                    <a:lumMod val="50000"/>
                    <a:lumOff val="50000"/>
                  </a:schemeClr>
                </a:solidFill>
              </a:rPr>
              <a:t>Securitate cibernetică</a:t>
            </a:r>
          </a:p>
          <a:p>
            <a:pPr marL="457200" indent="-457200">
              <a:lnSpc>
                <a:spcPct val="110000"/>
              </a:lnSpc>
              <a:spcBef>
                <a:spcPts val="0"/>
              </a:spcBef>
              <a:buFont typeface="+mj-lt"/>
              <a:buAutoNum type="arabicPeriod"/>
            </a:pPr>
            <a:r>
              <a:rPr lang="ro-RO" b="1" dirty="0">
                <a:solidFill>
                  <a:schemeClr val="tx1">
                    <a:lumMod val="50000"/>
                    <a:lumOff val="50000"/>
                  </a:schemeClr>
                </a:solidFill>
              </a:rPr>
              <a:t>Serviciu digital pentru clienți</a:t>
            </a:r>
          </a:p>
          <a:p>
            <a:pPr marL="457200" indent="-457200">
              <a:lnSpc>
                <a:spcPct val="110000"/>
              </a:lnSpc>
              <a:spcBef>
                <a:spcPts val="0"/>
              </a:spcBef>
              <a:buFont typeface="+mj-lt"/>
              <a:buAutoNum type="arabicPeriod"/>
            </a:pPr>
            <a:r>
              <a:rPr lang="ro-RO" b="1" dirty="0">
                <a:solidFill>
                  <a:schemeClr val="tx1">
                    <a:lumMod val="50000"/>
                    <a:lumOff val="50000"/>
                  </a:schemeClr>
                </a:solidFill>
              </a:rPr>
              <a:t>Marketing digital și identitate</a:t>
            </a:r>
          </a:p>
          <a:p>
            <a:pPr marL="457200" indent="-457200">
              <a:lnSpc>
                <a:spcPct val="110000"/>
              </a:lnSpc>
              <a:spcBef>
                <a:spcPts val="0"/>
              </a:spcBef>
              <a:buFont typeface="+mj-lt"/>
              <a:buAutoNum type="arabicPeriod"/>
            </a:pPr>
            <a:r>
              <a:rPr lang="ro-RO" b="1" dirty="0">
                <a:solidFill>
                  <a:schemeClr val="tx1">
                    <a:lumMod val="75000"/>
                    <a:lumOff val="25000"/>
                  </a:schemeClr>
                </a:solidFill>
              </a:rPr>
              <a:t>Editare digitală de imagini și video</a:t>
            </a:r>
          </a:p>
          <a:p>
            <a:pPr marL="457200" indent="-457200">
              <a:lnSpc>
                <a:spcPct val="110000"/>
              </a:lnSpc>
              <a:spcBef>
                <a:spcPts val="0"/>
              </a:spcBef>
              <a:buFont typeface="+mj-lt"/>
              <a:buAutoNum type="arabicPeriod"/>
            </a:pPr>
            <a:r>
              <a:rPr lang="ro-RO" b="1" dirty="0">
                <a:solidFill>
                  <a:schemeClr val="tx1">
                    <a:lumMod val="75000"/>
                    <a:lumOff val="25000"/>
                  </a:schemeClr>
                </a:solidFill>
              </a:rPr>
              <a:t>Tehnologie în cloud și comerț electronic</a:t>
            </a:r>
          </a:p>
          <a:p>
            <a:pPr marL="457200" indent="-457200">
              <a:lnSpc>
                <a:spcPct val="110000"/>
              </a:lnSpc>
              <a:spcBef>
                <a:spcPts val="0"/>
              </a:spcBef>
              <a:buFont typeface="+mj-lt"/>
              <a:buAutoNum type="arabicPeriod"/>
            </a:pPr>
            <a:r>
              <a:rPr lang="ro-RO" b="1" dirty="0">
                <a:solidFill>
                  <a:schemeClr val="tx1">
                    <a:lumMod val="75000"/>
                    <a:lumOff val="25000"/>
                  </a:schemeClr>
                </a:solidFill>
              </a:rPr>
              <a:t>Software și instrumente digitale</a:t>
            </a:r>
          </a:p>
          <a:p>
            <a:pPr marL="457200" indent="-457200">
              <a:lnSpc>
                <a:spcPct val="110000"/>
              </a:lnSpc>
              <a:spcBef>
                <a:spcPts val="0"/>
              </a:spcBef>
              <a:buFont typeface="+mj-lt"/>
              <a:buAutoNum type="arabicPeriod"/>
            </a:pPr>
            <a:r>
              <a:rPr lang="ro-RO" b="1" dirty="0">
                <a:solidFill>
                  <a:schemeClr val="tx1">
                    <a:lumMod val="75000"/>
                    <a:lumOff val="25000"/>
                  </a:schemeClr>
                </a:solidFill>
              </a:rPr>
              <a:t>Dispozitive electronice</a:t>
            </a:r>
            <a:endParaRPr lang="en-US" b="1" dirty="0">
              <a:solidFill>
                <a:schemeClr val="tx1">
                  <a:lumMod val="75000"/>
                  <a:lumOff val="25000"/>
                </a:schemeClr>
              </a:solidFill>
            </a:endParaRPr>
          </a:p>
        </p:txBody>
      </p:sp>
    </p:spTree>
    <p:extLst>
      <p:ext uri="{BB962C8B-B14F-4D97-AF65-F5344CB8AC3E}">
        <p14:creationId xmlns:p14="http://schemas.microsoft.com/office/powerpoint/2010/main" val="86411498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 xmlns:a16="http://schemas.microsoft.com/office/drawing/2014/main" id="{E23DE16E-7F78-4041-AE4B-47337FA4E038}"/>
              </a:ext>
            </a:extLst>
          </p:cNvPr>
          <p:cNvSpPr>
            <a:spLocks noGrp="1"/>
          </p:cNvSpPr>
          <p:nvPr>
            <p:ph type="body" sz="quarter" idx="14"/>
          </p:nvPr>
        </p:nvSpPr>
        <p:spPr>
          <a:xfrm>
            <a:off x="3747752" y="1064078"/>
            <a:ext cx="7967998" cy="5206518"/>
          </a:xfrm>
        </p:spPr>
        <p:txBody>
          <a:bodyPr/>
          <a:lstStyle/>
          <a:p>
            <a:pPr marL="457200" indent="-457200" algn="just">
              <a:spcBef>
                <a:spcPts val="600"/>
              </a:spcBef>
              <a:buFont typeface="+mj-lt"/>
              <a:buAutoNum type="arabicPeriod" startAt="9"/>
            </a:pPr>
            <a:r>
              <a:rPr lang="ro-RO" sz="2300" b="1" dirty="0" smtClean="0">
                <a:solidFill>
                  <a:srgbClr val="ED2A59"/>
                </a:solidFill>
              </a:rPr>
              <a:t>P</a:t>
            </a:r>
            <a:r>
              <a:rPr lang="en-IE" sz="2300" b="1" dirty="0" err="1">
                <a:solidFill>
                  <a:srgbClr val="ED2A59"/>
                </a:solidFill>
              </a:rPr>
              <a:t>latform</a:t>
            </a:r>
            <a:r>
              <a:rPr lang="ro-RO" sz="2300" b="1" dirty="0">
                <a:solidFill>
                  <a:srgbClr val="ED2A59"/>
                </a:solidFill>
              </a:rPr>
              <a:t>e de </a:t>
            </a:r>
            <a:r>
              <a:rPr lang="ro-RO" sz="2300" b="1" dirty="0" smtClean="0">
                <a:solidFill>
                  <a:srgbClr val="ED2A59"/>
                </a:solidFill>
              </a:rPr>
              <a:t>colaborare</a:t>
            </a:r>
            <a:r>
              <a:rPr lang="ro-RO" sz="2300" b="1" dirty="0">
                <a:solidFill>
                  <a:srgbClr val="ED2A59"/>
                </a:solidFill>
              </a:rPr>
              <a:t> </a:t>
            </a:r>
            <a:r>
              <a:rPr lang="ro-RO" sz="2300" b="1" dirty="0" smtClean="0">
                <a:solidFill>
                  <a:srgbClr val="ED2A59"/>
                </a:solidFill>
              </a:rPr>
              <a:t>și e-democrație </a:t>
            </a:r>
            <a:r>
              <a:rPr lang="ro-RO" sz="2300" dirty="0">
                <a:solidFill>
                  <a:schemeClr val="tx1">
                    <a:lumMod val="75000"/>
                    <a:lumOff val="25000"/>
                  </a:schemeClr>
                </a:solidFill>
              </a:rPr>
              <a:t>pentru a utiliza crowd-sourcing în vederea colaborării și pentru a determina cele mai eficiente soluții; pentru finanțare și investiții sau sprijin </a:t>
            </a:r>
          </a:p>
          <a:p>
            <a:pPr marL="457200" indent="-457200" algn="just">
              <a:spcBef>
                <a:spcPts val="600"/>
              </a:spcBef>
              <a:buFont typeface="+mj-lt"/>
              <a:buAutoNum type="arabicPeriod" startAt="9"/>
            </a:pPr>
            <a:r>
              <a:rPr lang="en-IE" sz="2300" b="1" dirty="0" smtClean="0">
                <a:solidFill>
                  <a:srgbClr val="ED2A59"/>
                </a:solidFill>
              </a:rPr>
              <a:t>Open </a:t>
            </a:r>
            <a:r>
              <a:rPr lang="en-IE" sz="2300" b="1" dirty="0">
                <a:solidFill>
                  <a:srgbClr val="ED2A59"/>
                </a:solidFill>
              </a:rPr>
              <a:t>Data &amp; Big Data </a:t>
            </a:r>
            <a:r>
              <a:rPr lang="ro-RO" sz="2300" dirty="0">
                <a:solidFill>
                  <a:schemeClr val="tx1">
                    <a:lumMod val="75000"/>
                    <a:lumOff val="25000"/>
                  </a:schemeClr>
                </a:solidFill>
              </a:rPr>
              <a:t>pentru a accesa utilizarea și interpretarea resurselor de date online deschise, astfel încât să poți gândi mai inovativ și creativ. Ai nevoie de lucrul acesta pentru a analiza, a verifica datele și a obține informații despre locuințe, populație, mediu, transport, accidente raportate de cetățeni ...</a:t>
            </a:r>
            <a:endParaRPr lang="en-IE" sz="2300" dirty="0">
              <a:solidFill>
                <a:schemeClr val="tx1">
                  <a:lumMod val="75000"/>
                  <a:lumOff val="25000"/>
                </a:schemeClr>
              </a:solidFill>
            </a:endParaRPr>
          </a:p>
          <a:p>
            <a:pPr marL="514350" indent="-514350" algn="just">
              <a:spcBef>
                <a:spcPts val="600"/>
              </a:spcBef>
              <a:buFont typeface="+mj-lt"/>
              <a:buAutoNum type="arabicPeriod" startAt="9"/>
            </a:pPr>
            <a:r>
              <a:rPr lang="en-IE" sz="2300" b="1" dirty="0" smtClean="0">
                <a:solidFill>
                  <a:srgbClr val="ED2A59"/>
                </a:solidFill>
              </a:rPr>
              <a:t>Cod</a:t>
            </a:r>
            <a:r>
              <a:rPr lang="ro-RO" sz="2300" b="1" dirty="0" smtClean="0">
                <a:solidFill>
                  <a:srgbClr val="ED2A59"/>
                </a:solidFill>
              </a:rPr>
              <a:t>are</a:t>
            </a:r>
            <a:r>
              <a:rPr lang="en-IE" sz="2300" b="1" dirty="0" smtClean="0">
                <a:solidFill>
                  <a:srgbClr val="ED2A59"/>
                </a:solidFill>
              </a:rPr>
              <a:t> </a:t>
            </a:r>
            <a:r>
              <a:rPr lang="ro-RO" sz="2300" b="1" dirty="0" smtClean="0">
                <a:solidFill>
                  <a:srgbClr val="ED2A59"/>
                </a:solidFill>
              </a:rPr>
              <a:t>și</a:t>
            </a:r>
            <a:r>
              <a:rPr lang="en-IE" sz="2300" b="1" dirty="0" smtClean="0">
                <a:solidFill>
                  <a:srgbClr val="ED2A59"/>
                </a:solidFill>
              </a:rPr>
              <a:t> Program</a:t>
            </a:r>
            <a:r>
              <a:rPr lang="ro-RO" sz="2300" b="1" dirty="0" smtClean="0">
                <a:solidFill>
                  <a:srgbClr val="ED2A59"/>
                </a:solidFill>
              </a:rPr>
              <a:t>are</a:t>
            </a:r>
            <a:r>
              <a:rPr lang="en-IE" sz="2300" b="1" dirty="0" smtClean="0">
                <a:solidFill>
                  <a:srgbClr val="ED2A59"/>
                </a:solidFill>
              </a:rPr>
              <a:t> </a:t>
            </a:r>
            <a:r>
              <a:rPr lang="ro-RO" sz="2300" dirty="0">
                <a:solidFill>
                  <a:schemeClr val="tx1">
                    <a:lumMod val="75000"/>
                    <a:lumOff val="25000"/>
                  </a:schemeClr>
                </a:solidFill>
              </a:rPr>
              <a:t>pentru a maximiza impactul social, cum ar fi dezvoltarea de jocuri, funcții video, dezvoltarea de aplicații, extinderea și optimizarea platformei (pentru a te adapta dacă ai mult trafic, pentru a gestiona călătoria clienților, pentru a te conecta mai bine, pentru a îmbunătăți accesul dacă internetul pe piețele țintă este defect).</a:t>
            </a:r>
            <a:endParaRPr lang="en-IE" sz="2300" dirty="0">
              <a:solidFill>
                <a:schemeClr val="tx1">
                  <a:lumMod val="75000"/>
                  <a:lumOff val="25000"/>
                </a:schemeClr>
              </a:solidFill>
            </a:endParaRPr>
          </a:p>
          <a:p>
            <a:pPr>
              <a:spcBef>
                <a:spcPts val="600"/>
              </a:spcBef>
            </a:pPr>
            <a:endParaRPr lang="en-IE" dirty="0"/>
          </a:p>
        </p:txBody>
      </p:sp>
      <p:sp>
        <p:nvSpPr>
          <p:cNvPr id="7" name="Text Placeholder 5">
            <a:extLst>
              <a:ext uri="{FF2B5EF4-FFF2-40B4-BE49-F238E27FC236}">
                <a16:creationId xmlns="" xmlns:a16="http://schemas.microsoft.com/office/drawing/2014/main" id="{CD777001-7D5C-458A-8F66-CE686C9A4648}"/>
              </a:ext>
            </a:extLst>
          </p:cNvPr>
          <p:cNvSpPr>
            <a:spLocks noGrp="1"/>
          </p:cNvSpPr>
          <p:nvPr>
            <p:ph type="body" sz="quarter" idx="15"/>
          </p:nvPr>
        </p:nvSpPr>
        <p:spPr>
          <a:xfrm>
            <a:off x="190500" y="589478"/>
            <a:ext cx="3108367" cy="5679043"/>
          </a:xfrm>
        </p:spPr>
        <p:txBody>
          <a:bodyPr>
            <a:normAutofit/>
          </a:bodyPr>
          <a:lstStyle/>
          <a:p>
            <a:r>
              <a:rPr lang="en-IE" b="1" i="1" dirty="0" smtClean="0">
                <a:solidFill>
                  <a:schemeClr val="tx1">
                    <a:lumMod val="75000"/>
                    <a:lumOff val="25000"/>
                  </a:schemeClr>
                </a:solidFill>
              </a:rPr>
              <a:t>…</a:t>
            </a:r>
            <a:r>
              <a:rPr lang="ro-RO" b="1" i="1" dirty="0" smtClean="0">
                <a:solidFill>
                  <a:schemeClr val="tx1">
                    <a:lumMod val="75000"/>
                    <a:lumOff val="25000"/>
                  </a:schemeClr>
                </a:solidFill>
              </a:rPr>
              <a:t>și în sfârșit</a:t>
            </a:r>
            <a:r>
              <a:rPr lang="en-IE" b="1" i="1" dirty="0" smtClean="0">
                <a:solidFill>
                  <a:schemeClr val="tx1">
                    <a:lumMod val="75000"/>
                    <a:lumOff val="25000"/>
                  </a:schemeClr>
                </a:solidFill>
              </a:rPr>
              <a:t>…</a:t>
            </a:r>
            <a:endParaRPr lang="en-IE" b="1" i="1" dirty="0">
              <a:solidFill>
                <a:schemeClr val="tx1">
                  <a:lumMod val="75000"/>
                  <a:lumOff val="25000"/>
                </a:schemeClr>
              </a:solidFill>
            </a:endParaRPr>
          </a:p>
          <a:p>
            <a:endParaRPr lang="en-IE" b="1" i="1" dirty="0">
              <a:solidFill>
                <a:schemeClr val="tx1">
                  <a:lumMod val="75000"/>
                  <a:lumOff val="25000"/>
                </a:schemeClr>
              </a:solidFill>
            </a:endParaRPr>
          </a:p>
          <a:p>
            <a:r>
              <a:rPr lang="ro-RO" b="1" i="1" dirty="0" smtClean="0">
                <a:solidFill>
                  <a:schemeClr val="tx1">
                    <a:lumMod val="75000"/>
                    <a:lumOff val="25000"/>
                  </a:schemeClr>
                </a:solidFill>
              </a:rPr>
              <a:t>E </a:t>
            </a:r>
            <a:r>
              <a:rPr lang="ro-RO" b="1" i="1" dirty="0">
                <a:solidFill>
                  <a:schemeClr val="tx1">
                    <a:lumMod val="75000"/>
                    <a:lumOff val="25000"/>
                  </a:schemeClr>
                </a:solidFill>
              </a:rPr>
              <a:t>minunat să ai aptitudini digitale</a:t>
            </a:r>
            <a:r>
              <a:rPr lang="ro-RO" b="1" i="1" dirty="0" smtClean="0">
                <a:solidFill>
                  <a:schemeClr val="tx1">
                    <a:lumMod val="75000"/>
                    <a:lumOff val="25000"/>
                  </a:schemeClr>
                </a:solidFill>
              </a:rPr>
              <a:t>!</a:t>
            </a:r>
            <a:endParaRPr lang="en-IE" sz="3600" b="1" i="1" dirty="0">
              <a:solidFill>
                <a:schemeClr val="tx1">
                  <a:lumMod val="75000"/>
                  <a:lumOff val="25000"/>
                </a:schemeClr>
              </a:solidFill>
            </a:endParaRPr>
          </a:p>
          <a:p>
            <a:endParaRPr lang="en-IE" sz="3600" b="1" i="1" dirty="0">
              <a:solidFill>
                <a:schemeClr val="tx1">
                  <a:lumMod val="75000"/>
                  <a:lumOff val="25000"/>
                </a:schemeClr>
              </a:solidFill>
            </a:endParaRPr>
          </a:p>
          <a:p>
            <a:pPr marL="514350" indent="-514350">
              <a:buFont typeface="+mj-lt"/>
              <a:buAutoNum type="arabicPeriod" startAt="9"/>
            </a:pPr>
            <a:r>
              <a:rPr lang="ro-RO" sz="2000" b="1" dirty="0">
                <a:solidFill>
                  <a:schemeClr val="tx1">
                    <a:lumMod val="75000"/>
                    <a:lumOff val="25000"/>
                  </a:schemeClr>
                </a:solidFill>
              </a:rPr>
              <a:t>P</a:t>
            </a:r>
            <a:r>
              <a:rPr lang="en-IE" sz="2000" b="1" dirty="0" err="1" smtClean="0">
                <a:solidFill>
                  <a:schemeClr val="tx1">
                    <a:lumMod val="75000"/>
                    <a:lumOff val="25000"/>
                  </a:schemeClr>
                </a:solidFill>
              </a:rPr>
              <a:t>latform</a:t>
            </a:r>
            <a:r>
              <a:rPr lang="ro-RO" sz="2000" b="1" dirty="0" smtClean="0">
                <a:solidFill>
                  <a:schemeClr val="tx1">
                    <a:lumMod val="75000"/>
                    <a:lumOff val="25000"/>
                  </a:schemeClr>
                </a:solidFill>
              </a:rPr>
              <a:t>e de colaborare</a:t>
            </a:r>
            <a:endParaRPr lang="en-IE" sz="2000" b="1" dirty="0">
              <a:solidFill>
                <a:schemeClr val="tx1">
                  <a:lumMod val="75000"/>
                  <a:lumOff val="25000"/>
                </a:schemeClr>
              </a:solidFill>
            </a:endParaRPr>
          </a:p>
          <a:p>
            <a:pPr marL="514350" indent="-514350">
              <a:buFont typeface="+mj-lt"/>
              <a:buAutoNum type="arabicPeriod" startAt="9"/>
            </a:pPr>
            <a:r>
              <a:rPr lang="en-IE" sz="2000" b="1" dirty="0">
                <a:solidFill>
                  <a:schemeClr val="tx1">
                    <a:lumMod val="75000"/>
                    <a:lumOff val="25000"/>
                  </a:schemeClr>
                </a:solidFill>
              </a:rPr>
              <a:t>Open Data </a:t>
            </a:r>
            <a:r>
              <a:rPr lang="ro-RO" sz="2000" b="1" dirty="0" smtClean="0">
                <a:solidFill>
                  <a:schemeClr val="tx1">
                    <a:lumMod val="75000"/>
                    <a:lumOff val="25000"/>
                  </a:schemeClr>
                </a:solidFill>
              </a:rPr>
              <a:t>și</a:t>
            </a:r>
            <a:r>
              <a:rPr lang="en-IE" sz="2000" b="1" dirty="0" smtClean="0">
                <a:solidFill>
                  <a:schemeClr val="tx1">
                    <a:lumMod val="75000"/>
                    <a:lumOff val="25000"/>
                  </a:schemeClr>
                </a:solidFill>
              </a:rPr>
              <a:t> </a:t>
            </a:r>
            <a:r>
              <a:rPr lang="en-IE" sz="2000" b="1" dirty="0">
                <a:solidFill>
                  <a:schemeClr val="tx1">
                    <a:lumMod val="75000"/>
                    <a:lumOff val="25000"/>
                  </a:schemeClr>
                </a:solidFill>
              </a:rPr>
              <a:t>Big Data</a:t>
            </a:r>
          </a:p>
          <a:p>
            <a:pPr marL="514350" indent="-514350">
              <a:buFont typeface="+mj-lt"/>
              <a:buAutoNum type="arabicPeriod" startAt="9"/>
            </a:pPr>
            <a:r>
              <a:rPr lang="en-IE" sz="2000" b="1" dirty="0" smtClean="0">
                <a:solidFill>
                  <a:schemeClr val="tx1">
                    <a:lumMod val="75000"/>
                    <a:lumOff val="25000"/>
                  </a:schemeClr>
                </a:solidFill>
              </a:rPr>
              <a:t>Cod</a:t>
            </a:r>
            <a:r>
              <a:rPr lang="ro-RO" sz="2000" b="1" dirty="0" smtClean="0">
                <a:solidFill>
                  <a:schemeClr val="tx1">
                    <a:lumMod val="75000"/>
                    <a:lumOff val="25000"/>
                  </a:schemeClr>
                </a:solidFill>
              </a:rPr>
              <a:t>are și Programare</a:t>
            </a:r>
            <a:endParaRPr lang="en-IE" sz="3600" b="1" i="1" dirty="0">
              <a:solidFill>
                <a:schemeClr val="tx1">
                  <a:lumMod val="75000"/>
                  <a:lumOff val="25000"/>
                </a:schemeClr>
              </a:solidFill>
            </a:endParaRPr>
          </a:p>
          <a:p>
            <a:endParaRPr lang="en-IE" dirty="0">
              <a:solidFill>
                <a:schemeClr val="tx1">
                  <a:lumMod val="75000"/>
                  <a:lumOff val="25000"/>
                </a:schemeClr>
              </a:solidFill>
            </a:endParaRPr>
          </a:p>
        </p:txBody>
      </p:sp>
    </p:spTree>
    <p:extLst>
      <p:ext uri="{BB962C8B-B14F-4D97-AF65-F5344CB8AC3E}">
        <p14:creationId xmlns:p14="http://schemas.microsoft.com/office/powerpoint/2010/main" val="406718549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 xmlns:a16="http://schemas.microsoft.com/office/drawing/2014/main" id="{33536662-666F-486B-99E9-4FF23897E40E}"/>
              </a:ext>
            </a:extLst>
          </p:cNvPr>
          <p:cNvSpPr>
            <a:spLocks noGrp="1"/>
          </p:cNvSpPr>
          <p:nvPr>
            <p:ph type="body" sz="quarter" idx="14"/>
          </p:nvPr>
        </p:nvSpPr>
        <p:spPr>
          <a:xfrm>
            <a:off x="290894" y="1727346"/>
            <a:ext cx="11901105" cy="4518907"/>
          </a:xfrm>
        </p:spPr>
        <p:txBody>
          <a:bodyPr/>
          <a:lstStyle/>
          <a:p>
            <a:pPr algn="just"/>
            <a:r>
              <a:rPr lang="ro-RO" i="1" dirty="0" smtClean="0">
                <a:solidFill>
                  <a:schemeClr val="tx1">
                    <a:lumMod val="75000"/>
                    <a:lumOff val="25000"/>
                  </a:schemeClr>
                </a:solidFill>
                <a:cs typeface="Calibri" panose="020F0502020204030204" pitchFamily="34" charset="0"/>
              </a:rPr>
              <a:t>Dacă </a:t>
            </a:r>
            <a:r>
              <a:rPr lang="ro-RO" i="1" dirty="0">
                <a:solidFill>
                  <a:schemeClr val="tx1">
                    <a:lumMod val="75000"/>
                    <a:lumOff val="25000"/>
                  </a:schemeClr>
                </a:solidFill>
                <a:cs typeface="Calibri" panose="020F0502020204030204" pitchFamily="34" charset="0"/>
              </a:rPr>
              <a:t>poți răspunde afirmativ la majoritatea </a:t>
            </a:r>
            <a:r>
              <a:rPr lang="ro-RO" i="1" dirty="0" smtClean="0">
                <a:solidFill>
                  <a:schemeClr val="tx1">
                    <a:lumMod val="75000"/>
                    <a:lumOff val="25000"/>
                  </a:schemeClr>
                </a:solidFill>
                <a:cs typeface="Calibri" panose="020F0502020204030204" pitchFamily="34" charset="0"/>
              </a:rPr>
              <a:t>întrebărilor, </a:t>
            </a:r>
            <a:r>
              <a:rPr lang="ro-RO" i="1" dirty="0">
                <a:solidFill>
                  <a:schemeClr val="tx1">
                    <a:lumMod val="75000"/>
                    <a:lumOff val="25000"/>
                  </a:schemeClr>
                </a:solidFill>
                <a:cs typeface="Calibri" panose="020F0502020204030204" pitchFamily="34" charset="0"/>
              </a:rPr>
              <a:t>ești cel mai probabil deja un YDSI!</a:t>
            </a:r>
            <a:endParaRPr lang="en-US" i="1" dirty="0">
              <a:solidFill>
                <a:schemeClr val="tx1">
                  <a:lumMod val="75000"/>
                  <a:lumOff val="25000"/>
                </a:schemeClr>
              </a:solidFill>
              <a:cs typeface="Calibri" panose="020F0502020204030204" pitchFamily="34" charset="0"/>
            </a:endParaRPr>
          </a:p>
          <a:p>
            <a:pPr marL="342900" indent="-342900" algn="just">
              <a:buFont typeface="Wingdings" panose="05000000000000000000" pitchFamily="2" charset="2"/>
              <a:buChar char="q"/>
            </a:pPr>
            <a:r>
              <a:rPr lang="ro-RO" dirty="0" smtClean="0">
                <a:solidFill>
                  <a:schemeClr val="tx1">
                    <a:lumMod val="75000"/>
                    <a:lumOff val="25000"/>
                  </a:schemeClr>
                </a:solidFill>
                <a:cs typeface="Calibri" panose="020F0502020204030204" pitchFamily="34" charset="0"/>
              </a:rPr>
              <a:t>Crezi </a:t>
            </a:r>
            <a:r>
              <a:rPr lang="ro-RO" dirty="0">
                <a:solidFill>
                  <a:schemeClr val="tx1">
                    <a:lumMod val="75000"/>
                    <a:lumOff val="25000"/>
                  </a:schemeClr>
                </a:solidFill>
                <a:cs typeface="Calibri" panose="020F0502020204030204" pitchFamily="34" charset="0"/>
              </a:rPr>
              <a:t>că ai capacitatea de </a:t>
            </a:r>
            <a:r>
              <a:rPr lang="ro-RO" b="1" dirty="0">
                <a:solidFill>
                  <a:schemeClr val="tx1">
                    <a:lumMod val="75000"/>
                    <a:lumOff val="25000"/>
                  </a:schemeClr>
                </a:solidFill>
                <a:cs typeface="Calibri" panose="020F0502020204030204" pitchFamily="34" charset="0"/>
              </a:rPr>
              <a:t>a schimba </a:t>
            </a:r>
            <a:r>
              <a:rPr lang="ro-RO" b="1" dirty="0" smtClean="0">
                <a:solidFill>
                  <a:schemeClr val="tx1">
                    <a:lumMod val="75000"/>
                    <a:lumOff val="25000"/>
                  </a:schemeClr>
                </a:solidFill>
                <a:cs typeface="Calibri" panose="020F0502020204030204" pitchFamily="34" charset="0"/>
              </a:rPr>
              <a:t>lumea</a:t>
            </a:r>
            <a:r>
              <a:rPr lang="ro-RO" dirty="0" smtClean="0">
                <a:solidFill>
                  <a:schemeClr val="tx1">
                    <a:lumMod val="75000"/>
                    <a:lumOff val="25000"/>
                  </a:schemeClr>
                </a:solidFill>
                <a:cs typeface="Calibri" panose="020F0502020204030204" pitchFamily="34" charset="0"/>
              </a:rPr>
              <a:t>?</a:t>
            </a:r>
            <a:endParaRPr lang="ro-RO" dirty="0">
              <a:solidFill>
                <a:schemeClr val="tx1">
                  <a:lumMod val="75000"/>
                  <a:lumOff val="25000"/>
                </a:schemeClr>
              </a:solidFill>
              <a:cs typeface="Calibri" panose="020F0502020204030204" pitchFamily="34" charset="0"/>
            </a:endParaRPr>
          </a:p>
          <a:p>
            <a:pPr marL="342900" indent="-342900" algn="just">
              <a:buFont typeface="Wingdings" panose="05000000000000000000" pitchFamily="2" charset="2"/>
              <a:buChar char="q"/>
            </a:pPr>
            <a:r>
              <a:rPr lang="ro-RO" dirty="0" smtClean="0"/>
              <a:t>Crezi </a:t>
            </a:r>
            <a:r>
              <a:rPr lang="ro-RO" dirty="0"/>
              <a:t>că poți </a:t>
            </a:r>
            <a:r>
              <a:rPr lang="ro-RO" b="1" dirty="0"/>
              <a:t>aborda nedreptățile? </a:t>
            </a:r>
            <a:r>
              <a:rPr lang="ro-RO" dirty="0"/>
              <a:t>Sau poate </a:t>
            </a:r>
            <a:r>
              <a:rPr lang="ro-RO" b="1" dirty="0"/>
              <a:t>să îmbunătățești comunitatea </a:t>
            </a:r>
            <a:r>
              <a:rPr lang="ro-RO" b="1" dirty="0" smtClean="0"/>
              <a:t>locală</a:t>
            </a:r>
            <a:r>
              <a:rPr lang="ro-RO" dirty="0" smtClean="0"/>
              <a:t>?</a:t>
            </a:r>
            <a:endParaRPr lang="ro-RO" dirty="0"/>
          </a:p>
          <a:p>
            <a:pPr marL="342900" indent="-342900" algn="just">
              <a:buFont typeface="Wingdings" panose="05000000000000000000" pitchFamily="2" charset="2"/>
              <a:buChar char="q"/>
            </a:pPr>
            <a:r>
              <a:rPr lang="ro-RO" dirty="0"/>
              <a:t>Ai o dorință puternică de </a:t>
            </a:r>
            <a:r>
              <a:rPr lang="ro-RO" b="1" dirty="0"/>
              <a:t>a da ceva </a:t>
            </a:r>
            <a:r>
              <a:rPr lang="ro-RO" b="1" dirty="0" smtClean="0"/>
              <a:t>înapoi</a:t>
            </a:r>
            <a:r>
              <a:rPr lang="ro-RO" dirty="0" smtClean="0"/>
              <a:t>?</a:t>
            </a:r>
            <a:endParaRPr lang="ro-RO" dirty="0"/>
          </a:p>
          <a:p>
            <a:pPr marL="342900" indent="-342900" algn="just">
              <a:buFont typeface="Wingdings" panose="05000000000000000000" pitchFamily="2" charset="2"/>
              <a:buChar char="q"/>
            </a:pPr>
            <a:r>
              <a:rPr lang="ro-RO" dirty="0" smtClean="0"/>
              <a:t>Ești </a:t>
            </a:r>
            <a:r>
              <a:rPr lang="ro-RO" b="1" dirty="0"/>
              <a:t>sensibil la nevoile altora</a:t>
            </a:r>
            <a:r>
              <a:rPr lang="ro-RO" dirty="0"/>
              <a:t>? Cei mai buni inovatori sociali sunt cei care au o puternică aptitudine pentru empatie. Înțeleg nevoile altora, apreciază diversitatea și diferența de valoare. Ei văd lumea prin ochi empatici și inovatori. Văd alte perspective, expertiză și creativitate pentru a proiecta soluții bazate pe experiențe și nevoi umane </a:t>
            </a:r>
            <a:r>
              <a:rPr lang="ro-RO" dirty="0" smtClean="0"/>
              <a:t>reale.</a:t>
            </a:r>
            <a:endParaRPr lang="ro-RO" dirty="0"/>
          </a:p>
          <a:p>
            <a:pPr marL="342900" indent="-342900" algn="just">
              <a:buFont typeface="Wingdings" panose="05000000000000000000" pitchFamily="2" charset="2"/>
              <a:buChar char="q"/>
            </a:pPr>
            <a:r>
              <a:rPr lang="ro-RO" dirty="0" smtClean="0"/>
              <a:t>Îți </a:t>
            </a:r>
            <a:r>
              <a:rPr lang="ro-RO" dirty="0"/>
              <a:t>place </a:t>
            </a:r>
            <a:r>
              <a:rPr lang="ro-RO" b="1" dirty="0"/>
              <a:t>să rezolvi probleme</a:t>
            </a:r>
            <a:r>
              <a:rPr lang="ro-RO" dirty="0"/>
              <a:t>? Inovația și creativitatea sunt necesare pentru a da viață ideilor de inovare socială. Nu trebuie să ai toate răspunsurile - doar dorința de a căuta soluții.</a:t>
            </a:r>
            <a:endParaRPr lang="en-US" dirty="0"/>
          </a:p>
          <a:p>
            <a:pPr algn="just"/>
            <a:r>
              <a:rPr lang="en-US" dirty="0" smtClean="0">
                <a:solidFill>
                  <a:schemeClr val="tx1">
                    <a:lumMod val="75000"/>
                    <a:lumOff val="25000"/>
                  </a:schemeClr>
                </a:solidFill>
                <a:cs typeface="Calibri" panose="020F0502020204030204" pitchFamily="34" charset="0"/>
              </a:rPr>
              <a:t> </a:t>
            </a:r>
            <a:endParaRPr lang="en-IE" dirty="0">
              <a:solidFill>
                <a:schemeClr val="tx1">
                  <a:lumMod val="75000"/>
                  <a:lumOff val="25000"/>
                </a:schemeClr>
              </a:solidFill>
            </a:endParaRPr>
          </a:p>
          <a:p>
            <a:pPr algn="just"/>
            <a:endParaRPr lang="en-IE" dirty="0">
              <a:solidFill>
                <a:schemeClr val="tx1">
                  <a:lumMod val="75000"/>
                  <a:lumOff val="25000"/>
                </a:schemeClr>
              </a:solidFill>
              <a:ea typeface="Segoe UI Historic" panose="020B0502040204020203" pitchFamily="34" charset="0"/>
              <a:cs typeface="Segoe UI Historic" panose="020B0502040204020203" pitchFamily="34" charset="0"/>
            </a:endParaRPr>
          </a:p>
        </p:txBody>
      </p:sp>
      <p:sp>
        <p:nvSpPr>
          <p:cNvPr id="4" name="TextBox 3">
            <a:extLst>
              <a:ext uri="{FF2B5EF4-FFF2-40B4-BE49-F238E27FC236}">
                <a16:creationId xmlns="" xmlns:a16="http://schemas.microsoft.com/office/drawing/2014/main" id="{3B95389B-733D-4BB2-85A8-BE2E05754C06}"/>
              </a:ext>
            </a:extLst>
          </p:cNvPr>
          <p:cNvSpPr txBox="1"/>
          <p:nvPr/>
        </p:nvSpPr>
        <p:spPr>
          <a:xfrm>
            <a:off x="1313645" y="323828"/>
            <a:ext cx="9324304" cy="1015663"/>
          </a:xfrm>
          <a:prstGeom prst="rect">
            <a:avLst/>
          </a:prstGeom>
          <a:noFill/>
        </p:spPr>
        <p:txBody>
          <a:bodyPr wrap="square" rtlCol="0">
            <a:spAutoFit/>
          </a:bodyPr>
          <a:lstStyle/>
          <a:p>
            <a:r>
              <a:rPr lang="ro-RO" sz="6000" dirty="0" smtClean="0">
                <a:solidFill>
                  <a:srgbClr val="A6377D"/>
                </a:solidFill>
                <a:latin typeface="Cooper Black" panose="0208090404030B020404" pitchFamily="18" charset="0"/>
              </a:rPr>
              <a:t>Testarea </a:t>
            </a:r>
            <a:r>
              <a:rPr lang="ro-RO" sz="6000" dirty="0">
                <a:solidFill>
                  <a:srgbClr val="A6377D"/>
                </a:solidFill>
                <a:latin typeface="Cooper Black" panose="0208090404030B020404" pitchFamily="18" charset="0"/>
              </a:rPr>
              <a:t>cunoștințelor</a:t>
            </a:r>
            <a:endParaRPr lang="en-US" sz="6000" dirty="0">
              <a:solidFill>
                <a:srgbClr val="A6377D"/>
              </a:solidFill>
              <a:latin typeface="Cooper Black" panose="0208090404030B020404" pitchFamily="18" charset="0"/>
            </a:endParaRPr>
          </a:p>
        </p:txBody>
      </p:sp>
    </p:spTree>
    <p:extLst>
      <p:ext uri="{BB962C8B-B14F-4D97-AF65-F5344CB8AC3E}">
        <p14:creationId xmlns:p14="http://schemas.microsoft.com/office/powerpoint/2010/main" val="310374421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 xmlns:a16="http://schemas.microsoft.com/office/drawing/2014/main" id="{9C177520-CC44-4207-9561-C461952DECDC}"/>
              </a:ext>
            </a:extLst>
          </p:cNvPr>
          <p:cNvSpPr>
            <a:spLocks noGrp="1"/>
          </p:cNvSpPr>
          <p:nvPr>
            <p:ph type="body" sz="quarter" idx="14"/>
          </p:nvPr>
        </p:nvSpPr>
        <p:spPr>
          <a:xfrm>
            <a:off x="485563" y="1065985"/>
            <a:ext cx="11356370" cy="2644774"/>
          </a:xfrm>
        </p:spPr>
        <p:txBody>
          <a:bodyPr/>
          <a:lstStyle/>
          <a:p>
            <a:pPr algn="ctr">
              <a:lnSpc>
                <a:spcPct val="100000"/>
              </a:lnSpc>
              <a:spcBef>
                <a:spcPts val="0"/>
              </a:spcBef>
            </a:pPr>
            <a:r>
              <a:rPr lang="en-US" sz="2400" b="1" dirty="0" err="1" smtClean="0">
                <a:solidFill>
                  <a:srgbClr val="ED2A59"/>
                </a:solidFill>
                <a:latin typeface="Calibri" panose="020F0502020204030204" pitchFamily="34" charset="0"/>
                <a:ea typeface="Calibri" panose="020F0502020204030204" pitchFamily="34" charset="0"/>
                <a:cs typeface="Calibri" panose="020F0502020204030204" pitchFamily="34" charset="0"/>
              </a:rPr>
              <a:t>Modul</a:t>
            </a:r>
            <a:r>
              <a:rPr lang="ro-RO" sz="2400" b="1" dirty="0" smtClean="0">
                <a:solidFill>
                  <a:srgbClr val="ED2A59"/>
                </a:solidFill>
                <a:latin typeface="Calibri" panose="020F0502020204030204" pitchFamily="34" charset="0"/>
                <a:ea typeface="Calibri" panose="020F0502020204030204" pitchFamily="34" charset="0"/>
                <a:cs typeface="Calibri" panose="020F0502020204030204" pitchFamily="34" charset="0"/>
              </a:rPr>
              <a:t>ul</a:t>
            </a:r>
            <a:r>
              <a:rPr lang="en-US" sz="2400" b="1" dirty="0" smtClean="0">
                <a:solidFill>
                  <a:srgbClr val="ED2A59"/>
                </a:solidFill>
                <a:latin typeface="Calibri" panose="020F0502020204030204" pitchFamily="34" charset="0"/>
                <a:ea typeface="Calibri" panose="020F0502020204030204" pitchFamily="34" charset="0"/>
                <a:cs typeface="Calibri" panose="020F0502020204030204" pitchFamily="34" charset="0"/>
              </a:rPr>
              <a:t> </a:t>
            </a:r>
            <a:r>
              <a:rPr lang="en-US" sz="2400" b="1" dirty="0">
                <a:solidFill>
                  <a:srgbClr val="ED2A59"/>
                </a:solidFill>
                <a:latin typeface="Calibri" panose="020F0502020204030204" pitchFamily="34" charset="0"/>
                <a:ea typeface="Calibri" panose="020F0502020204030204" pitchFamily="34" charset="0"/>
                <a:cs typeface="Calibri" panose="020F0502020204030204" pitchFamily="34" charset="0"/>
              </a:rPr>
              <a:t>1, </a:t>
            </a:r>
            <a:r>
              <a:rPr lang="ro-RO" b="1" dirty="0" smtClean="0">
                <a:solidFill>
                  <a:srgbClr val="ED2A59"/>
                </a:solidFill>
                <a:latin typeface="Calibri" panose="020F0502020204030204" pitchFamily="34" charset="0"/>
                <a:ea typeface="Calibri" panose="020F0502020204030204" pitchFamily="34" charset="0"/>
                <a:cs typeface="Calibri" panose="020F0502020204030204" pitchFamily="34" charset="0"/>
              </a:rPr>
              <a:t>Subiectul</a:t>
            </a:r>
            <a:r>
              <a:rPr lang="en-US" sz="2400" b="1" dirty="0" smtClean="0">
                <a:solidFill>
                  <a:srgbClr val="ED2A59"/>
                </a:solidFill>
                <a:latin typeface="Calibri" panose="020F0502020204030204" pitchFamily="34" charset="0"/>
                <a:ea typeface="Calibri" panose="020F0502020204030204" pitchFamily="34" charset="0"/>
                <a:cs typeface="Calibri" panose="020F0502020204030204" pitchFamily="34" charset="0"/>
              </a:rPr>
              <a:t> </a:t>
            </a:r>
            <a:r>
              <a:rPr lang="en-US" sz="2400" b="1" dirty="0">
                <a:solidFill>
                  <a:srgbClr val="ED2A59"/>
                </a:solidFill>
                <a:latin typeface="Calibri" panose="020F0502020204030204" pitchFamily="34" charset="0"/>
                <a:ea typeface="Calibri" panose="020F0502020204030204" pitchFamily="34" charset="0"/>
                <a:cs typeface="Calibri" panose="020F0502020204030204" pitchFamily="34" charset="0"/>
              </a:rPr>
              <a:t>3 </a:t>
            </a:r>
            <a:r>
              <a:rPr lang="ro-RO"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Explică diferitele tipuri de tehnologii în inovarea social digitală, cu exemple despre modul în care acestea au deja impact asupra lumii în moduri profunde. Se concentrează pe puterea și potențialul tinerilor de a fi inovatori sociali digitali și demonstrează modul în care YDSI rezolvă și construiește un viitor mai bun pentru lume</a:t>
            </a:r>
            <a:r>
              <a:rPr lang="ro-RO" dirty="0" smtClean="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 </a:t>
            </a:r>
            <a:r>
              <a:rPr lang="ro-RO"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Împărtășim modul în care aplică în special cunoștințele digitale, tehnologiile, resursele și pasiunile lor pentru a transforma vieți și comunități începând cu resurse puține</a:t>
            </a:r>
            <a:r>
              <a:rPr lang="ro-RO" dirty="0" smtClean="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a:t>
            </a:r>
            <a:endParaRPr lang="ro-RO"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endParaRPr>
          </a:p>
          <a:p>
            <a:pPr lvl="0" algn="ctr">
              <a:lnSpc>
                <a:spcPct val="100000"/>
              </a:lnSpc>
              <a:spcBef>
                <a:spcPts val="0"/>
              </a:spcBef>
            </a:pPr>
            <a:endParaRPr lang="en-US" sz="1000" dirty="0">
              <a:solidFill>
                <a:schemeClr val="tx1">
                  <a:lumMod val="75000"/>
                  <a:lumOff val="25000"/>
                </a:schemeClr>
              </a:solidFill>
              <a:effectLst/>
              <a:latin typeface="Calibri" panose="020F0502020204030204" pitchFamily="34" charset="0"/>
              <a:ea typeface="Calibri" panose="020F0502020204030204" pitchFamily="34" charset="0"/>
              <a:cs typeface="Calibri" panose="020F0502020204030204" pitchFamily="34" charset="0"/>
            </a:endParaRPr>
          </a:p>
          <a:p>
            <a:pPr algn="ctr">
              <a:lnSpc>
                <a:spcPct val="100000"/>
              </a:lnSpc>
              <a:spcBef>
                <a:spcPts val="0"/>
              </a:spcBef>
            </a:pPr>
            <a:r>
              <a:rPr lang="ro-RO" sz="3200" b="1" dirty="0">
                <a:solidFill>
                  <a:srgbClr val="ED2A59"/>
                </a:solidFill>
              </a:rPr>
              <a:t>”</a:t>
            </a:r>
            <a:r>
              <a:rPr lang="ro-RO" sz="3200" b="1" dirty="0" smtClean="0">
                <a:solidFill>
                  <a:srgbClr val="ED2A59"/>
                </a:solidFill>
              </a:rPr>
              <a:t>Tehnologiile </a:t>
            </a:r>
            <a:r>
              <a:rPr lang="ro-RO" sz="3200" b="1" dirty="0">
                <a:solidFill>
                  <a:srgbClr val="ED2A59"/>
                </a:solidFill>
              </a:rPr>
              <a:t>digitale sunt </a:t>
            </a:r>
            <a:r>
              <a:rPr lang="ro-RO" sz="3200" b="1" dirty="0" smtClean="0">
                <a:solidFill>
                  <a:srgbClr val="ED2A59"/>
                </a:solidFill>
              </a:rPr>
              <a:t>factori </a:t>
            </a:r>
            <a:r>
              <a:rPr lang="ro-RO" sz="3200" b="1" dirty="0">
                <a:solidFill>
                  <a:srgbClr val="ED2A59"/>
                </a:solidFill>
              </a:rPr>
              <a:t>de </a:t>
            </a:r>
            <a:r>
              <a:rPr lang="ro-RO" sz="3200" b="1" dirty="0" smtClean="0">
                <a:solidFill>
                  <a:srgbClr val="ED2A59"/>
                </a:solidFill>
              </a:rPr>
              <a:t>încurajare</a:t>
            </a:r>
            <a:r>
              <a:rPr lang="ro-RO" sz="3200" dirty="0"/>
              <a:t>”</a:t>
            </a:r>
            <a:endParaRPr lang="en-IE" sz="3200" b="1" dirty="0">
              <a:solidFill>
                <a:srgbClr val="ED2A59"/>
              </a:solidFill>
            </a:endParaRPr>
          </a:p>
          <a:p>
            <a:pPr lvl="0" algn="ctr">
              <a:lnSpc>
                <a:spcPct val="100000"/>
              </a:lnSpc>
              <a:spcBef>
                <a:spcPts val="0"/>
              </a:spcBef>
            </a:pPr>
            <a:endParaRPr lang="en-US" sz="1000" dirty="0">
              <a:solidFill>
                <a:schemeClr val="tx1">
                  <a:lumMod val="75000"/>
                  <a:lumOff val="25000"/>
                </a:schemeClr>
              </a:solidFill>
              <a:effectLst/>
              <a:latin typeface="Calibri" panose="020F0502020204030204" pitchFamily="34" charset="0"/>
              <a:ea typeface="Calibri" panose="020F0502020204030204" pitchFamily="34" charset="0"/>
              <a:cs typeface="Calibri" panose="020F0502020204030204" pitchFamily="34" charset="0"/>
            </a:endParaRPr>
          </a:p>
          <a:p>
            <a:pPr marL="342900" lvl="0" indent="-342900">
              <a:buFont typeface="Wingdings" panose="05000000000000000000" pitchFamily="2" charset="2"/>
              <a:buChar char="ü"/>
            </a:pPr>
            <a:r>
              <a:rPr lang="ro-RO" b="1" dirty="0" smtClean="0">
                <a:solidFill>
                  <a:schemeClr val="tx1">
                    <a:lumMod val="75000"/>
                    <a:lumOff val="25000"/>
                  </a:schemeClr>
                </a:solidFill>
              </a:rPr>
              <a:t>Modul </a:t>
            </a:r>
            <a:r>
              <a:rPr lang="ro-RO" b="1" dirty="0">
                <a:solidFill>
                  <a:schemeClr val="tx1">
                    <a:lumMod val="75000"/>
                    <a:lumOff val="25000"/>
                  </a:schemeClr>
                </a:solidFill>
              </a:rPr>
              <a:t>în care inovația socială digitală schimbă peisajele sociale, economice, de sănătate și de mediu din </a:t>
            </a:r>
            <a:r>
              <a:rPr lang="ro-RO" b="1" dirty="0" smtClean="0">
                <a:solidFill>
                  <a:schemeClr val="tx1">
                    <a:lumMod val="75000"/>
                    <a:lumOff val="25000"/>
                  </a:schemeClr>
                </a:solidFill>
              </a:rPr>
              <a:t>Europa</a:t>
            </a:r>
            <a:endParaRPr lang="ro-RO" b="1" dirty="0">
              <a:solidFill>
                <a:schemeClr val="tx1">
                  <a:lumMod val="75000"/>
                  <a:lumOff val="25000"/>
                </a:schemeClr>
              </a:solidFill>
            </a:endParaRPr>
          </a:p>
          <a:p>
            <a:pPr marL="342900" lvl="0" indent="-342900">
              <a:buFont typeface="Wingdings" panose="05000000000000000000" pitchFamily="2" charset="2"/>
              <a:buChar char="ü"/>
            </a:pPr>
            <a:r>
              <a:rPr lang="ro-RO" b="1" dirty="0">
                <a:solidFill>
                  <a:schemeClr val="tx1">
                    <a:lumMod val="75000"/>
                    <a:lumOff val="25000"/>
                  </a:schemeClr>
                </a:solidFill>
              </a:rPr>
              <a:t>Puterea diferitelor tehnologii precum AI, Blockchain, Cloud Analytics, IOT (Internetul lucrurilor) ...</a:t>
            </a:r>
          </a:p>
          <a:p>
            <a:pPr marL="342900" lvl="0" indent="-342900">
              <a:buFont typeface="Wingdings" panose="05000000000000000000" pitchFamily="2" charset="2"/>
              <a:buChar char="ü"/>
            </a:pPr>
            <a:r>
              <a:rPr lang="ro-RO" b="1" dirty="0">
                <a:solidFill>
                  <a:schemeClr val="tx1">
                    <a:lumMod val="75000"/>
                    <a:lumOff val="25000"/>
                  </a:schemeClr>
                </a:solidFill>
              </a:rPr>
              <a:t>Cum tinerii conduc deja calea și devin lideri în Inovarea Socială Digitală</a:t>
            </a:r>
            <a:endParaRPr lang="en-US" b="1" dirty="0">
              <a:solidFill>
                <a:schemeClr val="tx1">
                  <a:lumMod val="75000"/>
                  <a:lumOff val="25000"/>
                </a:schemeClr>
              </a:solidFill>
            </a:endParaRPr>
          </a:p>
          <a:p>
            <a:pPr lvl="0" algn="ctr">
              <a:lnSpc>
                <a:spcPct val="100000"/>
              </a:lnSpc>
              <a:spcBef>
                <a:spcPts val="0"/>
              </a:spcBef>
            </a:pPr>
            <a:endParaRPr lang="en-IE"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lgn="ctr"/>
            <a:endParaRPr lang="en-IE" dirty="0">
              <a:solidFill>
                <a:schemeClr val="tx1">
                  <a:lumMod val="75000"/>
                  <a:lumOff val="25000"/>
                </a:schemeClr>
              </a:solidFill>
            </a:endParaRPr>
          </a:p>
        </p:txBody>
      </p:sp>
      <p:sp>
        <p:nvSpPr>
          <p:cNvPr id="6" name="Text Placeholder 6">
            <a:extLst>
              <a:ext uri="{FF2B5EF4-FFF2-40B4-BE49-F238E27FC236}">
                <a16:creationId xmlns="" xmlns:a16="http://schemas.microsoft.com/office/drawing/2014/main" id="{A1CBBB82-C54B-4F75-9625-A758588C431C}"/>
              </a:ext>
            </a:extLst>
          </p:cNvPr>
          <p:cNvSpPr txBox="1">
            <a:spLocks/>
          </p:cNvSpPr>
          <p:nvPr/>
        </p:nvSpPr>
        <p:spPr>
          <a:xfrm>
            <a:off x="725020" y="141490"/>
            <a:ext cx="10066710" cy="112093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ro-RO" sz="6600" b="1" dirty="0" smtClean="0">
                <a:solidFill>
                  <a:schemeClr val="tx1">
                    <a:lumMod val="75000"/>
                    <a:lumOff val="25000"/>
                  </a:schemeClr>
                </a:solidFill>
              </a:rPr>
              <a:t>Subiectul</a:t>
            </a:r>
            <a:r>
              <a:rPr lang="en-IE" sz="6600" b="1" dirty="0" smtClean="0">
                <a:solidFill>
                  <a:schemeClr val="tx1">
                    <a:lumMod val="75000"/>
                    <a:lumOff val="25000"/>
                  </a:schemeClr>
                </a:solidFill>
              </a:rPr>
              <a:t> </a:t>
            </a:r>
            <a:r>
              <a:rPr lang="en-IE" sz="6600" b="1" dirty="0">
                <a:solidFill>
                  <a:schemeClr val="tx1">
                    <a:lumMod val="75000"/>
                    <a:lumOff val="25000"/>
                  </a:schemeClr>
                </a:solidFill>
              </a:rPr>
              <a:t>3</a:t>
            </a:r>
          </a:p>
        </p:txBody>
      </p:sp>
    </p:spTree>
    <p:extLst>
      <p:ext uri="{BB962C8B-B14F-4D97-AF65-F5344CB8AC3E}">
        <p14:creationId xmlns:p14="http://schemas.microsoft.com/office/powerpoint/2010/main" val="101141686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picture containing doughnut, donut, food, close&#10;&#10;Description automatically generated">
            <a:extLst>
              <a:ext uri="{FF2B5EF4-FFF2-40B4-BE49-F238E27FC236}">
                <a16:creationId xmlns="" xmlns:a16="http://schemas.microsoft.com/office/drawing/2014/main" id="{A17DC39B-C662-49C6-86F6-14D9666996C7}"/>
              </a:ext>
            </a:extLst>
          </p:cNvPr>
          <p:cNvPicPr>
            <a:picLocks noGrp="1" noChangeAspect="1"/>
          </p:cNvPicPr>
          <p:nvPr>
            <p:ph type="pic" sz="quarter" idx="10"/>
          </p:nvPr>
        </p:nvPicPr>
        <p:blipFill>
          <a:blip r:embed="rId2"/>
          <a:srcRect l="33329" r="33329"/>
          <a:stretch>
            <a:fillRect/>
          </a:stretch>
        </p:blipFill>
        <p:spPr>
          <a:xfrm>
            <a:off x="8755811" y="0"/>
            <a:ext cx="3436189" cy="6872292"/>
          </a:xfrm>
        </p:spPr>
      </p:pic>
      <p:sp>
        <p:nvSpPr>
          <p:cNvPr id="5" name="Text Placeholder 4">
            <a:extLst>
              <a:ext uri="{FF2B5EF4-FFF2-40B4-BE49-F238E27FC236}">
                <a16:creationId xmlns="" xmlns:a16="http://schemas.microsoft.com/office/drawing/2014/main" id="{E23DE16E-7F78-4041-AE4B-47337FA4E038}"/>
              </a:ext>
            </a:extLst>
          </p:cNvPr>
          <p:cNvSpPr>
            <a:spLocks noGrp="1"/>
          </p:cNvSpPr>
          <p:nvPr>
            <p:ph type="body" sz="quarter" idx="14"/>
          </p:nvPr>
        </p:nvSpPr>
        <p:spPr>
          <a:xfrm>
            <a:off x="231819" y="262883"/>
            <a:ext cx="8783391" cy="6124666"/>
          </a:xfrm>
        </p:spPr>
        <p:txBody>
          <a:bodyPr/>
          <a:lstStyle/>
          <a:p>
            <a:pPr algn="just">
              <a:spcBef>
                <a:spcPts val="0"/>
              </a:spcBef>
            </a:pPr>
            <a:r>
              <a:rPr lang="ro-RO" sz="2200" b="1" dirty="0" smtClean="0">
                <a:solidFill>
                  <a:schemeClr val="tx1">
                    <a:lumMod val="75000"/>
                    <a:lumOff val="25000"/>
                  </a:schemeClr>
                </a:solidFill>
              </a:rPr>
              <a:t>Transformarea </a:t>
            </a:r>
            <a:r>
              <a:rPr lang="ro-RO" sz="2200" b="1" dirty="0">
                <a:solidFill>
                  <a:schemeClr val="tx1">
                    <a:lumMod val="75000"/>
                    <a:lumOff val="25000"/>
                  </a:schemeClr>
                </a:solidFill>
              </a:rPr>
              <a:t>digitală a Europei se accelerează odată cu avansarea rapidă a noilor tehnologii </a:t>
            </a:r>
            <a:r>
              <a:rPr lang="ro-RO" sz="2200" dirty="0" smtClean="0">
                <a:solidFill>
                  <a:schemeClr val="tx1">
                    <a:lumMod val="75000"/>
                    <a:lumOff val="25000"/>
                  </a:schemeClr>
                </a:solidFill>
              </a:rPr>
              <a:t>precum</a:t>
            </a:r>
            <a:r>
              <a:rPr lang="en-IE" sz="2200" dirty="0" smtClean="0">
                <a:solidFill>
                  <a:schemeClr val="tx1">
                    <a:lumMod val="75000"/>
                    <a:lumOff val="25000"/>
                  </a:schemeClr>
                </a:solidFill>
              </a:rPr>
              <a:t> </a:t>
            </a:r>
            <a:r>
              <a:rPr lang="en-IE" sz="2200" b="1" i="1" dirty="0" err="1" smtClean="0">
                <a:solidFill>
                  <a:srgbClr val="EF619A"/>
                </a:solidFill>
              </a:rPr>
              <a:t>inteligen</a:t>
            </a:r>
            <a:r>
              <a:rPr lang="ro-RO" sz="2200" b="1" i="1" dirty="0" smtClean="0">
                <a:solidFill>
                  <a:srgbClr val="EF619A"/>
                </a:solidFill>
              </a:rPr>
              <a:t>ța </a:t>
            </a:r>
            <a:r>
              <a:rPr lang="en-IE" sz="2200" b="1" i="1" dirty="0" smtClean="0">
                <a:solidFill>
                  <a:srgbClr val="EF619A"/>
                </a:solidFill>
              </a:rPr>
              <a:t>artificial</a:t>
            </a:r>
            <a:r>
              <a:rPr lang="ro-RO" sz="2200" b="1" i="1" dirty="0" smtClean="0">
                <a:solidFill>
                  <a:srgbClr val="EF619A"/>
                </a:solidFill>
              </a:rPr>
              <a:t>ă</a:t>
            </a:r>
            <a:r>
              <a:rPr lang="en-IE" sz="2200" dirty="0" smtClean="0">
                <a:solidFill>
                  <a:schemeClr val="tx1">
                    <a:lumMod val="75000"/>
                    <a:lumOff val="25000"/>
                  </a:schemeClr>
                </a:solidFill>
              </a:rPr>
              <a:t>, </a:t>
            </a:r>
            <a:r>
              <a:rPr lang="en-IE" sz="2200" b="1" i="1" dirty="0" smtClean="0">
                <a:solidFill>
                  <a:srgbClr val="EF619A"/>
                </a:solidFill>
              </a:rPr>
              <a:t>robotic</a:t>
            </a:r>
            <a:r>
              <a:rPr lang="ro-RO" sz="2200" b="1" i="1" dirty="0" smtClean="0">
                <a:solidFill>
                  <a:srgbClr val="EF619A"/>
                </a:solidFill>
              </a:rPr>
              <a:t>ă</a:t>
            </a:r>
            <a:r>
              <a:rPr lang="en-IE" sz="2200" b="1" i="1" dirty="0" smtClean="0">
                <a:solidFill>
                  <a:srgbClr val="EF619A"/>
                </a:solidFill>
              </a:rPr>
              <a:t>, </a:t>
            </a:r>
            <a:r>
              <a:rPr lang="en-IE" sz="2200" b="1" i="1" dirty="0">
                <a:solidFill>
                  <a:srgbClr val="EF619A"/>
                </a:solidFill>
              </a:rPr>
              <a:t>cloud computing </a:t>
            </a:r>
            <a:r>
              <a:rPr lang="ro-RO" sz="2200" dirty="0" smtClean="0">
                <a:solidFill>
                  <a:schemeClr val="tx1">
                    <a:lumMod val="75000"/>
                    <a:lumOff val="25000"/>
                  </a:schemeClr>
                </a:solidFill>
              </a:rPr>
              <a:t>și</a:t>
            </a:r>
            <a:r>
              <a:rPr lang="en-IE" sz="2200" dirty="0" smtClean="0">
                <a:solidFill>
                  <a:schemeClr val="tx1">
                    <a:lumMod val="75000"/>
                    <a:lumOff val="25000"/>
                  </a:schemeClr>
                </a:solidFill>
              </a:rPr>
              <a:t> </a:t>
            </a:r>
            <a:r>
              <a:rPr lang="en-IE" sz="2200" b="1" i="1" dirty="0" err="1" smtClean="0">
                <a:solidFill>
                  <a:srgbClr val="EF619A"/>
                </a:solidFill>
              </a:rPr>
              <a:t>blockchain</a:t>
            </a:r>
            <a:r>
              <a:rPr lang="en-IE" sz="2200" dirty="0" smtClean="0">
                <a:solidFill>
                  <a:schemeClr val="tx1">
                    <a:lumMod val="75000"/>
                    <a:lumOff val="25000"/>
                  </a:schemeClr>
                </a:solidFill>
              </a:rPr>
              <a:t>.</a:t>
            </a:r>
            <a:r>
              <a:rPr lang="ro-RO" sz="2200" dirty="0" smtClean="0">
                <a:solidFill>
                  <a:schemeClr val="tx1">
                    <a:lumMod val="75000"/>
                    <a:lumOff val="25000"/>
                  </a:schemeClr>
                </a:solidFill>
              </a:rPr>
              <a:t> La </a:t>
            </a:r>
            <a:r>
              <a:rPr lang="ro-RO" sz="2200" dirty="0">
                <a:solidFill>
                  <a:schemeClr val="tx1">
                    <a:lumMod val="75000"/>
                    <a:lumOff val="25000"/>
                  </a:schemeClr>
                </a:solidFill>
              </a:rPr>
              <a:t>fel ca progresele tehnologice majore anterioare, digitalizarea impactează modul în care oamenii trăiesc, interacționează, studiază și lucrează. DSI are o capacitate imensă de a accelera impactul pozitiv al digitalizării transformaționale și modul în care aceasta afectează modul în care oamenii trăiesc, interacționează, lucrează și studiază</a:t>
            </a:r>
            <a:endParaRPr lang="en-IE" sz="2200" dirty="0">
              <a:solidFill>
                <a:schemeClr val="tx1">
                  <a:lumMod val="75000"/>
                  <a:lumOff val="25000"/>
                </a:schemeClr>
              </a:solidFill>
            </a:endParaRPr>
          </a:p>
          <a:p>
            <a:pPr algn="just"/>
            <a:r>
              <a:rPr lang="ro-RO" sz="2200" b="1" dirty="0" smtClean="0">
                <a:solidFill>
                  <a:schemeClr val="tx1">
                    <a:lumMod val="75000"/>
                    <a:lumOff val="25000"/>
                  </a:schemeClr>
                </a:solidFill>
              </a:rPr>
              <a:t>Abilitățile </a:t>
            </a:r>
            <a:r>
              <a:rPr lang="ro-RO" sz="2200" b="1" dirty="0">
                <a:solidFill>
                  <a:schemeClr val="tx1">
                    <a:lumMod val="75000"/>
                    <a:lumOff val="25000"/>
                  </a:schemeClr>
                </a:solidFill>
              </a:rPr>
              <a:t>digitale nu se referă doar la învățarea și dezvoltarea abilităților </a:t>
            </a:r>
            <a:r>
              <a:rPr lang="ro-RO" sz="2200" b="1" dirty="0" smtClean="0">
                <a:solidFill>
                  <a:schemeClr val="tx1">
                    <a:lumMod val="75000"/>
                    <a:lumOff val="25000"/>
                  </a:schemeClr>
                </a:solidFill>
              </a:rPr>
              <a:t>tehnologice</a:t>
            </a:r>
            <a:r>
              <a:rPr lang="en-IE" sz="2200" b="1" i="0" dirty="0" smtClean="0">
                <a:solidFill>
                  <a:schemeClr val="tx1">
                    <a:lumMod val="75000"/>
                    <a:lumOff val="25000"/>
                  </a:schemeClr>
                </a:solidFill>
                <a:effectLst/>
              </a:rPr>
              <a:t>. </a:t>
            </a:r>
            <a:r>
              <a:rPr lang="ro-RO" sz="2200" dirty="0">
                <a:solidFill>
                  <a:schemeClr val="tx1">
                    <a:lumMod val="75000"/>
                    <a:lumOff val="25000"/>
                  </a:schemeClr>
                </a:solidFill>
              </a:rPr>
              <a:t>Acestea implică, de asemenea, acumularea de </a:t>
            </a:r>
            <a:r>
              <a:rPr lang="ro-RO" sz="2200" b="1" i="1" dirty="0">
                <a:solidFill>
                  <a:srgbClr val="EF619A"/>
                </a:solidFill>
              </a:rPr>
              <a:t>cunoștințe</a:t>
            </a:r>
            <a:r>
              <a:rPr lang="ro-RO" sz="2200" dirty="0">
                <a:solidFill>
                  <a:schemeClr val="tx1">
                    <a:lumMod val="75000"/>
                    <a:lumOff val="25000"/>
                  </a:schemeClr>
                </a:solidFill>
              </a:rPr>
              <a:t>, </a:t>
            </a:r>
            <a:r>
              <a:rPr lang="ro-RO" sz="2200" b="1" i="1" dirty="0">
                <a:solidFill>
                  <a:srgbClr val="EF619A"/>
                </a:solidFill>
              </a:rPr>
              <a:t>valori, atitudini, reglementări și etică </a:t>
            </a:r>
            <a:r>
              <a:rPr lang="ro-RO" sz="2200" dirty="0">
                <a:solidFill>
                  <a:schemeClr val="tx1">
                    <a:lumMod val="75000"/>
                    <a:lumOff val="25000"/>
                  </a:schemeClr>
                </a:solidFill>
              </a:rPr>
              <a:t>despre TIC, astfel încât să profiți la maximum de tehnologie. În plus, acestea implică </a:t>
            </a:r>
            <a:r>
              <a:rPr lang="ro-RO" sz="2200" b="1" i="1" dirty="0">
                <a:solidFill>
                  <a:srgbClr val="EF619A"/>
                </a:solidFill>
              </a:rPr>
              <a:t>gândirea și utilizarea responsabilă a datelor </a:t>
            </a:r>
            <a:r>
              <a:rPr lang="ro-RO" sz="2200" dirty="0">
                <a:solidFill>
                  <a:schemeClr val="tx1">
                    <a:lumMod val="75000"/>
                    <a:lumOff val="25000"/>
                  </a:schemeClr>
                </a:solidFill>
              </a:rPr>
              <a:t>obținute prin utilizarea tehnologiei.</a:t>
            </a:r>
            <a:endParaRPr lang="en-US" sz="2200" dirty="0">
              <a:solidFill>
                <a:schemeClr val="tx1">
                  <a:lumMod val="75000"/>
                  <a:lumOff val="25000"/>
                </a:schemeClr>
              </a:solidFill>
            </a:endParaRPr>
          </a:p>
          <a:p>
            <a:pPr>
              <a:spcBef>
                <a:spcPts val="0"/>
              </a:spcBef>
            </a:pPr>
            <a:endParaRPr lang="en-IE" sz="2200" dirty="0">
              <a:solidFill>
                <a:schemeClr val="tx1">
                  <a:lumMod val="75000"/>
                  <a:lumOff val="25000"/>
                </a:schemeClr>
              </a:solidFill>
            </a:endParaRPr>
          </a:p>
          <a:p>
            <a:pPr algn="just"/>
            <a:r>
              <a:rPr lang="ro-RO" sz="2200" b="1" dirty="0">
                <a:solidFill>
                  <a:schemeClr val="tx1">
                    <a:lumMod val="75000"/>
                    <a:lumOff val="25000"/>
                  </a:schemeClr>
                </a:solidFill>
              </a:rPr>
              <a:t>Companiile de inovare socială digitală sunt afaceri bazate pe tehnologie și pe </a:t>
            </a:r>
            <a:r>
              <a:rPr lang="ro-RO" sz="2200" b="1" dirty="0" smtClean="0">
                <a:solidFill>
                  <a:schemeClr val="tx1">
                    <a:lumMod val="75000"/>
                    <a:lumOff val="25000"/>
                  </a:schemeClr>
                </a:solidFill>
              </a:rPr>
              <a:t>web</a:t>
            </a:r>
            <a:r>
              <a:rPr lang="en-IE" sz="2200" b="1" dirty="0" smtClean="0">
                <a:solidFill>
                  <a:schemeClr val="tx1">
                    <a:lumMod val="75000"/>
                    <a:lumOff val="25000"/>
                  </a:schemeClr>
                </a:solidFill>
              </a:rPr>
              <a:t>. </a:t>
            </a:r>
            <a:r>
              <a:rPr lang="ro-RO" sz="2200" dirty="0">
                <a:solidFill>
                  <a:schemeClr val="tx1">
                    <a:lumMod val="75000"/>
                    <a:lumOff val="25000"/>
                  </a:schemeClr>
                </a:solidFill>
              </a:rPr>
              <a:t>În esență, esti un </a:t>
            </a:r>
            <a:r>
              <a:rPr lang="ro-RO" sz="2200" b="1" i="1" dirty="0">
                <a:solidFill>
                  <a:srgbClr val="EF619A"/>
                </a:solidFill>
              </a:rPr>
              <a:t>antreprenor web </a:t>
            </a:r>
            <a:r>
              <a:rPr lang="ro-RO" sz="2200" dirty="0">
                <a:solidFill>
                  <a:schemeClr val="tx1">
                    <a:lumMod val="75000"/>
                    <a:lumOff val="25000"/>
                  </a:schemeClr>
                </a:solidFill>
              </a:rPr>
              <a:t>care lansează un </a:t>
            </a:r>
            <a:r>
              <a:rPr lang="ro-RO" sz="2200" b="1" i="1" dirty="0">
                <a:solidFill>
                  <a:srgbClr val="EF619A"/>
                </a:solidFill>
              </a:rPr>
              <a:t>start-up web</a:t>
            </a:r>
            <a:r>
              <a:rPr lang="ro-RO" sz="2200" dirty="0">
                <a:solidFill>
                  <a:schemeClr val="tx1">
                    <a:lumMod val="75000"/>
                    <a:lumOff val="25000"/>
                  </a:schemeClr>
                </a:solidFill>
              </a:rPr>
              <a:t>. Pentru a avea succes în drumul </a:t>
            </a:r>
            <a:r>
              <a:rPr lang="ro-RO" sz="2200" dirty="0" smtClean="0">
                <a:solidFill>
                  <a:schemeClr val="tx1">
                    <a:lumMod val="75000"/>
                    <a:lumOff val="25000"/>
                  </a:schemeClr>
                </a:solidFill>
              </a:rPr>
              <a:t>ales, </a:t>
            </a:r>
            <a:r>
              <a:rPr lang="ro-RO" sz="2200" dirty="0">
                <a:solidFill>
                  <a:schemeClr val="tx1">
                    <a:lumMod val="75000"/>
                    <a:lumOff val="25000"/>
                  </a:schemeClr>
                </a:solidFill>
              </a:rPr>
              <a:t>trebuie să încurajezi o </a:t>
            </a:r>
            <a:r>
              <a:rPr lang="ro-RO" sz="2200" b="1" i="1" dirty="0">
                <a:solidFill>
                  <a:srgbClr val="EF619A"/>
                </a:solidFill>
              </a:rPr>
              <a:t>cultură antreprenorială web</a:t>
            </a:r>
            <a:r>
              <a:rPr lang="ro-RO" sz="2200" dirty="0">
                <a:solidFill>
                  <a:schemeClr val="tx1">
                    <a:lumMod val="75000"/>
                    <a:lumOff val="25000"/>
                  </a:schemeClr>
                </a:solidFill>
              </a:rPr>
              <a:t> cu mai multe abilități cheie web și digitale înrădăcinate în setul tău de abilități digitale.</a:t>
            </a:r>
            <a:endParaRPr lang="en-US" sz="2200" dirty="0">
              <a:solidFill>
                <a:schemeClr val="tx1">
                  <a:lumMod val="75000"/>
                  <a:lumOff val="25000"/>
                </a:schemeClr>
              </a:solidFill>
            </a:endParaRPr>
          </a:p>
          <a:p>
            <a:pPr>
              <a:spcBef>
                <a:spcPts val="0"/>
              </a:spcBef>
            </a:pPr>
            <a:endParaRPr lang="en-IE" sz="2200" dirty="0">
              <a:solidFill>
                <a:schemeClr val="tx1">
                  <a:lumMod val="75000"/>
                  <a:lumOff val="25000"/>
                </a:schemeClr>
              </a:solidFill>
            </a:endParaRPr>
          </a:p>
        </p:txBody>
      </p:sp>
    </p:spTree>
    <p:extLst>
      <p:ext uri="{BB962C8B-B14F-4D97-AF65-F5344CB8AC3E}">
        <p14:creationId xmlns:p14="http://schemas.microsoft.com/office/powerpoint/2010/main" val="390910753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 person sitting at a table with a computer&#10;&#10;Description automatically generated with medium confidence">
            <a:extLst>
              <a:ext uri="{FF2B5EF4-FFF2-40B4-BE49-F238E27FC236}">
                <a16:creationId xmlns="" xmlns:a16="http://schemas.microsoft.com/office/drawing/2014/main" id="{66670D8D-258F-4C03-B663-F97BDE2A2263}"/>
              </a:ext>
            </a:extLst>
          </p:cNvPr>
          <p:cNvPicPr>
            <a:picLocks noGrp="1" noChangeAspect="1"/>
          </p:cNvPicPr>
          <p:nvPr>
            <p:ph type="pic" sz="quarter" idx="10"/>
          </p:nvPr>
        </p:nvPicPr>
        <p:blipFill>
          <a:blip r:embed="rId2"/>
          <a:srcRect t="23380" b="23380"/>
          <a:stretch>
            <a:fillRect/>
          </a:stretch>
        </p:blipFill>
        <p:spPr>
          <a:xfrm>
            <a:off x="6251430" y="1416999"/>
            <a:ext cx="5940570" cy="4744089"/>
          </a:xfrm>
        </p:spPr>
      </p:pic>
      <p:sp>
        <p:nvSpPr>
          <p:cNvPr id="6" name="Text Placeholder 5">
            <a:extLst>
              <a:ext uri="{FF2B5EF4-FFF2-40B4-BE49-F238E27FC236}">
                <a16:creationId xmlns="" xmlns:a16="http://schemas.microsoft.com/office/drawing/2014/main" id="{B0F94181-88B3-4B2F-AE27-D7E16DCC0FE4}"/>
              </a:ext>
            </a:extLst>
          </p:cNvPr>
          <p:cNvSpPr>
            <a:spLocks noGrp="1"/>
          </p:cNvSpPr>
          <p:nvPr>
            <p:ph type="body" sz="quarter" idx="14"/>
          </p:nvPr>
        </p:nvSpPr>
        <p:spPr>
          <a:xfrm>
            <a:off x="276905" y="1416999"/>
            <a:ext cx="5866317" cy="3527129"/>
          </a:xfrm>
        </p:spPr>
        <p:txBody>
          <a:bodyPr/>
          <a:lstStyle/>
          <a:p>
            <a:r>
              <a:rPr lang="ro-RO" dirty="0">
                <a:solidFill>
                  <a:schemeClr val="tx1">
                    <a:lumMod val="75000"/>
                    <a:lumOff val="25000"/>
                  </a:schemeClr>
                </a:solidFill>
              </a:rPr>
              <a:t>În secțiunea următoare, vom trece la unele dintre tehnologiile cheie care pot permite inovarea socială. Nu vă descurajați - vă arătăm cât de accesibile sunt aceste tehnologii </a:t>
            </a:r>
            <a:r>
              <a:rPr lang="ro-RO" dirty="0" smtClean="0">
                <a:solidFill>
                  <a:schemeClr val="tx1">
                    <a:lumMod val="75000"/>
                    <a:lumOff val="25000"/>
                  </a:schemeClr>
                </a:solidFill>
              </a:rPr>
              <a:t>... </a:t>
            </a:r>
            <a:r>
              <a:rPr lang="ro-RO" dirty="0">
                <a:solidFill>
                  <a:schemeClr val="tx1">
                    <a:lumMod val="75000"/>
                    <a:lumOff val="25000"/>
                  </a:schemeClr>
                </a:solidFill>
              </a:rPr>
              <a:t>v</a:t>
            </a:r>
            <a:r>
              <a:rPr lang="ro-RO" dirty="0" smtClean="0">
                <a:solidFill>
                  <a:schemeClr val="tx1">
                    <a:lumMod val="75000"/>
                    <a:lumOff val="25000"/>
                  </a:schemeClr>
                </a:solidFill>
              </a:rPr>
              <a:t>eți cunoaște </a:t>
            </a:r>
            <a:r>
              <a:rPr lang="ro-RO" dirty="0">
                <a:solidFill>
                  <a:schemeClr val="tx1">
                    <a:lumMod val="75000"/>
                    <a:lumOff val="25000"/>
                  </a:schemeClr>
                </a:solidFill>
              </a:rPr>
              <a:t>Blockchain, Inteligența artificială, Cloud Analytics, Cloud Computing, Big Data, </a:t>
            </a:r>
            <a:r>
              <a:rPr lang="ro-RO" dirty="0" smtClean="0">
                <a:solidFill>
                  <a:schemeClr val="tx1">
                    <a:lumMod val="75000"/>
                    <a:lumOff val="25000"/>
                  </a:schemeClr>
                </a:solidFill>
              </a:rPr>
              <a:t>Internetul lucrurilor </a:t>
            </a:r>
            <a:r>
              <a:rPr lang="ro-RO" dirty="0">
                <a:solidFill>
                  <a:schemeClr val="tx1">
                    <a:lumMod val="75000"/>
                    <a:lumOff val="25000"/>
                  </a:schemeClr>
                </a:solidFill>
              </a:rPr>
              <a:t>(IOT) ... și </a:t>
            </a:r>
            <a:r>
              <a:rPr lang="ro-RO" dirty="0" smtClean="0">
                <a:solidFill>
                  <a:schemeClr val="tx1">
                    <a:lumMod val="75000"/>
                    <a:lumOff val="25000"/>
                  </a:schemeClr>
                </a:solidFill>
              </a:rPr>
              <a:t>veți explora </a:t>
            </a:r>
            <a:r>
              <a:rPr lang="ro-RO" dirty="0">
                <a:solidFill>
                  <a:schemeClr val="tx1">
                    <a:lumMod val="75000"/>
                    <a:lumOff val="25000"/>
                  </a:schemeClr>
                </a:solidFill>
              </a:rPr>
              <a:t>cum toate aceste tehnologii digitale și soluții funcționează împreună în spațiul de inovație socială digitală. De asemenea, vom analiza câteva studii de caz despre modul în care tinerii inovatori sociali digitali și-au dezvoltat propriile soluții folosind aceste instrumente sau o combinație a acestora</a:t>
            </a:r>
            <a:r>
              <a:rPr lang="ro-RO" dirty="0" smtClean="0">
                <a:solidFill>
                  <a:schemeClr val="tx1">
                    <a:lumMod val="75000"/>
                    <a:lumOff val="25000"/>
                  </a:schemeClr>
                </a:solidFill>
              </a:rPr>
              <a:t>.</a:t>
            </a:r>
            <a:endParaRPr lang="en-US" dirty="0">
              <a:solidFill>
                <a:schemeClr val="tx1">
                  <a:lumMod val="75000"/>
                  <a:lumOff val="25000"/>
                </a:schemeClr>
              </a:solidFill>
            </a:endParaRPr>
          </a:p>
        </p:txBody>
      </p:sp>
      <p:sp>
        <p:nvSpPr>
          <p:cNvPr id="7" name="Text Placeholder 6">
            <a:extLst>
              <a:ext uri="{FF2B5EF4-FFF2-40B4-BE49-F238E27FC236}">
                <a16:creationId xmlns="" xmlns:a16="http://schemas.microsoft.com/office/drawing/2014/main" id="{FD4DDE9F-C026-4A24-AA3F-446889879D1E}"/>
              </a:ext>
            </a:extLst>
          </p:cNvPr>
          <p:cNvSpPr>
            <a:spLocks noGrp="1"/>
          </p:cNvSpPr>
          <p:nvPr>
            <p:ph type="body" sz="quarter" idx="15"/>
          </p:nvPr>
        </p:nvSpPr>
        <p:spPr>
          <a:xfrm>
            <a:off x="644137" y="307105"/>
            <a:ext cx="4685211" cy="1109894"/>
          </a:xfrm>
          <a:solidFill>
            <a:srgbClr val="FDA81F"/>
          </a:solidFill>
        </p:spPr>
        <p:txBody>
          <a:bodyPr>
            <a:noAutofit/>
          </a:bodyPr>
          <a:lstStyle/>
          <a:p>
            <a:r>
              <a:rPr lang="ro-RO" sz="3200" b="1" dirty="0" smtClean="0">
                <a:solidFill>
                  <a:schemeClr val="tx1">
                    <a:lumMod val="75000"/>
                    <a:lumOff val="25000"/>
                  </a:schemeClr>
                </a:solidFill>
              </a:rPr>
              <a:t>Puterea </a:t>
            </a:r>
            <a:r>
              <a:rPr lang="ro-RO" sz="3200" b="1" dirty="0">
                <a:solidFill>
                  <a:schemeClr val="tx1">
                    <a:lumMod val="75000"/>
                    <a:lumOff val="25000"/>
                  </a:schemeClr>
                </a:solidFill>
              </a:rPr>
              <a:t>Tehnologiei în Inovarea Social Digitală</a:t>
            </a:r>
            <a:endParaRPr lang="en-US" sz="3200" b="1" dirty="0">
              <a:solidFill>
                <a:schemeClr val="tx1">
                  <a:lumMod val="75000"/>
                  <a:lumOff val="25000"/>
                </a:schemeClr>
              </a:solidFill>
            </a:endParaRPr>
          </a:p>
        </p:txBody>
      </p:sp>
    </p:spTree>
    <p:extLst>
      <p:ext uri="{BB962C8B-B14F-4D97-AF65-F5344CB8AC3E}">
        <p14:creationId xmlns:p14="http://schemas.microsoft.com/office/powerpoint/2010/main" val="266557635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 xmlns:a16="http://schemas.microsoft.com/office/drawing/2014/main" id="{18A6DF60-BD40-4E28-8AC8-4EC834B565ED}"/>
              </a:ext>
            </a:extLst>
          </p:cNvPr>
          <p:cNvSpPr>
            <a:spLocks noGrp="1"/>
          </p:cNvSpPr>
          <p:nvPr>
            <p:ph type="body" sz="quarter" idx="14"/>
          </p:nvPr>
        </p:nvSpPr>
        <p:spPr>
          <a:xfrm>
            <a:off x="3201261" y="1173072"/>
            <a:ext cx="8278533" cy="1702341"/>
          </a:xfrm>
        </p:spPr>
        <p:txBody>
          <a:bodyPr/>
          <a:lstStyle/>
          <a:p>
            <a:pPr>
              <a:spcBef>
                <a:spcPts val="0"/>
              </a:spcBef>
            </a:pPr>
            <a:r>
              <a:rPr lang="en-IE" sz="3200" b="1" dirty="0"/>
              <a:t>Blockchain</a:t>
            </a:r>
            <a:r>
              <a:rPr lang="en-IE" sz="3200" dirty="0"/>
              <a:t> </a:t>
            </a:r>
            <a:r>
              <a:rPr lang="en-IE" sz="3200" dirty="0" err="1" smtClean="0">
                <a:solidFill>
                  <a:schemeClr val="tx1">
                    <a:lumMod val="75000"/>
                    <a:lumOff val="25000"/>
                  </a:schemeClr>
                </a:solidFill>
              </a:rPr>
              <a:t>conecteaz</a:t>
            </a:r>
            <a:r>
              <a:rPr lang="ro-RO" sz="3200" dirty="0" smtClean="0">
                <a:solidFill>
                  <a:schemeClr val="tx1">
                    <a:lumMod val="75000"/>
                    <a:lumOff val="25000"/>
                  </a:schemeClr>
                </a:solidFill>
              </a:rPr>
              <a:t>ă informația</a:t>
            </a:r>
            <a:endParaRPr lang="en-IE" sz="3200" dirty="0">
              <a:solidFill>
                <a:schemeClr val="tx1">
                  <a:lumMod val="75000"/>
                  <a:lumOff val="25000"/>
                </a:schemeClr>
              </a:solidFill>
            </a:endParaRPr>
          </a:p>
          <a:p>
            <a:endParaRPr lang="en-IE" dirty="0">
              <a:solidFill>
                <a:schemeClr val="tx1">
                  <a:lumMod val="75000"/>
                  <a:lumOff val="25000"/>
                </a:schemeClr>
              </a:solidFill>
            </a:endParaRPr>
          </a:p>
          <a:p>
            <a:endParaRPr lang="en-IE" dirty="0">
              <a:solidFill>
                <a:schemeClr val="tx1">
                  <a:lumMod val="75000"/>
                  <a:lumOff val="25000"/>
                </a:schemeClr>
              </a:solidFill>
            </a:endParaRPr>
          </a:p>
          <a:p>
            <a:endParaRPr lang="en-IE" dirty="0">
              <a:solidFill>
                <a:schemeClr val="tx1">
                  <a:lumMod val="75000"/>
                  <a:lumOff val="25000"/>
                </a:schemeClr>
              </a:solidFill>
            </a:endParaRPr>
          </a:p>
          <a:p>
            <a:endParaRPr lang="en-IE" dirty="0">
              <a:solidFill>
                <a:schemeClr val="tx1">
                  <a:lumMod val="75000"/>
                  <a:lumOff val="25000"/>
                </a:schemeClr>
              </a:solidFill>
            </a:endParaRPr>
          </a:p>
        </p:txBody>
      </p:sp>
      <p:sp>
        <p:nvSpPr>
          <p:cNvPr id="3" name="Text Placeholder 2">
            <a:extLst>
              <a:ext uri="{FF2B5EF4-FFF2-40B4-BE49-F238E27FC236}">
                <a16:creationId xmlns="" xmlns:a16="http://schemas.microsoft.com/office/drawing/2014/main" id="{E7E38F28-F989-46B8-82EE-C0F78691C0DB}"/>
              </a:ext>
            </a:extLst>
          </p:cNvPr>
          <p:cNvSpPr>
            <a:spLocks noGrp="1"/>
          </p:cNvSpPr>
          <p:nvPr>
            <p:ph type="body" sz="quarter" idx="15"/>
          </p:nvPr>
        </p:nvSpPr>
        <p:spPr>
          <a:xfrm>
            <a:off x="4522756" y="245809"/>
            <a:ext cx="7923750" cy="697353"/>
          </a:xfrm>
        </p:spPr>
        <p:txBody>
          <a:bodyPr>
            <a:noAutofit/>
          </a:bodyPr>
          <a:lstStyle/>
          <a:p>
            <a:r>
              <a:rPr lang="en-IE" sz="5400" b="1" dirty="0"/>
              <a:t>Blockchain</a:t>
            </a:r>
          </a:p>
        </p:txBody>
      </p:sp>
      <p:pic>
        <p:nvPicPr>
          <p:cNvPr id="5" name="Picture 4">
            <a:hlinkClick r:id="rId2"/>
            <a:extLst>
              <a:ext uri="{FF2B5EF4-FFF2-40B4-BE49-F238E27FC236}">
                <a16:creationId xmlns="" xmlns:a16="http://schemas.microsoft.com/office/drawing/2014/main" id="{BBAF85D2-946A-42FF-BDCA-CBAB11DE5D22}"/>
              </a:ext>
            </a:extLst>
          </p:cNvPr>
          <p:cNvPicPr>
            <a:picLocks noChangeAspect="1"/>
          </p:cNvPicPr>
          <p:nvPr/>
        </p:nvPicPr>
        <p:blipFill>
          <a:blip r:embed="rId3"/>
          <a:stretch>
            <a:fillRect/>
          </a:stretch>
        </p:blipFill>
        <p:spPr>
          <a:xfrm>
            <a:off x="4399984" y="2335794"/>
            <a:ext cx="7262534" cy="3847368"/>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8" name="Text Placeholder 1">
            <a:extLst>
              <a:ext uri="{FF2B5EF4-FFF2-40B4-BE49-F238E27FC236}">
                <a16:creationId xmlns="" xmlns:a16="http://schemas.microsoft.com/office/drawing/2014/main" id="{73B13501-6374-4E3F-B20F-3AB4255AE4A8}"/>
              </a:ext>
            </a:extLst>
          </p:cNvPr>
          <p:cNvSpPr txBox="1">
            <a:spLocks/>
          </p:cNvSpPr>
          <p:nvPr/>
        </p:nvSpPr>
        <p:spPr>
          <a:xfrm>
            <a:off x="88543" y="2955293"/>
            <a:ext cx="4311441" cy="1457471"/>
          </a:xfrm>
          <a:prstGeom prst="rect">
            <a:avLst/>
          </a:prstGeom>
          <a:noFill/>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baseline="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Bef>
                <a:spcPts val="0"/>
              </a:spcBef>
            </a:pPr>
            <a:r>
              <a:rPr lang="ro-RO" sz="4000" b="1" dirty="0" smtClean="0"/>
              <a:t>Să urmărim un</a:t>
            </a:r>
            <a:r>
              <a:rPr lang="en-IE" sz="4000" b="1" dirty="0" smtClean="0"/>
              <a:t> </a:t>
            </a:r>
            <a:r>
              <a:rPr lang="en-IE" sz="4000" b="1" dirty="0"/>
              <a:t>video </a:t>
            </a:r>
            <a:r>
              <a:rPr lang="ro-RO" sz="4000" b="1" dirty="0" smtClean="0"/>
              <a:t>care ne </a:t>
            </a:r>
            <a:r>
              <a:rPr lang="en-IE" sz="4000" b="1" dirty="0" err="1" smtClean="0"/>
              <a:t>expl</a:t>
            </a:r>
            <a:r>
              <a:rPr lang="ro-RO" sz="4000" b="1" dirty="0" smtClean="0"/>
              <a:t>ică</a:t>
            </a:r>
            <a:r>
              <a:rPr lang="en-IE" sz="4000" b="1" dirty="0" smtClean="0"/>
              <a:t> </a:t>
            </a:r>
            <a:r>
              <a:rPr lang="ro-RO" sz="4000" b="1" dirty="0" smtClean="0"/>
              <a:t>bazele</a:t>
            </a:r>
            <a:r>
              <a:rPr lang="en-IE" sz="4000" b="1" dirty="0" smtClean="0"/>
              <a:t> </a:t>
            </a:r>
            <a:r>
              <a:rPr lang="en-IE" sz="4000" b="1" dirty="0" err="1" smtClean="0"/>
              <a:t>Blockchain</a:t>
            </a:r>
            <a:r>
              <a:rPr lang="en-IE" sz="4000" b="1" dirty="0" smtClean="0"/>
              <a:t> </a:t>
            </a:r>
            <a:r>
              <a:rPr lang="en-IE" sz="4000" b="1" dirty="0"/>
              <a:t>!</a:t>
            </a:r>
          </a:p>
          <a:p>
            <a:pPr algn="ctr"/>
            <a:endParaRPr lang="en-IE" sz="4000" b="1" dirty="0"/>
          </a:p>
          <a:p>
            <a:pPr algn="ctr"/>
            <a:endParaRPr lang="en-IE" sz="4000" b="1" dirty="0"/>
          </a:p>
          <a:p>
            <a:pPr algn="ctr"/>
            <a:endParaRPr lang="en-IE" sz="4000" b="1" dirty="0"/>
          </a:p>
          <a:p>
            <a:pPr algn="ctr"/>
            <a:endParaRPr lang="en-IE" sz="4000" b="1" dirty="0"/>
          </a:p>
        </p:txBody>
      </p:sp>
    </p:spTree>
    <p:extLst>
      <p:ext uri="{BB962C8B-B14F-4D97-AF65-F5344CB8AC3E}">
        <p14:creationId xmlns:p14="http://schemas.microsoft.com/office/powerpoint/2010/main" val="416974941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 xmlns:a16="http://schemas.microsoft.com/office/drawing/2014/main" id="{F330FD74-9F96-43BB-B9F7-BC7B79938688}"/>
              </a:ext>
            </a:extLst>
          </p:cNvPr>
          <p:cNvSpPr>
            <a:spLocks noGrp="1"/>
          </p:cNvSpPr>
          <p:nvPr>
            <p:ph type="body" sz="quarter" idx="14"/>
          </p:nvPr>
        </p:nvSpPr>
        <p:spPr>
          <a:xfrm>
            <a:off x="3819529" y="211065"/>
            <a:ext cx="7540362" cy="5206518"/>
          </a:xfrm>
        </p:spPr>
        <p:txBody>
          <a:bodyPr/>
          <a:lstStyle/>
          <a:p>
            <a:pPr algn="just">
              <a:spcBef>
                <a:spcPts val="0"/>
              </a:spcBef>
            </a:pPr>
            <a:endParaRPr lang="en-IE" sz="1400" dirty="0">
              <a:solidFill>
                <a:schemeClr val="tx1">
                  <a:lumMod val="75000"/>
                  <a:lumOff val="25000"/>
                </a:schemeClr>
              </a:solidFill>
            </a:endParaRPr>
          </a:p>
          <a:p>
            <a:pPr algn="just">
              <a:spcBef>
                <a:spcPts val="0"/>
              </a:spcBef>
            </a:pPr>
            <a:r>
              <a:rPr lang="en-IE" sz="3200" b="1" dirty="0" smtClean="0">
                <a:solidFill>
                  <a:srgbClr val="ED2A59"/>
                </a:solidFill>
                <a:latin typeface="Muli"/>
              </a:rPr>
              <a:t>Remit</a:t>
            </a:r>
            <a:r>
              <a:rPr lang="ro-RO" sz="3200" b="1" dirty="0" smtClean="0">
                <a:solidFill>
                  <a:srgbClr val="ED2A59"/>
                </a:solidFill>
                <a:latin typeface="Muli"/>
              </a:rPr>
              <a:t>ențe</a:t>
            </a:r>
            <a:endParaRPr lang="en-IE" sz="3200" b="1" dirty="0">
              <a:solidFill>
                <a:srgbClr val="ED2A59"/>
              </a:solidFill>
              <a:latin typeface="Muli"/>
              <a:hlinkClick r:id="rId2">
                <a:extLst>
                  <a:ext uri="{A12FA001-AC4F-418D-AE19-62706E023703}">
                    <ahyp:hlinkClr xmlns="" xmlns:ahyp="http://schemas.microsoft.com/office/drawing/2018/hyperlinkcolor" val="tx"/>
                  </a:ext>
                </a:extLst>
              </a:hlinkClick>
            </a:endParaRPr>
          </a:p>
          <a:p>
            <a:pPr algn="just">
              <a:spcBef>
                <a:spcPts val="0"/>
              </a:spcBef>
            </a:pPr>
            <a:r>
              <a:rPr lang="en-IE" dirty="0" err="1">
                <a:solidFill>
                  <a:srgbClr val="ED2A59"/>
                </a:solidFill>
                <a:hlinkClick r:id="rId2"/>
              </a:rPr>
              <a:t>BitPress</a:t>
            </a:r>
            <a:r>
              <a:rPr lang="en-IE" dirty="0">
                <a:solidFill>
                  <a:srgbClr val="ED2A59"/>
                </a:solidFill>
              </a:rPr>
              <a:t>, </a:t>
            </a:r>
            <a:r>
              <a:rPr lang="en-IE" dirty="0" err="1">
                <a:solidFill>
                  <a:srgbClr val="ED2A59"/>
                </a:solidFill>
                <a:hlinkClick r:id="rId3"/>
              </a:rPr>
              <a:t>Rebit</a:t>
            </a:r>
            <a:r>
              <a:rPr lang="en-IE" dirty="0">
                <a:solidFill>
                  <a:srgbClr val="ED2A59"/>
                </a:solidFill>
              </a:rPr>
              <a:t>, </a:t>
            </a:r>
            <a:r>
              <a:rPr lang="en-IE" dirty="0" err="1">
                <a:solidFill>
                  <a:srgbClr val="ED2A59"/>
                </a:solidFill>
                <a:hlinkClick r:id="rId4"/>
              </a:rPr>
              <a:t>Abra</a:t>
            </a:r>
            <a:r>
              <a:rPr lang="en-IE" dirty="0">
                <a:solidFill>
                  <a:srgbClr val="ED2A59"/>
                </a:solidFill>
              </a:rPr>
              <a:t> </a:t>
            </a:r>
            <a:r>
              <a:rPr lang="ro-RO" dirty="0" smtClean="0">
                <a:solidFill>
                  <a:schemeClr val="tx1">
                    <a:lumMod val="75000"/>
                    <a:lumOff val="25000"/>
                  </a:schemeClr>
                </a:solidFill>
              </a:rPr>
              <a:t>scad taxele pe sumele transferate internațional cu </a:t>
            </a:r>
            <a:r>
              <a:rPr lang="ro-RO" dirty="0"/>
              <a:t>până la 90% și execută transferul într-o zi înloc de o săptămână</a:t>
            </a:r>
            <a:r>
              <a:rPr lang="ro-RO" dirty="0" smtClean="0"/>
              <a:t>.</a:t>
            </a:r>
            <a:endParaRPr lang="en-IE" dirty="0">
              <a:solidFill>
                <a:schemeClr val="tx1">
                  <a:lumMod val="75000"/>
                  <a:lumOff val="25000"/>
                </a:schemeClr>
              </a:solidFill>
            </a:endParaRPr>
          </a:p>
          <a:p>
            <a:pPr algn="just">
              <a:spcBef>
                <a:spcPts val="0"/>
              </a:spcBef>
            </a:pPr>
            <a:endParaRPr lang="en-IE" sz="3200" b="1" dirty="0">
              <a:solidFill>
                <a:srgbClr val="ED2A59"/>
              </a:solidFill>
              <a:latin typeface="Muli"/>
            </a:endParaRPr>
          </a:p>
          <a:p>
            <a:pPr algn="just">
              <a:spcBef>
                <a:spcPts val="0"/>
              </a:spcBef>
            </a:pPr>
            <a:r>
              <a:rPr lang="en-IE" sz="3200" b="1" dirty="0" smtClean="0">
                <a:solidFill>
                  <a:srgbClr val="ED2A59"/>
                </a:solidFill>
                <a:latin typeface="Muli"/>
              </a:rPr>
              <a:t>Protec</a:t>
            </a:r>
            <a:r>
              <a:rPr lang="ro-RO" sz="3200" b="1" dirty="0" smtClean="0">
                <a:solidFill>
                  <a:srgbClr val="ED2A59"/>
                </a:solidFill>
                <a:latin typeface="Muli"/>
              </a:rPr>
              <a:t>ția mediului</a:t>
            </a:r>
            <a:endParaRPr lang="en-IE" sz="3200" b="1" dirty="0">
              <a:solidFill>
                <a:srgbClr val="ED2A59"/>
              </a:solidFill>
              <a:latin typeface="Muli"/>
            </a:endParaRPr>
          </a:p>
          <a:p>
            <a:pPr algn="just">
              <a:spcBef>
                <a:spcPts val="0"/>
              </a:spcBef>
            </a:pPr>
            <a:r>
              <a:rPr lang="ro-RO" dirty="0" smtClean="0">
                <a:solidFill>
                  <a:schemeClr val="tx1">
                    <a:lumMod val="75000"/>
                    <a:lumOff val="25000"/>
                  </a:schemeClr>
                </a:solidFill>
              </a:rPr>
              <a:t>Urmăriți produsele de la fermă la masă, pentru a arăta dacă un produs alimentar este organic sau de comerț echitabil. De asemenea, protejează recifele de corali de rău</a:t>
            </a:r>
            <a:r>
              <a:rPr lang="en-IE" dirty="0" smtClean="0">
                <a:solidFill>
                  <a:schemeClr val="tx1">
                    <a:lumMod val="75000"/>
                    <a:lumOff val="25000"/>
                  </a:schemeClr>
                </a:solidFill>
              </a:rPr>
              <a:t>.</a:t>
            </a:r>
            <a:r>
              <a:rPr lang="ro-RO" dirty="0" smtClean="0">
                <a:solidFill>
                  <a:schemeClr val="tx1">
                    <a:lumMod val="75000"/>
                    <a:lumOff val="25000"/>
                  </a:schemeClr>
                </a:solidFill>
              </a:rPr>
              <a:t> </a:t>
            </a:r>
            <a:r>
              <a:rPr lang="en-IE" b="0" i="0" u="none" strike="noStrike" dirty="0" err="1" smtClean="0">
                <a:solidFill>
                  <a:srgbClr val="990000"/>
                </a:solidFill>
                <a:effectLst/>
                <a:hlinkClick r:id="rId5"/>
              </a:rPr>
              <a:t>Everledger</a:t>
            </a:r>
            <a:r>
              <a:rPr lang="en-IE" b="0" i="0" dirty="0">
                <a:solidFill>
                  <a:srgbClr val="000000"/>
                </a:solidFill>
                <a:effectLst/>
              </a:rPr>
              <a:t> </a:t>
            </a:r>
            <a:r>
              <a:rPr lang="ro-RO" dirty="0" smtClean="0">
                <a:solidFill>
                  <a:schemeClr val="tx1">
                    <a:lumMod val="75000"/>
                    <a:lumOff val="25000"/>
                  </a:schemeClr>
                </a:solidFill>
              </a:rPr>
              <a:t>determină istoria produselor diamantate și ajută la controlul fluxului </a:t>
            </a:r>
            <a:r>
              <a:rPr lang="en-IE" dirty="0" smtClean="0">
                <a:solidFill>
                  <a:schemeClr val="tx1">
                    <a:lumMod val="75000"/>
                    <a:lumOff val="25000"/>
                  </a:schemeClr>
                </a:solidFill>
              </a:rPr>
              <a:t>de </a:t>
            </a:r>
            <a:r>
              <a:rPr lang="en-IE" dirty="0">
                <a:solidFill>
                  <a:schemeClr val="tx1">
                    <a:lumMod val="75000"/>
                    <a:lumOff val="25000"/>
                  </a:schemeClr>
                </a:solidFill>
              </a:rPr>
              <a:t>„</a:t>
            </a:r>
            <a:r>
              <a:rPr lang="en-IE" dirty="0" smtClean="0">
                <a:solidFill>
                  <a:schemeClr val="tx1">
                    <a:lumMod val="75000"/>
                    <a:lumOff val="25000"/>
                  </a:schemeClr>
                </a:solidFill>
              </a:rPr>
              <a:t>diamante </a:t>
            </a:r>
            <a:r>
              <a:rPr lang="ro-RO" dirty="0" smtClean="0">
                <a:solidFill>
                  <a:schemeClr val="tx1">
                    <a:lumMod val="75000"/>
                    <a:lumOff val="25000"/>
                  </a:schemeClr>
                </a:solidFill>
              </a:rPr>
              <a:t>sângerii</a:t>
            </a:r>
            <a:r>
              <a:rPr lang="en-IE" dirty="0" smtClean="0">
                <a:solidFill>
                  <a:schemeClr val="tx1">
                    <a:lumMod val="75000"/>
                    <a:lumOff val="25000"/>
                  </a:schemeClr>
                </a:solidFill>
              </a:rPr>
              <a:t>”.</a:t>
            </a:r>
            <a:endParaRPr lang="en-IE" dirty="0">
              <a:solidFill>
                <a:schemeClr val="tx1">
                  <a:lumMod val="75000"/>
                  <a:lumOff val="25000"/>
                </a:schemeClr>
              </a:solidFill>
            </a:endParaRPr>
          </a:p>
          <a:p>
            <a:pPr algn="just">
              <a:spcBef>
                <a:spcPts val="0"/>
              </a:spcBef>
            </a:pPr>
            <a:endParaRPr lang="en-IE" sz="1400" dirty="0">
              <a:solidFill>
                <a:schemeClr val="tx1">
                  <a:lumMod val="75000"/>
                  <a:lumOff val="25000"/>
                </a:schemeClr>
              </a:solidFill>
            </a:endParaRPr>
          </a:p>
          <a:p>
            <a:pPr algn="just">
              <a:spcBef>
                <a:spcPts val="0"/>
              </a:spcBef>
            </a:pPr>
            <a:endParaRPr lang="en-IE" sz="1400" dirty="0">
              <a:solidFill>
                <a:schemeClr val="tx1">
                  <a:lumMod val="75000"/>
                  <a:lumOff val="25000"/>
                </a:schemeClr>
              </a:solidFill>
            </a:endParaRPr>
          </a:p>
          <a:p>
            <a:pPr algn="just">
              <a:spcBef>
                <a:spcPts val="0"/>
              </a:spcBef>
            </a:pPr>
            <a:r>
              <a:rPr lang="en-IE" sz="3200" b="1" dirty="0" err="1" smtClean="0">
                <a:solidFill>
                  <a:srgbClr val="ED2A59"/>
                </a:solidFill>
                <a:latin typeface="Muli"/>
              </a:rPr>
              <a:t>Identi</a:t>
            </a:r>
            <a:r>
              <a:rPr lang="ro-RO" sz="3200" b="1" dirty="0" smtClean="0">
                <a:solidFill>
                  <a:srgbClr val="ED2A59"/>
                </a:solidFill>
                <a:latin typeface="Muli"/>
              </a:rPr>
              <a:t>tate</a:t>
            </a:r>
            <a:r>
              <a:rPr lang="en-IE" sz="3200" b="1" dirty="0" smtClean="0">
                <a:solidFill>
                  <a:srgbClr val="ED2A59"/>
                </a:solidFill>
                <a:latin typeface="Muli"/>
              </a:rPr>
              <a:t> </a:t>
            </a:r>
            <a:r>
              <a:rPr lang="en-IE" sz="3200" b="1" dirty="0">
                <a:solidFill>
                  <a:srgbClr val="ED2A59"/>
                </a:solidFill>
                <a:latin typeface="Muli"/>
              </a:rPr>
              <a:t>&amp; </a:t>
            </a:r>
            <a:r>
              <a:rPr lang="ro-RO" sz="3200" b="1" dirty="0" smtClean="0">
                <a:solidFill>
                  <a:srgbClr val="ED2A59"/>
                </a:solidFill>
                <a:latin typeface="Muli"/>
              </a:rPr>
              <a:t>Drepturi Funciare</a:t>
            </a:r>
            <a:endParaRPr lang="en-IE" sz="3200" b="1" dirty="0">
              <a:solidFill>
                <a:srgbClr val="ED2A59"/>
              </a:solidFill>
              <a:latin typeface="Muli"/>
            </a:endParaRPr>
          </a:p>
          <a:p>
            <a:pPr algn="just">
              <a:spcBef>
                <a:spcPts val="0"/>
              </a:spcBef>
            </a:pPr>
            <a:r>
              <a:rPr lang="it-IT" dirty="0" smtClean="0">
                <a:solidFill>
                  <a:schemeClr val="tx1">
                    <a:lumMod val="75000"/>
                    <a:lumOff val="25000"/>
                  </a:schemeClr>
                </a:solidFill>
              </a:rPr>
              <a:t>1 </a:t>
            </a:r>
            <a:r>
              <a:rPr lang="it-IT" dirty="0">
                <a:solidFill>
                  <a:schemeClr val="tx1">
                    <a:lumMod val="75000"/>
                    <a:lumOff val="25000"/>
                  </a:schemeClr>
                </a:solidFill>
              </a:rPr>
              <a:t>din 5 persoane din lume nu are o identitate legală</a:t>
            </a:r>
            <a:r>
              <a:rPr lang="en-IE" sz="2400" dirty="0" smtClean="0">
                <a:solidFill>
                  <a:schemeClr val="tx1">
                    <a:lumMod val="75000"/>
                    <a:lumOff val="25000"/>
                  </a:schemeClr>
                </a:solidFill>
              </a:rPr>
              <a:t>, </a:t>
            </a:r>
            <a:r>
              <a:rPr lang="ro-RO" sz="2400" dirty="0" smtClean="0">
                <a:solidFill>
                  <a:schemeClr val="tx1">
                    <a:lumMod val="75000"/>
                    <a:lumOff val="25000"/>
                  </a:schemeClr>
                </a:solidFill>
              </a:rPr>
              <a:t>iar numărul este mai mare</a:t>
            </a:r>
            <a:r>
              <a:rPr lang="en-IE" sz="2400" dirty="0" smtClean="0">
                <a:solidFill>
                  <a:schemeClr val="tx1">
                    <a:lumMod val="75000"/>
                    <a:lumOff val="25000"/>
                  </a:schemeClr>
                </a:solidFill>
              </a:rPr>
              <a:t> </a:t>
            </a:r>
            <a:r>
              <a:rPr lang="ro-RO" sz="2400" dirty="0" smtClean="0">
                <a:solidFill>
                  <a:schemeClr val="tx1">
                    <a:lumMod val="75000"/>
                    <a:lumOff val="25000"/>
                  </a:schemeClr>
                </a:solidFill>
              </a:rPr>
              <a:t>în cazul</a:t>
            </a:r>
            <a:r>
              <a:rPr lang="en-IE" sz="2400" dirty="0" smtClean="0">
                <a:solidFill>
                  <a:schemeClr val="tx1">
                    <a:lumMod val="75000"/>
                    <a:lumOff val="25000"/>
                  </a:schemeClr>
                </a:solidFill>
              </a:rPr>
              <a:t> </a:t>
            </a:r>
            <a:r>
              <a:rPr lang="ro-RO" sz="2400" dirty="0" smtClean="0">
                <a:solidFill>
                  <a:schemeClr val="tx1">
                    <a:lumMod val="75000"/>
                    <a:lumOff val="25000"/>
                  </a:schemeClr>
                </a:solidFill>
              </a:rPr>
              <a:t>refugiaților</a:t>
            </a:r>
            <a:r>
              <a:rPr lang="ro-RO" dirty="0">
                <a:solidFill>
                  <a:schemeClr val="tx1">
                    <a:lumMod val="75000"/>
                    <a:lumOff val="25000"/>
                  </a:schemeClr>
                </a:solidFill>
              </a:rPr>
              <a:t>.</a:t>
            </a:r>
            <a:r>
              <a:rPr lang="en-IE" sz="2400" dirty="0" smtClean="0">
                <a:solidFill>
                  <a:schemeClr val="tx1">
                    <a:lumMod val="75000"/>
                    <a:lumOff val="25000"/>
                  </a:schemeClr>
                </a:solidFill>
              </a:rPr>
              <a:t> </a:t>
            </a:r>
            <a:r>
              <a:rPr lang="en-IE" sz="2400" b="0" i="0" u="none" strike="noStrike" dirty="0" smtClean="0">
                <a:solidFill>
                  <a:srgbClr val="990000"/>
                </a:solidFill>
                <a:effectLst/>
                <a:latin typeface="Scala"/>
                <a:hlinkClick r:id="rId6"/>
              </a:rPr>
              <a:t>Humanized </a:t>
            </a:r>
            <a:r>
              <a:rPr lang="en-IE" sz="2400" b="0" i="0" u="none" strike="noStrike" dirty="0">
                <a:solidFill>
                  <a:srgbClr val="990000"/>
                </a:solidFill>
                <a:effectLst/>
                <a:latin typeface="Scala"/>
                <a:hlinkClick r:id="rId6"/>
              </a:rPr>
              <a:t>Internet</a:t>
            </a:r>
            <a:r>
              <a:rPr lang="en-IE" sz="2400" b="0" i="0" dirty="0">
                <a:solidFill>
                  <a:srgbClr val="000000"/>
                </a:solidFill>
                <a:effectLst/>
                <a:latin typeface="Scala"/>
              </a:rPr>
              <a:t> </a:t>
            </a:r>
            <a:r>
              <a:rPr lang="it-IT" dirty="0">
                <a:solidFill>
                  <a:schemeClr val="tx1">
                    <a:lumMod val="75000"/>
                    <a:lumOff val="25000"/>
                  </a:schemeClr>
                </a:solidFill>
              </a:rPr>
              <a:t>stochează certificate de naștere și diplome universitare</a:t>
            </a:r>
            <a:r>
              <a:rPr lang="en-IE" sz="2400" dirty="0">
                <a:solidFill>
                  <a:schemeClr val="tx1">
                    <a:lumMod val="75000"/>
                    <a:lumOff val="25000"/>
                  </a:schemeClr>
                </a:solidFill>
              </a:rPr>
              <a:t> </a:t>
            </a:r>
          </a:p>
          <a:p>
            <a:pPr algn="just"/>
            <a:endParaRPr lang="en-IE" dirty="0">
              <a:solidFill>
                <a:schemeClr val="tx1">
                  <a:lumMod val="75000"/>
                  <a:lumOff val="25000"/>
                </a:schemeClr>
              </a:solidFill>
            </a:endParaRPr>
          </a:p>
          <a:p>
            <a:pPr algn="just"/>
            <a:endParaRPr lang="en-IE" b="0" i="0" dirty="0">
              <a:solidFill>
                <a:schemeClr val="tx1">
                  <a:lumMod val="75000"/>
                  <a:lumOff val="25000"/>
                </a:schemeClr>
              </a:solidFill>
              <a:effectLst/>
            </a:endParaRPr>
          </a:p>
          <a:p>
            <a:pPr algn="just"/>
            <a:endParaRPr lang="en-IE" dirty="0">
              <a:solidFill>
                <a:schemeClr val="tx1">
                  <a:lumMod val="75000"/>
                  <a:lumOff val="25000"/>
                </a:schemeClr>
              </a:solidFill>
            </a:endParaRPr>
          </a:p>
          <a:p>
            <a:pPr algn="just"/>
            <a:endParaRPr lang="en-IE" dirty="0"/>
          </a:p>
        </p:txBody>
      </p:sp>
      <p:sp>
        <p:nvSpPr>
          <p:cNvPr id="6" name="Text Placeholder 5">
            <a:extLst>
              <a:ext uri="{FF2B5EF4-FFF2-40B4-BE49-F238E27FC236}">
                <a16:creationId xmlns="" xmlns:a16="http://schemas.microsoft.com/office/drawing/2014/main" id="{6C8EEBF3-5C65-414E-B493-18887A6B9FEE}"/>
              </a:ext>
            </a:extLst>
          </p:cNvPr>
          <p:cNvSpPr>
            <a:spLocks noGrp="1"/>
          </p:cNvSpPr>
          <p:nvPr>
            <p:ph type="body" sz="quarter" idx="15"/>
          </p:nvPr>
        </p:nvSpPr>
        <p:spPr/>
        <p:txBody>
          <a:bodyPr/>
          <a:lstStyle/>
          <a:p>
            <a:r>
              <a:rPr lang="en-IE" sz="4000" b="1" dirty="0">
                <a:solidFill>
                  <a:schemeClr val="tx1">
                    <a:lumMod val="75000"/>
                    <a:lumOff val="25000"/>
                  </a:schemeClr>
                </a:solidFill>
              </a:rPr>
              <a:t>Blockchain </a:t>
            </a:r>
          </a:p>
          <a:p>
            <a:endParaRPr lang="en-IE" sz="4000" b="1" dirty="0">
              <a:solidFill>
                <a:schemeClr val="tx1">
                  <a:lumMod val="75000"/>
                  <a:lumOff val="25000"/>
                </a:schemeClr>
              </a:solidFill>
            </a:endParaRPr>
          </a:p>
          <a:p>
            <a:r>
              <a:rPr lang="en-IE" dirty="0" smtClean="0">
                <a:solidFill>
                  <a:schemeClr val="tx1">
                    <a:lumMod val="75000"/>
                    <a:lumOff val="25000"/>
                  </a:schemeClr>
                </a:solidFill>
              </a:rPr>
              <a:t>Ex</a:t>
            </a:r>
            <a:r>
              <a:rPr lang="ro-RO" dirty="0" smtClean="0">
                <a:solidFill>
                  <a:schemeClr val="tx1">
                    <a:lumMod val="75000"/>
                    <a:lumOff val="25000"/>
                  </a:schemeClr>
                </a:solidFill>
              </a:rPr>
              <a:t>e</a:t>
            </a:r>
            <a:r>
              <a:rPr lang="en-IE" dirty="0" err="1" smtClean="0">
                <a:solidFill>
                  <a:schemeClr val="tx1">
                    <a:lumMod val="75000"/>
                    <a:lumOff val="25000"/>
                  </a:schemeClr>
                </a:solidFill>
              </a:rPr>
              <a:t>mple</a:t>
            </a:r>
            <a:r>
              <a:rPr lang="en-IE" dirty="0" smtClean="0">
                <a:solidFill>
                  <a:schemeClr val="tx1">
                    <a:lumMod val="75000"/>
                    <a:lumOff val="25000"/>
                  </a:schemeClr>
                </a:solidFill>
              </a:rPr>
              <a:t> </a:t>
            </a:r>
            <a:r>
              <a:rPr lang="ro-RO" dirty="0" smtClean="0">
                <a:solidFill>
                  <a:schemeClr val="tx1">
                    <a:lumMod val="75000"/>
                    <a:lumOff val="25000"/>
                  </a:schemeClr>
                </a:solidFill>
              </a:rPr>
              <a:t>și</a:t>
            </a:r>
            <a:r>
              <a:rPr lang="en-IE" dirty="0" smtClean="0">
                <a:solidFill>
                  <a:schemeClr val="tx1">
                    <a:lumMod val="75000"/>
                    <a:lumOff val="25000"/>
                  </a:schemeClr>
                </a:solidFill>
              </a:rPr>
              <a:t> Impact</a:t>
            </a:r>
            <a:r>
              <a:rPr lang="ro-RO" dirty="0" smtClean="0">
                <a:solidFill>
                  <a:schemeClr val="tx1">
                    <a:lumMod val="75000"/>
                    <a:lumOff val="25000"/>
                  </a:schemeClr>
                </a:solidFill>
              </a:rPr>
              <a:t> </a:t>
            </a:r>
            <a:r>
              <a:rPr lang="en-IE" dirty="0">
                <a:solidFill>
                  <a:schemeClr val="tx1">
                    <a:lumMod val="75000"/>
                    <a:lumOff val="25000"/>
                  </a:schemeClr>
                </a:solidFill>
              </a:rPr>
              <a:t>Global</a:t>
            </a:r>
          </a:p>
          <a:p>
            <a:endParaRPr lang="en-IE" dirty="0">
              <a:solidFill>
                <a:schemeClr val="tx1">
                  <a:lumMod val="75000"/>
                  <a:lumOff val="25000"/>
                </a:schemeClr>
              </a:solidFill>
            </a:endParaRPr>
          </a:p>
          <a:p>
            <a:endParaRPr lang="en-IE" dirty="0">
              <a:solidFill>
                <a:schemeClr val="tx1">
                  <a:lumMod val="75000"/>
                  <a:lumOff val="25000"/>
                </a:schemeClr>
              </a:solidFill>
            </a:endParaRPr>
          </a:p>
        </p:txBody>
      </p:sp>
      <p:sp>
        <p:nvSpPr>
          <p:cNvPr id="10" name="TextBox 9">
            <a:extLst>
              <a:ext uri="{FF2B5EF4-FFF2-40B4-BE49-F238E27FC236}">
                <a16:creationId xmlns="" xmlns:a16="http://schemas.microsoft.com/office/drawing/2014/main" id="{3AEFC320-0319-4406-85CA-F009D1F7FB3A}"/>
              </a:ext>
            </a:extLst>
          </p:cNvPr>
          <p:cNvSpPr txBox="1"/>
          <p:nvPr/>
        </p:nvSpPr>
        <p:spPr>
          <a:xfrm>
            <a:off x="7679980" y="2293606"/>
            <a:ext cx="3687675" cy="369332"/>
          </a:xfrm>
          <a:prstGeom prst="rect">
            <a:avLst/>
          </a:prstGeom>
          <a:noFill/>
        </p:spPr>
        <p:txBody>
          <a:bodyPr wrap="square" rtlCol="0">
            <a:spAutoFit/>
          </a:bodyPr>
          <a:lstStyle/>
          <a:p>
            <a:pPr algn="ctr"/>
            <a:r>
              <a:rPr lang="en-IE" dirty="0">
                <a:solidFill>
                  <a:srgbClr val="000000"/>
                </a:solidFill>
                <a:latin typeface="Scala"/>
              </a:rPr>
              <a:t>.</a:t>
            </a:r>
            <a:endParaRPr lang="en-IE" b="0" i="0" dirty="0">
              <a:solidFill>
                <a:srgbClr val="212529"/>
              </a:solidFill>
              <a:effectLst/>
              <a:latin typeface="Muli"/>
            </a:endParaRPr>
          </a:p>
        </p:txBody>
      </p:sp>
      <p:grpSp>
        <p:nvGrpSpPr>
          <p:cNvPr id="11" name="Google Shape;605;p39">
            <a:extLst>
              <a:ext uri="{FF2B5EF4-FFF2-40B4-BE49-F238E27FC236}">
                <a16:creationId xmlns="" xmlns:a16="http://schemas.microsoft.com/office/drawing/2014/main" id="{C8A3F1B1-504C-4CD7-8E54-68DE487BAD9F}"/>
              </a:ext>
            </a:extLst>
          </p:cNvPr>
          <p:cNvGrpSpPr/>
          <p:nvPr/>
        </p:nvGrpSpPr>
        <p:grpSpPr>
          <a:xfrm>
            <a:off x="333064" y="5536853"/>
            <a:ext cx="523448" cy="496908"/>
            <a:chOff x="2583100" y="2973775"/>
            <a:chExt cx="461550" cy="437200"/>
          </a:xfrm>
          <a:noFill/>
        </p:grpSpPr>
        <p:sp>
          <p:nvSpPr>
            <p:cNvPr id="12" name="Google Shape;606;p39">
              <a:extLst>
                <a:ext uri="{FF2B5EF4-FFF2-40B4-BE49-F238E27FC236}">
                  <a16:creationId xmlns="" xmlns:a16="http://schemas.microsoft.com/office/drawing/2014/main" id="{AF30C492-B15C-4D78-B19C-83F2E631AE77}"/>
                </a:ext>
              </a:extLst>
            </p:cNvPr>
            <p:cNvSpPr/>
            <p:nvPr/>
          </p:nvSpPr>
          <p:spPr>
            <a:xfrm>
              <a:off x="2701225" y="3315975"/>
              <a:ext cx="225300" cy="95000"/>
            </a:xfrm>
            <a:custGeom>
              <a:avLst/>
              <a:gdLst/>
              <a:ahLst/>
              <a:cxnLst/>
              <a:rect l="l" t="t" r="r" b="b"/>
              <a:pathLst>
                <a:path w="9012" h="3800" fill="none" extrusionOk="0">
                  <a:moveTo>
                    <a:pt x="2947" y="0"/>
                  </a:moveTo>
                  <a:lnTo>
                    <a:pt x="2947" y="2947"/>
                  </a:lnTo>
                  <a:lnTo>
                    <a:pt x="853" y="2947"/>
                  </a:lnTo>
                  <a:lnTo>
                    <a:pt x="853" y="2947"/>
                  </a:lnTo>
                  <a:lnTo>
                    <a:pt x="682" y="2947"/>
                  </a:lnTo>
                  <a:lnTo>
                    <a:pt x="512" y="2996"/>
                  </a:lnTo>
                  <a:lnTo>
                    <a:pt x="365" y="3093"/>
                  </a:lnTo>
                  <a:lnTo>
                    <a:pt x="244" y="3191"/>
                  </a:lnTo>
                  <a:lnTo>
                    <a:pt x="146" y="3313"/>
                  </a:lnTo>
                  <a:lnTo>
                    <a:pt x="49" y="3459"/>
                  </a:lnTo>
                  <a:lnTo>
                    <a:pt x="0" y="3629"/>
                  </a:lnTo>
                  <a:lnTo>
                    <a:pt x="0" y="3800"/>
                  </a:lnTo>
                  <a:lnTo>
                    <a:pt x="9011" y="3800"/>
                  </a:lnTo>
                  <a:lnTo>
                    <a:pt x="9011" y="3800"/>
                  </a:lnTo>
                  <a:lnTo>
                    <a:pt x="9011" y="3629"/>
                  </a:lnTo>
                  <a:lnTo>
                    <a:pt x="8963" y="3459"/>
                  </a:lnTo>
                  <a:lnTo>
                    <a:pt x="8865" y="3313"/>
                  </a:lnTo>
                  <a:lnTo>
                    <a:pt x="8768" y="3191"/>
                  </a:lnTo>
                  <a:lnTo>
                    <a:pt x="8646" y="3093"/>
                  </a:lnTo>
                  <a:lnTo>
                    <a:pt x="8500" y="2996"/>
                  </a:lnTo>
                  <a:lnTo>
                    <a:pt x="8330" y="2947"/>
                  </a:lnTo>
                  <a:lnTo>
                    <a:pt x="8159" y="2947"/>
                  </a:lnTo>
                  <a:lnTo>
                    <a:pt x="6065" y="2947"/>
                  </a:lnTo>
                  <a:lnTo>
                    <a:pt x="6065" y="0"/>
                  </a:lnTo>
                </a:path>
              </a:pathLst>
            </a:custGeom>
            <a:grp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 name="Google Shape;607;p39">
              <a:extLst>
                <a:ext uri="{FF2B5EF4-FFF2-40B4-BE49-F238E27FC236}">
                  <a16:creationId xmlns="" xmlns:a16="http://schemas.microsoft.com/office/drawing/2014/main" id="{95B8F243-DB9A-4F3D-93B6-1514D1F0A361}"/>
                </a:ext>
              </a:extLst>
            </p:cNvPr>
            <p:cNvSpPr/>
            <p:nvPr/>
          </p:nvSpPr>
          <p:spPr>
            <a:xfrm>
              <a:off x="2583100" y="2973775"/>
              <a:ext cx="461550" cy="336125"/>
            </a:xfrm>
            <a:custGeom>
              <a:avLst/>
              <a:gdLst/>
              <a:ahLst/>
              <a:cxnLst/>
              <a:rect l="l" t="t" r="r" b="b"/>
              <a:pathLst>
                <a:path w="18462" h="13445" fill="none" extrusionOk="0">
                  <a:moveTo>
                    <a:pt x="17974" y="1"/>
                  </a:moveTo>
                  <a:lnTo>
                    <a:pt x="487" y="1"/>
                  </a:lnTo>
                  <a:lnTo>
                    <a:pt x="487" y="1"/>
                  </a:lnTo>
                  <a:lnTo>
                    <a:pt x="390" y="1"/>
                  </a:lnTo>
                  <a:lnTo>
                    <a:pt x="317" y="50"/>
                  </a:lnTo>
                  <a:lnTo>
                    <a:pt x="220" y="74"/>
                  </a:lnTo>
                  <a:lnTo>
                    <a:pt x="146" y="147"/>
                  </a:lnTo>
                  <a:lnTo>
                    <a:pt x="98" y="220"/>
                  </a:lnTo>
                  <a:lnTo>
                    <a:pt x="49" y="293"/>
                  </a:lnTo>
                  <a:lnTo>
                    <a:pt x="25" y="390"/>
                  </a:lnTo>
                  <a:lnTo>
                    <a:pt x="0" y="488"/>
                  </a:lnTo>
                  <a:lnTo>
                    <a:pt x="0" y="12958"/>
                  </a:lnTo>
                  <a:lnTo>
                    <a:pt x="0" y="12958"/>
                  </a:lnTo>
                  <a:lnTo>
                    <a:pt x="25" y="13055"/>
                  </a:lnTo>
                  <a:lnTo>
                    <a:pt x="49" y="13152"/>
                  </a:lnTo>
                  <a:lnTo>
                    <a:pt x="98" y="13226"/>
                  </a:lnTo>
                  <a:lnTo>
                    <a:pt x="146" y="13299"/>
                  </a:lnTo>
                  <a:lnTo>
                    <a:pt x="220" y="13372"/>
                  </a:lnTo>
                  <a:lnTo>
                    <a:pt x="317" y="13396"/>
                  </a:lnTo>
                  <a:lnTo>
                    <a:pt x="390" y="13445"/>
                  </a:lnTo>
                  <a:lnTo>
                    <a:pt x="487" y="13445"/>
                  </a:lnTo>
                  <a:lnTo>
                    <a:pt x="17974" y="13445"/>
                  </a:lnTo>
                  <a:lnTo>
                    <a:pt x="17974" y="13445"/>
                  </a:lnTo>
                  <a:lnTo>
                    <a:pt x="18072" y="13445"/>
                  </a:lnTo>
                  <a:lnTo>
                    <a:pt x="18145" y="13396"/>
                  </a:lnTo>
                  <a:lnTo>
                    <a:pt x="18242" y="13372"/>
                  </a:lnTo>
                  <a:lnTo>
                    <a:pt x="18315" y="13299"/>
                  </a:lnTo>
                  <a:lnTo>
                    <a:pt x="18364" y="13226"/>
                  </a:lnTo>
                  <a:lnTo>
                    <a:pt x="18413" y="13152"/>
                  </a:lnTo>
                  <a:lnTo>
                    <a:pt x="18437" y="13055"/>
                  </a:lnTo>
                  <a:lnTo>
                    <a:pt x="18461" y="12958"/>
                  </a:lnTo>
                  <a:lnTo>
                    <a:pt x="18461" y="488"/>
                  </a:lnTo>
                  <a:lnTo>
                    <a:pt x="18461" y="488"/>
                  </a:lnTo>
                  <a:lnTo>
                    <a:pt x="18437" y="390"/>
                  </a:lnTo>
                  <a:lnTo>
                    <a:pt x="18413" y="293"/>
                  </a:lnTo>
                  <a:lnTo>
                    <a:pt x="18364" y="220"/>
                  </a:lnTo>
                  <a:lnTo>
                    <a:pt x="18315" y="147"/>
                  </a:lnTo>
                  <a:lnTo>
                    <a:pt x="18242" y="74"/>
                  </a:lnTo>
                  <a:lnTo>
                    <a:pt x="18145" y="50"/>
                  </a:lnTo>
                  <a:lnTo>
                    <a:pt x="18072" y="1"/>
                  </a:lnTo>
                  <a:lnTo>
                    <a:pt x="17974" y="1"/>
                  </a:lnTo>
                  <a:lnTo>
                    <a:pt x="17974" y="1"/>
                  </a:lnTo>
                  <a:close/>
                  <a:moveTo>
                    <a:pt x="17000" y="11983"/>
                  </a:moveTo>
                  <a:lnTo>
                    <a:pt x="1462" y="11983"/>
                  </a:lnTo>
                  <a:lnTo>
                    <a:pt x="1462" y="1462"/>
                  </a:lnTo>
                  <a:lnTo>
                    <a:pt x="17000" y="1462"/>
                  </a:lnTo>
                  <a:lnTo>
                    <a:pt x="17000" y="11983"/>
                  </a:lnTo>
                  <a:close/>
                </a:path>
              </a:pathLst>
            </a:custGeom>
            <a:grp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14" name="AutoShape 4">
            <a:extLst>
              <a:ext uri="{FF2B5EF4-FFF2-40B4-BE49-F238E27FC236}">
                <a16:creationId xmlns="" xmlns:a16="http://schemas.microsoft.com/office/drawing/2014/main" id="{FDC4C02A-9567-41D0-B751-94811C9AB7C9}"/>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E" dirty="0"/>
          </a:p>
        </p:txBody>
      </p:sp>
      <p:sp>
        <p:nvSpPr>
          <p:cNvPr id="15" name="TextBox 14">
            <a:extLst>
              <a:ext uri="{FF2B5EF4-FFF2-40B4-BE49-F238E27FC236}">
                <a16:creationId xmlns="" xmlns:a16="http://schemas.microsoft.com/office/drawing/2014/main" id="{81EDCB63-3FC1-464D-85C5-B011D69035F5}"/>
              </a:ext>
            </a:extLst>
          </p:cNvPr>
          <p:cNvSpPr txBox="1"/>
          <p:nvPr/>
        </p:nvSpPr>
        <p:spPr>
          <a:xfrm>
            <a:off x="873910" y="4798189"/>
            <a:ext cx="2556137" cy="1477328"/>
          </a:xfrm>
          <a:prstGeom prst="rect">
            <a:avLst/>
          </a:prstGeom>
          <a:noFill/>
        </p:spPr>
        <p:txBody>
          <a:bodyPr wrap="square" rtlCol="0">
            <a:spAutoFit/>
          </a:bodyPr>
          <a:lstStyle/>
          <a:p>
            <a:r>
              <a:rPr lang="ro-RO" sz="2400" b="1" dirty="0" smtClean="0">
                <a:solidFill>
                  <a:srgbClr val="ED2A59"/>
                </a:solidFill>
                <a:effectLst/>
                <a:latin typeface="Scala Sans"/>
              </a:rPr>
              <a:t>Citește</a:t>
            </a:r>
            <a:r>
              <a:rPr lang="en-IE" sz="2000" b="1" dirty="0" smtClean="0">
                <a:solidFill>
                  <a:srgbClr val="ED2A59"/>
                </a:solidFill>
                <a:effectLst/>
                <a:latin typeface="Scala Sans"/>
              </a:rPr>
              <a:t> </a:t>
            </a:r>
            <a:r>
              <a:rPr lang="en-IE" sz="1600" b="1" dirty="0">
                <a:solidFill>
                  <a:srgbClr val="ED2A59"/>
                </a:solidFill>
                <a:effectLst/>
                <a:latin typeface="Scala Sans"/>
                <a:hlinkClick r:id="rId7">
                  <a:extLst>
                    <a:ext uri="{A12FA001-AC4F-418D-AE19-62706E023703}">
                      <ahyp:hlinkClr xmlns="" xmlns:ahyp="http://schemas.microsoft.com/office/drawing/2018/hyperlinkcolor" val="tx"/>
                    </a:ext>
                  </a:extLst>
                </a:hlinkClick>
              </a:rPr>
              <a:t>Digital Currencies and Blockchain in the Social Sector</a:t>
            </a:r>
            <a:endParaRPr lang="en-IE" sz="1600" b="1" dirty="0">
              <a:solidFill>
                <a:srgbClr val="ED2A59"/>
              </a:solidFill>
              <a:effectLst/>
              <a:latin typeface="Scala Sans"/>
            </a:endParaRPr>
          </a:p>
          <a:p>
            <a:endParaRPr lang="en-IE" b="1" i="1" dirty="0">
              <a:solidFill>
                <a:srgbClr val="ED2A59"/>
              </a:solidFill>
            </a:endParaRPr>
          </a:p>
        </p:txBody>
      </p:sp>
    </p:spTree>
    <p:extLst>
      <p:ext uri="{BB962C8B-B14F-4D97-AF65-F5344CB8AC3E}">
        <p14:creationId xmlns:p14="http://schemas.microsoft.com/office/powerpoint/2010/main" val="3118639949"/>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pak Coin is doing a pre-sale right now. : CryptoCurrency">
            <a:hlinkClick r:id="rId2"/>
            <a:extLst>
              <a:ext uri="{FF2B5EF4-FFF2-40B4-BE49-F238E27FC236}">
                <a16:creationId xmlns="" xmlns:a16="http://schemas.microsoft.com/office/drawing/2014/main" id="{348F398A-7761-4CD6-926F-428A75C1E3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877" y="2391373"/>
            <a:ext cx="1620000" cy="1620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 xmlns:a16="http://schemas.microsoft.com/office/drawing/2014/main" id="{B8746E21-E715-4537-8E83-F91EA878703B}"/>
              </a:ext>
            </a:extLst>
          </p:cNvPr>
          <p:cNvSpPr txBox="1"/>
          <p:nvPr/>
        </p:nvSpPr>
        <p:spPr>
          <a:xfrm>
            <a:off x="42831" y="4061713"/>
            <a:ext cx="2367860" cy="1569660"/>
          </a:xfrm>
          <a:prstGeom prst="rect">
            <a:avLst/>
          </a:prstGeom>
          <a:noFill/>
        </p:spPr>
        <p:txBody>
          <a:bodyPr wrap="square" rtlCol="0">
            <a:spAutoFit/>
          </a:bodyPr>
          <a:lstStyle/>
          <a:p>
            <a:pPr algn="ctr"/>
            <a:r>
              <a:rPr lang="en-IE" sz="2400" b="1" dirty="0">
                <a:solidFill>
                  <a:srgbClr val="ED2A59"/>
                </a:solidFill>
                <a:latin typeface="Muli"/>
              </a:rPr>
              <a:t>Impak</a:t>
            </a:r>
          </a:p>
          <a:p>
            <a:pPr algn="ctr"/>
            <a:r>
              <a:rPr lang="ro-RO" dirty="0" smtClean="0">
                <a:solidFill>
                  <a:schemeClr val="tx1">
                    <a:lumMod val="75000"/>
                    <a:lumOff val="25000"/>
                  </a:schemeClr>
                </a:solidFill>
              </a:rPr>
              <a:t>Consumul responsa</a:t>
            </a:r>
            <a:r>
              <a:rPr lang="en-IE" dirty="0">
                <a:solidFill>
                  <a:schemeClr val="tx1">
                    <a:lumMod val="75000"/>
                    <a:lumOff val="25000"/>
                  </a:schemeClr>
                </a:solidFill>
              </a:rPr>
              <a:t>b</a:t>
            </a:r>
            <a:r>
              <a:rPr lang="ro-RO" dirty="0">
                <a:solidFill>
                  <a:schemeClr val="tx1">
                    <a:lumMod val="75000"/>
                    <a:lumOff val="25000"/>
                  </a:schemeClr>
                </a:solidFill>
              </a:rPr>
              <a:t>i</a:t>
            </a:r>
            <a:r>
              <a:rPr lang="en-IE" dirty="0">
                <a:solidFill>
                  <a:schemeClr val="tx1">
                    <a:lumMod val="75000"/>
                    <a:lumOff val="25000"/>
                  </a:schemeClr>
                </a:solidFill>
              </a:rPr>
              <a:t>l, </a:t>
            </a:r>
            <a:r>
              <a:rPr lang="ro-RO" dirty="0">
                <a:solidFill>
                  <a:schemeClr val="tx1">
                    <a:lumMod val="75000"/>
                    <a:lumOff val="25000"/>
                  </a:schemeClr>
                </a:solidFill>
              </a:rPr>
              <a:t>prin </a:t>
            </a:r>
            <a:r>
              <a:rPr lang="ro-RO" dirty="0" smtClean="0">
                <a:solidFill>
                  <a:schemeClr val="tx1">
                    <a:lumMod val="75000"/>
                    <a:lumOff val="25000"/>
                  </a:schemeClr>
                </a:solidFill>
              </a:rPr>
              <a:t>tehnologii </a:t>
            </a:r>
            <a:r>
              <a:rPr lang="ro-RO" dirty="0">
                <a:solidFill>
                  <a:schemeClr val="tx1">
                    <a:lumMod val="75000"/>
                    <a:lumOff val="25000"/>
                  </a:schemeClr>
                </a:solidFill>
              </a:rPr>
              <a:t>inovatoare și transparente</a:t>
            </a:r>
            <a:endParaRPr lang="en-IE" dirty="0">
              <a:solidFill>
                <a:schemeClr val="tx1">
                  <a:lumMod val="75000"/>
                  <a:lumOff val="25000"/>
                </a:schemeClr>
              </a:solidFill>
            </a:endParaRPr>
          </a:p>
        </p:txBody>
      </p:sp>
      <p:pic>
        <p:nvPicPr>
          <p:cNvPr id="2052" name="Picture 4">
            <a:hlinkClick r:id="rId4"/>
            <a:extLst>
              <a:ext uri="{FF2B5EF4-FFF2-40B4-BE49-F238E27FC236}">
                <a16:creationId xmlns="" xmlns:a16="http://schemas.microsoft.com/office/drawing/2014/main" id="{2FF5E2D1-4237-4965-9870-1B69072D5F5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94358" y="2391373"/>
            <a:ext cx="1620000" cy="162000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 xmlns:a16="http://schemas.microsoft.com/office/drawing/2014/main" id="{BED955B3-5500-4DAD-881D-F7E3CEBB964C}"/>
              </a:ext>
            </a:extLst>
          </p:cNvPr>
          <p:cNvSpPr txBox="1"/>
          <p:nvPr/>
        </p:nvSpPr>
        <p:spPr>
          <a:xfrm>
            <a:off x="2410690" y="4082495"/>
            <a:ext cx="2587336" cy="1569660"/>
          </a:xfrm>
          <a:prstGeom prst="rect">
            <a:avLst/>
          </a:prstGeom>
          <a:noFill/>
        </p:spPr>
        <p:txBody>
          <a:bodyPr wrap="square" rtlCol="0">
            <a:spAutoFit/>
          </a:bodyPr>
          <a:lstStyle/>
          <a:p>
            <a:pPr algn="ctr"/>
            <a:r>
              <a:rPr lang="en-IE" sz="2400" b="1" dirty="0">
                <a:solidFill>
                  <a:srgbClr val="ED2A59"/>
                </a:solidFill>
                <a:latin typeface="Muli"/>
              </a:rPr>
              <a:t>Root Tokens</a:t>
            </a:r>
          </a:p>
          <a:p>
            <a:pPr algn="ctr"/>
            <a:r>
              <a:rPr lang="ro-RO" dirty="0">
                <a:solidFill>
                  <a:schemeClr val="tx1">
                    <a:lumMod val="75000"/>
                    <a:lumOff val="25000"/>
                  </a:schemeClr>
                </a:solidFill>
              </a:rPr>
              <a:t>Consumul responsa</a:t>
            </a:r>
            <a:r>
              <a:rPr lang="en-IE" dirty="0">
                <a:solidFill>
                  <a:schemeClr val="tx1">
                    <a:lumMod val="75000"/>
                    <a:lumOff val="25000"/>
                  </a:schemeClr>
                </a:solidFill>
              </a:rPr>
              <a:t>b</a:t>
            </a:r>
            <a:r>
              <a:rPr lang="ro-RO" dirty="0">
                <a:solidFill>
                  <a:schemeClr val="tx1">
                    <a:lumMod val="75000"/>
                    <a:lumOff val="25000"/>
                  </a:schemeClr>
                </a:solidFill>
              </a:rPr>
              <a:t>i</a:t>
            </a:r>
            <a:r>
              <a:rPr lang="en-IE" dirty="0">
                <a:solidFill>
                  <a:schemeClr val="tx1">
                    <a:lumMod val="75000"/>
                    <a:lumOff val="25000"/>
                  </a:schemeClr>
                </a:solidFill>
              </a:rPr>
              <a:t>l, </a:t>
            </a:r>
            <a:r>
              <a:rPr lang="ro-RO" dirty="0">
                <a:solidFill>
                  <a:schemeClr val="tx1">
                    <a:lumMod val="75000"/>
                    <a:lumOff val="25000"/>
                  </a:schemeClr>
                </a:solidFill>
              </a:rPr>
              <a:t>prin tehnologii inovatoare și transparente</a:t>
            </a:r>
            <a:endParaRPr lang="en-IE" dirty="0">
              <a:solidFill>
                <a:schemeClr val="tx1">
                  <a:lumMod val="75000"/>
                  <a:lumOff val="25000"/>
                </a:schemeClr>
              </a:solidFill>
            </a:endParaRPr>
          </a:p>
        </p:txBody>
      </p:sp>
      <p:pic>
        <p:nvPicPr>
          <p:cNvPr id="2054" name="Picture 6" descr="Clean Water Coin | Cryptocurrency Altcoin | A Crypto Charity">
            <a:hlinkClick r:id="rId6"/>
            <a:extLst>
              <a:ext uri="{FF2B5EF4-FFF2-40B4-BE49-F238E27FC236}">
                <a16:creationId xmlns="" xmlns:a16="http://schemas.microsoft.com/office/drawing/2014/main" id="{D3C29548-85CF-4BED-AF1D-29B4DB25AD6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98026" y="2391373"/>
            <a:ext cx="1604620" cy="162000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 xmlns:a16="http://schemas.microsoft.com/office/drawing/2014/main" id="{F95E1E6A-AD1D-4393-A66A-0E854C21BE91}"/>
              </a:ext>
            </a:extLst>
          </p:cNvPr>
          <p:cNvSpPr txBox="1"/>
          <p:nvPr/>
        </p:nvSpPr>
        <p:spPr>
          <a:xfrm>
            <a:off x="4603171" y="4092886"/>
            <a:ext cx="2587336" cy="1384995"/>
          </a:xfrm>
          <a:prstGeom prst="rect">
            <a:avLst/>
          </a:prstGeom>
          <a:noFill/>
        </p:spPr>
        <p:txBody>
          <a:bodyPr wrap="square" rtlCol="0">
            <a:spAutoFit/>
          </a:bodyPr>
          <a:lstStyle/>
          <a:p>
            <a:pPr algn="ctr"/>
            <a:r>
              <a:rPr lang="ro-RO" sz="2400" b="1" dirty="0" smtClean="0">
                <a:solidFill>
                  <a:srgbClr val="ED2A59"/>
                </a:solidFill>
                <a:latin typeface="Muli"/>
              </a:rPr>
              <a:t>Moneda </a:t>
            </a:r>
          </a:p>
          <a:p>
            <a:pPr algn="ctr"/>
            <a:r>
              <a:rPr lang="ro-RO" sz="2400" b="1" dirty="0" smtClean="0">
                <a:solidFill>
                  <a:srgbClr val="ED2A59"/>
                </a:solidFill>
                <a:latin typeface="Muli"/>
              </a:rPr>
              <a:t>de apă curată </a:t>
            </a:r>
            <a:endParaRPr lang="en-IE" sz="2400" b="1" dirty="0">
              <a:solidFill>
                <a:srgbClr val="ED2A59"/>
              </a:solidFill>
              <a:latin typeface="Muli"/>
            </a:endParaRPr>
          </a:p>
          <a:p>
            <a:pPr algn="ctr"/>
            <a:r>
              <a:rPr lang="ro-RO" dirty="0" smtClean="0">
                <a:solidFill>
                  <a:schemeClr val="tx1">
                    <a:lumMod val="75000"/>
                    <a:lumOff val="25000"/>
                  </a:schemeClr>
                </a:solidFill>
              </a:rPr>
              <a:t>Strânge bani pentru apă de caritate</a:t>
            </a:r>
            <a:endParaRPr lang="en-IE" dirty="0">
              <a:solidFill>
                <a:schemeClr val="tx1">
                  <a:lumMod val="75000"/>
                  <a:lumOff val="25000"/>
                </a:schemeClr>
              </a:solidFill>
            </a:endParaRPr>
          </a:p>
        </p:txBody>
      </p:sp>
      <p:pic>
        <p:nvPicPr>
          <p:cNvPr id="2056" name="Picture 8" descr="BitGive Foundation - 1st Bitcoin and Blockchain Nonprofit">
            <a:hlinkClick r:id="rId8"/>
            <a:extLst>
              <a:ext uri="{FF2B5EF4-FFF2-40B4-BE49-F238E27FC236}">
                <a16:creationId xmlns="" xmlns:a16="http://schemas.microsoft.com/office/drawing/2014/main" id="{AAAAAE77-2F9A-459E-BFD4-33229A50A4B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086314" y="2796287"/>
            <a:ext cx="2749893" cy="982156"/>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 xmlns:a16="http://schemas.microsoft.com/office/drawing/2014/main" id="{907B0679-9167-4533-B0F3-8F82AD2ED55F}"/>
              </a:ext>
            </a:extLst>
          </p:cNvPr>
          <p:cNvSpPr txBox="1"/>
          <p:nvPr/>
        </p:nvSpPr>
        <p:spPr>
          <a:xfrm>
            <a:off x="7086314" y="4011373"/>
            <a:ext cx="2361798" cy="2677656"/>
          </a:xfrm>
          <a:prstGeom prst="rect">
            <a:avLst/>
          </a:prstGeom>
          <a:noFill/>
        </p:spPr>
        <p:txBody>
          <a:bodyPr wrap="square" rtlCol="0">
            <a:spAutoFit/>
          </a:bodyPr>
          <a:lstStyle/>
          <a:p>
            <a:pPr algn="ctr"/>
            <a:r>
              <a:rPr lang="en-IE" sz="2400" b="1" dirty="0">
                <a:solidFill>
                  <a:srgbClr val="ED2A59"/>
                </a:solidFill>
                <a:latin typeface="Muli"/>
              </a:rPr>
              <a:t>GiveTrack</a:t>
            </a:r>
          </a:p>
          <a:p>
            <a:pPr algn="ctr"/>
            <a:r>
              <a:rPr lang="ro-RO" dirty="0" smtClean="0">
                <a:solidFill>
                  <a:schemeClr val="tx1">
                    <a:lumMod val="75000"/>
                    <a:lumOff val="25000"/>
                  </a:schemeClr>
                </a:solidFill>
              </a:rPr>
              <a:t>Donatorii și publicul pot urmări modul în care sunt cheltuiți banii lor, pe o platformă publică în timp real</a:t>
            </a:r>
            <a:r>
              <a:rPr lang="ro-RO" b="0" i="0" dirty="0" smtClean="0">
                <a:solidFill>
                  <a:srgbClr val="FFFFFF"/>
                </a:solidFill>
                <a:effectLst/>
                <a:latin typeface="Roboto"/>
              </a:rPr>
              <a:t>and </a:t>
            </a:r>
            <a:r>
              <a:rPr lang="en-IE" b="0" i="0" dirty="0" smtClean="0">
                <a:solidFill>
                  <a:srgbClr val="FFFFFF"/>
                </a:solidFill>
                <a:effectLst/>
                <a:latin typeface="Roboto"/>
              </a:rPr>
              <a:t>driving </a:t>
            </a:r>
            <a:r>
              <a:rPr lang="en-IE" b="0" i="0" dirty="0">
                <a:solidFill>
                  <a:srgbClr val="FFFFFF"/>
                </a:solidFill>
                <a:effectLst/>
                <a:latin typeface="Roboto"/>
              </a:rPr>
              <a:t>more outcomes on the ground</a:t>
            </a:r>
            <a:endParaRPr lang="en-IE" b="0" i="0" dirty="0">
              <a:solidFill>
                <a:srgbClr val="212529"/>
              </a:solidFill>
              <a:effectLst/>
              <a:latin typeface="Muli"/>
            </a:endParaRPr>
          </a:p>
        </p:txBody>
      </p:sp>
      <p:sp>
        <p:nvSpPr>
          <p:cNvPr id="7" name="TextBox 6">
            <a:extLst>
              <a:ext uri="{FF2B5EF4-FFF2-40B4-BE49-F238E27FC236}">
                <a16:creationId xmlns="" xmlns:a16="http://schemas.microsoft.com/office/drawing/2014/main" id="{1D8E20B3-17AA-4BAD-8C99-44FC83A03136}"/>
              </a:ext>
            </a:extLst>
          </p:cNvPr>
          <p:cNvSpPr txBox="1"/>
          <p:nvPr/>
        </p:nvSpPr>
        <p:spPr>
          <a:xfrm>
            <a:off x="2977486" y="94737"/>
            <a:ext cx="9107141" cy="2492990"/>
          </a:xfrm>
          <a:prstGeom prst="rect">
            <a:avLst/>
          </a:prstGeom>
          <a:noFill/>
        </p:spPr>
        <p:txBody>
          <a:bodyPr wrap="square" rtlCol="0">
            <a:spAutoFit/>
          </a:bodyPr>
          <a:lstStyle/>
          <a:p>
            <a:r>
              <a:rPr lang="ro-RO" sz="3600" b="1" dirty="0" smtClean="0">
                <a:solidFill>
                  <a:srgbClr val="ED2A59"/>
                </a:solidFill>
              </a:rPr>
              <a:t>Filantropie</a:t>
            </a:r>
            <a:r>
              <a:rPr lang="en-IE" sz="3600" b="1" dirty="0" smtClean="0">
                <a:solidFill>
                  <a:srgbClr val="ED2A59"/>
                </a:solidFill>
              </a:rPr>
              <a:t> </a:t>
            </a:r>
            <a:r>
              <a:rPr lang="ro-RO" sz="3600" b="1" dirty="0" smtClean="0">
                <a:solidFill>
                  <a:srgbClr val="ED2A59"/>
                </a:solidFill>
              </a:rPr>
              <a:t>și</a:t>
            </a:r>
            <a:r>
              <a:rPr lang="en-IE" sz="3600" b="1" dirty="0" smtClean="0">
                <a:solidFill>
                  <a:srgbClr val="ED2A59"/>
                </a:solidFill>
              </a:rPr>
              <a:t> </a:t>
            </a:r>
            <a:r>
              <a:rPr lang="en-IE" sz="3600" b="1" dirty="0">
                <a:solidFill>
                  <a:srgbClr val="ED2A59"/>
                </a:solidFill>
              </a:rPr>
              <a:t>Blockchain</a:t>
            </a:r>
          </a:p>
          <a:p>
            <a:pPr algn="just"/>
            <a:r>
              <a:rPr lang="ro-RO" sz="2400" b="1" dirty="0" smtClean="0">
                <a:solidFill>
                  <a:srgbClr val="42B0C2"/>
                </a:solidFill>
              </a:rPr>
              <a:t>Blockchain</a:t>
            </a:r>
            <a:r>
              <a:rPr lang="ro-RO" sz="2400" b="1" dirty="0">
                <a:solidFill>
                  <a:srgbClr val="42B0C2"/>
                </a:solidFill>
              </a:rPr>
              <a:t> </a:t>
            </a:r>
            <a:r>
              <a:rPr lang="ro-RO" sz="2400" dirty="0" smtClean="0">
                <a:solidFill>
                  <a:schemeClr val="tx1">
                    <a:lumMod val="75000"/>
                    <a:lumOff val="25000"/>
                  </a:schemeClr>
                </a:solidFill>
              </a:rPr>
              <a:t>sprijină oportunități de strângere de fonduri, organizații caritabile și fundații care pot utiliza donații bitcoin și alte criptomonede de la donatori direct printr-un portofel online pentru valute la un curs de schimb continuu.</a:t>
            </a:r>
          </a:p>
          <a:p>
            <a:endParaRPr lang="en-IE" sz="2400" dirty="0"/>
          </a:p>
        </p:txBody>
      </p:sp>
      <p:sp>
        <p:nvSpPr>
          <p:cNvPr id="8" name="TextBox 7">
            <a:extLst>
              <a:ext uri="{FF2B5EF4-FFF2-40B4-BE49-F238E27FC236}">
                <a16:creationId xmlns="" xmlns:a16="http://schemas.microsoft.com/office/drawing/2014/main" id="{3BEC6890-C641-43DB-9198-5B648C2BF9E3}"/>
              </a:ext>
            </a:extLst>
          </p:cNvPr>
          <p:cNvSpPr txBox="1"/>
          <p:nvPr/>
        </p:nvSpPr>
        <p:spPr>
          <a:xfrm>
            <a:off x="5962918" y="6246927"/>
            <a:ext cx="6015263" cy="677108"/>
          </a:xfrm>
          <a:prstGeom prst="rect">
            <a:avLst/>
          </a:prstGeom>
          <a:noFill/>
        </p:spPr>
        <p:txBody>
          <a:bodyPr wrap="square" rtlCol="0">
            <a:spAutoFit/>
          </a:bodyPr>
          <a:lstStyle/>
          <a:p>
            <a:r>
              <a:rPr lang="ro-RO" sz="2000" b="1" dirty="0">
                <a:solidFill>
                  <a:srgbClr val="ED2A59"/>
                </a:solidFill>
                <a:latin typeface="Scala Sans"/>
              </a:rPr>
              <a:t>C</a:t>
            </a:r>
            <a:r>
              <a:rPr lang="ro-RO" sz="2000" b="1" dirty="0" smtClean="0">
                <a:solidFill>
                  <a:srgbClr val="ED2A59"/>
                </a:solidFill>
                <a:effectLst/>
                <a:latin typeface="Scala Sans"/>
              </a:rPr>
              <a:t>itește</a:t>
            </a:r>
            <a:r>
              <a:rPr lang="en-IE" sz="2000" b="1" dirty="0" smtClean="0">
                <a:solidFill>
                  <a:srgbClr val="ED2A59"/>
                </a:solidFill>
                <a:effectLst/>
                <a:latin typeface="Scala Sans"/>
              </a:rPr>
              <a:t> </a:t>
            </a:r>
            <a:r>
              <a:rPr lang="en-IE" sz="1600" dirty="0">
                <a:solidFill>
                  <a:srgbClr val="ED2A59"/>
                </a:solidFill>
                <a:effectLst/>
                <a:latin typeface="Scala Sans"/>
                <a:hlinkClick r:id="rId10">
                  <a:extLst>
                    <a:ext uri="{A12FA001-AC4F-418D-AE19-62706E023703}">
                      <ahyp:hlinkClr xmlns="" xmlns:ahyp="http://schemas.microsoft.com/office/drawing/2018/hyperlinkcolor" val="tx"/>
                    </a:ext>
                  </a:extLst>
                </a:hlinkClick>
              </a:rPr>
              <a:t>Digital Currencies and Blockchain in the Social Sector</a:t>
            </a:r>
            <a:endParaRPr lang="en-IE" sz="1600" dirty="0">
              <a:solidFill>
                <a:srgbClr val="ED2A59"/>
              </a:solidFill>
              <a:effectLst/>
              <a:latin typeface="Scala Sans"/>
            </a:endParaRPr>
          </a:p>
          <a:p>
            <a:endParaRPr lang="en-IE" i="1" dirty="0">
              <a:solidFill>
                <a:srgbClr val="ED2A59"/>
              </a:solidFill>
            </a:endParaRPr>
          </a:p>
        </p:txBody>
      </p:sp>
      <p:grpSp>
        <p:nvGrpSpPr>
          <p:cNvPr id="28" name="Google Shape;605;p39">
            <a:extLst>
              <a:ext uri="{FF2B5EF4-FFF2-40B4-BE49-F238E27FC236}">
                <a16:creationId xmlns="" xmlns:a16="http://schemas.microsoft.com/office/drawing/2014/main" id="{E125759E-FDAC-48DA-99FE-D6FE59F8E645}"/>
              </a:ext>
            </a:extLst>
          </p:cNvPr>
          <p:cNvGrpSpPr/>
          <p:nvPr/>
        </p:nvGrpSpPr>
        <p:grpSpPr>
          <a:xfrm>
            <a:off x="4955011" y="6027815"/>
            <a:ext cx="703495" cy="646331"/>
            <a:chOff x="2583100" y="2973775"/>
            <a:chExt cx="461550" cy="437200"/>
          </a:xfrm>
          <a:noFill/>
        </p:grpSpPr>
        <p:sp>
          <p:nvSpPr>
            <p:cNvPr id="29" name="Google Shape;606;p39">
              <a:extLst>
                <a:ext uri="{FF2B5EF4-FFF2-40B4-BE49-F238E27FC236}">
                  <a16:creationId xmlns="" xmlns:a16="http://schemas.microsoft.com/office/drawing/2014/main" id="{039280F2-E351-4B57-9B7B-A62201ED928D}"/>
                </a:ext>
              </a:extLst>
            </p:cNvPr>
            <p:cNvSpPr/>
            <p:nvPr/>
          </p:nvSpPr>
          <p:spPr>
            <a:xfrm>
              <a:off x="2701225" y="3315975"/>
              <a:ext cx="225300" cy="95000"/>
            </a:xfrm>
            <a:custGeom>
              <a:avLst/>
              <a:gdLst/>
              <a:ahLst/>
              <a:cxnLst/>
              <a:rect l="l" t="t" r="r" b="b"/>
              <a:pathLst>
                <a:path w="9012" h="3800" fill="none" extrusionOk="0">
                  <a:moveTo>
                    <a:pt x="2947" y="0"/>
                  </a:moveTo>
                  <a:lnTo>
                    <a:pt x="2947" y="2947"/>
                  </a:lnTo>
                  <a:lnTo>
                    <a:pt x="853" y="2947"/>
                  </a:lnTo>
                  <a:lnTo>
                    <a:pt x="853" y="2947"/>
                  </a:lnTo>
                  <a:lnTo>
                    <a:pt x="682" y="2947"/>
                  </a:lnTo>
                  <a:lnTo>
                    <a:pt x="512" y="2996"/>
                  </a:lnTo>
                  <a:lnTo>
                    <a:pt x="365" y="3093"/>
                  </a:lnTo>
                  <a:lnTo>
                    <a:pt x="244" y="3191"/>
                  </a:lnTo>
                  <a:lnTo>
                    <a:pt x="146" y="3313"/>
                  </a:lnTo>
                  <a:lnTo>
                    <a:pt x="49" y="3459"/>
                  </a:lnTo>
                  <a:lnTo>
                    <a:pt x="0" y="3629"/>
                  </a:lnTo>
                  <a:lnTo>
                    <a:pt x="0" y="3800"/>
                  </a:lnTo>
                  <a:lnTo>
                    <a:pt x="9011" y="3800"/>
                  </a:lnTo>
                  <a:lnTo>
                    <a:pt x="9011" y="3800"/>
                  </a:lnTo>
                  <a:lnTo>
                    <a:pt x="9011" y="3629"/>
                  </a:lnTo>
                  <a:lnTo>
                    <a:pt x="8963" y="3459"/>
                  </a:lnTo>
                  <a:lnTo>
                    <a:pt x="8865" y="3313"/>
                  </a:lnTo>
                  <a:lnTo>
                    <a:pt x="8768" y="3191"/>
                  </a:lnTo>
                  <a:lnTo>
                    <a:pt x="8646" y="3093"/>
                  </a:lnTo>
                  <a:lnTo>
                    <a:pt x="8500" y="2996"/>
                  </a:lnTo>
                  <a:lnTo>
                    <a:pt x="8330" y="2947"/>
                  </a:lnTo>
                  <a:lnTo>
                    <a:pt x="8159" y="2947"/>
                  </a:lnTo>
                  <a:lnTo>
                    <a:pt x="6065" y="2947"/>
                  </a:lnTo>
                  <a:lnTo>
                    <a:pt x="6065" y="0"/>
                  </a:lnTo>
                </a:path>
              </a:pathLst>
            </a:custGeom>
            <a:grpFill/>
            <a:ln w="9525" cap="rnd" cmpd="sng">
              <a:solidFill>
                <a:srgbClr val="ED2A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0" name="Google Shape;607;p39">
              <a:extLst>
                <a:ext uri="{FF2B5EF4-FFF2-40B4-BE49-F238E27FC236}">
                  <a16:creationId xmlns="" xmlns:a16="http://schemas.microsoft.com/office/drawing/2014/main" id="{312EAF0D-1E0F-46CC-A69A-0B91DC15EAC3}"/>
                </a:ext>
              </a:extLst>
            </p:cNvPr>
            <p:cNvSpPr/>
            <p:nvPr/>
          </p:nvSpPr>
          <p:spPr>
            <a:xfrm>
              <a:off x="2583100" y="2973775"/>
              <a:ext cx="461550" cy="336125"/>
            </a:xfrm>
            <a:custGeom>
              <a:avLst/>
              <a:gdLst/>
              <a:ahLst/>
              <a:cxnLst/>
              <a:rect l="l" t="t" r="r" b="b"/>
              <a:pathLst>
                <a:path w="18462" h="13445" fill="none" extrusionOk="0">
                  <a:moveTo>
                    <a:pt x="17974" y="1"/>
                  </a:moveTo>
                  <a:lnTo>
                    <a:pt x="487" y="1"/>
                  </a:lnTo>
                  <a:lnTo>
                    <a:pt x="487" y="1"/>
                  </a:lnTo>
                  <a:lnTo>
                    <a:pt x="390" y="1"/>
                  </a:lnTo>
                  <a:lnTo>
                    <a:pt x="317" y="50"/>
                  </a:lnTo>
                  <a:lnTo>
                    <a:pt x="220" y="74"/>
                  </a:lnTo>
                  <a:lnTo>
                    <a:pt x="146" y="147"/>
                  </a:lnTo>
                  <a:lnTo>
                    <a:pt x="98" y="220"/>
                  </a:lnTo>
                  <a:lnTo>
                    <a:pt x="49" y="293"/>
                  </a:lnTo>
                  <a:lnTo>
                    <a:pt x="25" y="390"/>
                  </a:lnTo>
                  <a:lnTo>
                    <a:pt x="0" y="488"/>
                  </a:lnTo>
                  <a:lnTo>
                    <a:pt x="0" y="12958"/>
                  </a:lnTo>
                  <a:lnTo>
                    <a:pt x="0" y="12958"/>
                  </a:lnTo>
                  <a:lnTo>
                    <a:pt x="25" y="13055"/>
                  </a:lnTo>
                  <a:lnTo>
                    <a:pt x="49" y="13152"/>
                  </a:lnTo>
                  <a:lnTo>
                    <a:pt x="98" y="13226"/>
                  </a:lnTo>
                  <a:lnTo>
                    <a:pt x="146" y="13299"/>
                  </a:lnTo>
                  <a:lnTo>
                    <a:pt x="220" y="13372"/>
                  </a:lnTo>
                  <a:lnTo>
                    <a:pt x="317" y="13396"/>
                  </a:lnTo>
                  <a:lnTo>
                    <a:pt x="390" y="13445"/>
                  </a:lnTo>
                  <a:lnTo>
                    <a:pt x="487" y="13445"/>
                  </a:lnTo>
                  <a:lnTo>
                    <a:pt x="17974" y="13445"/>
                  </a:lnTo>
                  <a:lnTo>
                    <a:pt x="17974" y="13445"/>
                  </a:lnTo>
                  <a:lnTo>
                    <a:pt x="18072" y="13445"/>
                  </a:lnTo>
                  <a:lnTo>
                    <a:pt x="18145" y="13396"/>
                  </a:lnTo>
                  <a:lnTo>
                    <a:pt x="18242" y="13372"/>
                  </a:lnTo>
                  <a:lnTo>
                    <a:pt x="18315" y="13299"/>
                  </a:lnTo>
                  <a:lnTo>
                    <a:pt x="18364" y="13226"/>
                  </a:lnTo>
                  <a:lnTo>
                    <a:pt x="18413" y="13152"/>
                  </a:lnTo>
                  <a:lnTo>
                    <a:pt x="18437" y="13055"/>
                  </a:lnTo>
                  <a:lnTo>
                    <a:pt x="18461" y="12958"/>
                  </a:lnTo>
                  <a:lnTo>
                    <a:pt x="18461" y="488"/>
                  </a:lnTo>
                  <a:lnTo>
                    <a:pt x="18461" y="488"/>
                  </a:lnTo>
                  <a:lnTo>
                    <a:pt x="18437" y="390"/>
                  </a:lnTo>
                  <a:lnTo>
                    <a:pt x="18413" y="293"/>
                  </a:lnTo>
                  <a:lnTo>
                    <a:pt x="18364" y="220"/>
                  </a:lnTo>
                  <a:lnTo>
                    <a:pt x="18315" y="147"/>
                  </a:lnTo>
                  <a:lnTo>
                    <a:pt x="18242" y="74"/>
                  </a:lnTo>
                  <a:lnTo>
                    <a:pt x="18145" y="50"/>
                  </a:lnTo>
                  <a:lnTo>
                    <a:pt x="18072" y="1"/>
                  </a:lnTo>
                  <a:lnTo>
                    <a:pt x="17974" y="1"/>
                  </a:lnTo>
                  <a:lnTo>
                    <a:pt x="17974" y="1"/>
                  </a:lnTo>
                  <a:close/>
                  <a:moveTo>
                    <a:pt x="17000" y="11983"/>
                  </a:moveTo>
                  <a:lnTo>
                    <a:pt x="1462" y="11983"/>
                  </a:lnTo>
                  <a:lnTo>
                    <a:pt x="1462" y="1462"/>
                  </a:lnTo>
                  <a:lnTo>
                    <a:pt x="17000" y="1462"/>
                  </a:lnTo>
                  <a:lnTo>
                    <a:pt x="17000" y="11983"/>
                  </a:lnTo>
                  <a:close/>
                </a:path>
              </a:pathLst>
            </a:custGeom>
            <a:grpFill/>
            <a:ln w="9525" cap="rnd" cmpd="sng">
              <a:solidFill>
                <a:srgbClr val="ED2A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pic>
        <p:nvPicPr>
          <p:cNvPr id="2058" name="Picture 10" descr="Internship at Government partnerships division-World food programme | YPARD  | Young Professionals for Agricultural Development">
            <a:extLst>
              <a:ext uri="{FF2B5EF4-FFF2-40B4-BE49-F238E27FC236}">
                <a16:creationId xmlns="" xmlns:a16="http://schemas.microsoft.com/office/drawing/2014/main" id="{0B84D281-CF5E-4392-88D9-DB9720B87BAB}"/>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17061" r="13828"/>
          <a:stretch/>
        </p:blipFill>
        <p:spPr bwMode="auto">
          <a:xfrm>
            <a:off x="9709794" y="2339879"/>
            <a:ext cx="2075194" cy="1620000"/>
          </a:xfrm>
          <a:prstGeom prst="rect">
            <a:avLst/>
          </a:prstGeom>
          <a:noFill/>
          <a:extLst>
            <a:ext uri="{909E8E84-426E-40DD-AFC4-6F175D3DCCD1}">
              <a14:hiddenFill xmlns:a14="http://schemas.microsoft.com/office/drawing/2010/main">
                <a:solidFill>
                  <a:srgbClr val="FFFFFF"/>
                </a:solidFill>
              </a14:hiddenFill>
            </a:ext>
          </a:extLst>
        </p:spPr>
      </p:pic>
      <p:sp>
        <p:nvSpPr>
          <p:cNvPr id="32" name="TextBox 31">
            <a:extLst>
              <a:ext uri="{FF2B5EF4-FFF2-40B4-BE49-F238E27FC236}">
                <a16:creationId xmlns="" xmlns:a16="http://schemas.microsoft.com/office/drawing/2014/main" id="{CAF071F1-5E19-47A7-9AC7-BA76044DD84E}"/>
              </a:ext>
            </a:extLst>
          </p:cNvPr>
          <p:cNvSpPr txBox="1"/>
          <p:nvPr/>
        </p:nvSpPr>
        <p:spPr>
          <a:xfrm>
            <a:off x="9278796" y="4061713"/>
            <a:ext cx="2694996" cy="2031325"/>
          </a:xfrm>
          <a:prstGeom prst="rect">
            <a:avLst/>
          </a:prstGeom>
          <a:noFill/>
        </p:spPr>
        <p:txBody>
          <a:bodyPr wrap="square" rtlCol="0">
            <a:spAutoFit/>
          </a:bodyPr>
          <a:lstStyle/>
          <a:p>
            <a:pPr algn="ctr"/>
            <a:r>
              <a:rPr lang="ro-RO" b="1" dirty="0" smtClean="0">
                <a:solidFill>
                  <a:srgbClr val="E48E02"/>
                </a:solidFill>
                <a:latin typeface="Muli"/>
              </a:rPr>
              <a:t>A transferat cu succes 1,4 mil $ către 10.000 de refugiați sirieni, </a:t>
            </a:r>
            <a:r>
              <a:rPr lang="ro-RO" dirty="0">
                <a:solidFill>
                  <a:schemeClr val="tx1">
                    <a:lumMod val="75000"/>
                    <a:lumOff val="25000"/>
                  </a:schemeClr>
                </a:solidFill>
              </a:rPr>
              <a:t>oferind vouchere de monedă digitală pentru tranzacționarea pe piețele </a:t>
            </a:r>
            <a:r>
              <a:rPr lang="ro-RO" dirty="0" smtClean="0">
                <a:solidFill>
                  <a:schemeClr val="tx1">
                    <a:lumMod val="75000"/>
                    <a:lumOff val="25000"/>
                  </a:schemeClr>
                </a:solidFill>
              </a:rPr>
              <a:t>selectate</a:t>
            </a:r>
            <a:endParaRPr lang="ro-RO" dirty="0">
              <a:solidFill>
                <a:schemeClr val="tx1">
                  <a:lumMod val="75000"/>
                  <a:lumOff val="25000"/>
                </a:schemeClr>
              </a:solidFill>
            </a:endParaRPr>
          </a:p>
        </p:txBody>
      </p:sp>
    </p:spTree>
    <p:extLst>
      <p:ext uri="{BB962C8B-B14F-4D97-AF65-F5344CB8AC3E}">
        <p14:creationId xmlns:p14="http://schemas.microsoft.com/office/powerpoint/2010/main" val="121450869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 xmlns:a16="http://schemas.microsoft.com/office/drawing/2014/main" id="{18A6DF60-BD40-4E28-8AC8-4EC834B565ED}"/>
              </a:ext>
            </a:extLst>
          </p:cNvPr>
          <p:cNvSpPr>
            <a:spLocks noGrp="1"/>
          </p:cNvSpPr>
          <p:nvPr>
            <p:ph type="body" sz="quarter" idx="14"/>
          </p:nvPr>
        </p:nvSpPr>
        <p:spPr>
          <a:xfrm>
            <a:off x="339009" y="3070541"/>
            <a:ext cx="11781969" cy="3202098"/>
          </a:xfrm>
        </p:spPr>
        <p:txBody>
          <a:bodyPr/>
          <a:lstStyle/>
          <a:p>
            <a:r>
              <a:rPr lang="ro-RO" b="1" dirty="0">
                <a:solidFill>
                  <a:schemeClr val="tx1">
                    <a:lumMod val="75000"/>
                    <a:lumOff val="25000"/>
                  </a:schemeClr>
                </a:solidFill>
              </a:rPr>
              <a:t>Inteligența artificială (AI) </a:t>
            </a:r>
            <a:r>
              <a:rPr lang="ro-RO" dirty="0">
                <a:solidFill>
                  <a:schemeClr val="tx1">
                    <a:lumMod val="75000"/>
                    <a:lumOff val="25000"/>
                  </a:schemeClr>
                </a:solidFill>
              </a:rPr>
              <a:t>este inteligența demonstrată de mașini, </a:t>
            </a:r>
            <a:r>
              <a:rPr lang="ro-RO" dirty="0" smtClean="0">
                <a:solidFill>
                  <a:schemeClr val="tx1">
                    <a:lumMod val="75000"/>
                    <a:lumOff val="25000"/>
                  </a:schemeClr>
                </a:solidFill>
              </a:rPr>
              <a:t>diferită </a:t>
            </a:r>
            <a:r>
              <a:rPr lang="ro-RO" dirty="0">
                <a:solidFill>
                  <a:schemeClr val="tx1">
                    <a:lumMod val="75000"/>
                    <a:lumOff val="25000"/>
                  </a:schemeClr>
                </a:solidFill>
              </a:rPr>
              <a:t>de inteligența </a:t>
            </a:r>
            <a:r>
              <a:rPr lang="ro-RO" dirty="0" smtClean="0">
                <a:solidFill>
                  <a:schemeClr val="tx1">
                    <a:lumMod val="75000"/>
                    <a:lumOff val="25000"/>
                  </a:schemeClr>
                </a:solidFill>
              </a:rPr>
              <a:t>afișată </a:t>
            </a:r>
            <a:r>
              <a:rPr lang="ro-RO" dirty="0">
                <a:solidFill>
                  <a:schemeClr val="tx1">
                    <a:lumMod val="75000"/>
                    <a:lumOff val="25000"/>
                  </a:schemeClr>
                </a:solidFill>
              </a:rPr>
              <a:t>de oameni și animale, care implică conștiință și emoții. AI este adesea utilizată pentru a descrie mașini (sau computere) care imită oamenii și mintea umană, cum ar fi „învățarea” și „rezolvarea problemelor</a:t>
            </a:r>
            <a:r>
              <a:rPr lang="ro-RO" dirty="0" smtClean="0">
                <a:solidFill>
                  <a:schemeClr val="tx1">
                    <a:lumMod val="75000"/>
                    <a:lumOff val="25000"/>
                  </a:schemeClr>
                </a:solidFill>
              </a:rPr>
              <a:t>”.</a:t>
            </a:r>
            <a:r>
              <a:rPr lang="ro-RO" dirty="0">
                <a:solidFill>
                  <a:schemeClr val="tx1">
                    <a:lumMod val="75000"/>
                    <a:lumOff val="25000"/>
                  </a:schemeClr>
                </a:solidFill>
              </a:rPr>
              <a:t> </a:t>
            </a:r>
            <a:r>
              <a:rPr lang="en-IE" dirty="0" err="1" smtClean="0">
                <a:solidFill>
                  <a:schemeClr val="tx1">
                    <a:lumMod val="75000"/>
                    <a:lumOff val="25000"/>
                  </a:schemeClr>
                </a:solidFill>
                <a:hlinkClick r:id="rId2">
                  <a:extLst>
                    <a:ext uri="{A12FA001-AC4F-418D-AE19-62706E023703}">
                      <ahyp:hlinkClr xmlns="" xmlns:ahyp="http://schemas.microsoft.com/office/drawing/2018/hyperlinkcolor" val="tx"/>
                    </a:ext>
                  </a:extLst>
                </a:hlinkClick>
              </a:rPr>
              <a:t>w</a:t>
            </a:r>
            <a:r>
              <a:rPr lang="en-IE" b="0" i="0" dirty="0" err="1" smtClean="0">
                <a:solidFill>
                  <a:schemeClr val="tx1">
                    <a:lumMod val="75000"/>
                    <a:lumOff val="25000"/>
                  </a:schemeClr>
                </a:solidFill>
                <a:effectLst/>
                <a:hlinkClick r:id="rId2">
                  <a:extLst>
                    <a:ext uri="{A12FA001-AC4F-418D-AE19-62706E023703}">
                      <ahyp:hlinkClr xmlns="" xmlns:ahyp="http://schemas.microsoft.com/office/drawing/2018/hyperlinkcolor" val="tx"/>
                    </a:ext>
                  </a:extLst>
                </a:hlinkClick>
              </a:rPr>
              <a:t>ikipedia</a:t>
            </a:r>
            <a:r>
              <a:rPr lang="en-IE" b="0" i="0" dirty="0" smtClean="0">
                <a:solidFill>
                  <a:schemeClr val="tx1">
                    <a:lumMod val="75000"/>
                    <a:lumOff val="25000"/>
                  </a:schemeClr>
                </a:solidFill>
                <a:effectLst/>
                <a:hlinkClick r:id="rId2">
                  <a:extLst>
                    <a:ext uri="{A12FA001-AC4F-418D-AE19-62706E023703}">
                      <ahyp:hlinkClr xmlns="" xmlns:ahyp="http://schemas.microsoft.com/office/drawing/2018/hyperlinkcolor" val="tx"/>
                    </a:ext>
                  </a:extLst>
                </a:hlinkClick>
              </a:rPr>
              <a:t> </a:t>
            </a:r>
            <a:endParaRPr lang="en-IE" sz="1400" b="1" dirty="0">
              <a:solidFill>
                <a:srgbClr val="0563C1"/>
              </a:solidFill>
              <a:hlinkClick r:id="rId3">
                <a:extLst>
                  <a:ext uri="{A12FA001-AC4F-418D-AE19-62706E023703}">
                    <ahyp:hlinkClr xmlns="" xmlns:ahyp="http://schemas.microsoft.com/office/drawing/2018/hyperlinkcolor" val="tx"/>
                  </a:ext>
                </a:extLst>
              </a:hlinkClick>
            </a:endParaRPr>
          </a:p>
          <a:p>
            <a:r>
              <a:rPr lang="en-IE" b="1" dirty="0" smtClean="0">
                <a:hlinkClick r:id="rId3">
                  <a:extLst>
                    <a:ext uri="{A12FA001-AC4F-418D-AE19-62706E023703}">
                      <ahyp:hlinkClr xmlns="" xmlns:ahyp="http://schemas.microsoft.com/office/drawing/2018/hyperlinkcolor" val="tx"/>
                    </a:ext>
                  </a:extLst>
                </a:hlinkClick>
              </a:rPr>
              <a:t>Ex</a:t>
            </a:r>
            <a:r>
              <a:rPr lang="ro-RO" b="1" dirty="0" smtClean="0">
                <a:hlinkClick r:id="rId3">
                  <a:extLst>
                    <a:ext uri="{A12FA001-AC4F-418D-AE19-62706E023703}">
                      <ahyp:hlinkClr xmlns="" xmlns:ahyp="http://schemas.microsoft.com/office/drawing/2018/hyperlinkcolor" val="tx"/>
                    </a:ext>
                  </a:extLst>
                </a:hlinkClick>
              </a:rPr>
              <a:t>e</a:t>
            </a:r>
            <a:r>
              <a:rPr lang="en-IE" b="1" dirty="0" err="1" smtClean="0">
                <a:hlinkClick r:id="rId3">
                  <a:extLst>
                    <a:ext uri="{A12FA001-AC4F-418D-AE19-62706E023703}">
                      <ahyp:hlinkClr xmlns="" xmlns:ahyp="http://schemas.microsoft.com/office/drawing/2018/hyperlinkcolor" val="tx"/>
                    </a:ext>
                  </a:extLst>
                </a:hlinkClick>
              </a:rPr>
              <a:t>mple</a:t>
            </a:r>
            <a:r>
              <a:rPr lang="en-IE" b="1" dirty="0" smtClean="0"/>
              <a:t> </a:t>
            </a:r>
            <a:r>
              <a:rPr lang="ro-RO" dirty="0" smtClean="0">
                <a:solidFill>
                  <a:schemeClr val="tx1">
                    <a:lumMod val="75000"/>
                    <a:lumOff val="25000"/>
                  </a:schemeClr>
                </a:solidFill>
              </a:rPr>
              <a:t>includ</a:t>
            </a:r>
            <a:r>
              <a:rPr lang="en-IE" b="1" dirty="0" smtClean="0">
                <a:solidFill>
                  <a:schemeClr val="tx1">
                    <a:lumMod val="75000"/>
                    <a:lumOff val="25000"/>
                  </a:schemeClr>
                </a:solidFill>
              </a:rPr>
              <a:t> </a:t>
            </a:r>
            <a:r>
              <a:rPr lang="en-IE" dirty="0">
                <a:solidFill>
                  <a:schemeClr val="tx1">
                    <a:lumMod val="75000"/>
                    <a:lumOff val="25000"/>
                  </a:schemeClr>
                </a:solidFill>
              </a:rPr>
              <a:t>Chatbots, </a:t>
            </a:r>
            <a:r>
              <a:rPr lang="ro-RO" dirty="0" smtClean="0">
                <a:solidFill>
                  <a:schemeClr val="tx1">
                    <a:lumMod val="75000"/>
                    <a:lumOff val="25000"/>
                  </a:schemeClr>
                </a:solidFill>
              </a:rPr>
              <a:t>Asistenți </a:t>
            </a:r>
            <a:r>
              <a:rPr lang="en-IE" dirty="0" smtClean="0">
                <a:solidFill>
                  <a:schemeClr val="tx1">
                    <a:lumMod val="75000"/>
                    <a:lumOff val="25000"/>
                  </a:schemeClr>
                </a:solidFill>
              </a:rPr>
              <a:t>Digital, </a:t>
            </a:r>
            <a:r>
              <a:rPr lang="ro-RO" dirty="0" smtClean="0">
                <a:solidFill>
                  <a:schemeClr val="tx1">
                    <a:lumMod val="75000"/>
                    <a:lumOff val="25000"/>
                  </a:schemeClr>
                </a:solidFill>
              </a:rPr>
              <a:t>Autocorect</a:t>
            </a:r>
            <a:r>
              <a:rPr lang="en-IE" dirty="0" smtClean="0">
                <a:solidFill>
                  <a:schemeClr val="tx1">
                    <a:lumMod val="75000"/>
                    <a:lumOff val="25000"/>
                  </a:schemeClr>
                </a:solidFill>
              </a:rPr>
              <a:t>, E-p</a:t>
            </a:r>
            <a:r>
              <a:rPr lang="ro-RO" dirty="0" smtClean="0">
                <a:solidFill>
                  <a:schemeClr val="tx1">
                    <a:lumMod val="75000"/>
                    <a:lumOff val="25000"/>
                  </a:schemeClr>
                </a:solidFill>
              </a:rPr>
              <a:t>lăți</a:t>
            </a:r>
            <a:r>
              <a:rPr lang="en-IE" dirty="0" smtClean="0">
                <a:solidFill>
                  <a:schemeClr val="tx1">
                    <a:lumMod val="75000"/>
                    <a:lumOff val="25000"/>
                  </a:schemeClr>
                </a:solidFill>
              </a:rPr>
              <a:t>. </a:t>
            </a:r>
            <a:r>
              <a:rPr lang="en-IE" b="1" dirty="0"/>
              <a:t>Google Maps </a:t>
            </a:r>
            <a:r>
              <a:rPr lang="en-IE" dirty="0" err="1" smtClean="0">
                <a:solidFill>
                  <a:schemeClr val="tx1">
                    <a:lumMod val="75000"/>
                    <a:lumOff val="25000"/>
                  </a:schemeClr>
                </a:solidFill>
              </a:rPr>
              <a:t>recom</a:t>
            </a:r>
            <a:r>
              <a:rPr lang="ro-RO" dirty="0" smtClean="0">
                <a:solidFill>
                  <a:schemeClr val="tx1">
                    <a:lumMod val="75000"/>
                    <a:lumOff val="25000"/>
                  </a:schemeClr>
                </a:solidFill>
              </a:rPr>
              <a:t>andă</a:t>
            </a:r>
            <a:r>
              <a:rPr lang="en-IE" dirty="0" smtClean="0">
                <a:solidFill>
                  <a:schemeClr val="tx1">
                    <a:lumMod val="75000"/>
                    <a:lumOff val="25000"/>
                  </a:schemeClr>
                </a:solidFill>
              </a:rPr>
              <a:t> </a:t>
            </a:r>
            <a:r>
              <a:rPr lang="ro-RO" dirty="0" smtClean="0">
                <a:solidFill>
                  <a:schemeClr val="tx1">
                    <a:lumMod val="75000"/>
                    <a:lumOff val="25000"/>
                  </a:schemeClr>
                </a:solidFill>
              </a:rPr>
              <a:t>rutele cele mai bune</a:t>
            </a:r>
            <a:r>
              <a:rPr lang="en-IE" dirty="0" smtClean="0">
                <a:solidFill>
                  <a:schemeClr val="tx1">
                    <a:lumMod val="75000"/>
                    <a:lumOff val="25000"/>
                  </a:schemeClr>
                </a:solidFill>
              </a:rPr>
              <a:t>, </a:t>
            </a:r>
            <a:r>
              <a:rPr lang="ro-RO" dirty="0" smtClean="0">
                <a:solidFill>
                  <a:schemeClr val="tx1">
                    <a:lumMod val="75000"/>
                    <a:lumOff val="25000"/>
                  </a:schemeClr>
                </a:solidFill>
              </a:rPr>
              <a:t>pentru a evita ambuteiajele</a:t>
            </a:r>
            <a:r>
              <a:rPr lang="en-IE" dirty="0" smtClean="0">
                <a:solidFill>
                  <a:schemeClr val="tx1">
                    <a:lumMod val="75000"/>
                    <a:lumOff val="25000"/>
                  </a:schemeClr>
                </a:solidFill>
              </a:rPr>
              <a:t>. </a:t>
            </a:r>
            <a:r>
              <a:rPr lang="ro-RO" b="1" dirty="0" smtClean="0"/>
              <a:t>Detectarea și recunoașterea feței </a:t>
            </a:r>
            <a:r>
              <a:rPr lang="ro-RO" dirty="0" smtClean="0">
                <a:solidFill>
                  <a:schemeClr val="tx1">
                    <a:lumMod val="75000"/>
                    <a:lumOff val="25000"/>
                  </a:schemeClr>
                </a:solidFill>
              </a:rPr>
              <a:t>deblochează telefonul prin identificarea trăsăturilor faciale individuale. </a:t>
            </a:r>
            <a:r>
              <a:rPr lang="ro-RO" b="1" dirty="0" smtClean="0"/>
              <a:t>Social Media AI </a:t>
            </a:r>
            <a:r>
              <a:rPr lang="ro-RO" dirty="0" smtClean="0">
                <a:solidFill>
                  <a:schemeClr val="tx1">
                    <a:lumMod val="75000"/>
                    <a:lumOff val="25000"/>
                  </a:schemeClr>
                </a:solidFill>
              </a:rPr>
              <a:t>ajută la detectarea discursurilor de ură, a postărilor negative și a atacurilor cibernetice și elimină astfel de conversații.</a:t>
            </a:r>
            <a:endParaRPr lang="ro-RO" dirty="0">
              <a:solidFill>
                <a:schemeClr val="tx1">
                  <a:lumMod val="75000"/>
                  <a:lumOff val="25000"/>
                </a:schemeClr>
              </a:solidFill>
            </a:endParaRPr>
          </a:p>
        </p:txBody>
      </p:sp>
      <p:sp>
        <p:nvSpPr>
          <p:cNvPr id="3" name="Text Placeholder 2">
            <a:extLst>
              <a:ext uri="{FF2B5EF4-FFF2-40B4-BE49-F238E27FC236}">
                <a16:creationId xmlns="" xmlns:a16="http://schemas.microsoft.com/office/drawing/2014/main" id="{E7E38F28-F989-46B8-82EE-C0F78691C0DB}"/>
              </a:ext>
            </a:extLst>
          </p:cNvPr>
          <p:cNvSpPr>
            <a:spLocks noGrp="1"/>
          </p:cNvSpPr>
          <p:nvPr>
            <p:ph type="body" sz="quarter" idx="15"/>
          </p:nvPr>
        </p:nvSpPr>
        <p:spPr>
          <a:xfrm>
            <a:off x="339009" y="2373188"/>
            <a:ext cx="8443024" cy="697353"/>
          </a:xfrm>
        </p:spPr>
        <p:txBody>
          <a:bodyPr>
            <a:noAutofit/>
          </a:bodyPr>
          <a:lstStyle/>
          <a:p>
            <a:r>
              <a:rPr lang="en-IE" b="1" dirty="0"/>
              <a:t>AI (</a:t>
            </a:r>
            <a:r>
              <a:rPr lang="en-IE" b="1" dirty="0" err="1" smtClean="0"/>
              <a:t>Inteligen</a:t>
            </a:r>
            <a:r>
              <a:rPr lang="ro-RO" b="1" dirty="0" smtClean="0"/>
              <a:t>ța</a:t>
            </a:r>
            <a:r>
              <a:rPr lang="en-IE" b="1" dirty="0" smtClean="0"/>
              <a:t> Artificial</a:t>
            </a:r>
            <a:r>
              <a:rPr lang="ro-RO" b="1" dirty="0" smtClean="0"/>
              <a:t>ă</a:t>
            </a:r>
            <a:r>
              <a:rPr lang="en-IE" b="1" dirty="0" smtClean="0"/>
              <a:t>)</a:t>
            </a:r>
            <a:endParaRPr lang="en-IE" b="1" dirty="0"/>
          </a:p>
        </p:txBody>
      </p:sp>
      <p:pic>
        <p:nvPicPr>
          <p:cNvPr id="12" name="Picture 11" descr="Graphical user interface, website&#10;&#10;Description automatically generated">
            <a:extLst>
              <a:ext uri="{FF2B5EF4-FFF2-40B4-BE49-F238E27FC236}">
                <a16:creationId xmlns="" xmlns:a16="http://schemas.microsoft.com/office/drawing/2014/main" id="{D71CE028-3CA3-40E2-9B5A-CE54023BA9D9}"/>
              </a:ext>
            </a:extLst>
          </p:cNvPr>
          <p:cNvPicPr>
            <a:picLocks noChangeAspect="1"/>
          </p:cNvPicPr>
          <p:nvPr/>
        </p:nvPicPr>
        <p:blipFill>
          <a:blip r:embed="rId4"/>
          <a:stretch>
            <a:fillRect/>
          </a:stretch>
        </p:blipFill>
        <p:spPr>
          <a:xfrm>
            <a:off x="6001305" y="0"/>
            <a:ext cx="6190695" cy="2901889"/>
          </a:xfrm>
          <a:prstGeom prst="wedgeRectCallout">
            <a:avLst/>
          </a:prstGeom>
        </p:spPr>
      </p:pic>
    </p:spTree>
    <p:extLst>
      <p:ext uri="{BB962C8B-B14F-4D97-AF65-F5344CB8AC3E}">
        <p14:creationId xmlns:p14="http://schemas.microsoft.com/office/powerpoint/2010/main" val="163666410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 xmlns:a16="http://schemas.microsoft.com/office/drawing/2014/main" id="{9C177520-CC44-4207-9561-C461952DECDC}"/>
              </a:ext>
            </a:extLst>
          </p:cNvPr>
          <p:cNvSpPr>
            <a:spLocks noGrp="1"/>
          </p:cNvSpPr>
          <p:nvPr>
            <p:ph type="body" sz="quarter" idx="14"/>
          </p:nvPr>
        </p:nvSpPr>
        <p:spPr>
          <a:xfrm>
            <a:off x="806942" y="1389938"/>
            <a:ext cx="10985483" cy="2644774"/>
          </a:xfrm>
        </p:spPr>
        <p:txBody>
          <a:bodyPr/>
          <a:lstStyle/>
          <a:p>
            <a:endParaRPr lang="en-US" sz="2800" b="1" dirty="0">
              <a:latin typeface="Calibri" panose="020F0502020204030204" pitchFamily="34" charset="0"/>
              <a:ea typeface="Calibri" panose="020F0502020204030204" pitchFamily="34" charset="0"/>
              <a:cs typeface="Calibri" panose="020F0502020204030204" pitchFamily="34" charset="0"/>
            </a:endParaRPr>
          </a:p>
          <a:p>
            <a:r>
              <a:rPr lang="en-US" sz="2800" b="1" dirty="0" err="1" smtClean="0">
                <a:solidFill>
                  <a:srgbClr val="ED2A59"/>
                </a:solidFill>
                <a:latin typeface="Calibri" panose="020F0502020204030204" pitchFamily="34" charset="0"/>
                <a:ea typeface="Calibri" panose="020F0502020204030204" pitchFamily="34" charset="0"/>
                <a:cs typeface="Calibri" panose="020F0502020204030204" pitchFamily="34" charset="0"/>
              </a:rPr>
              <a:t>Modul</a:t>
            </a:r>
            <a:r>
              <a:rPr lang="ro-RO" sz="2800" b="1" dirty="0" smtClean="0">
                <a:solidFill>
                  <a:srgbClr val="ED2A59"/>
                </a:solidFill>
                <a:latin typeface="Calibri" panose="020F0502020204030204" pitchFamily="34" charset="0"/>
                <a:ea typeface="Calibri" panose="020F0502020204030204" pitchFamily="34" charset="0"/>
                <a:cs typeface="Calibri" panose="020F0502020204030204" pitchFamily="34" charset="0"/>
              </a:rPr>
              <a:t>ul</a:t>
            </a:r>
            <a:r>
              <a:rPr lang="en-US" sz="2800" b="1" dirty="0" smtClean="0">
                <a:solidFill>
                  <a:srgbClr val="ED2A59"/>
                </a:solidFill>
                <a:latin typeface="Calibri" panose="020F0502020204030204" pitchFamily="34" charset="0"/>
                <a:ea typeface="Calibri" panose="020F0502020204030204" pitchFamily="34" charset="0"/>
                <a:cs typeface="Calibri" panose="020F0502020204030204" pitchFamily="34" charset="0"/>
              </a:rPr>
              <a:t> 1, </a:t>
            </a:r>
            <a:r>
              <a:rPr lang="ro-RO" sz="2800" b="1" dirty="0" smtClean="0">
                <a:solidFill>
                  <a:srgbClr val="ED2A59"/>
                </a:solidFill>
                <a:latin typeface="Calibri" panose="020F0502020204030204" pitchFamily="34" charset="0"/>
                <a:ea typeface="Calibri" panose="020F0502020204030204" pitchFamily="34" charset="0"/>
                <a:cs typeface="Calibri" panose="020F0502020204030204" pitchFamily="34" charset="0"/>
              </a:rPr>
              <a:t>Subiectul </a:t>
            </a:r>
            <a:r>
              <a:rPr lang="en-US" sz="2800" b="1" dirty="0" smtClean="0">
                <a:solidFill>
                  <a:srgbClr val="ED2A59"/>
                </a:solidFill>
                <a:latin typeface="Calibri" panose="020F0502020204030204" pitchFamily="34" charset="0"/>
                <a:ea typeface="Calibri" panose="020F0502020204030204" pitchFamily="34" charset="0"/>
                <a:cs typeface="Calibri" panose="020F0502020204030204" pitchFamily="34" charset="0"/>
              </a:rPr>
              <a:t>1</a:t>
            </a:r>
            <a:r>
              <a:rPr lang="en-US" sz="2800" b="1" dirty="0" smtClean="0">
                <a:solidFill>
                  <a:srgbClr val="A6377D"/>
                </a:solidFill>
                <a:latin typeface="Calibri" panose="020F0502020204030204" pitchFamily="34" charset="0"/>
                <a:ea typeface="Calibri" panose="020F0502020204030204" pitchFamily="34" charset="0"/>
                <a:cs typeface="Calibri" panose="020F0502020204030204" pitchFamily="34" charset="0"/>
              </a:rPr>
              <a:t> </a:t>
            </a:r>
            <a:r>
              <a:rPr lang="ro-RO" dirty="0" smtClean="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Explică</a:t>
            </a:r>
            <a:r>
              <a:rPr lang="en-US" dirty="0" smtClean="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 </a:t>
            </a:r>
            <a:r>
              <a:rPr lang="ro-RO" dirty="0" smtClean="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și</a:t>
            </a:r>
            <a:r>
              <a:rPr lang="en-US" dirty="0" smtClean="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 Define</a:t>
            </a:r>
            <a:r>
              <a:rPr lang="ro-RO" dirty="0" smtClean="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ște</a:t>
            </a:r>
            <a:r>
              <a:rPr lang="en-US"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 </a:t>
            </a:r>
            <a:r>
              <a:rPr lang="ro-RO" dirty="0" smtClean="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fiecare dintre elementele anterior menționate privind Inovarea Social Digitală, furnizând exemple, studii de caz, soluții și materiale de cercetare suplimentare (o mulțime de linkuri pentru o lectură ul</a:t>
            </a:r>
            <a:r>
              <a:rPr lang="en-US" dirty="0" smtClean="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t</a:t>
            </a:r>
            <a:r>
              <a:rPr lang="ro-RO" dirty="0" smtClean="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erioară)</a:t>
            </a:r>
          </a:p>
          <a:p>
            <a:endParaRPr lang="en-US"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endParaRPr>
          </a:p>
          <a:p>
            <a:pPr marL="457200" indent="-457200">
              <a:buFont typeface="Wingdings" panose="05000000000000000000" pitchFamily="2" charset="2"/>
              <a:buChar char="ü"/>
            </a:pPr>
            <a:r>
              <a:rPr lang="ro-RO" dirty="0" smtClean="0">
                <a:solidFill>
                  <a:schemeClr val="tx1">
                    <a:lumMod val="75000"/>
                    <a:lumOff val="25000"/>
                  </a:schemeClr>
                </a:solidFill>
              </a:rPr>
              <a:t>Ce este Inovarea Socială?</a:t>
            </a:r>
          </a:p>
          <a:p>
            <a:pPr marL="457200" indent="-457200">
              <a:buFont typeface="Wingdings" panose="05000000000000000000" pitchFamily="2" charset="2"/>
              <a:buChar char="ü"/>
            </a:pPr>
            <a:r>
              <a:rPr lang="ro-RO" dirty="0" smtClean="0">
                <a:solidFill>
                  <a:schemeClr val="tx1">
                    <a:lumMod val="75000"/>
                    <a:lumOff val="25000"/>
                  </a:schemeClr>
                </a:solidFill>
              </a:rPr>
              <a:t>Ce este un Inovator Social?</a:t>
            </a:r>
          </a:p>
          <a:p>
            <a:pPr marL="457200" indent="-457200">
              <a:buFont typeface="Wingdings" panose="05000000000000000000" pitchFamily="2" charset="2"/>
              <a:buChar char="ü"/>
            </a:pPr>
            <a:r>
              <a:rPr lang="ro-RO" dirty="0" smtClean="0">
                <a:solidFill>
                  <a:schemeClr val="tx1">
                    <a:lumMod val="75000"/>
                    <a:lumOff val="25000"/>
                  </a:schemeClr>
                </a:solidFill>
              </a:rPr>
              <a:t>De ce este importantă Inovarea Social Digitală?</a:t>
            </a:r>
          </a:p>
          <a:p>
            <a:pPr marL="457200" indent="-457200">
              <a:buFont typeface="Wingdings" panose="05000000000000000000" pitchFamily="2" charset="2"/>
              <a:buChar char="ü"/>
            </a:pPr>
            <a:r>
              <a:rPr lang="ro-RO" dirty="0" smtClean="0">
                <a:solidFill>
                  <a:schemeClr val="tx1">
                    <a:lumMod val="75000"/>
                    <a:lumOff val="25000"/>
                  </a:schemeClr>
                </a:solidFill>
              </a:rPr>
              <a:t>Ce este Schimbarea Socială Transformativă?</a:t>
            </a:r>
          </a:p>
          <a:p>
            <a:pPr marL="457200" indent="-457200">
              <a:buFont typeface="Wingdings" panose="05000000000000000000" pitchFamily="2" charset="2"/>
              <a:buChar char="ü"/>
            </a:pPr>
            <a:r>
              <a:rPr lang="ro-RO" dirty="0" smtClean="0">
                <a:solidFill>
                  <a:schemeClr val="tx1">
                    <a:lumMod val="75000"/>
                    <a:lumOff val="25000"/>
                  </a:schemeClr>
                </a:solidFill>
              </a:rPr>
              <a:t>Ce este Alchimia Socială?</a:t>
            </a:r>
          </a:p>
          <a:p>
            <a:pPr marL="457200" indent="-457200">
              <a:buFont typeface="Wingdings" panose="05000000000000000000" pitchFamily="2" charset="2"/>
              <a:buChar char="ü"/>
            </a:pPr>
            <a:r>
              <a:rPr lang="ro-RO" dirty="0" smtClean="0">
                <a:solidFill>
                  <a:schemeClr val="tx1">
                    <a:lumMod val="75000"/>
                    <a:lumOff val="25000"/>
                  </a:schemeClr>
                </a:solidFill>
              </a:rPr>
              <a:t>Ce este Inovarea Social Digitală?</a:t>
            </a:r>
          </a:p>
          <a:p>
            <a:endParaRPr lang="en-IE" dirty="0">
              <a:solidFill>
                <a:schemeClr val="tx1">
                  <a:lumMod val="75000"/>
                  <a:lumOff val="25000"/>
                </a:schemeClr>
              </a:solidFill>
            </a:endParaRPr>
          </a:p>
        </p:txBody>
      </p:sp>
      <p:sp>
        <p:nvSpPr>
          <p:cNvPr id="6" name="Text Placeholder 6">
            <a:extLst>
              <a:ext uri="{FF2B5EF4-FFF2-40B4-BE49-F238E27FC236}">
                <a16:creationId xmlns="" xmlns:a16="http://schemas.microsoft.com/office/drawing/2014/main" id="{A1CBBB82-C54B-4F75-9625-A758588C431C}"/>
              </a:ext>
            </a:extLst>
          </p:cNvPr>
          <p:cNvSpPr txBox="1">
            <a:spLocks/>
          </p:cNvSpPr>
          <p:nvPr/>
        </p:nvSpPr>
        <p:spPr>
          <a:xfrm>
            <a:off x="806942" y="433231"/>
            <a:ext cx="10066710" cy="112093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ro-RO" sz="6600" b="1" dirty="0" smtClean="0">
                <a:solidFill>
                  <a:schemeClr val="tx1">
                    <a:lumMod val="75000"/>
                    <a:lumOff val="25000"/>
                  </a:schemeClr>
                </a:solidFill>
              </a:rPr>
              <a:t>SUBIECTUL</a:t>
            </a:r>
            <a:r>
              <a:rPr lang="en-IE" sz="6600" b="1" dirty="0" smtClean="0">
                <a:solidFill>
                  <a:schemeClr val="tx1">
                    <a:lumMod val="75000"/>
                    <a:lumOff val="25000"/>
                  </a:schemeClr>
                </a:solidFill>
              </a:rPr>
              <a:t> </a:t>
            </a:r>
            <a:r>
              <a:rPr lang="en-IE" sz="6600" b="1" dirty="0">
                <a:solidFill>
                  <a:schemeClr val="tx1">
                    <a:lumMod val="75000"/>
                    <a:lumOff val="25000"/>
                  </a:schemeClr>
                </a:solidFill>
              </a:rPr>
              <a:t>1</a:t>
            </a:r>
          </a:p>
          <a:p>
            <a:pPr marL="457200" indent="-457200">
              <a:buFont typeface="Wingdings" panose="05000000000000000000" pitchFamily="2" charset="2"/>
              <a:buChar char="ü"/>
            </a:pPr>
            <a:endParaRPr lang="en-IE" sz="400" dirty="0">
              <a:solidFill>
                <a:schemeClr val="tx1">
                  <a:lumMod val="75000"/>
                  <a:lumOff val="25000"/>
                </a:schemeClr>
              </a:solidFill>
            </a:endParaRPr>
          </a:p>
          <a:p>
            <a:pPr algn="ctr"/>
            <a:endParaRPr lang="en-IE" sz="4000" b="1" dirty="0">
              <a:solidFill>
                <a:schemeClr val="tx1">
                  <a:lumMod val="75000"/>
                  <a:lumOff val="25000"/>
                </a:schemeClr>
              </a:solidFill>
            </a:endParaRPr>
          </a:p>
        </p:txBody>
      </p:sp>
    </p:spTree>
    <p:extLst>
      <p:ext uri="{BB962C8B-B14F-4D97-AF65-F5344CB8AC3E}">
        <p14:creationId xmlns:p14="http://schemas.microsoft.com/office/powerpoint/2010/main" val="74399548"/>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 xmlns:a16="http://schemas.microsoft.com/office/drawing/2014/main" id="{E7E38F28-F989-46B8-82EE-C0F78691C0DB}"/>
              </a:ext>
            </a:extLst>
          </p:cNvPr>
          <p:cNvSpPr>
            <a:spLocks noGrp="1"/>
          </p:cNvSpPr>
          <p:nvPr>
            <p:ph type="body" sz="quarter" idx="15"/>
          </p:nvPr>
        </p:nvSpPr>
        <p:spPr>
          <a:xfrm>
            <a:off x="3263278" y="269342"/>
            <a:ext cx="8443024" cy="697353"/>
          </a:xfrm>
        </p:spPr>
        <p:txBody>
          <a:bodyPr>
            <a:noAutofit/>
          </a:bodyPr>
          <a:lstStyle/>
          <a:p>
            <a:r>
              <a:rPr lang="en-IE" sz="5400" b="1" dirty="0"/>
              <a:t>AI </a:t>
            </a:r>
            <a:r>
              <a:rPr lang="en-IE" sz="4800" dirty="0" smtClean="0"/>
              <a:t>(</a:t>
            </a:r>
            <a:r>
              <a:rPr lang="ro-RO" sz="4800" dirty="0" smtClean="0"/>
              <a:t>Inteligența </a:t>
            </a:r>
            <a:r>
              <a:rPr lang="en-IE" sz="4800" dirty="0" smtClean="0"/>
              <a:t>Artificial</a:t>
            </a:r>
            <a:r>
              <a:rPr lang="ro-RO" sz="4800" dirty="0" smtClean="0"/>
              <a:t>ă</a:t>
            </a:r>
            <a:r>
              <a:rPr lang="en-IE" sz="4800" dirty="0" smtClean="0"/>
              <a:t> )</a:t>
            </a:r>
            <a:endParaRPr lang="en-IE" sz="4800" dirty="0"/>
          </a:p>
        </p:txBody>
      </p:sp>
      <p:pic>
        <p:nvPicPr>
          <p:cNvPr id="5" name="Picture 4">
            <a:hlinkClick r:id="rId2"/>
            <a:extLst>
              <a:ext uri="{FF2B5EF4-FFF2-40B4-BE49-F238E27FC236}">
                <a16:creationId xmlns="" xmlns:a16="http://schemas.microsoft.com/office/drawing/2014/main" id="{7B375A53-276F-46D5-AA95-8142655B736A}"/>
              </a:ext>
            </a:extLst>
          </p:cNvPr>
          <p:cNvPicPr>
            <a:picLocks noChangeAspect="1"/>
          </p:cNvPicPr>
          <p:nvPr/>
        </p:nvPicPr>
        <p:blipFill>
          <a:blip r:embed="rId3"/>
          <a:stretch>
            <a:fillRect/>
          </a:stretch>
        </p:blipFill>
        <p:spPr>
          <a:xfrm>
            <a:off x="4923400" y="1695638"/>
            <a:ext cx="6627796" cy="3665900"/>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7" name="Text Placeholder 1">
            <a:extLst>
              <a:ext uri="{FF2B5EF4-FFF2-40B4-BE49-F238E27FC236}">
                <a16:creationId xmlns="" xmlns:a16="http://schemas.microsoft.com/office/drawing/2014/main" id="{C82EB21C-0E6F-4885-BA9A-B6C5A3B26052}"/>
              </a:ext>
            </a:extLst>
          </p:cNvPr>
          <p:cNvSpPr txBox="1">
            <a:spLocks/>
          </p:cNvSpPr>
          <p:nvPr/>
        </p:nvSpPr>
        <p:spPr>
          <a:xfrm>
            <a:off x="0" y="2270475"/>
            <a:ext cx="4726546" cy="1457471"/>
          </a:xfrm>
          <a:prstGeom prst="rect">
            <a:avLst/>
          </a:prstGeom>
          <a:solidFill>
            <a:srgbClr val="76C6D3"/>
          </a:solidFill>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baseline="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Bef>
                <a:spcPts val="0"/>
              </a:spcBef>
            </a:pPr>
            <a:r>
              <a:rPr lang="ro-RO" sz="4000" b="1" dirty="0" smtClean="0"/>
              <a:t>Urmărește acest</a:t>
            </a:r>
            <a:r>
              <a:rPr lang="en-IE" sz="4000" b="1" dirty="0" smtClean="0"/>
              <a:t> video </a:t>
            </a:r>
            <a:r>
              <a:rPr lang="ro-RO" sz="4000" b="1" dirty="0" smtClean="0"/>
              <a:t>pentru a înțelege ce înseamnă</a:t>
            </a:r>
            <a:r>
              <a:rPr lang="en-IE" sz="4000" b="1" dirty="0"/>
              <a:t> </a:t>
            </a:r>
            <a:r>
              <a:rPr lang="ro-RO" sz="4000" b="1" dirty="0" smtClean="0"/>
              <a:t>Inteligența</a:t>
            </a:r>
            <a:r>
              <a:rPr lang="en-IE" sz="4000" b="1" dirty="0" smtClean="0"/>
              <a:t> Artificial</a:t>
            </a:r>
            <a:r>
              <a:rPr lang="ro-RO" sz="4000" b="1" dirty="0" smtClean="0"/>
              <a:t>ă</a:t>
            </a:r>
            <a:endParaRPr lang="en-IE" sz="4000" b="1" dirty="0"/>
          </a:p>
          <a:p>
            <a:pPr algn="ctr"/>
            <a:endParaRPr lang="en-IE" sz="4000" b="1" dirty="0"/>
          </a:p>
          <a:p>
            <a:pPr algn="ctr"/>
            <a:endParaRPr lang="en-IE" sz="4000" b="1" dirty="0"/>
          </a:p>
          <a:p>
            <a:pPr algn="ctr"/>
            <a:endParaRPr lang="en-IE" sz="4000" b="1" dirty="0"/>
          </a:p>
          <a:p>
            <a:pPr algn="ctr"/>
            <a:endParaRPr lang="en-IE" sz="4000" b="1" dirty="0"/>
          </a:p>
        </p:txBody>
      </p:sp>
    </p:spTree>
    <p:extLst>
      <p:ext uri="{BB962C8B-B14F-4D97-AF65-F5344CB8AC3E}">
        <p14:creationId xmlns:p14="http://schemas.microsoft.com/office/powerpoint/2010/main" val="1832313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 xmlns:a16="http://schemas.microsoft.com/office/drawing/2014/main" id="{DCA0BA59-D899-48C2-874D-CE95A4952ABB}"/>
              </a:ext>
            </a:extLst>
          </p:cNvPr>
          <p:cNvSpPr>
            <a:spLocks noGrp="1"/>
          </p:cNvSpPr>
          <p:nvPr>
            <p:ph type="body" sz="quarter" idx="14"/>
          </p:nvPr>
        </p:nvSpPr>
        <p:spPr>
          <a:xfrm>
            <a:off x="3455287" y="1186357"/>
            <a:ext cx="8483428" cy="5206518"/>
          </a:xfrm>
        </p:spPr>
        <p:txBody>
          <a:bodyPr/>
          <a:lstStyle/>
          <a:p>
            <a:pPr marL="342900" indent="-342900" algn="just">
              <a:buFont typeface="Arial" panose="020B0604020202020204" pitchFamily="34" charset="0"/>
              <a:buChar char="•"/>
            </a:pPr>
            <a:r>
              <a:rPr lang="en-IE" sz="2300" i="0" dirty="0">
                <a:solidFill>
                  <a:schemeClr val="tx1">
                    <a:lumMod val="75000"/>
                    <a:lumOff val="25000"/>
                  </a:schemeClr>
                </a:solidFill>
                <a:effectLst/>
                <a:latin typeface="Averta"/>
                <a:hlinkClick r:id="rId2"/>
              </a:rPr>
              <a:t>Allichat</a:t>
            </a:r>
            <a:r>
              <a:rPr lang="en-IE" sz="2300" i="0" dirty="0">
                <a:solidFill>
                  <a:schemeClr val="tx1">
                    <a:lumMod val="75000"/>
                    <a:lumOff val="25000"/>
                  </a:schemeClr>
                </a:solidFill>
                <a:effectLst/>
                <a:latin typeface="Averta"/>
              </a:rPr>
              <a:t>, </a:t>
            </a:r>
            <a:r>
              <a:rPr lang="ro-RO" sz="2300" dirty="0">
                <a:solidFill>
                  <a:schemeClr val="tx1">
                    <a:lumMod val="75000"/>
                    <a:lumOff val="25000"/>
                  </a:schemeClr>
                </a:solidFill>
                <a:latin typeface="Averta"/>
              </a:rPr>
              <a:t>un chatbot destinat tinerilor pentru a discuta probleme de sănătate mintală. Un parteneriat între compania tehnologică Voxsio, NHS Forth Valley și grupuri de tineri din </a:t>
            </a:r>
            <a:r>
              <a:rPr lang="ro-RO" sz="2300" dirty="0" smtClean="0">
                <a:solidFill>
                  <a:schemeClr val="tx1">
                    <a:lumMod val="75000"/>
                    <a:lumOff val="25000"/>
                  </a:schemeClr>
                </a:solidFill>
                <a:latin typeface="Averta"/>
              </a:rPr>
              <a:t>Stirlingshire.</a:t>
            </a:r>
          </a:p>
          <a:p>
            <a:pPr marL="342900" indent="-342900" algn="just">
              <a:buFont typeface="Arial" panose="020B0604020202020204" pitchFamily="34" charset="0"/>
              <a:buChar char="•"/>
            </a:pPr>
            <a:r>
              <a:rPr lang="ro-RO" sz="2300" dirty="0">
                <a:solidFill>
                  <a:schemeClr val="tx1">
                    <a:lumMod val="75000"/>
                    <a:lumOff val="25000"/>
                  </a:schemeClr>
                </a:solidFill>
                <a:latin typeface="Averta"/>
              </a:rPr>
              <a:t>Interpretează datele prin satelit și mapează habitatul faunei sălbatice pentru a ajuta la refacerea, </a:t>
            </a:r>
            <a:r>
              <a:rPr lang="ro-RO" sz="2300" b="1" dirty="0">
                <a:solidFill>
                  <a:srgbClr val="A6377D"/>
                </a:solidFill>
                <a:latin typeface="Averta"/>
              </a:rPr>
              <a:t>conectarea și protejarea mediului natural al </a:t>
            </a:r>
            <a:r>
              <a:rPr lang="ro-RO" sz="2300" b="1" dirty="0" smtClean="0">
                <a:solidFill>
                  <a:srgbClr val="A6377D"/>
                </a:solidFill>
                <a:latin typeface="Averta"/>
              </a:rPr>
              <a:t>Scoției.</a:t>
            </a:r>
            <a:endParaRPr lang="ro-RO" sz="2300" b="1" dirty="0">
              <a:solidFill>
                <a:srgbClr val="A6377D"/>
              </a:solidFill>
              <a:latin typeface="Averta"/>
            </a:endParaRPr>
          </a:p>
          <a:p>
            <a:pPr marL="342900" indent="-342900" algn="just">
              <a:buFont typeface="Arial" panose="020B0604020202020204" pitchFamily="34" charset="0"/>
              <a:buChar char="•"/>
            </a:pPr>
            <a:r>
              <a:rPr lang="ro-RO" sz="2300" dirty="0" smtClean="0">
                <a:solidFill>
                  <a:schemeClr val="tx1">
                    <a:lumMod val="75000"/>
                    <a:lumOff val="25000"/>
                  </a:schemeClr>
                </a:solidFill>
                <a:latin typeface="Averta"/>
              </a:rPr>
              <a:t>Construiește </a:t>
            </a:r>
            <a:r>
              <a:rPr lang="ro-RO" sz="2300" dirty="0">
                <a:solidFill>
                  <a:schemeClr val="tx1">
                    <a:lumMod val="75000"/>
                    <a:lumOff val="25000"/>
                  </a:schemeClr>
                </a:solidFill>
                <a:latin typeface="Averta"/>
              </a:rPr>
              <a:t>profiluri de vorbire pentru accente scoțiene regionale pentru </a:t>
            </a:r>
            <a:r>
              <a:rPr lang="ro-RO" sz="2300" b="1" dirty="0">
                <a:solidFill>
                  <a:srgbClr val="A6377D"/>
                </a:solidFill>
                <a:latin typeface="Averta"/>
              </a:rPr>
              <a:t>a sprijini cursanții adulți </a:t>
            </a:r>
            <a:r>
              <a:rPr lang="ro-RO" sz="2300" dirty="0">
                <a:solidFill>
                  <a:schemeClr val="tx1">
                    <a:lumMod val="75000"/>
                    <a:lumOff val="25000"/>
                  </a:schemeClr>
                </a:solidFill>
                <a:latin typeface="Averta"/>
              </a:rPr>
              <a:t>folosind o aplicație de recunoaștere a vocii pentru alfabetizarea </a:t>
            </a:r>
            <a:r>
              <a:rPr lang="ro-RO" sz="2300" dirty="0" smtClean="0">
                <a:solidFill>
                  <a:schemeClr val="tx1">
                    <a:lumMod val="75000"/>
                    <a:lumOff val="25000"/>
                  </a:schemeClr>
                </a:solidFill>
                <a:latin typeface="Averta"/>
              </a:rPr>
              <a:t>adulților.</a:t>
            </a:r>
            <a:endParaRPr lang="ro-RO" sz="2300" dirty="0">
              <a:solidFill>
                <a:schemeClr val="tx1">
                  <a:lumMod val="75000"/>
                  <a:lumOff val="25000"/>
                </a:schemeClr>
              </a:solidFill>
              <a:latin typeface="Averta"/>
            </a:endParaRPr>
          </a:p>
          <a:p>
            <a:pPr marL="342900" indent="-342900" algn="just">
              <a:buFont typeface="Arial" panose="020B0604020202020204" pitchFamily="34" charset="0"/>
              <a:buChar char="•"/>
            </a:pPr>
            <a:r>
              <a:rPr lang="ro-RO" sz="2300" dirty="0">
                <a:solidFill>
                  <a:schemeClr val="tx1">
                    <a:lumMod val="75000"/>
                    <a:lumOff val="25000"/>
                  </a:schemeClr>
                </a:solidFill>
                <a:latin typeface="Averta"/>
              </a:rPr>
              <a:t>Dezvoltă un membru </a:t>
            </a:r>
            <a:r>
              <a:rPr lang="ro-RO" sz="2300" dirty="0" smtClean="0">
                <a:solidFill>
                  <a:schemeClr val="tx1">
                    <a:lumMod val="75000"/>
                    <a:lumOff val="25000"/>
                  </a:schemeClr>
                </a:solidFill>
                <a:latin typeface="Averta"/>
              </a:rPr>
              <a:t>prostetic </a:t>
            </a:r>
            <a:r>
              <a:rPr lang="ro-RO" sz="2300" dirty="0">
                <a:solidFill>
                  <a:schemeClr val="tx1">
                    <a:lumMod val="75000"/>
                    <a:lumOff val="25000"/>
                  </a:schemeClr>
                </a:solidFill>
                <a:latin typeface="Averta"/>
              </a:rPr>
              <a:t>care mărește abilitățile utilizatorului de a-și controla membrele, reducând concentrarea și puterea creierului necesare pentru a desfășura sarcini de zi cu zi, cum ar fi apucarea unui stilou sau prinderea unei mingi.</a:t>
            </a:r>
            <a:endParaRPr lang="en-US" sz="2300" dirty="0">
              <a:solidFill>
                <a:schemeClr val="tx1">
                  <a:lumMod val="75000"/>
                  <a:lumOff val="25000"/>
                </a:schemeClr>
              </a:solidFill>
              <a:latin typeface="Averta"/>
            </a:endParaRPr>
          </a:p>
        </p:txBody>
      </p:sp>
      <p:sp>
        <p:nvSpPr>
          <p:cNvPr id="6" name="Text Placeholder 5">
            <a:extLst>
              <a:ext uri="{FF2B5EF4-FFF2-40B4-BE49-F238E27FC236}">
                <a16:creationId xmlns="" xmlns:a16="http://schemas.microsoft.com/office/drawing/2014/main" id="{341EE6CD-74AC-4F57-9971-700015A9B074}"/>
              </a:ext>
            </a:extLst>
          </p:cNvPr>
          <p:cNvSpPr>
            <a:spLocks noGrp="1"/>
          </p:cNvSpPr>
          <p:nvPr>
            <p:ph type="body" sz="quarter" idx="15"/>
          </p:nvPr>
        </p:nvSpPr>
        <p:spPr>
          <a:xfrm>
            <a:off x="257578" y="653500"/>
            <a:ext cx="3079390" cy="5206518"/>
          </a:xfrm>
        </p:spPr>
        <p:txBody>
          <a:bodyPr>
            <a:normAutofit/>
          </a:bodyPr>
          <a:lstStyle/>
          <a:p>
            <a:r>
              <a:rPr lang="ro-RO" sz="4000" b="1" dirty="0" smtClean="0"/>
              <a:t>Inteligența </a:t>
            </a:r>
            <a:r>
              <a:rPr lang="en-IE" sz="4000" b="1" dirty="0"/>
              <a:t>Artificial</a:t>
            </a:r>
            <a:r>
              <a:rPr lang="ro-RO" sz="4000" b="1" dirty="0"/>
              <a:t>ă</a:t>
            </a:r>
            <a:r>
              <a:rPr lang="en-IE" sz="4000" b="1" dirty="0"/>
              <a:t> </a:t>
            </a:r>
            <a:endParaRPr lang="ro-RO" sz="4000" b="1" dirty="0" smtClean="0"/>
          </a:p>
          <a:p>
            <a:endParaRPr lang="en-IE" sz="4000" b="1" dirty="0"/>
          </a:p>
          <a:p>
            <a:r>
              <a:rPr lang="ro-RO" sz="3600" dirty="0" smtClean="0"/>
              <a:t>Proiecte reale</a:t>
            </a:r>
            <a:r>
              <a:rPr lang="en-IE" sz="3600" dirty="0" smtClean="0"/>
              <a:t>, </a:t>
            </a:r>
            <a:endParaRPr lang="ro-RO" sz="3600" dirty="0" smtClean="0"/>
          </a:p>
          <a:p>
            <a:r>
              <a:rPr lang="en-IE" sz="3600" dirty="0" err="1" smtClean="0"/>
              <a:t>Sco</a:t>
            </a:r>
            <a:r>
              <a:rPr lang="ro-RO" sz="3600" dirty="0" smtClean="0"/>
              <a:t>ția</a:t>
            </a:r>
            <a:endParaRPr lang="en-IE" sz="3600" dirty="0"/>
          </a:p>
          <a:p>
            <a:endParaRPr lang="en-IE" sz="1800" b="1" dirty="0"/>
          </a:p>
          <a:p>
            <a:endParaRPr lang="en-IE" sz="1800" b="1" dirty="0"/>
          </a:p>
          <a:p>
            <a:pPr marL="457200" lvl="1" indent="0">
              <a:buNone/>
            </a:pPr>
            <a:endParaRPr lang="en-IE" sz="1800" b="1" dirty="0">
              <a:solidFill>
                <a:schemeClr val="bg1"/>
              </a:solidFill>
              <a:hlinkClick r:id="rId3">
                <a:extLst>
                  <a:ext uri="{A12FA001-AC4F-418D-AE19-62706E023703}">
                    <ahyp:hlinkClr xmlns="" xmlns:ahyp="http://schemas.microsoft.com/office/drawing/2018/hyperlinkcolor" val="tx"/>
                  </a:ext>
                </a:extLst>
              </a:hlinkClick>
            </a:endParaRPr>
          </a:p>
          <a:p>
            <a:pPr marL="457200" lvl="1" indent="0">
              <a:buNone/>
            </a:pPr>
            <a:endParaRPr lang="en-IE" sz="2000" dirty="0">
              <a:solidFill>
                <a:schemeClr val="bg1"/>
              </a:solidFill>
              <a:hlinkClick r:id="rId3">
                <a:extLst>
                  <a:ext uri="{A12FA001-AC4F-418D-AE19-62706E023703}">
                    <ahyp:hlinkClr xmlns="" xmlns:ahyp="http://schemas.microsoft.com/office/drawing/2018/hyperlinkcolor" val="tx"/>
                  </a:ext>
                </a:extLst>
              </a:hlinkClick>
            </a:endParaRPr>
          </a:p>
          <a:p>
            <a:pPr marL="457200" lvl="1" indent="0">
              <a:buNone/>
            </a:pPr>
            <a:r>
              <a:rPr lang="en-IE" sz="2000" dirty="0">
                <a:solidFill>
                  <a:schemeClr val="bg1"/>
                </a:solidFill>
                <a:hlinkClick r:id="rId3">
                  <a:extLst>
                    <a:ext uri="{A12FA001-AC4F-418D-AE19-62706E023703}">
                      <ahyp:hlinkClr xmlns="" xmlns:ahyp="http://schemas.microsoft.com/office/drawing/2018/hyperlinkcolor" val="tx"/>
                    </a:ext>
                  </a:extLst>
                </a:hlinkClick>
              </a:rPr>
              <a:t>Spotlight </a:t>
            </a:r>
            <a:r>
              <a:rPr lang="en-IE" sz="2000" dirty="0" smtClean="0">
                <a:solidFill>
                  <a:schemeClr val="bg1"/>
                </a:solidFill>
                <a:hlinkClick r:id="rId3">
                  <a:extLst>
                    <a:ext uri="{A12FA001-AC4F-418D-AE19-62706E023703}">
                      <ahyp:hlinkClr xmlns="" xmlns:ahyp="http://schemas.microsoft.com/office/drawing/2018/hyperlinkcolor" val="tx"/>
                    </a:ext>
                  </a:extLst>
                </a:hlinkClick>
              </a:rPr>
              <a:t>Scotland</a:t>
            </a:r>
            <a:r>
              <a:rPr lang="en-IE" sz="2000" dirty="0">
                <a:solidFill>
                  <a:schemeClr val="bg1"/>
                </a:solidFill>
                <a:hlinkClick r:id="rId3">
                  <a:extLst>
                    <a:ext uri="{A12FA001-AC4F-418D-AE19-62706E023703}">
                      <ahyp:hlinkClr xmlns="" xmlns:ahyp="http://schemas.microsoft.com/office/drawing/2018/hyperlinkcolor" val="tx"/>
                    </a:ext>
                  </a:extLst>
                </a:hlinkClick>
              </a:rPr>
              <a:t>, UK</a:t>
            </a:r>
            <a:endParaRPr lang="en-IE" sz="2000" dirty="0">
              <a:solidFill>
                <a:schemeClr val="bg1"/>
              </a:solidFill>
            </a:endParaRPr>
          </a:p>
          <a:p>
            <a:endParaRPr lang="en-IE" dirty="0"/>
          </a:p>
        </p:txBody>
      </p:sp>
      <p:grpSp>
        <p:nvGrpSpPr>
          <p:cNvPr id="7" name="Google Shape;605;p39">
            <a:extLst>
              <a:ext uri="{FF2B5EF4-FFF2-40B4-BE49-F238E27FC236}">
                <a16:creationId xmlns="" xmlns:a16="http://schemas.microsoft.com/office/drawing/2014/main" id="{AB391D48-81E8-459F-9C9A-A5F434736041}"/>
              </a:ext>
            </a:extLst>
          </p:cNvPr>
          <p:cNvGrpSpPr/>
          <p:nvPr/>
        </p:nvGrpSpPr>
        <p:grpSpPr>
          <a:xfrm>
            <a:off x="139259" y="5226408"/>
            <a:ext cx="523448" cy="496908"/>
            <a:chOff x="2583100" y="2973775"/>
            <a:chExt cx="461550" cy="437200"/>
          </a:xfrm>
          <a:noFill/>
        </p:grpSpPr>
        <p:sp>
          <p:nvSpPr>
            <p:cNvPr id="8" name="Google Shape;606;p39">
              <a:extLst>
                <a:ext uri="{FF2B5EF4-FFF2-40B4-BE49-F238E27FC236}">
                  <a16:creationId xmlns="" xmlns:a16="http://schemas.microsoft.com/office/drawing/2014/main" id="{7CD7A08C-2E47-42D9-ACFC-F5219F979DEC}"/>
                </a:ext>
              </a:extLst>
            </p:cNvPr>
            <p:cNvSpPr/>
            <p:nvPr/>
          </p:nvSpPr>
          <p:spPr>
            <a:xfrm>
              <a:off x="2701225" y="3315975"/>
              <a:ext cx="225300" cy="95000"/>
            </a:xfrm>
            <a:custGeom>
              <a:avLst/>
              <a:gdLst/>
              <a:ahLst/>
              <a:cxnLst/>
              <a:rect l="l" t="t" r="r" b="b"/>
              <a:pathLst>
                <a:path w="9012" h="3800" fill="none" extrusionOk="0">
                  <a:moveTo>
                    <a:pt x="2947" y="0"/>
                  </a:moveTo>
                  <a:lnTo>
                    <a:pt x="2947" y="2947"/>
                  </a:lnTo>
                  <a:lnTo>
                    <a:pt x="853" y="2947"/>
                  </a:lnTo>
                  <a:lnTo>
                    <a:pt x="853" y="2947"/>
                  </a:lnTo>
                  <a:lnTo>
                    <a:pt x="682" y="2947"/>
                  </a:lnTo>
                  <a:lnTo>
                    <a:pt x="512" y="2996"/>
                  </a:lnTo>
                  <a:lnTo>
                    <a:pt x="365" y="3093"/>
                  </a:lnTo>
                  <a:lnTo>
                    <a:pt x="244" y="3191"/>
                  </a:lnTo>
                  <a:lnTo>
                    <a:pt x="146" y="3313"/>
                  </a:lnTo>
                  <a:lnTo>
                    <a:pt x="49" y="3459"/>
                  </a:lnTo>
                  <a:lnTo>
                    <a:pt x="0" y="3629"/>
                  </a:lnTo>
                  <a:lnTo>
                    <a:pt x="0" y="3800"/>
                  </a:lnTo>
                  <a:lnTo>
                    <a:pt x="9011" y="3800"/>
                  </a:lnTo>
                  <a:lnTo>
                    <a:pt x="9011" y="3800"/>
                  </a:lnTo>
                  <a:lnTo>
                    <a:pt x="9011" y="3629"/>
                  </a:lnTo>
                  <a:lnTo>
                    <a:pt x="8963" y="3459"/>
                  </a:lnTo>
                  <a:lnTo>
                    <a:pt x="8865" y="3313"/>
                  </a:lnTo>
                  <a:lnTo>
                    <a:pt x="8768" y="3191"/>
                  </a:lnTo>
                  <a:lnTo>
                    <a:pt x="8646" y="3093"/>
                  </a:lnTo>
                  <a:lnTo>
                    <a:pt x="8500" y="2996"/>
                  </a:lnTo>
                  <a:lnTo>
                    <a:pt x="8330" y="2947"/>
                  </a:lnTo>
                  <a:lnTo>
                    <a:pt x="8159" y="2947"/>
                  </a:lnTo>
                  <a:lnTo>
                    <a:pt x="6065" y="2947"/>
                  </a:lnTo>
                  <a:lnTo>
                    <a:pt x="6065" y="0"/>
                  </a:lnTo>
                </a:path>
              </a:pathLst>
            </a:custGeom>
            <a:grp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 name="Google Shape;607;p39">
              <a:extLst>
                <a:ext uri="{FF2B5EF4-FFF2-40B4-BE49-F238E27FC236}">
                  <a16:creationId xmlns="" xmlns:a16="http://schemas.microsoft.com/office/drawing/2014/main" id="{15002E23-56EF-4DFE-A2B9-90BF428B8844}"/>
                </a:ext>
              </a:extLst>
            </p:cNvPr>
            <p:cNvSpPr/>
            <p:nvPr/>
          </p:nvSpPr>
          <p:spPr>
            <a:xfrm>
              <a:off x="2583100" y="2973775"/>
              <a:ext cx="461550" cy="336125"/>
            </a:xfrm>
            <a:custGeom>
              <a:avLst/>
              <a:gdLst/>
              <a:ahLst/>
              <a:cxnLst/>
              <a:rect l="l" t="t" r="r" b="b"/>
              <a:pathLst>
                <a:path w="18462" h="13445" fill="none" extrusionOk="0">
                  <a:moveTo>
                    <a:pt x="17974" y="1"/>
                  </a:moveTo>
                  <a:lnTo>
                    <a:pt x="487" y="1"/>
                  </a:lnTo>
                  <a:lnTo>
                    <a:pt x="487" y="1"/>
                  </a:lnTo>
                  <a:lnTo>
                    <a:pt x="390" y="1"/>
                  </a:lnTo>
                  <a:lnTo>
                    <a:pt x="317" y="50"/>
                  </a:lnTo>
                  <a:lnTo>
                    <a:pt x="220" y="74"/>
                  </a:lnTo>
                  <a:lnTo>
                    <a:pt x="146" y="147"/>
                  </a:lnTo>
                  <a:lnTo>
                    <a:pt x="98" y="220"/>
                  </a:lnTo>
                  <a:lnTo>
                    <a:pt x="49" y="293"/>
                  </a:lnTo>
                  <a:lnTo>
                    <a:pt x="25" y="390"/>
                  </a:lnTo>
                  <a:lnTo>
                    <a:pt x="0" y="488"/>
                  </a:lnTo>
                  <a:lnTo>
                    <a:pt x="0" y="12958"/>
                  </a:lnTo>
                  <a:lnTo>
                    <a:pt x="0" y="12958"/>
                  </a:lnTo>
                  <a:lnTo>
                    <a:pt x="25" y="13055"/>
                  </a:lnTo>
                  <a:lnTo>
                    <a:pt x="49" y="13152"/>
                  </a:lnTo>
                  <a:lnTo>
                    <a:pt x="98" y="13226"/>
                  </a:lnTo>
                  <a:lnTo>
                    <a:pt x="146" y="13299"/>
                  </a:lnTo>
                  <a:lnTo>
                    <a:pt x="220" y="13372"/>
                  </a:lnTo>
                  <a:lnTo>
                    <a:pt x="317" y="13396"/>
                  </a:lnTo>
                  <a:lnTo>
                    <a:pt x="390" y="13445"/>
                  </a:lnTo>
                  <a:lnTo>
                    <a:pt x="487" y="13445"/>
                  </a:lnTo>
                  <a:lnTo>
                    <a:pt x="17974" y="13445"/>
                  </a:lnTo>
                  <a:lnTo>
                    <a:pt x="17974" y="13445"/>
                  </a:lnTo>
                  <a:lnTo>
                    <a:pt x="18072" y="13445"/>
                  </a:lnTo>
                  <a:lnTo>
                    <a:pt x="18145" y="13396"/>
                  </a:lnTo>
                  <a:lnTo>
                    <a:pt x="18242" y="13372"/>
                  </a:lnTo>
                  <a:lnTo>
                    <a:pt x="18315" y="13299"/>
                  </a:lnTo>
                  <a:lnTo>
                    <a:pt x="18364" y="13226"/>
                  </a:lnTo>
                  <a:lnTo>
                    <a:pt x="18413" y="13152"/>
                  </a:lnTo>
                  <a:lnTo>
                    <a:pt x="18437" y="13055"/>
                  </a:lnTo>
                  <a:lnTo>
                    <a:pt x="18461" y="12958"/>
                  </a:lnTo>
                  <a:lnTo>
                    <a:pt x="18461" y="488"/>
                  </a:lnTo>
                  <a:lnTo>
                    <a:pt x="18461" y="488"/>
                  </a:lnTo>
                  <a:lnTo>
                    <a:pt x="18437" y="390"/>
                  </a:lnTo>
                  <a:lnTo>
                    <a:pt x="18413" y="293"/>
                  </a:lnTo>
                  <a:lnTo>
                    <a:pt x="18364" y="220"/>
                  </a:lnTo>
                  <a:lnTo>
                    <a:pt x="18315" y="147"/>
                  </a:lnTo>
                  <a:lnTo>
                    <a:pt x="18242" y="74"/>
                  </a:lnTo>
                  <a:lnTo>
                    <a:pt x="18145" y="50"/>
                  </a:lnTo>
                  <a:lnTo>
                    <a:pt x="18072" y="1"/>
                  </a:lnTo>
                  <a:lnTo>
                    <a:pt x="17974" y="1"/>
                  </a:lnTo>
                  <a:lnTo>
                    <a:pt x="17974" y="1"/>
                  </a:lnTo>
                  <a:close/>
                  <a:moveTo>
                    <a:pt x="17000" y="11983"/>
                  </a:moveTo>
                  <a:lnTo>
                    <a:pt x="1462" y="11983"/>
                  </a:lnTo>
                  <a:lnTo>
                    <a:pt x="1462" y="1462"/>
                  </a:lnTo>
                  <a:lnTo>
                    <a:pt x="17000" y="1462"/>
                  </a:lnTo>
                  <a:lnTo>
                    <a:pt x="17000" y="11983"/>
                  </a:lnTo>
                  <a:close/>
                </a:path>
              </a:pathLst>
            </a:custGeom>
            <a:grp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10" name="Text Placeholder 4">
            <a:extLst>
              <a:ext uri="{FF2B5EF4-FFF2-40B4-BE49-F238E27FC236}">
                <a16:creationId xmlns="" xmlns:a16="http://schemas.microsoft.com/office/drawing/2014/main" id="{24E7C850-F4A4-4A54-A8D7-60A5519BCC74}"/>
              </a:ext>
            </a:extLst>
          </p:cNvPr>
          <p:cNvSpPr txBox="1">
            <a:spLocks/>
          </p:cNvSpPr>
          <p:nvPr/>
        </p:nvSpPr>
        <p:spPr>
          <a:xfrm>
            <a:off x="4172755" y="148103"/>
            <a:ext cx="6967470" cy="998118"/>
          </a:xfrm>
          <a:prstGeom prst="rect">
            <a:avLst/>
          </a:prstGeom>
          <a:solidFill>
            <a:srgbClr val="42B0C2"/>
          </a:solidFill>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36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IE" b="1" dirty="0" err="1" smtClean="0"/>
              <a:t>Sco</a:t>
            </a:r>
            <a:r>
              <a:rPr lang="ro-RO" b="1" dirty="0" smtClean="0"/>
              <a:t>ția</a:t>
            </a:r>
            <a:r>
              <a:rPr lang="en-IE" b="1" dirty="0" smtClean="0"/>
              <a:t>, UK</a:t>
            </a:r>
            <a:r>
              <a:rPr lang="ro-RO" b="1" dirty="0" smtClean="0"/>
              <a:t> în lumina reflectoarelor</a:t>
            </a:r>
            <a:endParaRPr lang="en-IE" b="1" dirty="0"/>
          </a:p>
        </p:txBody>
      </p:sp>
    </p:spTree>
    <p:extLst>
      <p:ext uri="{BB962C8B-B14F-4D97-AF65-F5344CB8AC3E}">
        <p14:creationId xmlns:p14="http://schemas.microsoft.com/office/powerpoint/2010/main" val="2759923344"/>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4" name="Picture 4" descr="CivTech Challenge Children">
            <a:hlinkClick r:id="rId2"/>
            <a:extLst>
              <a:ext uri="{FF2B5EF4-FFF2-40B4-BE49-F238E27FC236}">
                <a16:creationId xmlns="" xmlns:a16="http://schemas.microsoft.com/office/drawing/2014/main" id="{641F4732-5FA1-4CBF-B117-40FF982AE0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207" y="1270725"/>
            <a:ext cx="5166857" cy="4585052"/>
          </a:xfrm>
          <a:prstGeom prst="ellipse">
            <a:avLst/>
          </a:prstGeom>
          <a:noFill/>
          <a:extLst>
            <a:ext uri="{909E8E84-426E-40DD-AFC4-6F175D3DCCD1}">
              <a14:hiddenFill xmlns:a14="http://schemas.microsoft.com/office/drawing/2010/main">
                <a:solidFill>
                  <a:srgbClr val="FFFFFF"/>
                </a:solidFill>
              </a14:hiddenFill>
            </a:ext>
          </a:extLst>
        </p:spPr>
      </p:pic>
      <p:sp>
        <p:nvSpPr>
          <p:cNvPr id="6" name="Text Placeholder 5">
            <a:extLst>
              <a:ext uri="{FF2B5EF4-FFF2-40B4-BE49-F238E27FC236}">
                <a16:creationId xmlns="" xmlns:a16="http://schemas.microsoft.com/office/drawing/2014/main" id="{8EDB1AF6-9E71-4150-8448-110E15007B4A}"/>
              </a:ext>
            </a:extLst>
          </p:cNvPr>
          <p:cNvSpPr>
            <a:spLocks noGrp="1"/>
          </p:cNvSpPr>
          <p:nvPr>
            <p:ph type="body" sz="quarter" idx="14"/>
          </p:nvPr>
        </p:nvSpPr>
        <p:spPr>
          <a:xfrm>
            <a:off x="7070819" y="1457690"/>
            <a:ext cx="4866429" cy="5400310"/>
          </a:xfrm>
        </p:spPr>
        <p:txBody>
          <a:bodyPr/>
          <a:lstStyle/>
          <a:p>
            <a:r>
              <a:rPr lang="ro-RO" b="1" i="1" dirty="0" smtClean="0">
                <a:solidFill>
                  <a:srgbClr val="389DAE"/>
                </a:solidFill>
                <a:latin typeface="futura-pt"/>
              </a:rPr>
              <a:t>Tristețe</a:t>
            </a:r>
            <a:r>
              <a:rPr lang="ro-RO" b="1" i="1" dirty="0">
                <a:solidFill>
                  <a:srgbClr val="389DAE"/>
                </a:solidFill>
                <a:latin typeface="futura-pt"/>
              </a:rPr>
              <a:t>, anxietate socială, stres la examen, </a:t>
            </a:r>
            <a:r>
              <a:rPr lang="ro-RO" b="1" i="1" dirty="0" smtClean="0">
                <a:solidFill>
                  <a:srgbClr val="389DAE"/>
                </a:solidFill>
                <a:latin typeface="futura-pt"/>
              </a:rPr>
              <a:t>somn</a:t>
            </a:r>
            <a:endParaRPr lang="en-IE" b="1" i="1" dirty="0">
              <a:solidFill>
                <a:srgbClr val="389DAE"/>
              </a:solidFill>
              <a:latin typeface="futura-pt"/>
            </a:endParaRPr>
          </a:p>
          <a:p>
            <a:r>
              <a:rPr lang="en-IE" sz="2100" dirty="0" err="1">
                <a:solidFill>
                  <a:srgbClr val="000000"/>
                </a:solidFill>
                <a:latin typeface="futura-pt"/>
                <a:hlinkClick r:id="rId4">
                  <a:extLst>
                    <a:ext uri="{A12FA001-AC4F-418D-AE19-62706E023703}">
                      <ahyp:hlinkClr xmlns="" xmlns:ahyp="http://schemas.microsoft.com/office/drawing/2018/hyperlinkcolor" val="tx"/>
                    </a:ext>
                  </a:extLst>
                </a:hlinkClick>
              </a:rPr>
              <a:t>Allichat</a:t>
            </a:r>
            <a:r>
              <a:rPr lang="en-IE" sz="2100" dirty="0">
                <a:solidFill>
                  <a:srgbClr val="000000"/>
                </a:solidFill>
                <a:latin typeface="futura-pt"/>
              </a:rPr>
              <a:t> </a:t>
            </a:r>
            <a:r>
              <a:rPr lang="ro-RO" sz="2100" dirty="0">
                <a:solidFill>
                  <a:srgbClr val="000000"/>
                </a:solidFill>
                <a:latin typeface="futura-pt"/>
              </a:rPr>
              <a:t>îi ajută pe tineri să înceapă o conversație despre sănătatea lor mintală, poate personaliza sfaturile și poate ajuta persoanele să înțeleagă mai bine propriile probleme</a:t>
            </a:r>
            <a:r>
              <a:rPr lang="ro-RO" sz="2000" dirty="0" smtClean="0"/>
              <a:t>.</a:t>
            </a:r>
            <a:endParaRPr lang="en-IE" dirty="0">
              <a:solidFill>
                <a:srgbClr val="000000"/>
              </a:solidFill>
              <a:latin typeface="futura-pt"/>
            </a:endParaRPr>
          </a:p>
          <a:p>
            <a:r>
              <a:rPr lang="ro-RO" b="1" dirty="0" smtClean="0">
                <a:solidFill>
                  <a:srgbClr val="A6377D"/>
                </a:solidFill>
                <a:latin typeface="Averta"/>
              </a:rPr>
              <a:t>Vorbește</a:t>
            </a:r>
            <a:r>
              <a:rPr lang="en-IE" b="1" dirty="0" smtClean="0">
                <a:solidFill>
                  <a:srgbClr val="A6377D"/>
                </a:solidFill>
                <a:latin typeface="Averta"/>
              </a:rPr>
              <a:t> </a:t>
            </a:r>
            <a:r>
              <a:rPr lang="en-IE" b="1" dirty="0">
                <a:solidFill>
                  <a:srgbClr val="A6377D"/>
                </a:solidFill>
                <a:latin typeface="Averta"/>
              </a:rPr>
              <a:t>&amp; </a:t>
            </a:r>
            <a:r>
              <a:rPr lang="ro-RO" b="1" dirty="0" smtClean="0">
                <a:solidFill>
                  <a:srgbClr val="A6377D"/>
                </a:solidFill>
                <a:latin typeface="Averta"/>
              </a:rPr>
              <a:t>ascultă</a:t>
            </a:r>
            <a:r>
              <a:rPr lang="en-IE" b="1" dirty="0" smtClean="0">
                <a:solidFill>
                  <a:srgbClr val="A6377D"/>
                </a:solidFill>
                <a:latin typeface="Averta"/>
              </a:rPr>
              <a:t>, </a:t>
            </a:r>
            <a:r>
              <a:rPr lang="ro-RO" b="1" dirty="0">
                <a:solidFill>
                  <a:srgbClr val="A6377D"/>
                </a:solidFill>
                <a:latin typeface="Averta"/>
              </a:rPr>
              <a:t>pentru a </a:t>
            </a:r>
            <a:r>
              <a:rPr lang="ro-RO" b="1" dirty="0" smtClean="0">
                <a:solidFill>
                  <a:srgbClr val="A6377D"/>
                </a:solidFill>
                <a:latin typeface="Averta"/>
              </a:rPr>
              <a:t>te </a:t>
            </a:r>
            <a:r>
              <a:rPr lang="ro-RO" b="1" dirty="0">
                <a:solidFill>
                  <a:srgbClr val="A6377D"/>
                </a:solidFill>
                <a:latin typeface="Averta"/>
              </a:rPr>
              <a:t>ajuta să </a:t>
            </a:r>
            <a:r>
              <a:rPr lang="ro-RO" b="1" dirty="0" smtClean="0">
                <a:solidFill>
                  <a:srgbClr val="A6377D"/>
                </a:solidFill>
                <a:latin typeface="Averta"/>
              </a:rPr>
              <a:t>îți cureți </a:t>
            </a:r>
            <a:r>
              <a:rPr lang="ro-RO" b="1" dirty="0">
                <a:solidFill>
                  <a:srgbClr val="A6377D"/>
                </a:solidFill>
                <a:latin typeface="Averta"/>
              </a:rPr>
              <a:t>capul de gândurile dezordonate, </a:t>
            </a:r>
            <a:r>
              <a:rPr lang="ro-RO" b="1" dirty="0" smtClean="0">
                <a:solidFill>
                  <a:srgbClr val="A6377D"/>
                </a:solidFill>
                <a:latin typeface="Averta"/>
              </a:rPr>
              <a:t>construindu-ți </a:t>
            </a:r>
            <a:r>
              <a:rPr lang="ro-RO" b="1" dirty="0">
                <a:solidFill>
                  <a:srgbClr val="A6377D"/>
                </a:solidFill>
                <a:latin typeface="Averta"/>
              </a:rPr>
              <a:t>bunăstarea și rezistența</a:t>
            </a:r>
            <a:endParaRPr lang="en-IE" b="1" dirty="0">
              <a:solidFill>
                <a:srgbClr val="A6377D"/>
              </a:solidFill>
              <a:latin typeface="Averta"/>
            </a:endParaRPr>
          </a:p>
          <a:p>
            <a:r>
              <a:rPr lang="en-IE" sz="2100" dirty="0" err="1">
                <a:solidFill>
                  <a:srgbClr val="000000"/>
                </a:solidFill>
                <a:latin typeface="futura-pt"/>
                <a:hlinkClick r:id="rId4"/>
              </a:rPr>
              <a:t>A</a:t>
            </a:r>
            <a:r>
              <a:rPr lang="en-IE" sz="2100" b="0" i="0" dirty="0" err="1">
                <a:solidFill>
                  <a:srgbClr val="000000"/>
                </a:solidFill>
                <a:effectLst/>
                <a:latin typeface="futura-pt"/>
                <a:hlinkClick r:id="rId4"/>
              </a:rPr>
              <a:t>lli</a:t>
            </a:r>
            <a:r>
              <a:rPr lang="en-IE" sz="2100" b="0" i="0" dirty="0">
                <a:solidFill>
                  <a:srgbClr val="000000"/>
                </a:solidFill>
                <a:effectLst/>
                <a:latin typeface="futura-pt"/>
                <a:hlinkClick r:id="rId4"/>
              </a:rPr>
              <a:t>-chat</a:t>
            </a:r>
            <a:r>
              <a:rPr lang="en-IE" sz="2100" b="0" i="0" dirty="0">
                <a:solidFill>
                  <a:srgbClr val="000000"/>
                </a:solidFill>
                <a:effectLst/>
                <a:latin typeface="futura-pt"/>
              </a:rPr>
              <a:t> </a:t>
            </a:r>
            <a:r>
              <a:rPr lang="ro-RO" sz="2100" dirty="0">
                <a:solidFill>
                  <a:srgbClr val="000000"/>
                </a:solidFill>
                <a:latin typeface="futura-pt"/>
              </a:rPr>
              <a:t>te ajută să descoperi cum te afectează sentimentele și emoțiile și ce poți face pentru a le gestiona.</a:t>
            </a:r>
            <a:endParaRPr lang="en-US" sz="2100" dirty="0">
              <a:solidFill>
                <a:srgbClr val="000000"/>
              </a:solidFill>
              <a:latin typeface="futura-pt"/>
            </a:endParaRPr>
          </a:p>
          <a:p>
            <a:r>
              <a:rPr lang="en-IE" sz="2100" b="0" i="0" dirty="0" smtClean="0">
                <a:solidFill>
                  <a:srgbClr val="000000"/>
                </a:solidFill>
                <a:effectLst/>
                <a:latin typeface="futura-pt"/>
              </a:rPr>
              <a:t>.</a:t>
            </a:r>
            <a:endParaRPr lang="en-IE" sz="2100" dirty="0"/>
          </a:p>
        </p:txBody>
      </p:sp>
      <p:sp>
        <p:nvSpPr>
          <p:cNvPr id="8" name="Text Placeholder 7">
            <a:extLst>
              <a:ext uri="{FF2B5EF4-FFF2-40B4-BE49-F238E27FC236}">
                <a16:creationId xmlns="" xmlns:a16="http://schemas.microsoft.com/office/drawing/2014/main" id="{94C29B6A-7A35-42D7-9D83-E4186FECBB07}"/>
              </a:ext>
            </a:extLst>
          </p:cNvPr>
          <p:cNvSpPr>
            <a:spLocks noGrp="1"/>
          </p:cNvSpPr>
          <p:nvPr>
            <p:ph type="body" sz="quarter" idx="13"/>
          </p:nvPr>
        </p:nvSpPr>
        <p:spPr>
          <a:xfrm>
            <a:off x="0" y="5648104"/>
            <a:ext cx="6816067" cy="1077217"/>
          </a:xfrm>
          <a:solidFill>
            <a:srgbClr val="42B0C2"/>
          </a:solidFill>
        </p:spPr>
        <p:txBody>
          <a:bodyPr anchor="ctr">
            <a:noAutofit/>
          </a:bodyPr>
          <a:lstStyle/>
          <a:p>
            <a:pPr algn="ctr"/>
            <a:r>
              <a:rPr lang="ro-RO" b="1" dirty="0" smtClean="0">
                <a:solidFill>
                  <a:schemeClr val="bg1"/>
                </a:solidFill>
              </a:rPr>
              <a:t>Când mintea se simte dezordonată</a:t>
            </a:r>
            <a:endParaRPr lang="ro-RO" b="1" dirty="0">
              <a:solidFill>
                <a:schemeClr val="bg1"/>
              </a:solidFill>
            </a:endParaRPr>
          </a:p>
        </p:txBody>
      </p:sp>
      <p:sp>
        <p:nvSpPr>
          <p:cNvPr id="7" name="Text Placeholder 5">
            <a:extLst>
              <a:ext uri="{FF2B5EF4-FFF2-40B4-BE49-F238E27FC236}">
                <a16:creationId xmlns="" xmlns:a16="http://schemas.microsoft.com/office/drawing/2014/main" id="{20581974-940A-47E5-B9C1-E3754467436D}"/>
              </a:ext>
            </a:extLst>
          </p:cNvPr>
          <p:cNvSpPr txBox="1">
            <a:spLocks/>
          </p:cNvSpPr>
          <p:nvPr/>
        </p:nvSpPr>
        <p:spPr>
          <a:xfrm>
            <a:off x="6224961" y="0"/>
            <a:ext cx="5967038" cy="1478397"/>
          </a:xfrm>
          <a:prstGeom prst="rect">
            <a:avLst/>
          </a:prstGeom>
          <a:solidFill>
            <a:srgbClr val="F07CAC"/>
          </a:solidFill>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ro-RO" sz="3600" b="1" dirty="0" smtClean="0">
                <a:solidFill>
                  <a:schemeClr val="bg1"/>
                </a:solidFill>
              </a:rPr>
              <a:t>Studiu de caz</a:t>
            </a:r>
            <a:r>
              <a:rPr lang="en-IE" sz="3600" b="1" dirty="0" smtClean="0">
                <a:solidFill>
                  <a:schemeClr val="bg1"/>
                </a:solidFill>
              </a:rPr>
              <a:t>: </a:t>
            </a:r>
            <a:r>
              <a:rPr lang="en-IE" sz="3600" b="1" dirty="0">
                <a:solidFill>
                  <a:schemeClr val="bg1"/>
                </a:solidFill>
              </a:rPr>
              <a:t>Allichat</a:t>
            </a:r>
          </a:p>
          <a:p>
            <a:pPr marL="0" indent="0" algn="ctr">
              <a:buNone/>
            </a:pPr>
            <a:r>
              <a:rPr lang="en-IE" sz="2400" i="1" dirty="0">
                <a:solidFill>
                  <a:schemeClr val="bg1"/>
                </a:solidFill>
                <a:hlinkClick r:id="rId2">
                  <a:extLst>
                    <a:ext uri="{A12FA001-AC4F-418D-AE19-62706E023703}">
                      <ahyp:hlinkClr xmlns="" xmlns:ahyp="http://schemas.microsoft.com/office/drawing/2018/hyperlinkcolor" val="tx"/>
                    </a:ext>
                  </a:extLst>
                </a:hlinkClick>
              </a:rPr>
              <a:t>Stirling Youth Forum</a:t>
            </a:r>
            <a:r>
              <a:rPr lang="en-IE" sz="2400" i="1" dirty="0">
                <a:solidFill>
                  <a:schemeClr val="bg1"/>
                </a:solidFill>
              </a:rPr>
              <a:t>, Stirling, UK</a:t>
            </a:r>
          </a:p>
        </p:txBody>
      </p:sp>
      <p:sp>
        <p:nvSpPr>
          <p:cNvPr id="9" name="TextBox 8">
            <a:extLst>
              <a:ext uri="{FF2B5EF4-FFF2-40B4-BE49-F238E27FC236}">
                <a16:creationId xmlns="" xmlns:a16="http://schemas.microsoft.com/office/drawing/2014/main" id="{FBA8FFB8-6699-4D5D-BD60-41296C2290A3}"/>
              </a:ext>
            </a:extLst>
          </p:cNvPr>
          <p:cNvSpPr txBox="1"/>
          <p:nvPr/>
        </p:nvSpPr>
        <p:spPr>
          <a:xfrm>
            <a:off x="0" y="-52714"/>
            <a:ext cx="4395755" cy="1077218"/>
          </a:xfrm>
          <a:prstGeom prst="rect">
            <a:avLst/>
          </a:prstGeom>
          <a:solidFill>
            <a:schemeClr val="bg1"/>
          </a:solidFill>
        </p:spPr>
        <p:txBody>
          <a:bodyPr wrap="none" rtlCol="0">
            <a:spAutoFit/>
          </a:bodyPr>
          <a:lstStyle/>
          <a:p>
            <a:r>
              <a:rPr lang="en-IE" sz="4000" dirty="0" smtClean="0">
                <a:solidFill>
                  <a:srgbClr val="A6377D"/>
                </a:solidFill>
                <a:latin typeface="Cooper Black" panose="0208090404030B020404" pitchFamily="18" charset="0"/>
              </a:rPr>
              <a:t>EX</a:t>
            </a:r>
            <a:r>
              <a:rPr lang="ro-RO" sz="4000" dirty="0" smtClean="0">
                <a:solidFill>
                  <a:srgbClr val="A6377D"/>
                </a:solidFill>
                <a:latin typeface="Cooper Black" panose="0208090404030B020404" pitchFamily="18" charset="0"/>
              </a:rPr>
              <a:t>E</a:t>
            </a:r>
            <a:r>
              <a:rPr lang="en-IE" sz="4000" dirty="0" smtClean="0">
                <a:solidFill>
                  <a:srgbClr val="A6377D"/>
                </a:solidFill>
                <a:latin typeface="Cooper Black" panose="0208090404030B020404" pitchFamily="18" charset="0"/>
              </a:rPr>
              <a:t>MPLE </a:t>
            </a:r>
            <a:r>
              <a:rPr lang="en-IE" sz="4000" dirty="0">
                <a:solidFill>
                  <a:srgbClr val="A6377D"/>
                </a:solidFill>
                <a:latin typeface="Cooper Black" panose="0208090404030B020404" pitchFamily="18" charset="0"/>
              </a:rPr>
              <a:t>YDSI </a:t>
            </a:r>
          </a:p>
          <a:p>
            <a:r>
              <a:rPr lang="ro-RO" sz="2400" dirty="0" smtClean="0">
                <a:solidFill>
                  <a:srgbClr val="A6377D"/>
                </a:solidFill>
              </a:rPr>
              <a:t>Inteligența</a:t>
            </a:r>
            <a:r>
              <a:rPr lang="en-IE" sz="2400" dirty="0" smtClean="0">
                <a:solidFill>
                  <a:srgbClr val="A6377D"/>
                </a:solidFill>
              </a:rPr>
              <a:t> Artificial</a:t>
            </a:r>
            <a:r>
              <a:rPr lang="ro-RO" sz="2400" dirty="0" smtClean="0">
                <a:solidFill>
                  <a:srgbClr val="A6377D"/>
                </a:solidFill>
              </a:rPr>
              <a:t>ă</a:t>
            </a:r>
            <a:r>
              <a:rPr lang="en-IE" sz="2400" dirty="0" smtClean="0">
                <a:solidFill>
                  <a:srgbClr val="A6377D"/>
                </a:solidFill>
              </a:rPr>
              <a:t> (</a:t>
            </a:r>
            <a:r>
              <a:rPr lang="en-IE" sz="2400" dirty="0">
                <a:solidFill>
                  <a:srgbClr val="A6377D"/>
                </a:solidFill>
              </a:rPr>
              <a:t>AI)</a:t>
            </a:r>
            <a:endParaRPr lang="en-IE" sz="2400" dirty="0">
              <a:solidFill>
                <a:srgbClr val="A6377D"/>
              </a:solidFill>
              <a:latin typeface="Cooper Black" panose="0208090404030B020404" pitchFamily="18" charset="0"/>
            </a:endParaRPr>
          </a:p>
        </p:txBody>
      </p:sp>
    </p:spTree>
    <p:extLst>
      <p:ext uri="{BB962C8B-B14F-4D97-AF65-F5344CB8AC3E}">
        <p14:creationId xmlns:p14="http://schemas.microsoft.com/office/powerpoint/2010/main" val="3881346133"/>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 xmlns:a16="http://schemas.microsoft.com/office/drawing/2014/main" id="{8D904A56-87CC-4AEB-8664-15F72715E923}"/>
              </a:ext>
            </a:extLst>
          </p:cNvPr>
          <p:cNvSpPr>
            <a:spLocks noGrp="1"/>
          </p:cNvSpPr>
          <p:nvPr>
            <p:ph type="body" sz="quarter" idx="15"/>
          </p:nvPr>
        </p:nvSpPr>
        <p:spPr>
          <a:xfrm>
            <a:off x="6889073" y="1712890"/>
            <a:ext cx="5162094" cy="2762084"/>
          </a:xfrm>
        </p:spPr>
        <p:txBody>
          <a:bodyPr/>
          <a:lstStyle/>
          <a:p>
            <a:r>
              <a:rPr lang="ro-RO" dirty="0" smtClean="0"/>
              <a:t>Eyra dezvoltă un dispozitiv inovator pentru persoanele nevăzătoare și cu deficiențe de vedere. Se poartă pe capul utilizatorilor ca o pereche de căști sport și datorită senzorilor săi (inclusiv camerele foto) este capabil să analizeze mediul înconjurător. Este capabil să citească texte, să recunoască obiecte și fețe, să descrie imagini și să ajute utilizatorul să evite obstacolele. Toate datele sunt procesate local datorită utilizării unui procesor eficient, iar informațiile sonore sunt apoi comunicate utilizatorului prin conducție osoasă.</a:t>
            </a:r>
            <a:endParaRPr lang="ro-RO" dirty="0"/>
          </a:p>
        </p:txBody>
      </p:sp>
      <p:sp>
        <p:nvSpPr>
          <p:cNvPr id="8" name="Text Placeholder 5">
            <a:extLst>
              <a:ext uri="{FF2B5EF4-FFF2-40B4-BE49-F238E27FC236}">
                <a16:creationId xmlns="" xmlns:a16="http://schemas.microsoft.com/office/drawing/2014/main" id="{ED8B64F3-4B09-4645-AD18-15FF086C4CBE}"/>
              </a:ext>
            </a:extLst>
          </p:cNvPr>
          <p:cNvSpPr txBox="1">
            <a:spLocks/>
          </p:cNvSpPr>
          <p:nvPr/>
        </p:nvSpPr>
        <p:spPr>
          <a:xfrm>
            <a:off x="6294267" y="1"/>
            <a:ext cx="5897733" cy="1351484"/>
          </a:xfrm>
          <a:prstGeom prst="rect">
            <a:avLst/>
          </a:prstGeom>
          <a:solidFill>
            <a:schemeClr val="bg1"/>
          </a:solidFill>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baseline="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ro-RO" sz="3200" b="1" dirty="0" smtClean="0">
                <a:solidFill>
                  <a:srgbClr val="56BE92"/>
                </a:solidFill>
              </a:rPr>
              <a:t>Studiu de caz</a:t>
            </a:r>
            <a:r>
              <a:rPr lang="en-IE" sz="3200" b="1" dirty="0" smtClean="0">
                <a:solidFill>
                  <a:srgbClr val="56BE92"/>
                </a:solidFill>
              </a:rPr>
              <a:t>: </a:t>
            </a:r>
            <a:r>
              <a:rPr lang="en-IE" sz="3200" b="1" dirty="0">
                <a:solidFill>
                  <a:srgbClr val="56BE92"/>
                </a:solidFill>
                <a:hlinkClick r:id="rId2">
                  <a:extLst>
                    <a:ext uri="{A12FA001-AC4F-418D-AE19-62706E023703}">
                      <ahyp:hlinkClr xmlns="" xmlns:ahyp="http://schemas.microsoft.com/office/drawing/2018/hyperlinkcolor" val="tx"/>
                    </a:ext>
                  </a:extLst>
                </a:hlinkClick>
              </a:rPr>
              <a:t>Eyra</a:t>
            </a:r>
            <a:endParaRPr lang="en-IE" sz="3200" b="1" dirty="0">
              <a:solidFill>
                <a:srgbClr val="56BE92"/>
              </a:solidFill>
            </a:endParaRPr>
          </a:p>
          <a:p>
            <a:r>
              <a:rPr lang="en-IE" i="1" dirty="0">
                <a:solidFill>
                  <a:srgbClr val="56BE92"/>
                </a:solidFill>
                <a:effectLst/>
              </a:rPr>
              <a:t>Saverio Murgia &amp; Luca Nardelli, </a:t>
            </a:r>
          </a:p>
          <a:p>
            <a:r>
              <a:rPr lang="ro-RO" i="1" dirty="0" smtClean="0">
                <a:solidFill>
                  <a:srgbClr val="56BE92"/>
                </a:solidFill>
                <a:effectLst/>
              </a:rPr>
              <a:t>Elveția</a:t>
            </a:r>
            <a:endParaRPr lang="en-IE" b="1" i="1" dirty="0">
              <a:solidFill>
                <a:srgbClr val="56BE92"/>
              </a:solidFill>
            </a:endParaRPr>
          </a:p>
        </p:txBody>
      </p:sp>
      <p:pic>
        <p:nvPicPr>
          <p:cNvPr id="11" name="Picture 10">
            <a:hlinkClick r:id="rId3"/>
            <a:extLst>
              <a:ext uri="{FF2B5EF4-FFF2-40B4-BE49-F238E27FC236}">
                <a16:creationId xmlns="" xmlns:a16="http://schemas.microsoft.com/office/drawing/2014/main" id="{063D0ED9-DA0A-4F44-91F2-F356737A58F5}"/>
              </a:ext>
            </a:extLst>
          </p:cNvPr>
          <p:cNvPicPr>
            <a:picLocks noChangeAspect="1"/>
          </p:cNvPicPr>
          <p:nvPr/>
        </p:nvPicPr>
        <p:blipFill rotWithShape="1">
          <a:blip r:embed="rId4"/>
          <a:srcRect l="5710" r="5563" b="5696"/>
          <a:stretch/>
        </p:blipFill>
        <p:spPr>
          <a:xfrm>
            <a:off x="1299216" y="2224868"/>
            <a:ext cx="5303197" cy="2879792"/>
          </a:xfrm>
          <a:prstGeom prst="rect">
            <a:avLst/>
          </a:prstGeom>
        </p:spPr>
      </p:pic>
      <p:pic>
        <p:nvPicPr>
          <p:cNvPr id="1028" name="Picture 4" descr="Dispositivo per non vedenti, Forbes inserisce il savonese Saverio Murgia  tra i migliori imprenditori under 30 - Savonanews.it">
            <a:extLst>
              <a:ext uri="{FF2B5EF4-FFF2-40B4-BE49-F238E27FC236}">
                <a16:creationId xmlns="" xmlns:a16="http://schemas.microsoft.com/office/drawing/2014/main" id="{108EEF08-E234-4C0F-80AC-8CF27BC8537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3796" t="2508" r="16312"/>
          <a:stretch/>
        </p:blipFill>
        <p:spPr bwMode="auto">
          <a:xfrm>
            <a:off x="10756805" y="1"/>
            <a:ext cx="1435195" cy="1869674"/>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 xmlns:a16="http://schemas.microsoft.com/office/drawing/2014/main" id="{EE63268F-8C7A-4637-917E-9123BABC1E41}"/>
              </a:ext>
            </a:extLst>
          </p:cNvPr>
          <p:cNvSpPr txBox="1"/>
          <p:nvPr/>
        </p:nvSpPr>
        <p:spPr>
          <a:xfrm>
            <a:off x="0" y="-52714"/>
            <a:ext cx="4395755" cy="1077218"/>
          </a:xfrm>
          <a:prstGeom prst="rect">
            <a:avLst/>
          </a:prstGeom>
          <a:solidFill>
            <a:schemeClr val="bg1"/>
          </a:solidFill>
        </p:spPr>
        <p:txBody>
          <a:bodyPr wrap="none" rtlCol="0">
            <a:spAutoFit/>
          </a:bodyPr>
          <a:lstStyle/>
          <a:p>
            <a:r>
              <a:rPr lang="en-IE" sz="4000" dirty="0" smtClean="0">
                <a:solidFill>
                  <a:srgbClr val="A6377D"/>
                </a:solidFill>
                <a:latin typeface="Cooper Black" panose="0208090404030B020404" pitchFamily="18" charset="0"/>
              </a:rPr>
              <a:t>EX</a:t>
            </a:r>
            <a:r>
              <a:rPr lang="ro-RO" sz="4000" dirty="0" smtClean="0">
                <a:solidFill>
                  <a:srgbClr val="A6377D"/>
                </a:solidFill>
                <a:latin typeface="Cooper Black" panose="0208090404030B020404" pitchFamily="18" charset="0"/>
              </a:rPr>
              <a:t>E</a:t>
            </a:r>
            <a:r>
              <a:rPr lang="en-IE" sz="4000" dirty="0" smtClean="0">
                <a:solidFill>
                  <a:srgbClr val="A6377D"/>
                </a:solidFill>
                <a:latin typeface="Cooper Black" panose="0208090404030B020404" pitchFamily="18" charset="0"/>
              </a:rPr>
              <a:t>MPLE </a:t>
            </a:r>
            <a:r>
              <a:rPr lang="en-IE" sz="4000" dirty="0">
                <a:solidFill>
                  <a:srgbClr val="A6377D"/>
                </a:solidFill>
                <a:latin typeface="Cooper Black" panose="0208090404030B020404" pitchFamily="18" charset="0"/>
              </a:rPr>
              <a:t>YDSI </a:t>
            </a:r>
          </a:p>
          <a:p>
            <a:r>
              <a:rPr lang="en-IE" sz="2400" dirty="0" err="1" smtClean="0">
                <a:solidFill>
                  <a:srgbClr val="A6377D"/>
                </a:solidFill>
              </a:rPr>
              <a:t>Inteligen</a:t>
            </a:r>
            <a:r>
              <a:rPr lang="ro-RO" sz="2400" dirty="0" smtClean="0">
                <a:solidFill>
                  <a:srgbClr val="A6377D"/>
                </a:solidFill>
              </a:rPr>
              <a:t>ța</a:t>
            </a:r>
            <a:r>
              <a:rPr lang="en-IE" sz="2400" dirty="0" smtClean="0">
                <a:solidFill>
                  <a:srgbClr val="A6377D"/>
                </a:solidFill>
              </a:rPr>
              <a:t> Artificial</a:t>
            </a:r>
            <a:r>
              <a:rPr lang="ro-RO" sz="2400" dirty="0" smtClean="0">
                <a:solidFill>
                  <a:srgbClr val="A6377D"/>
                </a:solidFill>
              </a:rPr>
              <a:t>ă</a:t>
            </a:r>
            <a:r>
              <a:rPr lang="en-IE" sz="2400" dirty="0" smtClean="0">
                <a:solidFill>
                  <a:srgbClr val="A6377D"/>
                </a:solidFill>
              </a:rPr>
              <a:t> </a:t>
            </a:r>
            <a:r>
              <a:rPr lang="en-IE" sz="2400" dirty="0">
                <a:solidFill>
                  <a:srgbClr val="A6377D"/>
                </a:solidFill>
              </a:rPr>
              <a:t>(AI)</a:t>
            </a:r>
            <a:endParaRPr lang="en-IE" sz="2400" dirty="0">
              <a:solidFill>
                <a:srgbClr val="A6377D"/>
              </a:solidFill>
              <a:latin typeface="Cooper Black" panose="0208090404030B020404" pitchFamily="18" charset="0"/>
            </a:endParaRPr>
          </a:p>
        </p:txBody>
      </p:sp>
    </p:spTree>
    <p:extLst>
      <p:ext uri="{BB962C8B-B14F-4D97-AF65-F5344CB8AC3E}">
        <p14:creationId xmlns:p14="http://schemas.microsoft.com/office/powerpoint/2010/main" val="2248743141"/>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a:extLst>
              <a:ext uri="{FF2B5EF4-FFF2-40B4-BE49-F238E27FC236}">
                <a16:creationId xmlns="" xmlns:a16="http://schemas.microsoft.com/office/drawing/2014/main" id="{ACFEBE19-E7CC-425C-B5C5-2A365335CC6A}"/>
              </a:ext>
            </a:extLst>
          </p:cNvPr>
          <p:cNvSpPr>
            <a:spLocks noGrp="1"/>
          </p:cNvSpPr>
          <p:nvPr>
            <p:ph type="body" sz="quarter" idx="13"/>
          </p:nvPr>
        </p:nvSpPr>
        <p:spPr>
          <a:xfrm>
            <a:off x="6926355" y="436166"/>
            <a:ext cx="4866430" cy="697353"/>
          </a:xfrm>
        </p:spPr>
        <p:txBody>
          <a:bodyPr>
            <a:normAutofit/>
          </a:bodyPr>
          <a:lstStyle/>
          <a:p>
            <a:r>
              <a:rPr lang="ro-RO" sz="4000" b="1" dirty="0" smtClean="0">
                <a:solidFill>
                  <a:srgbClr val="56BE92"/>
                </a:solidFill>
              </a:rPr>
              <a:t>Analize </a:t>
            </a:r>
            <a:r>
              <a:rPr lang="en-IE" sz="4000" b="1" dirty="0" smtClean="0">
                <a:solidFill>
                  <a:srgbClr val="56BE92"/>
                </a:solidFill>
              </a:rPr>
              <a:t>Big Data</a:t>
            </a:r>
            <a:endParaRPr lang="en-IE" sz="4000" b="1" dirty="0">
              <a:solidFill>
                <a:srgbClr val="56BE92"/>
              </a:solidFill>
            </a:endParaRPr>
          </a:p>
        </p:txBody>
      </p:sp>
      <p:sp>
        <p:nvSpPr>
          <p:cNvPr id="13" name="Text Placeholder 12">
            <a:extLst>
              <a:ext uri="{FF2B5EF4-FFF2-40B4-BE49-F238E27FC236}">
                <a16:creationId xmlns="" xmlns:a16="http://schemas.microsoft.com/office/drawing/2014/main" id="{18B11250-66A3-4BF7-8CA7-6A262C5658A7}"/>
              </a:ext>
            </a:extLst>
          </p:cNvPr>
          <p:cNvSpPr>
            <a:spLocks noGrp="1"/>
          </p:cNvSpPr>
          <p:nvPr>
            <p:ph type="body" sz="quarter" idx="14"/>
          </p:nvPr>
        </p:nvSpPr>
        <p:spPr>
          <a:xfrm>
            <a:off x="5683251" y="1202049"/>
            <a:ext cx="6189434" cy="2592420"/>
          </a:xfrm>
        </p:spPr>
        <p:txBody>
          <a:bodyPr/>
          <a:lstStyle/>
          <a:p>
            <a:r>
              <a:rPr lang="ro-RO" b="1" dirty="0">
                <a:solidFill>
                  <a:srgbClr val="56BE92"/>
                </a:solidFill>
              </a:rPr>
              <a:t>Analiza Big Data</a:t>
            </a:r>
            <a:r>
              <a:rPr lang="ro-RO" dirty="0">
                <a:solidFill>
                  <a:schemeClr val="tx1">
                    <a:lumMod val="75000"/>
                    <a:lumOff val="25000"/>
                  </a:schemeClr>
                </a:solidFill>
              </a:rPr>
              <a:t> ajută companiile să obțină informații din resursele imense de date existente. Oamenii, organizațiile și mașinile produc acum cantități masive de date. </a:t>
            </a:r>
            <a:r>
              <a:rPr lang="ro-RO" b="1" dirty="0">
                <a:solidFill>
                  <a:schemeClr val="tx1">
                    <a:lumMod val="75000"/>
                    <a:lumOff val="25000"/>
                  </a:schemeClr>
                </a:solidFill>
              </a:rPr>
              <a:t>Rețelele sociale, aplicațiile cloud și datele senzorilor mașinii</a:t>
            </a:r>
            <a:r>
              <a:rPr lang="ro-RO" dirty="0">
                <a:solidFill>
                  <a:schemeClr val="tx1">
                    <a:lumMod val="75000"/>
                    <a:lumOff val="25000"/>
                  </a:schemeClr>
                </a:solidFill>
              </a:rPr>
              <a:t> sunt doar câteva </a:t>
            </a:r>
            <a:r>
              <a:rPr lang="ro-RO" b="1" dirty="0">
                <a:solidFill>
                  <a:schemeClr val="tx1">
                    <a:lumMod val="75000"/>
                    <a:lumOff val="25000"/>
                  </a:schemeClr>
                </a:solidFill>
              </a:rPr>
              <a:t>exemple</a:t>
            </a:r>
            <a:r>
              <a:rPr lang="ro-RO" dirty="0" smtClean="0">
                <a:solidFill>
                  <a:schemeClr val="tx1">
                    <a:lumMod val="75000"/>
                    <a:lumOff val="25000"/>
                  </a:schemeClr>
                </a:solidFill>
              </a:rPr>
              <a:t>.</a:t>
            </a:r>
            <a:r>
              <a:rPr lang="en-IE" dirty="0" smtClean="0">
                <a:solidFill>
                  <a:schemeClr val="tx1">
                    <a:lumMod val="75000"/>
                    <a:lumOff val="25000"/>
                  </a:schemeClr>
                </a:solidFill>
              </a:rPr>
              <a:t> </a:t>
            </a:r>
            <a:endParaRPr lang="en-IE" dirty="0">
              <a:solidFill>
                <a:schemeClr val="tx1">
                  <a:lumMod val="75000"/>
                  <a:lumOff val="25000"/>
                </a:schemeClr>
              </a:solidFill>
            </a:endParaRPr>
          </a:p>
          <a:p>
            <a:r>
              <a:rPr lang="en-IE" b="1" dirty="0">
                <a:solidFill>
                  <a:srgbClr val="56BE92"/>
                </a:solidFill>
              </a:rPr>
              <a:t>Big Data Analytics </a:t>
            </a:r>
            <a:r>
              <a:rPr lang="ro-RO" dirty="0">
                <a:solidFill>
                  <a:schemeClr val="tx1">
                    <a:lumMod val="75000"/>
                    <a:lumOff val="25000"/>
                  </a:schemeClr>
                </a:solidFill>
              </a:rPr>
              <a:t>poate analiza modele de date, statistici, corelații, predicții și poate ajuta la luarea deciziilor prin descoperirea obiceiurilor de cumpărături, personalizarea marketingului, optimizarea instrumentelor pentru industria transporturilor, monitorizarea condițiilor de sănătate prin date de la dispozitive portabile, mapare rutieră live pentru vehicule autonome, ordonare predictivă a inventarului ... și altele</a:t>
            </a:r>
            <a:r>
              <a:rPr lang="en-IE" dirty="0">
                <a:solidFill>
                  <a:schemeClr val="tx1">
                    <a:lumMod val="75000"/>
                    <a:lumOff val="25000"/>
                  </a:schemeClr>
                </a:solidFill>
              </a:rPr>
              <a:t>. </a:t>
            </a:r>
          </a:p>
        </p:txBody>
      </p:sp>
      <p:pic>
        <p:nvPicPr>
          <p:cNvPr id="15" name="Picture Placeholder 14" descr="A picture containing text, person, indoor&#10;&#10;Description automatically generated">
            <a:extLst>
              <a:ext uri="{FF2B5EF4-FFF2-40B4-BE49-F238E27FC236}">
                <a16:creationId xmlns="" xmlns:a16="http://schemas.microsoft.com/office/drawing/2014/main" id="{BD3250F4-C385-4EA8-8F3F-8232638EBCD7}"/>
              </a:ext>
            </a:extLst>
          </p:cNvPr>
          <p:cNvPicPr>
            <a:picLocks noGrp="1" noChangeAspect="1"/>
          </p:cNvPicPr>
          <p:nvPr>
            <p:ph type="pic" sz="quarter" idx="10"/>
          </p:nvPr>
        </p:nvPicPr>
        <p:blipFill>
          <a:blip r:embed="rId2"/>
          <a:srcRect t="810" b="810"/>
          <a:stretch>
            <a:fillRect/>
          </a:stretch>
        </p:blipFill>
        <p:spPr/>
      </p:pic>
    </p:spTree>
    <p:extLst>
      <p:ext uri="{BB962C8B-B14F-4D97-AF65-F5344CB8AC3E}">
        <p14:creationId xmlns:p14="http://schemas.microsoft.com/office/powerpoint/2010/main" val="2368039101"/>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person, microphone&#10;&#10;Description automatically generated">
            <a:extLst>
              <a:ext uri="{FF2B5EF4-FFF2-40B4-BE49-F238E27FC236}">
                <a16:creationId xmlns="" xmlns:a16="http://schemas.microsoft.com/office/drawing/2014/main" id="{D586F418-1292-469A-A951-8AAEF493D631}"/>
              </a:ext>
            </a:extLst>
          </p:cNvPr>
          <p:cNvPicPr>
            <a:picLocks noChangeAspect="1"/>
          </p:cNvPicPr>
          <p:nvPr/>
        </p:nvPicPr>
        <p:blipFill>
          <a:blip r:embed="rId2"/>
          <a:stretch>
            <a:fillRect/>
          </a:stretch>
        </p:blipFill>
        <p:spPr>
          <a:xfrm>
            <a:off x="7288567" y="515709"/>
            <a:ext cx="4770268" cy="5583315"/>
          </a:xfrm>
          <a:prstGeom prst="cloudCallout">
            <a:avLst/>
          </a:prstGeom>
        </p:spPr>
      </p:pic>
      <p:sp>
        <p:nvSpPr>
          <p:cNvPr id="2" name="Text Placeholder 1">
            <a:extLst>
              <a:ext uri="{FF2B5EF4-FFF2-40B4-BE49-F238E27FC236}">
                <a16:creationId xmlns="" xmlns:a16="http://schemas.microsoft.com/office/drawing/2014/main" id="{18A6DF60-BD40-4E28-8AC8-4EC834B565ED}"/>
              </a:ext>
            </a:extLst>
          </p:cNvPr>
          <p:cNvSpPr>
            <a:spLocks noGrp="1"/>
          </p:cNvSpPr>
          <p:nvPr>
            <p:ph type="body" sz="quarter" idx="14"/>
          </p:nvPr>
        </p:nvSpPr>
        <p:spPr>
          <a:xfrm>
            <a:off x="235706" y="1447941"/>
            <a:ext cx="7285555" cy="3217666"/>
          </a:xfrm>
        </p:spPr>
        <p:txBody>
          <a:bodyPr/>
          <a:lstStyle/>
          <a:p>
            <a:r>
              <a:rPr lang="ro-RO" sz="2800" b="1" i="0" dirty="0" smtClean="0">
                <a:effectLst/>
              </a:rPr>
              <a:t>Analiza </a:t>
            </a:r>
            <a:r>
              <a:rPr lang="en-IE" sz="2800" b="1" i="0" dirty="0" smtClean="0">
                <a:effectLst/>
              </a:rPr>
              <a:t>Cloud </a:t>
            </a:r>
            <a:r>
              <a:rPr lang="ro-RO" dirty="0" smtClean="0">
                <a:solidFill>
                  <a:schemeClr val="tx1">
                    <a:lumMod val="75000"/>
                    <a:lumOff val="25000"/>
                  </a:schemeClr>
                </a:solidFill>
              </a:rPr>
              <a:t>este </a:t>
            </a:r>
            <a:r>
              <a:rPr lang="ro-RO" b="1" dirty="0" smtClean="0">
                <a:solidFill>
                  <a:schemeClr val="tx1">
                    <a:lumMod val="75000"/>
                    <a:lumOff val="25000"/>
                  </a:schemeClr>
                </a:solidFill>
              </a:rPr>
              <a:t>utilizarea resurselor informatice publice sau private la distanță </a:t>
            </a:r>
            <a:r>
              <a:rPr lang="ro-RO" dirty="0" smtClean="0">
                <a:solidFill>
                  <a:schemeClr val="tx1">
                    <a:lumMod val="75000"/>
                    <a:lumOff val="25000"/>
                  </a:schemeClr>
                </a:solidFill>
              </a:rPr>
              <a:t>- cunoscute sub numele de cloud - pentru a analiza datele la cerere. Analiza cloud computing ajută la eficientizarea procesului de business intelligence de colectare, integrare, analiză și prezentare de informații pentru a îmbunătăți luarea deciziilor de afaceri.(</a:t>
            </a:r>
            <a:r>
              <a:rPr lang="en-IE" b="0" i="0" dirty="0" smtClean="0">
                <a:solidFill>
                  <a:schemeClr val="tx1">
                    <a:lumMod val="75000"/>
                    <a:lumOff val="25000"/>
                  </a:schemeClr>
                </a:solidFill>
                <a:effectLst/>
                <a:hlinkClick r:id="rId3"/>
              </a:rPr>
              <a:t>link</a:t>
            </a:r>
            <a:r>
              <a:rPr lang="en-IE" b="0" i="0" dirty="0">
                <a:solidFill>
                  <a:schemeClr val="tx1">
                    <a:lumMod val="75000"/>
                    <a:lumOff val="25000"/>
                  </a:schemeClr>
                </a:solidFill>
                <a:effectLst/>
              </a:rPr>
              <a:t>) </a:t>
            </a:r>
          </a:p>
          <a:p>
            <a:r>
              <a:rPr lang="en-IE" sz="2800" b="1" dirty="0"/>
              <a:t>Cloud Computing </a:t>
            </a:r>
            <a:r>
              <a:rPr lang="ro-RO" dirty="0" smtClean="0">
                <a:solidFill>
                  <a:schemeClr val="tx1">
                    <a:lumMod val="75000"/>
                    <a:lumOff val="25000"/>
                  </a:schemeClr>
                </a:solidFill>
              </a:rPr>
              <a:t>este o tehnologie care folosește internetul pentru stocarea și gestionarea datelor pe servere la distanță, și apoi pentru accesarea datelor prin internet. Vă oferă posibilitatea de a lucra la distanță și de a transforma datele. </a:t>
            </a:r>
            <a:r>
              <a:rPr lang="ro-RO" b="1" dirty="0" smtClean="0">
                <a:solidFill>
                  <a:schemeClr val="tx1">
                    <a:lumMod val="75000"/>
                    <a:lumOff val="25000"/>
                  </a:schemeClr>
                </a:solidFill>
              </a:rPr>
              <a:t>Exemple Cloud Computing și aplicații</a:t>
            </a:r>
            <a:r>
              <a:rPr lang="ro-RO" dirty="0" smtClean="0">
                <a:solidFill>
                  <a:schemeClr val="tx1">
                    <a:lumMod val="75000"/>
                    <a:lumOff val="25000"/>
                  </a:schemeClr>
                </a:solidFill>
              </a:rPr>
              <a:t> Dropbox, Gmail, Facebook, HubSpot, Amazon Web Services, Google, IBM Cloud, Microsoft (Azure), SAP</a:t>
            </a:r>
            <a:endParaRPr lang="ro-RO" dirty="0">
              <a:solidFill>
                <a:schemeClr val="tx1">
                  <a:lumMod val="75000"/>
                  <a:lumOff val="25000"/>
                </a:schemeClr>
              </a:solidFill>
            </a:endParaRPr>
          </a:p>
        </p:txBody>
      </p:sp>
      <p:sp>
        <p:nvSpPr>
          <p:cNvPr id="3" name="Text Placeholder 2">
            <a:extLst>
              <a:ext uri="{FF2B5EF4-FFF2-40B4-BE49-F238E27FC236}">
                <a16:creationId xmlns="" xmlns:a16="http://schemas.microsoft.com/office/drawing/2014/main" id="{E7E38F28-F989-46B8-82EE-C0F78691C0DB}"/>
              </a:ext>
            </a:extLst>
          </p:cNvPr>
          <p:cNvSpPr>
            <a:spLocks noGrp="1"/>
          </p:cNvSpPr>
          <p:nvPr>
            <p:ph type="body" sz="quarter" idx="15"/>
          </p:nvPr>
        </p:nvSpPr>
        <p:spPr>
          <a:xfrm>
            <a:off x="235706" y="410299"/>
            <a:ext cx="7923750" cy="697353"/>
          </a:xfrm>
        </p:spPr>
        <p:txBody>
          <a:bodyPr>
            <a:noAutofit/>
          </a:bodyPr>
          <a:lstStyle/>
          <a:p>
            <a:pPr algn="ctr"/>
            <a:r>
              <a:rPr lang="ro-RO" sz="4800" b="1" dirty="0" smtClean="0"/>
              <a:t>Analiza </a:t>
            </a:r>
            <a:r>
              <a:rPr lang="en-IE" sz="4800" b="1" dirty="0" smtClean="0"/>
              <a:t>Cloud </a:t>
            </a:r>
            <a:endParaRPr lang="en-IE" sz="4800" b="1" dirty="0"/>
          </a:p>
        </p:txBody>
      </p:sp>
    </p:spTree>
    <p:extLst>
      <p:ext uri="{BB962C8B-B14F-4D97-AF65-F5344CB8AC3E}">
        <p14:creationId xmlns:p14="http://schemas.microsoft.com/office/powerpoint/2010/main" val="1538107066"/>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 xmlns:a16="http://schemas.microsoft.com/office/drawing/2014/main" id="{3E40A34B-9EF7-43CC-A321-BFA27B4309E0}"/>
              </a:ext>
            </a:extLst>
          </p:cNvPr>
          <p:cNvSpPr>
            <a:spLocks noGrp="1"/>
          </p:cNvSpPr>
          <p:nvPr>
            <p:ph type="body" sz="quarter" idx="14"/>
          </p:nvPr>
        </p:nvSpPr>
        <p:spPr>
          <a:xfrm>
            <a:off x="3631842" y="400738"/>
            <a:ext cx="8075730" cy="5206518"/>
          </a:xfrm>
        </p:spPr>
        <p:txBody>
          <a:bodyPr/>
          <a:lstStyle/>
          <a:p>
            <a:pPr marL="342900" indent="-342900">
              <a:buFont typeface="Wingdings" panose="05000000000000000000" pitchFamily="2" charset="2"/>
              <a:buChar char="ü"/>
            </a:pPr>
            <a:r>
              <a:rPr lang="en-IE" b="1" dirty="0" smtClean="0">
                <a:solidFill>
                  <a:srgbClr val="A6377D"/>
                </a:solidFill>
              </a:rPr>
              <a:t>Com</a:t>
            </a:r>
            <a:r>
              <a:rPr lang="ro-RO" b="1" dirty="0" smtClean="0">
                <a:solidFill>
                  <a:srgbClr val="A6377D"/>
                </a:solidFill>
              </a:rPr>
              <a:t>unicare</a:t>
            </a:r>
            <a:r>
              <a:rPr lang="en-IE" b="1" dirty="0" smtClean="0">
                <a:solidFill>
                  <a:schemeClr val="tx1">
                    <a:lumMod val="75000"/>
                    <a:lumOff val="25000"/>
                  </a:schemeClr>
                </a:solidFill>
              </a:rPr>
              <a:t>. </a:t>
            </a:r>
            <a:r>
              <a:rPr lang="ro-RO" dirty="0">
                <a:solidFill>
                  <a:schemeClr val="tx1">
                    <a:lumMod val="75000"/>
                    <a:lumOff val="25000"/>
                  </a:schemeClr>
                </a:solidFill>
              </a:rPr>
              <a:t>Utilizatorii </a:t>
            </a:r>
            <a:r>
              <a:rPr lang="en-IE" b="1" dirty="0" smtClean="0">
                <a:solidFill>
                  <a:schemeClr val="tx1">
                    <a:lumMod val="75000"/>
                    <a:lumOff val="25000"/>
                  </a:schemeClr>
                </a:solidFill>
                <a:hlinkClick r:id="rId2"/>
              </a:rPr>
              <a:t>Dropbox</a:t>
            </a:r>
            <a:r>
              <a:rPr lang="en-IE" b="1" dirty="0" smtClean="0">
                <a:solidFill>
                  <a:schemeClr val="tx1">
                    <a:lumMod val="75000"/>
                    <a:lumOff val="25000"/>
                  </a:schemeClr>
                </a:solidFill>
              </a:rPr>
              <a:t> </a:t>
            </a:r>
            <a:r>
              <a:rPr lang="ro-RO" dirty="0">
                <a:solidFill>
                  <a:schemeClr val="tx1">
                    <a:lumMod val="75000"/>
                    <a:lumOff val="25000"/>
                  </a:schemeClr>
                </a:solidFill>
              </a:rPr>
              <a:t>accesează fișiere și stochează până la 1 terabyte gratuit.</a:t>
            </a:r>
          </a:p>
          <a:p>
            <a:pPr marL="342900" indent="-342900">
              <a:buFont typeface="Wingdings" panose="05000000000000000000" pitchFamily="2" charset="2"/>
              <a:buChar char="ü"/>
            </a:pPr>
            <a:r>
              <a:rPr lang="en-IE" b="1" dirty="0">
                <a:solidFill>
                  <a:srgbClr val="A6377D"/>
                </a:solidFill>
              </a:rPr>
              <a:t>Com</a:t>
            </a:r>
            <a:r>
              <a:rPr lang="ro-RO" b="1" dirty="0">
                <a:solidFill>
                  <a:srgbClr val="A6377D"/>
                </a:solidFill>
              </a:rPr>
              <a:t>unicare</a:t>
            </a:r>
            <a:r>
              <a:rPr lang="en-IE" dirty="0" smtClean="0">
                <a:solidFill>
                  <a:schemeClr val="tx1">
                    <a:lumMod val="75000"/>
                    <a:lumOff val="25000"/>
                  </a:schemeClr>
                </a:solidFill>
              </a:rPr>
              <a:t>. </a:t>
            </a:r>
            <a:r>
              <a:rPr lang="en-IE" b="1" i="0" dirty="0" err="1" smtClean="0">
                <a:solidFill>
                  <a:schemeClr val="tx1">
                    <a:lumMod val="75000"/>
                    <a:lumOff val="25000"/>
                  </a:schemeClr>
                </a:solidFill>
                <a:effectLst/>
                <a:hlinkClick r:id="rId3"/>
              </a:rPr>
              <a:t>Chatbo</a:t>
            </a:r>
            <a:r>
              <a:rPr lang="ro-RO" b="1" i="0" dirty="0" smtClean="0">
                <a:solidFill>
                  <a:schemeClr val="tx1">
                    <a:lumMod val="75000"/>
                    <a:lumOff val="25000"/>
                  </a:schemeClr>
                </a:solidFill>
                <a:effectLst/>
                <a:hlinkClick r:id="rId3"/>
              </a:rPr>
              <a:t>ții</a:t>
            </a:r>
            <a:r>
              <a:rPr lang="en-IE" b="1" i="0" dirty="0" smtClean="0">
                <a:solidFill>
                  <a:schemeClr val="tx1">
                    <a:lumMod val="75000"/>
                    <a:lumOff val="25000"/>
                  </a:schemeClr>
                </a:solidFill>
                <a:effectLst/>
                <a:hlinkClick r:id="rId3"/>
              </a:rPr>
              <a:t> </a:t>
            </a:r>
            <a:r>
              <a:rPr lang="en-IE" b="1" i="0" dirty="0" smtClean="0">
                <a:solidFill>
                  <a:schemeClr val="tx1">
                    <a:lumMod val="75000"/>
                    <a:lumOff val="25000"/>
                  </a:schemeClr>
                </a:solidFill>
                <a:effectLst/>
              </a:rPr>
              <a:t> </a:t>
            </a:r>
            <a:r>
              <a:rPr lang="en-IE" b="0" i="0" dirty="0" smtClean="0">
                <a:solidFill>
                  <a:schemeClr val="tx1">
                    <a:lumMod val="75000"/>
                    <a:lumOff val="25000"/>
                  </a:schemeClr>
                </a:solidFill>
                <a:effectLst/>
              </a:rPr>
              <a:t>Alexa</a:t>
            </a:r>
            <a:r>
              <a:rPr lang="ro-RO" b="0" i="0" dirty="0" smtClean="0">
                <a:solidFill>
                  <a:schemeClr val="tx1">
                    <a:lumMod val="75000"/>
                    <a:lumOff val="25000"/>
                  </a:schemeClr>
                </a:solidFill>
                <a:effectLst/>
              </a:rPr>
              <a:t> și </a:t>
            </a:r>
            <a:r>
              <a:rPr lang="en-IE" dirty="0">
                <a:solidFill>
                  <a:schemeClr val="tx1">
                    <a:lumMod val="75000"/>
                    <a:lumOff val="25000"/>
                  </a:schemeClr>
                </a:solidFill>
              </a:rPr>
              <a:t>Google Assistant </a:t>
            </a:r>
            <a:r>
              <a:rPr lang="ro-RO" dirty="0">
                <a:solidFill>
                  <a:schemeClr val="tx1">
                    <a:lumMod val="75000"/>
                    <a:lumOff val="25000"/>
                  </a:schemeClr>
                </a:solidFill>
              </a:rPr>
              <a:t>oferă experiențe personalizate clienților în funcție de </a:t>
            </a:r>
            <a:r>
              <a:rPr lang="ro-RO" dirty="0" smtClean="0">
                <a:solidFill>
                  <a:schemeClr val="tx1">
                    <a:lumMod val="75000"/>
                    <a:lumOff val="25000"/>
                  </a:schemeClr>
                </a:solidFill>
              </a:rPr>
              <a:t>preferințe.</a:t>
            </a:r>
            <a:endParaRPr lang="en-IE" dirty="0">
              <a:solidFill>
                <a:schemeClr val="tx1">
                  <a:lumMod val="75000"/>
                  <a:lumOff val="25000"/>
                </a:schemeClr>
              </a:solidFill>
            </a:endParaRPr>
          </a:p>
          <a:p>
            <a:pPr marL="342900" indent="-342900">
              <a:buFont typeface="Wingdings" panose="05000000000000000000" pitchFamily="2" charset="2"/>
              <a:buChar char="ü"/>
            </a:pPr>
            <a:r>
              <a:rPr lang="en-IE" b="1" dirty="0">
                <a:solidFill>
                  <a:srgbClr val="A6377D"/>
                </a:solidFill>
              </a:rPr>
              <a:t>Com</a:t>
            </a:r>
            <a:r>
              <a:rPr lang="ro-RO" b="1" dirty="0">
                <a:solidFill>
                  <a:srgbClr val="A6377D"/>
                </a:solidFill>
              </a:rPr>
              <a:t>unicare</a:t>
            </a:r>
            <a:r>
              <a:rPr lang="en-IE" b="1" dirty="0" smtClean="0">
                <a:solidFill>
                  <a:srgbClr val="A6377D"/>
                </a:solidFill>
              </a:rPr>
              <a:t>. </a:t>
            </a:r>
            <a:r>
              <a:rPr lang="en-IE" b="1" dirty="0">
                <a:solidFill>
                  <a:schemeClr val="tx1">
                    <a:lumMod val="75000"/>
                    <a:lumOff val="25000"/>
                  </a:schemeClr>
                </a:solidFill>
                <a:hlinkClick r:id="rId4"/>
              </a:rPr>
              <a:t>WhatsApp</a:t>
            </a:r>
            <a:r>
              <a:rPr lang="en-IE" dirty="0">
                <a:solidFill>
                  <a:schemeClr val="tx1">
                    <a:lumMod val="75000"/>
                    <a:lumOff val="25000"/>
                  </a:schemeClr>
                </a:solidFill>
              </a:rPr>
              <a:t> </a:t>
            </a:r>
            <a:r>
              <a:rPr lang="ro-RO" dirty="0">
                <a:solidFill>
                  <a:schemeClr val="tx1">
                    <a:lumMod val="75000"/>
                    <a:lumOff val="25000"/>
                  </a:schemeClr>
                </a:solidFill>
              </a:rPr>
              <a:t>folosește o infrastructură bazată pe cloud. Toate mesajele și informațiile stocate în hardware-ul furnizorilor de </a:t>
            </a:r>
            <a:r>
              <a:rPr lang="ro-RO" dirty="0" smtClean="0">
                <a:solidFill>
                  <a:schemeClr val="tx1">
                    <a:lumMod val="75000"/>
                    <a:lumOff val="25000"/>
                  </a:schemeClr>
                </a:solidFill>
              </a:rPr>
              <a:t>servicii. </a:t>
            </a:r>
            <a:endParaRPr lang="ro-RO" dirty="0">
              <a:solidFill>
                <a:schemeClr val="tx1">
                  <a:lumMod val="75000"/>
                  <a:lumOff val="25000"/>
                </a:schemeClr>
              </a:solidFill>
            </a:endParaRPr>
          </a:p>
          <a:p>
            <a:pPr marL="342900" indent="-342900">
              <a:buFont typeface="Wingdings" panose="05000000000000000000" pitchFamily="2" charset="2"/>
              <a:buChar char="ü"/>
            </a:pPr>
            <a:r>
              <a:rPr lang="en-IE" b="1" dirty="0" smtClean="0">
                <a:solidFill>
                  <a:srgbClr val="A6377D"/>
                </a:solidFill>
              </a:rPr>
              <a:t>Social </a:t>
            </a:r>
            <a:r>
              <a:rPr lang="en-IE" b="1" dirty="0">
                <a:solidFill>
                  <a:srgbClr val="A6377D"/>
                </a:solidFill>
              </a:rPr>
              <a:t>Media. </a:t>
            </a:r>
            <a:r>
              <a:rPr lang="en-IE" b="1" dirty="0">
                <a:solidFill>
                  <a:schemeClr val="tx1">
                    <a:lumMod val="75000"/>
                    <a:lumOff val="25000"/>
                  </a:schemeClr>
                </a:solidFill>
                <a:hlinkClick r:id="rId5"/>
              </a:rPr>
              <a:t>Facebook</a:t>
            </a:r>
            <a:r>
              <a:rPr lang="en-IE" dirty="0">
                <a:solidFill>
                  <a:schemeClr val="tx1">
                    <a:lumMod val="75000"/>
                    <a:lumOff val="25000"/>
                  </a:schemeClr>
                </a:solidFill>
              </a:rPr>
              <a:t> </a:t>
            </a:r>
            <a:r>
              <a:rPr lang="ro-RO" dirty="0">
                <a:solidFill>
                  <a:schemeClr val="tx1">
                    <a:lumMod val="75000"/>
                    <a:lumOff val="25000"/>
                  </a:schemeClr>
                </a:solidFill>
              </a:rPr>
              <a:t>folosește cloud pentru a gestiona și stoca datele sale în timp real, click-to-call și mesagerie instant.</a:t>
            </a:r>
            <a:endParaRPr lang="en-IE" dirty="0">
              <a:solidFill>
                <a:schemeClr val="tx1">
                  <a:lumMod val="75000"/>
                  <a:lumOff val="25000"/>
                </a:schemeClr>
              </a:solidFill>
            </a:endParaRPr>
          </a:p>
          <a:p>
            <a:pPr marL="342900" indent="-342900">
              <a:buFont typeface="Wingdings" panose="05000000000000000000" pitchFamily="2" charset="2"/>
              <a:buChar char="ü"/>
            </a:pPr>
            <a:r>
              <a:rPr lang="ro-RO" b="1" dirty="0" smtClean="0">
                <a:solidFill>
                  <a:srgbClr val="A6377D"/>
                </a:solidFill>
              </a:rPr>
              <a:t>Educație</a:t>
            </a:r>
            <a:r>
              <a:rPr lang="en-IE" b="1" dirty="0" smtClean="0">
                <a:solidFill>
                  <a:srgbClr val="A6377D"/>
                </a:solidFill>
              </a:rPr>
              <a:t>. </a:t>
            </a:r>
            <a:r>
              <a:rPr lang="en-IE" b="1" i="0" dirty="0">
                <a:solidFill>
                  <a:schemeClr val="tx1">
                    <a:lumMod val="75000"/>
                    <a:lumOff val="25000"/>
                  </a:schemeClr>
                </a:solidFill>
                <a:effectLst/>
                <a:hlinkClick r:id="rId6"/>
              </a:rPr>
              <a:t>Google App Education (GAE) </a:t>
            </a:r>
            <a:r>
              <a:rPr lang="ro-RO" dirty="0">
                <a:solidFill>
                  <a:schemeClr val="tx1">
                    <a:lumMod val="75000"/>
                    <a:lumOff val="25000"/>
                  </a:schemeClr>
                </a:solidFill>
              </a:rPr>
              <a:t>îmbunătățește eficiența, reduce costurile, permite utilizatorului să își folosească spațiul de lucru personal, predarea devine mai interactivă. </a:t>
            </a:r>
          </a:p>
          <a:p>
            <a:pPr marL="342900" indent="-342900">
              <a:buFont typeface="Wingdings" panose="05000000000000000000" pitchFamily="2" charset="2"/>
              <a:buChar char="ü"/>
            </a:pPr>
            <a:r>
              <a:rPr lang="en-IE" b="1" dirty="0" smtClean="0">
                <a:solidFill>
                  <a:srgbClr val="A6377D"/>
                </a:solidFill>
              </a:rPr>
              <a:t>G</a:t>
            </a:r>
            <a:r>
              <a:rPr lang="ro-RO" b="1" dirty="0" smtClean="0">
                <a:solidFill>
                  <a:srgbClr val="A6377D"/>
                </a:solidFill>
              </a:rPr>
              <a:t>uvernare.</a:t>
            </a:r>
            <a:r>
              <a:rPr lang="en-IE" dirty="0" smtClean="0">
                <a:solidFill>
                  <a:schemeClr val="tx1">
                    <a:lumMod val="75000"/>
                    <a:lumOff val="25000"/>
                  </a:schemeClr>
                </a:solidFill>
              </a:rPr>
              <a:t> </a:t>
            </a:r>
            <a:r>
              <a:rPr lang="en-IE" b="1" i="0" dirty="0" smtClean="0">
                <a:solidFill>
                  <a:schemeClr val="tx1">
                    <a:lumMod val="75000"/>
                    <a:lumOff val="25000"/>
                  </a:schemeClr>
                </a:solidFill>
                <a:effectLst/>
                <a:hlinkClick r:id="rId7"/>
              </a:rPr>
              <a:t>e-G</a:t>
            </a:r>
            <a:r>
              <a:rPr lang="ro-RO" b="1" i="0" dirty="0" smtClean="0">
                <a:solidFill>
                  <a:schemeClr val="tx1">
                    <a:lumMod val="75000"/>
                    <a:lumOff val="25000"/>
                  </a:schemeClr>
                </a:solidFill>
                <a:effectLst/>
                <a:hlinkClick r:id="rId7"/>
              </a:rPr>
              <a:t>u</a:t>
            </a:r>
            <a:r>
              <a:rPr lang="en-IE" b="1" i="0" dirty="0" err="1" smtClean="0">
                <a:solidFill>
                  <a:schemeClr val="tx1">
                    <a:lumMod val="75000"/>
                    <a:lumOff val="25000"/>
                  </a:schemeClr>
                </a:solidFill>
                <a:effectLst/>
                <a:hlinkClick r:id="rId7"/>
              </a:rPr>
              <a:t>verna</a:t>
            </a:r>
            <a:r>
              <a:rPr lang="ro-RO" b="1" i="0" dirty="0" smtClean="0">
                <a:solidFill>
                  <a:schemeClr val="tx1">
                    <a:lumMod val="75000"/>
                    <a:lumOff val="25000"/>
                  </a:schemeClr>
                </a:solidFill>
                <a:effectLst/>
                <a:hlinkClick r:id="rId7"/>
              </a:rPr>
              <a:t>re</a:t>
            </a:r>
            <a:r>
              <a:rPr lang="en-IE" b="1" i="0" dirty="0" smtClean="0">
                <a:solidFill>
                  <a:schemeClr val="tx1">
                    <a:lumMod val="75000"/>
                    <a:lumOff val="25000"/>
                  </a:schemeClr>
                </a:solidFill>
                <a:effectLst/>
              </a:rPr>
              <a:t> </a:t>
            </a:r>
            <a:r>
              <a:rPr lang="ro-RO" dirty="0">
                <a:solidFill>
                  <a:schemeClr val="tx1">
                    <a:lumMod val="75000"/>
                    <a:lumOff val="25000"/>
                  </a:schemeClr>
                </a:solidFill>
              </a:rPr>
              <a:t>utilizează servicii IT cloud pentru a furniza servicii cetățenilor și pentru a gestiona tranzacții mari</a:t>
            </a:r>
            <a:endParaRPr lang="en-US" dirty="0">
              <a:solidFill>
                <a:schemeClr val="tx1">
                  <a:lumMod val="75000"/>
                  <a:lumOff val="25000"/>
                </a:schemeClr>
              </a:solidFill>
            </a:endParaRPr>
          </a:p>
          <a:p>
            <a:pPr marL="342900" indent="-342900">
              <a:buFont typeface="Wingdings" panose="05000000000000000000" pitchFamily="2" charset="2"/>
              <a:buChar char="ü"/>
            </a:pPr>
            <a:endParaRPr lang="en-IE" b="0" i="0" dirty="0">
              <a:solidFill>
                <a:schemeClr val="tx1">
                  <a:lumMod val="75000"/>
                  <a:lumOff val="25000"/>
                </a:schemeClr>
              </a:solidFill>
              <a:effectLst/>
            </a:endParaRPr>
          </a:p>
          <a:p>
            <a:pPr marL="342900" indent="-342900">
              <a:buFont typeface="Wingdings" panose="05000000000000000000" pitchFamily="2" charset="2"/>
              <a:buChar char="ü"/>
            </a:pPr>
            <a:endParaRPr lang="en-IE" b="1" dirty="0">
              <a:solidFill>
                <a:schemeClr val="tx1">
                  <a:lumMod val="75000"/>
                  <a:lumOff val="25000"/>
                </a:schemeClr>
              </a:solidFill>
            </a:endParaRPr>
          </a:p>
        </p:txBody>
      </p:sp>
      <p:sp>
        <p:nvSpPr>
          <p:cNvPr id="5" name="Text Placeholder 4">
            <a:extLst>
              <a:ext uri="{FF2B5EF4-FFF2-40B4-BE49-F238E27FC236}">
                <a16:creationId xmlns="" xmlns:a16="http://schemas.microsoft.com/office/drawing/2014/main" id="{7AAF9EE3-A48E-47D9-8098-66679F2E8E05}"/>
              </a:ext>
            </a:extLst>
          </p:cNvPr>
          <p:cNvSpPr>
            <a:spLocks noGrp="1"/>
          </p:cNvSpPr>
          <p:nvPr>
            <p:ph type="body" sz="quarter" idx="15"/>
          </p:nvPr>
        </p:nvSpPr>
        <p:spPr/>
        <p:txBody>
          <a:bodyPr/>
          <a:lstStyle/>
          <a:p>
            <a:r>
              <a:rPr lang="en-IE" b="1" dirty="0" smtClean="0">
                <a:solidFill>
                  <a:schemeClr val="tx1">
                    <a:lumMod val="75000"/>
                    <a:lumOff val="25000"/>
                  </a:schemeClr>
                </a:solidFill>
              </a:rPr>
              <a:t>Ex</a:t>
            </a:r>
            <a:r>
              <a:rPr lang="ro-RO" b="1" dirty="0" smtClean="0">
                <a:solidFill>
                  <a:schemeClr val="tx1">
                    <a:lumMod val="75000"/>
                    <a:lumOff val="25000"/>
                  </a:schemeClr>
                </a:solidFill>
              </a:rPr>
              <a:t>emple</a:t>
            </a:r>
            <a:r>
              <a:rPr lang="en-IE" b="1" dirty="0" smtClean="0">
                <a:solidFill>
                  <a:schemeClr val="tx1">
                    <a:lumMod val="75000"/>
                    <a:lumOff val="25000"/>
                  </a:schemeClr>
                </a:solidFill>
              </a:rPr>
              <a:t> </a:t>
            </a:r>
            <a:r>
              <a:rPr lang="ro-RO" b="1" dirty="0" smtClean="0">
                <a:solidFill>
                  <a:schemeClr val="tx1">
                    <a:lumMod val="75000"/>
                    <a:lumOff val="25000"/>
                  </a:schemeClr>
                </a:solidFill>
              </a:rPr>
              <a:t>de</a:t>
            </a:r>
            <a:r>
              <a:rPr lang="en-IE" b="1" dirty="0" smtClean="0">
                <a:solidFill>
                  <a:schemeClr val="tx1">
                    <a:lumMod val="75000"/>
                    <a:lumOff val="25000"/>
                  </a:schemeClr>
                </a:solidFill>
              </a:rPr>
              <a:t> </a:t>
            </a:r>
            <a:r>
              <a:rPr lang="en-IE" b="1" dirty="0">
                <a:solidFill>
                  <a:schemeClr val="tx1">
                    <a:lumMod val="75000"/>
                    <a:lumOff val="25000"/>
                  </a:schemeClr>
                </a:solidFill>
              </a:rPr>
              <a:t>Cloud Computing &amp; </a:t>
            </a:r>
            <a:r>
              <a:rPr lang="ro-RO" b="1" dirty="0" smtClean="0">
                <a:solidFill>
                  <a:schemeClr val="tx1">
                    <a:lumMod val="75000"/>
                    <a:lumOff val="25000"/>
                  </a:schemeClr>
                </a:solidFill>
              </a:rPr>
              <a:t>Aplicaț</a:t>
            </a:r>
            <a:r>
              <a:rPr lang="en-IE" b="1" dirty="0" smtClean="0">
                <a:solidFill>
                  <a:schemeClr val="tx1">
                    <a:lumMod val="75000"/>
                    <a:lumOff val="25000"/>
                  </a:schemeClr>
                </a:solidFill>
              </a:rPr>
              <a:t>i</a:t>
            </a:r>
            <a:r>
              <a:rPr lang="ro-RO" b="1" dirty="0" smtClean="0">
                <a:solidFill>
                  <a:schemeClr val="tx1">
                    <a:lumMod val="75000"/>
                    <a:lumOff val="25000"/>
                  </a:schemeClr>
                </a:solidFill>
              </a:rPr>
              <a:t>i</a:t>
            </a:r>
            <a:endParaRPr lang="en-IE" b="1" dirty="0">
              <a:solidFill>
                <a:schemeClr val="tx1">
                  <a:lumMod val="75000"/>
                  <a:lumOff val="25000"/>
                </a:schemeClr>
              </a:solidFill>
            </a:endParaRPr>
          </a:p>
          <a:p>
            <a:endParaRPr lang="en-IE" b="1" dirty="0">
              <a:solidFill>
                <a:schemeClr val="tx1">
                  <a:lumMod val="75000"/>
                  <a:lumOff val="25000"/>
                </a:schemeClr>
              </a:solidFill>
            </a:endParaRPr>
          </a:p>
          <a:p>
            <a:r>
              <a:rPr lang="en-IE" sz="2800" b="1" i="1" dirty="0" smtClean="0">
                <a:solidFill>
                  <a:schemeClr val="tx1">
                    <a:lumMod val="75000"/>
                    <a:lumOff val="25000"/>
                  </a:schemeClr>
                </a:solidFill>
              </a:rPr>
              <a:t>Com</a:t>
            </a:r>
            <a:r>
              <a:rPr lang="ro-RO" sz="2800" b="1" i="1" dirty="0" smtClean="0">
                <a:solidFill>
                  <a:schemeClr val="tx1">
                    <a:lumMod val="75000"/>
                    <a:lumOff val="25000"/>
                  </a:schemeClr>
                </a:solidFill>
              </a:rPr>
              <a:t>unicare</a:t>
            </a:r>
            <a:r>
              <a:rPr lang="en-IE" sz="2800" b="1" i="1" dirty="0" smtClean="0">
                <a:solidFill>
                  <a:schemeClr val="tx1">
                    <a:lumMod val="75000"/>
                    <a:lumOff val="25000"/>
                  </a:schemeClr>
                </a:solidFill>
              </a:rPr>
              <a:t>,  </a:t>
            </a:r>
            <a:r>
              <a:rPr lang="en-IE" sz="2800" b="1" i="1" dirty="0">
                <a:solidFill>
                  <a:schemeClr val="tx1">
                    <a:lumMod val="75000"/>
                    <a:lumOff val="25000"/>
                  </a:schemeClr>
                </a:solidFill>
              </a:rPr>
              <a:t>Social Media, </a:t>
            </a:r>
            <a:r>
              <a:rPr lang="ro-RO" sz="2800" b="1" i="1" dirty="0" smtClean="0">
                <a:solidFill>
                  <a:schemeClr val="tx1">
                    <a:lumMod val="75000"/>
                    <a:lumOff val="25000"/>
                  </a:schemeClr>
                </a:solidFill>
              </a:rPr>
              <a:t>Educație</a:t>
            </a:r>
            <a:r>
              <a:rPr lang="en-IE" sz="2800" b="1" i="1" dirty="0" smtClean="0">
                <a:solidFill>
                  <a:schemeClr val="tx1">
                    <a:lumMod val="75000"/>
                    <a:lumOff val="25000"/>
                  </a:schemeClr>
                </a:solidFill>
              </a:rPr>
              <a:t>, G</a:t>
            </a:r>
            <a:r>
              <a:rPr lang="ro-RO" sz="2800" b="1" i="1" dirty="0" smtClean="0">
                <a:solidFill>
                  <a:schemeClr val="tx1">
                    <a:lumMod val="75000"/>
                    <a:lumOff val="25000"/>
                  </a:schemeClr>
                </a:solidFill>
              </a:rPr>
              <a:t>uvernare</a:t>
            </a:r>
            <a:endParaRPr lang="en-IE" sz="2800" b="1" i="1" dirty="0">
              <a:solidFill>
                <a:schemeClr val="tx1">
                  <a:lumMod val="75000"/>
                  <a:lumOff val="25000"/>
                </a:schemeClr>
              </a:solidFill>
            </a:endParaRPr>
          </a:p>
        </p:txBody>
      </p:sp>
    </p:spTree>
    <p:extLst>
      <p:ext uri="{BB962C8B-B14F-4D97-AF65-F5344CB8AC3E}">
        <p14:creationId xmlns:p14="http://schemas.microsoft.com/office/powerpoint/2010/main" val="2030197101"/>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 xmlns:a16="http://schemas.microsoft.com/office/drawing/2014/main" id="{520410A6-DE7E-47F8-B416-9B93EF77B11E}"/>
              </a:ext>
            </a:extLst>
          </p:cNvPr>
          <p:cNvSpPr>
            <a:spLocks noGrp="1"/>
          </p:cNvSpPr>
          <p:nvPr>
            <p:ph type="body" sz="quarter" idx="14"/>
          </p:nvPr>
        </p:nvSpPr>
        <p:spPr>
          <a:xfrm>
            <a:off x="90153" y="1492219"/>
            <a:ext cx="5947438" cy="2644774"/>
          </a:xfrm>
        </p:spPr>
        <p:txBody>
          <a:bodyPr/>
          <a:lstStyle/>
          <a:p>
            <a:r>
              <a:rPr lang="en-GB" dirty="0" err="1" smtClean="0">
                <a:effectLst/>
                <a:latin typeface="Calibri" panose="020F0502020204030204" pitchFamily="34" charset="0"/>
                <a:ea typeface="Calibri" panose="020F0502020204030204" pitchFamily="34" charset="0"/>
                <a:cs typeface="Calibri" panose="020F0502020204030204" pitchFamily="34" charset="0"/>
                <a:hlinkClick r:id="rId2">
                  <a:extLst>
                    <a:ext uri="{A12FA001-AC4F-418D-AE19-62706E023703}">
                      <ahyp:hlinkClr xmlns="" xmlns:ahyp="http://schemas.microsoft.com/office/drawing/2018/hyperlinkcolor" val="tx"/>
                    </a:ext>
                  </a:extLst>
                </a:hlinkClick>
              </a:rPr>
              <a:t>FoodCloud</a:t>
            </a:r>
            <a:r>
              <a:rPr lang="en-GB" dirty="0" smtClean="0">
                <a:effectLst/>
                <a:latin typeface="Calibri" panose="020F0502020204030204" pitchFamily="34" charset="0"/>
                <a:ea typeface="Calibri" panose="020F0502020204030204" pitchFamily="34" charset="0"/>
                <a:cs typeface="Calibri" panose="020F0502020204030204" pitchFamily="34" charset="0"/>
              </a:rPr>
              <a:t> </a:t>
            </a:r>
            <a:r>
              <a:rPr lang="ro-RO" dirty="0" smtClean="0">
                <a:latin typeface="Calibri" panose="020F0502020204030204" pitchFamily="34" charset="0"/>
                <a:ea typeface="Calibri" panose="020F0502020204030204" pitchFamily="34" charset="0"/>
                <a:cs typeface="Calibri" panose="020F0502020204030204" pitchFamily="34" charset="0"/>
              </a:rPr>
              <a:t>abordează </a:t>
            </a:r>
            <a:r>
              <a:rPr lang="ro-RO" dirty="0">
                <a:latin typeface="Calibri" panose="020F0502020204030204" pitchFamily="34" charset="0"/>
                <a:ea typeface="Calibri" panose="020F0502020204030204" pitchFamily="34" charset="0"/>
                <a:cs typeface="Calibri" panose="020F0502020204030204" pitchFamily="34" charset="0"/>
              </a:rPr>
              <a:t>risipa de alimente prin crearea unei rețele de caritate care să se potrivească </a:t>
            </a:r>
            <a:r>
              <a:rPr lang="ro-RO" dirty="0" smtClean="0">
                <a:latin typeface="Calibri" panose="020F0502020204030204" pitchFamily="34" charset="0"/>
                <a:ea typeface="Calibri" panose="020F0502020204030204" pitchFamily="34" charset="0"/>
                <a:cs typeface="Calibri" panose="020F0502020204030204" pitchFamily="34" charset="0"/>
              </a:rPr>
              <a:t>cu businessurile donatoare. </a:t>
            </a:r>
            <a:r>
              <a:rPr lang="ro-RO" dirty="0">
                <a:latin typeface="Calibri" panose="020F0502020204030204" pitchFamily="34" charset="0"/>
                <a:ea typeface="Calibri" panose="020F0502020204030204" pitchFamily="34" charset="0"/>
                <a:cs typeface="Calibri" panose="020F0502020204030204" pitchFamily="34" charset="0"/>
              </a:rPr>
              <a:t>Apoi oferă modalități rapide și eficiente pentru aceste întreprinderi de a dona surplus de alimente, care se îndreaptă către rețeaua a peste 9.500 de organizații caritabile din Irlanda și Marea Britanie.</a:t>
            </a:r>
            <a:endParaRPr lang="en-US" dirty="0">
              <a:latin typeface="Calibri" panose="020F0502020204030204" pitchFamily="34" charset="0"/>
              <a:ea typeface="Calibri" panose="020F0502020204030204" pitchFamily="34" charset="0"/>
              <a:cs typeface="Calibri" panose="020F0502020204030204" pitchFamily="34" charset="0"/>
            </a:endParaRPr>
          </a:p>
          <a:p>
            <a:r>
              <a:rPr lang="ro-RO" dirty="0">
                <a:latin typeface="Calibri" panose="020F0502020204030204" pitchFamily="34" charset="0"/>
                <a:ea typeface="Calibri" panose="020F0502020204030204" pitchFamily="34" charset="0"/>
                <a:cs typeface="Calibri" panose="020F0502020204030204" pitchFamily="34" charset="0"/>
              </a:rPr>
              <a:t>Sunt incluse mai multe organizații caritabile, de ex. cei care susțin copiii și tinerii cu risc de sărăcie alimentară, vârstnici, fără adăpost, cei care trec prin reabilitarea consumului de droguri și alcool, scapă de violența domestică….</a:t>
            </a:r>
            <a:endParaRPr lang="en-US" dirty="0">
              <a:latin typeface="Calibri" panose="020F0502020204030204" pitchFamily="34" charset="0"/>
              <a:ea typeface="Calibri" panose="020F0502020204030204" pitchFamily="34" charset="0"/>
              <a:cs typeface="Calibri" panose="020F0502020204030204" pitchFamily="34" charset="0"/>
            </a:endParaRPr>
          </a:p>
          <a:p>
            <a:pPr>
              <a:lnSpc>
                <a:spcPct val="100000"/>
              </a:lnSpc>
              <a:spcBef>
                <a:spcPts val="0"/>
              </a:spcBef>
            </a:pPr>
            <a:endParaRPr lang="en-IE" dirty="0"/>
          </a:p>
          <a:p>
            <a:pPr>
              <a:lnSpc>
                <a:spcPct val="100000"/>
              </a:lnSpc>
              <a:spcBef>
                <a:spcPts val="0"/>
              </a:spcBef>
            </a:pPr>
            <a:endParaRPr lang="en-IE" dirty="0"/>
          </a:p>
        </p:txBody>
      </p:sp>
      <p:sp>
        <p:nvSpPr>
          <p:cNvPr id="6" name="Text Placeholder 5">
            <a:extLst>
              <a:ext uri="{FF2B5EF4-FFF2-40B4-BE49-F238E27FC236}">
                <a16:creationId xmlns="" xmlns:a16="http://schemas.microsoft.com/office/drawing/2014/main" id="{9663983F-DEF8-4694-B12F-65B95948631F}"/>
              </a:ext>
            </a:extLst>
          </p:cNvPr>
          <p:cNvSpPr>
            <a:spLocks noGrp="1"/>
          </p:cNvSpPr>
          <p:nvPr>
            <p:ph type="body" sz="quarter" idx="15"/>
          </p:nvPr>
        </p:nvSpPr>
        <p:spPr>
          <a:xfrm>
            <a:off x="6224960" y="249802"/>
            <a:ext cx="5967039" cy="970422"/>
          </a:xfrm>
          <a:solidFill>
            <a:schemeClr val="bg1"/>
          </a:solidFill>
        </p:spPr>
        <p:txBody>
          <a:bodyPr>
            <a:noAutofit/>
          </a:bodyPr>
          <a:lstStyle/>
          <a:p>
            <a:pPr>
              <a:spcBef>
                <a:spcPts val="0"/>
              </a:spcBef>
            </a:pPr>
            <a:r>
              <a:rPr lang="ro-RO" b="1" dirty="0" smtClean="0">
                <a:solidFill>
                  <a:srgbClr val="56BE92"/>
                </a:solidFill>
              </a:rPr>
              <a:t>Studiu de caz</a:t>
            </a:r>
            <a:r>
              <a:rPr lang="en-IE" b="1" dirty="0" smtClean="0">
                <a:solidFill>
                  <a:srgbClr val="56BE92"/>
                </a:solidFill>
              </a:rPr>
              <a:t>: </a:t>
            </a:r>
            <a:r>
              <a:rPr lang="en-IE" b="1" dirty="0">
                <a:solidFill>
                  <a:srgbClr val="56BE92"/>
                </a:solidFill>
              </a:rPr>
              <a:t>Food Cloud</a:t>
            </a:r>
          </a:p>
          <a:p>
            <a:pPr>
              <a:spcBef>
                <a:spcPts val="0"/>
              </a:spcBef>
            </a:pPr>
            <a:r>
              <a:rPr lang="en-IE" sz="2400" i="1" dirty="0">
                <a:solidFill>
                  <a:srgbClr val="56BE92"/>
                </a:solidFill>
              </a:rPr>
              <a:t>Aoibheann O’Brien</a:t>
            </a:r>
            <a:r>
              <a:rPr lang="en-GB" sz="2400" i="1" dirty="0">
                <a:solidFill>
                  <a:srgbClr val="56BE92"/>
                </a:solidFill>
              </a:rPr>
              <a:t> &amp; Iseult Ward, </a:t>
            </a:r>
            <a:r>
              <a:rPr lang="en-GB" sz="2400" i="1" dirty="0" err="1" smtClean="0">
                <a:solidFill>
                  <a:srgbClr val="56BE92"/>
                </a:solidFill>
              </a:rPr>
              <a:t>Irland</a:t>
            </a:r>
            <a:r>
              <a:rPr lang="ro-RO" sz="2400" i="1" dirty="0" smtClean="0">
                <a:solidFill>
                  <a:srgbClr val="56BE92"/>
                </a:solidFill>
              </a:rPr>
              <a:t>a</a:t>
            </a:r>
            <a:r>
              <a:rPr lang="en-IE" sz="2400" i="1" dirty="0" smtClean="0">
                <a:solidFill>
                  <a:srgbClr val="56BE92"/>
                </a:solidFill>
              </a:rPr>
              <a:t> </a:t>
            </a:r>
            <a:endParaRPr lang="en-IE" sz="2400" i="1" dirty="0">
              <a:solidFill>
                <a:srgbClr val="56BE92"/>
              </a:solidFill>
            </a:endParaRPr>
          </a:p>
        </p:txBody>
      </p:sp>
      <p:pic>
        <p:nvPicPr>
          <p:cNvPr id="8" name="Picture 7">
            <a:hlinkClick r:id="rId2"/>
            <a:extLst>
              <a:ext uri="{FF2B5EF4-FFF2-40B4-BE49-F238E27FC236}">
                <a16:creationId xmlns="" xmlns:a16="http://schemas.microsoft.com/office/drawing/2014/main" id="{E3E8E9FC-71A0-4393-8A39-8845A2B69D2B}"/>
              </a:ext>
            </a:extLst>
          </p:cNvPr>
          <p:cNvPicPr/>
          <p:nvPr/>
        </p:nvPicPr>
        <p:blipFill>
          <a:blip r:embed="rId3">
            <a:extLst>
              <a:ext uri="{28A0092B-C50C-407E-A947-70E740481C1C}">
                <a14:useLocalDpi xmlns:a14="http://schemas.microsoft.com/office/drawing/2010/main" val="0"/>
              </a:ext>
            </a:extLst>
          </a:blip>
          <a:stretch>
            <a:fillRect/>
          </a:stretch>
        </p:blipFill>
        <p:spPr>
          <a:xfrm>
            <a:off x="5959102" y="2308193"/>
            <a:ext cx="6096000" cy="3657600"/>
          </a:xfrm>
          <a:prstGeom prst="roundRect">
            <a:avLst/>
          </a:prstGeom>
        </p:spPr>
      </p:pic>
      <p:sp>
        <p:nvSpPr>
          <p:cNvPr id="11" name="TextBox 10">
            <a:extLst>
              <a:ext uri="{FF2B5EF4-FFF2-40B4-BE49-F238E27FC236}">
                <a16:creationId xmlns="" xmlns:a16="http://schemas.microsoft.com/office/drawing/2014/main" id="{600D56D7-F04E-44FF-AC0A-206FCE217CAB}"/>
              </a:ext>
            </a:extLst>
          </p:cNvPr>
          <p:cNvSpPr txBox="1"/>
          <p:nvPr/>
        </p:nvSpPr>
        <p:spPr>
          <a:xfrm>
            <a:off x="0" y="2559"/>
            <a:ext cx="4395755" cy="1077218"/>
          </a:xfrm>
          <a:prstGeom prst="rect">
            <a:avLst/>
          </a:prstGeom>
          <a:solidFill>
            <a:schemeClr val="bg1"/>
          </a:solidFill>
        </p:spPr>
        <p:txBody>
          <a:bodyPr wrap="none" rtlCol="0">
            <a:spAutoFit/>
          </a:bodyPr>
          <a:lstStyle/>
          <a:p>
            <a:r>
              <a:rPr lang="en-IE" sz="4000" dirty="0" smtClean="0">
                <a:solidFill>
                  <a:srgbClr val="A6377D"/>
                </a:solidFill>
                <a:latin typeface="Cooper Black" panose="0208090404030B020404" pitchFamily="18" charset="0"/>
              </a:rPr>
              <a:t>EX</a:t>
            </a:r>
            <a:r>
              <a:rPr lang="ro-RO" sz="4000" dirty="0" smtClean="0">
                <a:solidFill>
                  <a:srgbClr val="A6377D"/>
                </a:solidFill>
                <a:latin typeface="Cooper Black" panose="0208090404030B020404" pitchFamily="18" charset="0"/>
              </a:rPr>
              <a:t>E</a:t>
            </a:r>
            <a:r>
              <a:rPr lang="en-IE" sz="4000" dirty="0" smtClean="0">
                <a:solidFill>
                  <a:srgbClr val="A6377D"/>
                </a:solidFill>
                <a:latin typeface="Cooper Black" panose="0208090404030B020404" pitchFamily="18" charset="0"/>
              </a:rPr>
              <a:t>MPLE </a:t>
            </a:r>
            <a:r>
              <a:rPr lang="en-IE" sz="4000" dirty="0">
                <a:solidFill>
                  <a:srgbClr val="A6377D"/>
                </a:solidFill>
                <a:latin typeface="Cooper Black" panose="0208090404030B020404" pitchFamily="18" charset="0"/>
              </a:rPr>
              <a:t>YDSI </a:t>
            </a:r>
          </a:p>
          <a:p>
            <a:r>
              <a:rPr lang="ro-RO" sz="2400" dirty="0" smtClean="0">
                <a:solidFill>
                  <a:srgbClr val="A6377D"/>
                </a:solidFill>
              </a:rPr>
              <a:t>APIuri </a:t>
            </a:r>
            <a:r>
              <a:rPr lang="en-IE" sz="2400" dirty="0" err="1" smtClean="0">
                <a:solidFill>
                  <a:srgbClr val="A6377D"/>
                </a:solidFill>
              </a:rPr>
              <a:t>și</a:t>
            </a:r>
            <a:r>
              <a:rPr lang="en-IE" sz="2400" dirty="0" smtClean="0">
                <a:solidFill>
                  <a:srgbClr val="A6377D"/>
                </a:solidFill>
              </a:rPr>
              <a:t> </a:t>
            </a:r>
            <a:r>
              <a:rPr lang="en-IE" sz="2400" dirty="0" err="1">
                <a:solidFill>
                  <a:srgbClr val="A6377D"/>
                </a:solidFill>
              </a:rPr>
              <a:t>sisteme</a:t>
            </a:r>
            <a:r>
              <a:rPr lang="en-IE" sz="2400" dirty="0">
                <a:solidFill>
                  <a:srgbClr val="A6377D"/>
                </a:solidFill>
              </a:rPr>
              <a:t> </a:t>
            </a:r>
            <a:r>
              <a:rPr lang="en-IE" sz="2400" dirty="0" err="1">
                <a:solidFill>
                  <a:srgbClr val="A6377D"/>
                </a:solidFill>
              </a:rPr>
              <a:t>bazate</a:t>
            </a:r>
            <a:r>
              <a:rPr lang="en-IE" sz="2400" dirty="0">
                <a:solidFill>
                  <a:srgbClr val="A6377D"/>
                </a:solidFill>
              </a:rPr>
              <a:t> </a:t>
            </a:r>
            <a:r>
              <a:rPr lang="en-IE" sz="2400" dirty="0" err="1">
                <a:solidFill>
                  <a:srgbClr val="A6377D"/>
                </a:solidFill>
              </a:rPr>
              <a:t>pe</a:t>
            </a:r>
            <a:r>
              <a:rPr lang="en-IE" sz="2400" dirty="0">
                <a:solidFill>
                  <a:srgbClr val="A6377D"/>
                </a:solidFill>
              </a:rPr>
              <a:t> </a:t>
            </a:r>
            <a:r>
              <a:rPr lang="ro-RO" sz="2400" dirty="0" smtClean="0">
                <a:solidFill>
                  <a:srgbClr val="A6377D"/>
                </a:solidFill>
              </a:rPr>
              <a:t>C</a:t>
            </a:r>
            <a:r>
              <a:rPr lang="en-IE" sz="2400" dirty="0" smtClean="0">
                <a:solidFill>
                  <a:srgbClr val="A6377D"/>
                </a:solidFill>
              </a:rPr>
              <a:t>loud </a:t>
            </a:r>
            <a:endParaRPr lang="en-IE" sz="2400" dirty="0">
              <a:solidFill>
                <a:srgbClr val="A6377D"/>
              </a:solidFill>
            </a:endParaRPr>
          </a:p>
        </p:txBody>
      </p:sp>
    </p:spTree>
    <p:extLst>
      <p:ext uri="{BB962C8B-B14F-4D97-AF65-F5344CB8AC3E}">
        <p14:creationId xmlns:p14="http://schemas.microsoft.com/office/powerpoint/2010/main" val="1937491577"/>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 xmlns:a16="http://schemas.microsoft.com/office/drawing/2014/main" id="{520410A6-DE7E-47F8-B416-9B93EF77B11E}"/>
              </a:ext>
            </a:extLst>
          </p:cNvPr>
          <p:cNvSpPr>
            <a:spLocks noGrp="1"/>
          </p:cNvSpPr>
          <p:nvPr>
            <p:ph type="body" sz="quarter" idx="14"/>
          </p:nvPr>
        </p:nvSpPr>
        <p:spPr>
          <a:xfrm>
            <a:off x="242219" y="1144395"/>
            <a:ext cx="6646854" cy="2644774"/>
          </a:xfrm>
        </p:spPr>
        <p:txBody>
          <a:bodyPr/>
          <a:lstStyle/>
          <a:p>
            <a:pPr>
              <a:lnSpc>
                <a:spcPct val="100000"/>
              </a:lnSpc>
              <a:spcBef>
                <a:spcPts val="0"/>
              </a:spcBef>
            </a:pPr>
            <a:r>
              <a:rPr lang="ro-RO" dirty="0" smtClean="0">
                <a:cs typeface="Calibri" panose="020F0502020204030204" pitchFamily="34" charset="0"/>
              </a:rPr>
              <a:t>Prin utilizarea aplicației FoodCloud, o companie poate încărca detalii despre surplusul de alimente și perioada de timp în care alimentele pot fi colectate. Un mesaj text este trimis automat organizațiilor caritabile din comunitate, iar prima organizație caritabilă care acceptă oferta o colectează direct de la companie.</a:t>
            </a:r>
          </a:p>
          <a:p>
            <a:pPr>
              <a:lnSpc>
                <a:spcPct val="100000"/>
              </a:lnSpc>
              <a:spcBef>
                <a:spcPts val="0"/>
              </a:spcBef>
            </a:pPr>
            <a:endParaRPr lang="ro-RO" dirty="0" smtClean="0">
              <a:cs typeface="Calibri" panose="020F0502020204030204" pitchFamily="34" charset="0"/>
            </a:endParaRPr>
          </a:p>
          <a:p>
            <a:pPr marL="342900" indent="-342900">
              <a:lnSpc>
                <a:spcPct val="100000"/>
              </a:lnSpc>
              <a:spcBef>
                <a:spcPts val="0"/>
              </a:spcBef>
              <a:buFont typeface="Arial" panose="020B0604020202020204" pitchFamily="34" charset="0"/>
              <a:buChar char="•"/>
            </a:pPr>
            <a:r>
              <a:rPr lang="ro-RO" dirty="0" smtClean="0">
                <a:cs typeface="Calibri" panose="020F0502020204030204" pitchFamily="34" charset="0"/>
              </a:rPr>
              <a:t>Redistribuie surplusul de alimente și reduce risipa de alimente</a:t>
            </a:r>
          </a:p>
          <a:p>
            <a:pPr marL="342900" indent="-342900">
              <a:lnSpc>
                <a:spcPct val="100000"/>
              </a:lnSpc>
              <a:spcBef>
                <a:spcPts val="0"/>
              </a:spcBef>
              <a:buFont typeface="Arial" panose="020B0604020202020204" pitchFamily="34" charset="0"/>
              <a:buChar char="•"/>
            </a:pPr>
            <a:r>
              <a:rPr lang="ro-RO" dirty="0" smtClean="0">
                <a:cs typeface="Calibri" panose="020F0502020204030204" pitchFamily="34" charset="0"/>
              </a:rPr>
              <a:t>Creează oportunități de incluziune socială prin acest aliment redistribuit</a:t>
            </a:r>
          </a:p>
          <a:p>
            <a:pPr marL="342900" indent="-342900">
              <a:lnSpc>
                <a:spcPct val="100000"/>
              </a:lnSpc>
              <a:spcBef>
                <a:spcPts val="0"/>
              </a:spcBef>
              <a:buFont typeface="Arial" panose="020B0604020202020204" pitchFamily="34" charset="0"/>
              <a:buChar char="•"/>
            </a:pPr>
            <a:r>
              <a:rPr lang="ro-RO" dirty="0" smtClean="0">
                <a:cs typeface="Calibri" panose="020F0502020204030204" pitchFamily="34" charset="0"/>
              </a:rPr>
              <a:t>Inspiră comunitățile să ia măsuri locale, al căror efect de undă va duce la schimbări globale!</a:t>
            </a:r>
          </a:p>
          <a:p>
            <a:pPr>
              <a:lnSpc>
                <a:spcPct val="100000"/>
              </a:lnSpc>
              <a:spcBef>
                <a:spcPts val="0"/>
              </a:spcBef>
            </a:pPr>
            <a:endParaRPr lang="en-IE" dirty="0">
              <a:effectLst/>
              <a:ea typeface="Calibri" panose="020F0502020204030204" pitchFamily="34" charset="0"/>
              <a:cs typeface="Times New Roman" panose="02020603050405020304" pitchFamily="18" charset="0"/>
            </a:endParaRPr>
          </a:p>
          <a:p>
            <a:pPr>
              <a:lnSpc>
                <a:spcPct val="100000"/>
              </a:lnSpc>
              <a:spcBef>
                <a:spcPts val="0"/>
              </a:spcBef>
            </a:pPr>
            <a:endParaRPr lang="en-IE" dirty="0"/>
          </a:p>
          <a:p>
            <a:pPr>
              <a:lnSpc>
                <a:spcPct val="100000"/>
              </a:lnSpc>
              <a:spcBef>
                <a:spcPts val="0"/>
              </a:spcBef>
            </a:pPr>
            <a:endParaRPr lang="en-IE" dirty="0"/>
          </a:p>
          <a:p>
            <a:pPr>
              <a:lnSpc>
                <a:spcPct val="100000"/>
              </a:lnSpc>
              <a:spcBef>
                <a:spcPts val="0"/>
              </a:spcBef>
            </a:pPr>
            <a:endParaRPr lang="en-IE" dirty="0"/>
          </a:p>
        </p:txBody>
      </p:sp>
      <p:pic>
        <p:nvPicPr>
          <p:cNvPr id="4100" name="Picture 4" descr="FoodCloud's €110,000 investment boost">
            <a:extLst>
              <a:ext uri="{FF2B5EF4-FFF2-40B4-BE49-F238E27FC236}">
                <a16:creationId xmlns="" xmlns:a16="http://schemas.microsoft.com/office/drawing/2014/main" id="{2F29FB9D-FA60-4BB8-A0B4-4EB5EB87D8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30282" y="508901"/>
            <a:ext cx="3234800" cy="181992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 xmlns:a16="http://schemas.microsoft.com/office/drawing/2014/main" id="{53D2A954-9F71-473C-BB6B-7166D953BE58}"/>
              </a:ext>
            </a:extLst>
          </p:cNvPr>
          <p:cNvPicPr/>
          <p:nvPr/>
        </p:nvPicPr>
        <p:blipFill rotWithShape="1">
          <a:blip r:embed="rId3" cstate="print">
            <a:extLst>
              <a:ext uri="{28A0092B-C50C-407E-A947-70E740481C1C}">
                <a14:useLocalDpi xmlns:a14="http://schemas.microsoft.com/office/drawing/2010/main" val="0"/>
              </a:ext>
            </a:extLst>
          </a:blip>
          <a:srcRect t="8573" b="13087"/>
          <a:stretch/>
        </p:blipFill>
        <p:spPr bwMode="auto">
          <a:xfrm>
            <a:off x="6844381" y="2328823"/>
            <a:ext cx="5347619" cy="2901303"/>
          </a:xfrm>
          <a:prstGeom prst="rect">
            <a:avLst/>
          </a:prstGeom>
          <a:noFill/>
          <a:ln>
            <a:noFill/>
          </a:ln>
          <a:extLst>
            <a:ext uri="{53640926-AAD7-44D8-BBD7-CCE9431645EC}">
              <a14:shadowObscured xmlns:a14="http://schemas.microsoft.com/office/drawing/2010/main"/>
            </a:ext>
          </a:extLst>
        </p:spPr>
      </p:pic>
      <p:sp>
        <p:nvSpPr>
          <p:cNvPr id="2" name="TextBox 1">
            <a:extLst>
              <a:ext uri="{FF2B5EF4-FFF2-40B4-BE49-F238E27FC236}">
                <a16:creationId xmlns="" xmlns:a16="http://schemas.microsoft.com/office/drawing/2014/main" id="{F0D9D230-8DD7-4BF0-B7DD-75BF95E9DC42}"/>
              </a:ext>
            </a:extLst>
          </p:cNvPr>
          <p:cNvSpPr txBox="1"/>
          <p:nvPr/>
        </p:nvSpPr>
        <p:spPr>
          <a:xfrm>
            <a:off x="7812350" y="5530788"/>
            <a:ext cx="3870664" cy="923330"/>
          </a:xfrm>
          <a:prstGeom prst="rect">
            <a:avLst/>
          </a:prstGeom>
          <a:noFill/>
          <a:ln w="38100">
            <a:solidFill>
              <a:schemeClr val="bg1"/>
            </a:solidFill>
          </a:ln>
        </p:spPr>
        <p:txBody>
          <a:bodyPr wrap="square" rtlCol="0">
            <a:spAutoFit/>
          </a:bodyPr>
          <a:lstStyle/>
          <a:p>
            <a:pPr algn="ctr"/>
            <a:r>
              <a:rPr lang="ro-RO" dirty="0" smtClean="0">
                <a:solidFill>
                  <a:schemeClr val="bg1"/>
                </a:solidFill>
                <a:cs typeface="Calibri" panose="020F0502020204030204" pitchFamily="34" charset="0"/>
              </a:rPr>
              <a:t>Interviu cu fondatorii pentru a vedea cum funcționează.</a:t>
            </a:r>
            <a:r>
              <a:rPr lang="en-GB" dirty="0" smtClean="0">
                <a:solidFill>
                  <a:schemeClr val="bg1"/>
                </a:solidFill>
                <a:cs typeface="Calibri" panose="020F0502020204030204" pitchFamily="34" charset="0"/>
              </a:rPr>
              <a:t> </a:t>
            </a:r>
            <a:r>
              <a:rPr lang="en-GB" dirty="0">
                <a:solidFill>
                  <a:schemeClr val="bg1"/>
                </a:solidFill>
                <a:cs typeface="Calibri" panose="020F0502020204030204" pitchFamily="34" charset="0"/>
              </a:rPr>
              <a:t>click </a:t>
            </a:r>
            <a:r>
              <a:rPr lang="en-GB" dirty="0" smtClean="0">
                <a:solidFill>
                  <a:schemeClr val="bg1"/>
                </a:solidFill>
                <a:cs typeface="Calibri" panose="020F0502020204030204" pitchFamily="34" charset="0"/>
                <a:hlinkClick r:id="rId4">
                  <a:extLst>
                    <a:ext uri="{A12FA001-AC4F-418D-AE19-62706E023703}">
                      <ahyp:hlinkClr xmlns="" xmlns:ahyp="http://schemas.microsoft.com/office/drawing/2018/hyperlinkcolor" val="tx"/>
                    </a:ext>
                  </a:extLst>
                </a:hlinkClick>
              </a:rPr>
              <a:t>h</a:t>
            </a:r>
            <a:r>
              <a:rPr lang="ro-RO" dirty="0" smtClean="0">
                <a:solidFill>
                  <a:schemeClr val="bg1"/>
                </a:solidFill>
                <a:cs typeface="Calibri" panose="020F0502020204030204" pitchFamily="34" charset="0"/>
                <a:hlinkClick r:id="rId4">
                  <a:extLst>
                    <a:ext uri="{A12FA001-AC4F-418D-AE19-62706E023703}">
                      <ahyp:hlinkClr xmlns="" xmlns:ahyp="http://schemas.microsoft.com/office/drawing/2018/hyperlinkcolor" val="tx"/>
                    </a:ext>
                  </a:extLst>
                </a:hlinkClick>
              </a:rPr>
              <a:t>ici</a:t>
            </a:r>
            <a:r>
              <a:rPr lang="en-GB" dirty="0" smtClean="0">
                <a:solidFill>
                  <a:schemeClr val="bg1"/>
                </a:solidFill>
                <a:cs typeface="Calibri" panose="020F0502020204030204" pitchFamily="34" charset="0"/>
              </a:rPr>
              <a:t>  </a:t>
            </a:r>
            <a:endParaRPr lang="en-IE" dirty="0">
              <a:solidFill>
                <a:schemeClr val="bg1"/>
              </a:solidFill>
              <a:cs typeface="Calibri" panose="020F0502020204030204" pitchFamily="34" charset="0"/>
            </a:endParaRPr>
          </a:p>
          <a:p>
            <a:endParaRPr lang="en-IE" dirty="0">
              <a:solidFill>
                <a:schemeClr val="bg1"/>
              </a:solidFill>
            </a:endParaRPr>
          </a:p>
        </p:txBody>
      </p:sp>
      <p:sp>
        <p:nvSpPr>
          <p:cNvPr id="8" name="TextBox 7">
            <a:extLst>
              <a:ext uri="{FF2B5EF4-FFF2-40B4-BE49-F238E27FC236}">
                <a16:creationId xmlns="" xmlns:a16="http://schemas.microsoft.com/office/drawing/2014/main" id="{24890254-7A5C-4562-B42E-B0903A8B645E}"/>
              </a:ext>
            </a:extLst>
          </p:cNvPr>
          <p:cNvSpPr txBox="1"/>
          <p:nvPr/>
        </p:nvSpPr>
        <p:spPr>
          <a:xfrm>
            <a:off x="0" y="2559"/>
            <a:ext cx="4395755" cy="1077218"/>
          </a:xfrm>
          <a:prstGeom prst="rect">
            <a:avLst/>
          </a:prstGeom>
          <a:solidFill>
            <a:schemeClr val="bg1"/>
          </a:solidFill>
        </p:spPr>
        <p:txBody>
          <a:bodyPr wrap="none" rtlCol="0">
            <a:spAutoFit/>
          </a:bodyPr>
          <a:lstStyle/>
          <a:p>
            <a:r>
              <a:rPr lang="en-IE" sz="4000" dirty="0">
                <a:solidFill>
                  <a:srgbClr val="A6377D"/>
                </a:solidFill>
                <a:latin typeface="Cooper Black" panose="0208090404030B020404" pitchFamily="18" charset="0"/>
              </a:rPr>
              <a:t>EX</a:t>
            </a:r>
            <a:r>
              <a:rPr lang="ro-RO" sz="4000" dirty="0">
                <a:solidFill>
                  <a:srgbClr val="A6377D"/>
                </a:solidFill>
                <a:latin typeface="Cooper Black" panose="0208090404030B020404" pitchFamily="18" charset="0"/>
              </a:rPr>
              <a:t>E</a:t>
            </a:r>
            <a:r>
              <a:rPr lang="en-IE" sz="4000" dirty="0">
                <a:solidFill>
                  <a:srgbClr val="A6377D"/>
                </a:solidFill>
                <a:latin typeface="Cooper Black" panose="0208090404030B020404" pitchFamily="18" charset="0"/>
              </a:rPr>
              <a:t>MPLE YDSI </a:t>
            </a:r>
          </a:p>
          <a:p>
            <a:r>
              <a:rPr lang="ro-RO" sz="2400" dirty="0">
                <a:solidFill>
                  <a:srgbClr val="A6377D"/>
                </a:solidFill>
              </a:rPr>
              <a:t>APIuri </a:t>
            </a:r>
            <a:r>
              <a:rPr lang="en-IE" sz="2400" dirty="0" err="1">
                <a:solidFill>
                  <a:srgbClr val="A6377D"/>
                </a:solidFill>
              </a:rPr>
              <a:t>și</a:t>
            </a:r>
            <a:r>
              <a:rPr lang="en-IE" sz="2400" dirty="0">
                <a:solidFill>
                  <a:srgbClr val="A6377D"/>
                </a:solidFill>
              </a:rPr>
              <a:t> </a:t>
            </a:r>
            <a:r>
              <a:rPr lang="en-IE" sz="2400" dirty="0" err="1">
                <a:solidFill>
                  <a:srgbClr val="A6377D"/>
                </a:solidFill>
              </a:rPr>
              <a:t>sisteme</a:t>
            </a:r>
            <a:r>
              <a:rPr lang="en-IE" sz="2400" dirty="0">
                <a:solidFill>
                  <a:srgbClr val="A6377D"/>
                </a:solidFill>
              </a:rPr>
              <a:t> </a:t>
            </a:r>
            <a:r>
              <a:rPr lang="en-IE" sz="2400" dirty="0" err="1">
                <a:solidFill>
                  <a:srgbClr val="A6377D"/>
                </a:solidFill>
              </a:rPr>
              <a:t>bazate</a:t>
            </a:r>
            <a:r>
              <a:rPr lang="en-IE" sz="2400" dirty="0">
                <a:solidFill>
                  <a:srgbClr val="A6377D"/>
                </a:solidFill>
              </a:rPr>
              <a:t> </a:t>
            </a:r>
            <a:r>
              <a:rPr lang="en-IE" sz="2400" dirty="0" err="1">
                <a:solidFill>
                  <a:srgbClr val="A6377D"/>
                </a:solidFill>
              </a:rPr>
              <a:t>pe</a:t>
            </a:r>
            <a:r>
              <a:rPr lang="en-IE" sz="2400" dirty="0">
                <a:solidFill>
                  <a:srgbClr val="A6377D"/>
                </a:solidFill>
              </a:rPr>
              <a:t> </a:t>
            </a:r>
            <a:r>
              <a:rPr lang="ro-RO" sz="2400" dirty="0">
                <a:solidFill>
                  <a:srgbClr val="A6377D"/>
                </a:solidFill>
              </a:rPr>
              <a:t>C</a:t>
            </a:r>
            <a:r>
              <a:rPr lang="en-IE" sz="2400" dirty="0">
                <a:solidFill>
                  <a:srgbClr val="A6377D"/>
                </a:solidFill>
              </a:rPr>
              <a:t>loud </a:t>
            </a:r>
          </a:p>
        </p:txBody>
      </p:sp>
    </p:spTree>
    <p:extLst>
      <p:ext uri="{BB962C8B-B14F-4D97-AF65-F5344CB8AC3E}">
        <p14:creationId xmlns:p14="http://schemas.microsoft.com/office/powerpoint/2010/main" val="114884498"/>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 xmlns:a16="http://schemas.microsoft.com/office/drawing/2014/main" id="{18A6DF60-BD40-4E28-8AC8-4EC834B565ED}"/>
              </a:ext>
            </a:extLst>
          </p:cNvPr>
          <p:cNvSpPr>
            <a:spLocks noGrp="1"/>
          </p:cNvSpPr>
          <p:nvPr>
            <p:ph type="body" sz="quarter" idx="14"/>
          </p:nvPr>
        </p:nvSpPr>
        <p:spPr>
          <a:xfrm>
            <a:off x="373487" y="1678964"/>
            <a:ext cx="8474299" cy="3202098"/>
          </a:xfrm>
        </p:spPr>
        <p:txBody>
          <a:bodyPr/>
          <a:lstStyle/>
          <a:p>
            <a:r>
              <a:rPr lang="ro-RO" dirty="0">
                <a:solidFill>
                  <a:schemeClr val="tx1">
                    <a:lumMod val="75000"/>
                    <a:lumOff val="25000"/>
                  </a:schemeClr>
                </a:solidFill>
              </a:rPr>
              <a:t>În esență, ideea IOT este că </a:t>
            </a:r>
            <a:r>
              <a:rPr lang="en-IE" dirty="0" err="1" smtClean="0">
                <a:solidFill>
                  <a:schemeClr val="tx1">
                    <a:lumMod val="75000"/>
                    <a:lumOff val="25000"/>
                  </a:schemeClr>
                </a:solidFill>
                <a:hlinkClick r:id="rId2"/>
              </a:rPr>
              <a:t>revolu</a:t>
            </a:r>
            <a:r>
              <a:rPr lang="ro-RO" dirty="0" smtClean="0">
                <a:solidFill>
                  <a:schemeClr val="tx1">
                    <a:lumMod val="75000"/>
                    <a:lumOff val="25000"/>
                  </a:schemeClr>
                </a:solidFill>
                <a:hlinkClick r:id="rId2"/>
              </a:rPr>
              <a:t>ționează</a:t>
            </a:r>
            <a:r>
              <a:rPr lang="en-IE" dirty="0" smtClean="0">
                <a:solidFill>
                  <a:schemeClr val="tx1">
                    <a:lumMod val="75000"/>
                    <a:lumOff val="25000"/>
                  </a:schemeClr>
                </a:solidFill>
                <a:hlinkClick r:id="rId2"/>
              </a:rPr>
              <a:t> </a:t>
            </a:r>
            <a:r>
              <a:rPr lang="en-IE" dirty="0" err="1" smtClean="0">
                <a:solidFill>
                  <a:schemeClr val="tx1">
                    <a:lumMod val="75000"/>
                    <a:lumOff val="25000"/>
                  </a:schemeClr>
                </a:solidFill>
                <a:hlinkClick r:id="rId2"/>
              </a:rPr>
              <a:t>conectivit</a:t>
            </a:r>
            <a:r>
              <a:rPr lang="ro-RO" dirty="0" smtClean="0">
                <a:solidFill>
                  <a:schemeClr val="tx1">
                    <a:lumMod val="75000"/>
                    <a:lumOff val="25000"/>
                  </a:schemeClr>
                </a:solidFill>
                <a:hlinkClick r:id="rId2"/>
              </a:rPr>
              <a:t>atea</a:t>
            </a:r>
            <a:r>
              <a:rPr lang="en-IE" dirty="0" smtClean="0">
                <a:solidFill>
                  <a:schemeClr val="tx1">
                    <a:lumMod val="75000"/>
                    <a:lumOff val="25000"/>
                  </a:schemeClr>
                </a:solidFill>
              </a:rPr>
              <a:t>. </a:t>
            </a:r>
            <a:r>
              <a:rPr lang="ro-RO" dirty="0">
                <a:solidFill>
                  <a:schemeClr val="tx1">
                    <a:lumMod val="75000"/>
                    <a:lumOff val="25000"/>
                  </a:schemeClr>
                </a:solidFill>
              </a:rPr>
              <a:t>IOT conectează obiecte la internet făcându-le obiecte inteligente, incluzând senzori și dispozitive de acționare pe dispozitivele noastre. Interacțiunea dintre aceste obiecte inteligente cu oamenii prin intermediul internetului se numește Internetul lucrurilor. Precum computerul sau telefonul </a:t>
            </a:r>
            <a:r>
              <a:rPr lang="ro-RO" dirty="0" smtClean="0">
                <a:solidFill>
                  <a:schemeClr val="tx1">
                    <a:lumMod val="75000"/>
                    <a:lumOff val="25000"/>
                  </a:schemeClr>
                </a:solidFill>
              </a:rPr>
              <a:t>tău, </a:t>
            </a:r>
            <a:r>
              <a:rPr lang="ro-RO" dirty="0">
                <a:solidFill>
                  <a:schemeClr val="tx1">
                    <a:lumMod val="75000"/>
                    <a:lumOff val="25000"/>
                  </a:schemeClr>
                </a:solidFill>
              </a:rPr>
              <a:t>sunt conectate la internet acum, într-un viitor nu prea îndepărtat, la fel și mașina, casa, frigiderul și aproape orice altceva îți poți imagina. Acest lucru le permite să fie controlate de la distanță și să vorbească între ele.</a:t>
            </a:r>
            <a:endParaRPr lang="en-US" dirty="0">
              <a:solidFill>
                <a:schemeClr val="tx1">
                  <a:lumMod val="75000"/>
                  <a:lumOff val="25000"/>
                </a:schemeClr>
              </a:solidFill>
            </a:endParaRPr>
          </a:p>
          <a:p>
            <a:pPr algn="just"/>
            <a:r>
              <a:rPr lang="ro-RO" dirty="0" smtClean="0">
                <a:solidFill>
                  <a:schemeClr val="tx1">
                    <a:lumMod val="75000"/>
                    <a:lumOff val="25000"/>
                  </a:schemeClr>
                </a:solidFill>
                <a:latin typeface="Ubuntu"/>
              </a:rPr>
              <a:t>Acest </a:t>
            </a:r>
            <a:r>
              <a:rPr lang="ro-RO" dirty="0">
                <a:solidFill>
                  <a:schemeClr val="tx1">
                    <a:lumMod val="75000"/>
                    <a:lumOff val="25000"/>
                  </a:schemeClr>
                </a:solidFill>
                <a:latin typeface="Ubuntu"/>
              </a:rPr>
              <a:t>transfer automatizat de informații în timp real oferă informații exacte și acționabile, cu o intervenție umană mică sau deloc necesară, care face ca Internetul obiectelor să fie instantaneu și fără efort.</a:t>
            </a:r>
            <a:endParaRPr lang="en-US" dirty="0">
              <a:solidFill>
                <a:schemeClr val="tx1">
                  <a:lumMod val="75000"/>
                  <a:lumOff val="25000"/>
                </a:schemeClr>
              </a:solidFill>
              <a:latin typeface="Ubuntu"/>
            </a:endParaRPr>
          </a:p>
        </p:txBody>
      </p:sp>
      <p:sp>
        <p:nvSpPr>
          <p:cNvPr id="3" name="Text Placeholder 2">
            <a:extLst>
              <a:ext uri="{FF2B5EF4-FFF2-40B4-BE49-F238E27FC236}">
                <a16:creationId xmlns="" xmlns:a16="http://schemas.microsoft.com/office/drawing/2014/main" id="{E7E38F28-F989-46B8-82EE-C0F78691C0DB}"/>
              </a:ext>
            </a:extLst>
          </p:cNvPr>
          <p:cNvSpPr>
            <a:spLocks noGrp="1"/>
          </p:cNvSpPr>
          <p:nvPr>
            <p:ph type="body" sz="quarter" idx="15"/>
          </p:nvPr>
        </p:nvSpPr>
        <p:spPr>
          <a:xfrm>
            <a:off x="3348540" y="660595"/>
            <a:ext cx="5111880" cy="697353"/>
          </a:xfrm>
          <a:solidFill>
            <a:srgbClr val="A6377D"/>
          </a:solidFill>
        </p:spPr>
        <p:txBody>
          <a:bodyPr>
            <a:noAutofit/>
          </a:bodyPr>
          <a:lstStyle/>
          <a:p>
            <a:r>
              <a:rPr lang="en-IE" b="1" dirty="0">
                <a:solidFill>
                  <a:schemeClr val="bg1"/>
                </a:solidFill>
              </a:rPr>
              <a:t>IOT (</a:t>
            </a:r>
            <a:r>
              <a:rPr lang="en-IE" b="1" dirty="0" smtClean="0">
                <a:solidFill>
                  <a:schemeClr val="bg1"/>
                </a:solidFill>
              </a:rPr>
              <a:t>Internet</a:t>
            </a:r>
            <a:r>
              <a:rPr lang="ro-RO" b="1" dirty="0" smtClean="0">
                <a:solidFill>
                  <a:schemeClr val="bg1"/>
                </a:solidFill>
              </a:rPr>
              <a:t>ul Lucrurilor</a:t>
            </a:r>
            <a:r>
              <a:rPr lang="en-IE" b="1" dirty="0" smtClean="0">
                <a:solidFill>
                  <a:schemeClr val="bg1"/>
                </a:solidFill>
              </a:rPr>
              <a:t>) </a:t>
            </a:r>
            <a:endParaRPr lang="en-IE" b="1" dirty="0">
              <a:solidFill>
                <a:schemeClr val="bg1"/>
              </a:solidFill>
            </a:endParaRPr>
          </a:p>
        </p:txBody>
      </p:sp>
      <p:pic>
        <p:nvPicPr>
          <p:cNvPr id="5" name="Picture 4" descr="A picture containing person, person&#10;&#10;Description automatically generated">
            <a:extLst>
              <a:ext uri="{FF2B5EF4-FFF2-40B4-BE49-F238E27FC236}">
                <a16:creationId xmlns="" xmlns:a16="http://schemas.microsoft.com/office/drawing/2014/main" id="{311763E5-B826-4C8D-87A6-3279DE2EE5E1}"/>
              </a:ext>
            </a:extLst>
          </p:cNvPr>
          <p:cNvPicPr>
            <a:picLocks noChangeAspect="1"/>
          </p:cNvPicPr>
          <p:nvPr/>
        </p:nvPicPr>
        <p:blipFill>
          <a:blip r:embed="rId3"/>
          <a:stretch>
            <a:fillRect/>
          </a:stretch>
        </p:blipFill>
        <p:spPr>
          <a:xfrm rot="1166936">
            <a:off x="9111327" y="206756"/>
            <a:ext cx="4097677" cy="6146515"/>
          </a:xfrm>
          <a:prstGeom prst="chord">
            <a:avLst/>
          </a:prstGeom>
        </p:spPr>
      </p:pic>
    </p:spTree>
    <p:extLst>
      <p:ext uri="{BB962C8B-B14F-4D97-AF65-F5344CB8AC3E}">
        <p14:creationId xmlns:p14="http://schemas.microsoft.com/office/powerpoint/2010/main" val="190559063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5">
            <a:extLst>
              <a:ext uri="{FF2B5EF4-FFF2-40B4-BE49-F238E27FC236}">
                <a16:creationId xmlns="" xmlns:a16="http://schemas.microsoft.com/office/drawing/2014/main" id="{84145DF5-E58A-4A36-8353-973BE2E6577B}"/>
              </a:ext>
            </a:extLst>
          </p:cNvPr>
          <p:cNvSpPr>
            <a:spLocks noGrp="1"/>
          </p:cNvSpPr>
          <p:nvPr>
            <p:ph type="body" sz="quarter" idx="14"/>
          </p:nvPr>
        </p:nvSpPr>
        <p:spPr>
          <a:xfrm>
            <a:off x="577273" y="1590565"/>
            <a:ext cx="11200416" cy="2644774"/>
          </a:xfrm>
        </p:spPr>
        <p:txBody>
          <a:bodyPr>
            <a:noAutofit/>
          </a:bodyPr>
          <a:lstStyle/>
          <a:p>
            <a:pPr algn="just"/>
            <a:endParaRPr lang="en-US" sz="1000" dirty="0">
              <a:latin typeface="Calibri" panose="020F0502020204030204" pitchFamily="34" charset="0"/>
              <a:ea typeface="Calibri" panose="020F0502020204030204" pitchFamily="34" charset="0"/>
              <a:cs typeface="Calibri" panose="020F0502020204030204" pitchFamily="34" charset="0"/>
            </a:endParaRPr>
          </a:p>
          <a:p>
            <a:pPr marL="342900" indent="-342900" algn="just">
              <a:buFont typeface="Wingdings" panose="05000000000000000000" pitchFamily="2" charset="2"/>
              <a:buChar char="ü"/>
            </a:pPr>
            <a:endParaRPr lang="en-US" sz="2400" b="1" dirty="0">
              <a:effectLst/>
              <a:latin typeface="Calibri" panose="020F0502020204030204" pitchFamily="34" charset="0"/>
              <a:ea typeface="Calibri" panose="020F0502020204030204" pitchFamily="34" charset="0"/>
              <a:cs typeface="Calibri" panose="020F0502020204030204" pitchFamily="34" charset="0"/>
            </a:endParaRPr>
          </a:p>
          <a:p>
            <a:pPr marL="342900" indent="-342900" algn="just">
              <a:buFont typeface="Wingdings" panose="05000000000000000000" pitchFamily="2" charset="2"/>
              <a:buChar char="ü"/>
            </a:pPr>
            <a:r>
              <a:rPr lang="en-US" sz="2400" b="1" dirty="0" smtClean="0">
                <a:effectLst/>
                <a:latin typeface="Calibri" panose="020F0502020204030204" pitchFamily="34" charset="0"/>
                <a:ea typeface="Calibri" panose="020F0502020204030204" pitchFamily="34" charset="0"/>
                <a:cs typeface="Calibri" panose="020F0502020204030204" pitchFamily="34" charset="0"/>
              </a:rPr>
              <a:t>INOVA</a:t>
            </a:r>
            <a:r>
              <a:rPr lang="ro-RO" sz="2400" b="1" dirty="0" smtClean="0">
                <a:effectLst/>
                <a:latin typeface="Calibri" panose="020F0502020204030204" pitchFamily="34" charset="0"/>
                <a:ea typeface="Calibri" panose="020F0502020204030204" pitchFamily="34" charset="0"/>
                <a:cs typeface="Calibri" panose="020F0502020204030204" pitchFamily="34" charset="0"/>
              </a:rPr>
              <a:t>REA SOCIALĂ</a:t>
            </a:r>
            <a:r>
              <a:rPr lang="en-US" sz="2400" b="1" dirty="0" smtClean="0">
                <a:effectLst/>
                <a:latin typeface="Calibri" panose="020F0502020204030204" pitchFamily="34" charset="0"/>
                <a:ea typeface="Calibri" panose="020F0502020204030204" pitchFamily="34" charset="0"/>
                <a:cs typeface="Calibri" panose="020F0502020204030204" pitchFamily="34" charset="0"/>
              </a:rPr>
              <a:t> </a:t>
            </a:r>
            <a:r>
              <a:rPr lang="en-US" sz="2400" dirty="0" err="1">
                <a:latin typeface="Calibri" panose="020F0502020204030204" pitchFamily="34" charset="0"/>
                <a:ea typeface="Calibri" panose="020F0502020204030204" pitchFamily="34" charset="0"/>
                <a:cs typeface="Calibri" panose="020F0502020204030204" pitchFamily="34" charset="0"/>
              </a:rPr>
              <a:t>este</a:t>
            </a:r>
            <a:r>
              <a:rPr lang="en-US" sz="2400" dirty="0">
                <a:latin typeface="Calibri" panose="020F0502020204030204" pitchFamily="34" charset="0"/>
                <a:ea typeface="Calibri" panose="020F0502020204030204" pitchFamily="34" charset="0"/>
                <a:cs typeface="Calibri" panose="020F0502020204030204" pitchFamily="34" charset="0"/>
              </a:rPr>
              <a:t> </a:t>
            </a:r>
            <a:r>
              <a:rPr lang="en-US" sz="2400" dirty="0" err="1">
                <a:latin typeface="Calibri" panose="020F0502020204030204" pitchFamily="34" charset="0"/>
                <a:ea typeface="Calibri" panose="020F0502020204030204" pitchFamily="34" charset="0"/>
                <a:cs typeface="Calibri" panose="020F0502020204030204" pitchFamily="34" charset="0"/>
              </a:rPr>
              <a:t>despre</a:t>
            </a:r>
            <a:r>
              <a:rPr lang="en-US" sz="2400" dirty="0">
                <a:latin typeface="Calibri" panose="020F0502020204030204" pitchFamily="34" charset="0"/>
                <a:ea typeface="Calibri" panose="020F0502020204030204" pitchFamily="34" charset="0"/>
                <a:cs typeface="Calibri" panose="020F0502020204030204" pitchFamily="34" charset="0"/>
              </a:rPr>
              <a:t> </a:t>
            </a:r>
            <a:r>
              <a:rPr lang="en-US" sz="2400" dirty="0" err="1">
                <a:latin typeface="Calibri" panose="020F0502020204030204" pitchFamily="34" charset="0"/>
                <a:ea typeface="Calibri" panose="020F0502020204030204" pitchFamily="34" charset="0"/>
                <a:cs typeface="Calibri" panose="020F0502020204030204" pitchFamily="34" charset="0"/>
              </a:rPr>
              <a:t>crearea</a:t>
            </a:r>
            <a:r>
              <a:rPr lang="en-US" sz="2400" dirty="0">
                <a:latin typeface="Calibri" panose="020F0502020204030204" pitchFamily="34" charset="0"/>
                <a:ea typeface="Calibri" panose="020F0502020204030204" pitchFamily="34" charset="0"/>
                <a:cs typeface="Calibri" panose="020F0502020204030204" pitchFamily="34" charset="0"/>
              </a:rPr>
              <a:t> de </a:t>
            </a:r>
            <a:r>
              <a:rPr lang="en-US" sz="2400" dirty="0" err="1">
                <a:latin typeface="Calibri" panose="020F0502020204030204" pitchFamily="34" charset="0"/>
                <a:ea typeface="Calibri" panose="020F0502020204030204" pitchFamily="34" charset="0"/>
                <a:cs typeface="Calibri" panose="020F0502020204030204" pitchFamily="34" charset="0"/>
              </a:rPr>
              <a:t>idei</a:t>
            </a:r>
            <a:r>
              <a:rPr lang="en-US" sz="2400" dirty="0">
                <a:latin typeface="Calibri" panose="020F0502020204030204" pitchFamily="34" charset="0"/>
                <a:ea typeface="Calibri" panose="020F0502020204030204" pitchFamily="34" charset="0"/>
                <a:cs typeface="Calibri" panose="020F0502020204030204" pitchFamily="34" charset="0"/>
              </a:rPr>
              <a:t> </a:t>
            </a:r>
            <a:r>
              <a:rPr lang="en-US" sz="2400" dirty="0" err="1">
                <a:latin typeface="Calibri" panose="020F0502020204030204" pitchFamily="34" charset="0"/>
                <a:ea typeface="Calibri" panose="020F0502020204030204" pitchFamily="34" charset="0"/>
                <a:cs typeface="Calibri" panose="020F0502020204030204" pitchFamily="34" charset="0"/>
              </a:rPr>
              <a:t>pentru</a:t>
            </a:r>
            <a:r>
              <a:rPr lang="en-US" sz="2400" dirty="0">
                <a:latin typeface="Calibri" panose="020F0502020204030204" pitchFamily="34" charset="0"/>
                <a:ea typeface="Calibri" panose="020F0502020204030204" pitchFamily="34" charset="0"/>
                <a:cs typeface="Calibri" panose="020F0502020204030204" pitchFamily="34" charset="0"/>
              </a:rPr>
              <a:t> </a:t>
            </a:r>
            <a:r>
              <a:rPr lang="en-US" sz="2400" dirty="0" err="1">
                <a:latin typeface="Calibri" panose="020F0502020204030204" pitchFamily="34" charset="0"/>
                <a:ea typeface="Calibri" panose="020F0502020204030204" pitchFamily="34" charset="0"/>
                <a:cs typeface="Calibri" panose="020F0502020204030204" pitchFamily="34" charset="0"/>
              </a:rPr>
              <a:t>schimbare</a:t>
            </a:r>
            <a:r>
              <a:rPr lang="en-US" sz="2400" dirty="0">
                <a:latin typeface="Calibri" panose="020F0502020204030204" pitchFamily="34" charset="0"/>
                <a:ea typeface="Calibri" panose="020F0502020204030204" pitchFamily="34" charset="0"/>
                <a:cs typeface="Calibri" panose="020F0502020204030204" pitchFamily="34" charset="0"/>
              </a:rPr>
              <a:t> </a:t>
            </a:r>
            <a:r>
              <a:rPr lang="en-US" sz="2400" dirty="0" smtClean="0">
                <a:solidFill>
                  <a:schemeClr val="bg1">
                    <a:lumMod val="95000"/>
                  </a:schemeClr>
                </a:solidFill>
                <a:effectLst/>
                <a:latin typeface="Calibri" panose="020F0502020204030204" pitchFamily="34" charset="0"/>
                <a:ea typeface="Calibri" panose="020F0502020204030204" pitchFamily="34" charset="0"/>
                <a:cs typeface="Calibri" panose="020F0502020204030204" pitchFamily="34" charset="0"/>
              </a:rPr>
              <a:t>(</a:t>
            </a:r>
            <a:r>
              <a:rPr lang="en-US" sz="2400" u="sng" dirty="0">
                <a:solidFill>
                  <a:schemeClr val="bg1">
                    <a:lumMod val="95000"/>
                  </a:schemeClr>
                </a:solidFill>
                <a:effectLst/>
                <a:latin typeface="Calibri" panose="020F0502020204030204" pitchFamily="34" charset="0"/>
                <a:ea typeface="Calibri" panose="020F0502020204030204" pitchFamily="34" charset="0"/>
                <a:cs typeface="Calibri" panose="020F0502020204030204" pitchFamily="34" charset="0"/>
                <a:hlinkClick r:id="rId2">
                  <a:extLst>
                    <a:ext uri="{A12FA001-AC4F-418D-AE19-62706E023703}">
                      <ahyp:hlinkClr xmlns="" xmlns:ahyp="http://schemas.microsoft.com/office/drawing/2018/hyperlinkcolor" val="tx"/>
                    </a:ext>
                  </a:extLst>
                </a:hlinkClick>
              </a:rPr>
              <a:t>Social </a:t>
            </a:r>
            <a:r>
              <a:rPr lang="en-US" sz="2400" u="sng" dirty="0" err="1" smtClean="0">
                <a:effectLst/>
                <a:latin typeface="Calibri" panose="020F0502020204030204" pitchFamily="34" charset="0"/>
                <a:ea typeface="Calibri" panose="020F0502020204030204" pitchFamily="34" charset="0"/>
                <a:cs typeface="Calibri" panose="020F0502020204030204" pitchFamily="34" charset="0"/>
                <a:hlinkClick r:id="rId2">
                  <a:extLst>
                    <a:ext uri="{A12FA001-AC4F-418D-AE19-62706E023703}">
                      <ahyp:hlinkClr xmlns="" xmlns:ahyp="http://schemas.microsoft.com/office/drawing/2018/hyperlinkcolor" val="tx"/>
                    </a:ext>
                  </a:extLst>
                </a:hlinkClick>
              </a:rPr>
              <a:t>TrendSpotter</a:t>
            </a:r>
            <a:r>
              <a:rPr lang="en-US" sz="2400" dirty="0">
                <a:effectLst/>
                <a:latin typeface="Calibri" panose="020F0502020204030204" pitchFamily="34" charset="0"/>
                <a:ea typeface="Calibri" panose="020F0502020204030204" pitchFamily="34" charset="0"/>
                <a:cs typeface="Calibri" panose="020F0502020204030204" pitchFamily="34" charset="0"/>
              </a:rPr>
              <a:t> 2018) </a:t>
            </a:r>
            <a:r>
              <a:rPr lang="ro-RO" sz="2400" dirty="0" smtClean="0">
                <a:latin typeface="Calibri" panose="020F0502020204030204" pitchFamily="34" charset="0"/>
                <a:ea typeface="Calibri" panose="020F0502020204030204" pitchFamily="34" charset="0"/>
                <a:cs typeface="Calibri" panose="020F0502020204030204" pitchFamily="34" charset="0"/>
              </a:rPr>
              <a:t>și despre dezvoltarea de soluții pentru îmbunătățirea bunăstării oamenilor și a societății.</a:t>
            </a:r>
            <a:endParaRPr lang="ro-RO" sz="1000" dirty="0" smtClean="0">
              <a:effectLst/>
              <a:latin typeface="Calibri" panose="020F0502020204030204" pitchFamily="34" charset="0"/>
              <a:ea typeface="Calibri" panose="020F0502020204030204" pitchFamily="34" charset="0"/>
              <a:cs typeface="Calibri" panose="020F0502020204030204" pitchFamily="34" charset="0"/>
            </a:endParaRPr>
          </a:p>
          <a:p>
            <a:pPr marL="342900" indent="-342900" algn="just">
              <a:buFont typeface="Wingdings" panose="05000000000000000000" pitchFamily="2" charset="2"/>
              <a:buChar char="ü"/>
            </a:pPr>
            <a:r>
              <a:rPr lang="en-US" sz="2400" b="1" dirty="0" smtClean="0">
                <a:latin typeface="Calibri" panose="020F0502020204030204" pitchFamily="34" charset="0"/>
                <a:cs typeface="Calibri" panose="020F0502020204030204" pitchFamily="34" charset="0"/>
              </a:rPr>
              <a:t>INOVA</a:t>
            </a:r>
            <a:r>
              <a:rPr lang="ro-RO" sz="2400" b="1" dirty="0" smtClean="0">
                <a:latin typeface="Calibri" panose="020F0502020204030204" pitchFamily="34" charset="0"/>
                <a:cs typeface="Calibri" panose="020F0502020204030204" pitchFamily="34" charset="0"/>
              </a:rPr>
              <a:t>REA</a:t>
            </a:r>
            <a:r>
              <a:rPr lang="en-US" sz="2400" b="1" dirty="0">
                <a:latin typeface="Calibri" panose="020F0502020204030204" pitchFamily="34" charset="0"/>
                <a:cs typeface="Calibri" panose="020F0502020204030204" pitchFamily="34" charset="0"/>
              </a:rPr>
              <a:t> SOCIAL </a:t>
            </a:r>
            <a:r>
              <a:rPr lang="en-US" sz="2400" b="1" dirty="0" smtClean="0">
                <a:latin typeface="Calibri" panose="020F0502020204030204" pitchFamily="34" charset="0"/>
                <a:cs typeface="Calibri" panose="020F0502020204030204" pitchFamily="34" charset="0"/>
              </a:rPr>
              <a:t>DIGITAL</a:t>
            </a:r>
            <a:r>
              <a:rPr lang="ro-RO" sz="2400" b="1" dirty="0" smtClean="0">
                <a:latin typeface="Calibri" panose="020F0502020204030204" pitchFamily="34" charset="0"/>
                <a:cs typeface="Calibri" panose="020F0502020204030204" pitchFamily="34" charset="0"/>
              </a:rPr>
              <a:t>Ă</a:t>
            </a:r>
            <a:r>
              <a:rPr lang="en-US" sz="2400" b="1" dirty="0" smtClean="0">
                <a:latin typeface="Calibri" panose="020F0502020204030204" pitchFamily="34" charset="0"/>
                <a:cs typeface="Calibri" panose="020F0502020204030204" pitchFamily="34" charset="0"/>
              </a:rPr>
              <a:t> </a:t>
            </a:r>
            <a:r>
              <a:rPr lang="ro-RO" sz="2400" dirty="0" smtClean="0">
                <a:latin typeface="Calibri" panose="020F0502020204030204" pitchFamily="34" charset="0"/>
                <a:ea typeface="Calibri" panose="020F0502020204030204" pitchFamily="34" charset="0"/>
                <a:cs typeface="Calibri" panose="020F0502020204030204" pitchFamily="34" charset="0"/>
              </a:rPr>
              <a:t>este o formă de inovare inteligentă/ bazată pe tehnologie  (Social Innovation 4.0) care utilizează puterea și potențialul tehnologiei digitale pentru a crea idei și a dezvolta/ implementa soluții pentru schimbare. </a:t>
            </a:r>
            <a:endParaRPr lang="en-US" sz="1000" dirty="0">
              <a:effectLst/>
              <a:latin typeface="Calibri" panose="020F0502020204030204" pitchFamily="34" charset="0"/>
              <a:ea typeface="Calibri" panose="020F0502020204030204" pitchFamily="34" charset="0"/>
              <a:cs typeface="Calibri" panose="020F0502020204030204" pitchFamily="34" charset="0"/>
            </a:endParaRPr>
          </a:p>
          <a:p>
            <a:pPr marL="342900" indent="-342900" algn="just">
              <a:buFont typeface="Wingdings" panose="05000000000000000000" pitchFamily="2" charset="2"/>
              <a:buChar char="ü"/>
            </a:pPr>
            <a:r>
              <a:rPr lang="en-US" sz="2400" b="1" dirty="0" smtClean="0">
                <a:latin typeface="Calibri" panose="020F0502020204030204" pitchFamily="34" charset="0"/>
                <a:cs typeface="Calibri" panose="020F0502020204030204" pitchFamily="34" charset="0"/>
              </a:rPr>
              <a:t>TEHNOLOGIILE AVANSATE, </a:t>
            </a:r>
            <a:r>
              <a:rPr lang="ro-RO" sz="2400" dirty="0" smtClean="0">
                <a:latin typeface="Calibri" panose="020F0502020204030204" pitchFamily="34" charset="0"/>
                <a:cs typeface="Calibri" panose="020F0502020204030204" pitchFamily="34" charset="0"/>
              </a:rPr>
              <a:t>cum ar fi blockchain, design thinking, realitatea virtuală, robotica, IA, și analiza cloud, au o putere de inovare socială extraordinară, însă platformele online simple, site-urile web, sau aplicațiile mobile pot fi, de asemenea, utilizate cu un efect excelent, așa cum vom învăța mai târziu în acest modul și mai departe în curs. </a:t>
            </a:r>
            <a:endParaRPr lang="ro-RO" sz="2400" dirty="0"/>
          </a:p>
        </p:txBody>
      </p:sp>
      <p:sp>
        <p:nvSpPr>
          <p:cNvPr id="9" name="Text Placeholder 6">
            <a:extLst>
              <a:ext uri="{FF2B5EF4-FFF2-40B4-BE49-F238E27FC236}">
                <a16:creationId xmlns="" xmlns:a16="http://schemas.microsoft.com/office/drawing/2014/main" id="{2A7E2CFD-2FBE-4D9A-B18B-84CD6C1EB4F7}"/>
              </a:ext>
            </a:extLst>
          </p:cNvPr>
          <p:cNvSpPr>
            <a:spLocks noGrp="1"/>
          </p:cNvSpPr>
          <p:nvPr>
            <p:ph type="body" sz="quarter" idx="15"/>
          </p:nvPr>
        </p:nvSpPr>
        <p:spPr>
          <a:xfrm>
            <a:off x="1660173" y="747765"/>
            <a:ext cx="8328445" cy="1120935"/>
          </a:xfrm>
        </p:spPr>
        <p:txBody>
          <a:bodyPr>
            <a:noAutofit/>
          </a:bodyPr>
          <a:lstStyle/>
          <a:p>
            <a:pPr algn="ctr"/>
            <a:r>
              <a:rPr lang="it-IT" sz="3600" b="1" dirty="0"/>
              <a:t>Introducere în Inovarea Socială și </a:t>
            </a:r>
            <a:endParaRPr lang="ro-RO" sz="3600" b="1" dirty="0" smtClean="0"/>
          </a:p>
          <a:p>
            <a:pPr algn="ctr"/>
            <a:r>
              <a:rPr lang="it-IT" sz="3600" b="1" dirty="0" smtClean="0"/>
              <a:t>Inovarea </a:t>
            </a:r>
            <a:r>
              <a:rPr lang="it-IT" sz="3600" b="1" dirty="0"/>
              <a:t>Social Digitală</a:t>
            </a:r>
            <a:endParaRPr lang="en-IE" sz="3600" b="1" dirty="0"/>
          </a:p>
        </p:txBody>
      </p:sp>
    </p:spTree>
    <p:extLst>
      <p:ext uri="{BB962C8B-B14F-4D97-AF65-F5344CB8AC3E}">
        <p14:creationId xmlns:p14="http://schemas.microsoft.com/office/powerpoint/2010/main" val="4152710425"/>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 xmlns:a16="http://schemas.microsoft.com/office/drawing/2014/main" id="{E7E38F28-F989-46B8-82EE-C0F78691C0DB}"/>
              </a:ext>
            </a:extLst>
          </p:cNvPr>
          <p:cNvSpPr>
            <a:spLocks noGrp="1"/>
          </p:cNvSpPr>
          <p:nvPr>
            <p:ph type="body" sz="quarter" idx="15"/>
          </p:nvPr>
        </p:nvSpPr>
        <p:spPr>
          <a:xfrm>
            <a:off x="3348540" y="660595"/>
            <a:ext cx="5111880" cy="697353"/>
          </a:xfrm>
          <a:solidFill>
            <a:srgbClr val="A6377D"/>
          </a:solidFill>
        </p:spPr>
        <p:txBody>
          <a:bodyPr>
            <a:noAutofit/>
          </a:bodyPr>
          <a:lstStyle/>
          <a:p>
            <a:r>
              <a:rPr lang="en-IE" b="1" dirty="0">
                <a:solidFill>
                  <a:schemeClr val="bg1"/>
                </a:solidFill>
              </a:rPr>
              <a:t>IOT (Internet</a:t>
            </a:r>
            <a:r>
              <a:rPr lang="ro-RO" b="1" dirty="0">
                <a:solidFill>
                  <a:schemeClr val="bg1"/>
                </a:solidFill>
              </a:rPr>
              <a:t>ul Lucrurilor</a:t>
            </a:r>
            <a:r>
              <a:rPr lang="en-IE" b="1" dirty="0">
                <a:solidFill>
                  <a:schemeClr val="bg1"/>
                </a:solidFill>
              </a:rPr>
              <a:t>) </a:t>
            </a:r>
          </a:p>
        </p:txBody>
      </p:sp>
      <p:pic>
        <p:nvPicPr>
          <p:cNvPr id="6" name="Picture 5">
            <a:hlinkClick r:id="rId2"/>
            <a:extLst>
              <a:ext uri="{FF2B5EF4-FFF2-40B4-BE49-F238E27FC236}">
                <a16:creationId xmlns="" xmlns:a16="http://schemas.microsoft.com/office/drawing/2014/main" id="{4CB30DE9-EB9D-437D-B844-1CF72699D687}"/>
              </a:ext>
            </a:extLst>
          </p:cNvPr>
          <p:cNvPicPr>
            <a:picLocks noChangeAspect="1"/>
          </p:cNvPicPr>
          <p:nvPr/>
        </p:nvPicPr>
        <p:blipFill>
          <a:blip r:embed="rId3"/>
          <a:stretch>
            <a:fillRect/>
          </a:stretch>
        </p:blipFill>
        <p:spPr>
          <a:xfrm>
            <a:off x="4854968" y="1837853"/>
            <a:ext cx="6863779" cy="4122156"/>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7" name="Text Placeholder 1">
            <a:extLst>
              <a:ext uri="{FF2B5EF4-FFF2-40B4-BE49-F238E27FC236}">
                <a16:creationId xmlns="" xmlns:a16="http://schemas.microsoft.com/office/drawing/2014/main" id="{1DF8742B-949E-4CA3-89DD-F1E89AC14F82}"/>
              </a:ext>
            </a:extLst>
          </p:cNvPr>
          <p:cNvSpPr txBox="1">
            <a:spLocks/>
          </p:cNvSpPr>
          <p:nvPr/>
        </p:nvSpPr>
        <p:spPr>
          <a:xfrm>
            <a:off x="141668" y="2560187"/>
            <a:ext cx="4483411" cy="2166360"/>
          </a:xfrm>
          <a:prstGeom prst="rect">
            <a:avLst/>
          </a:prstGeom>
          <a:solidFill>
            <a:srgbClr val="76C6D3"/>
          </a:solidFill>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baseline="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Bef>
                <a:spcPts val="0"/>
              </a:spcBef>
            </a:pPr>
            <a:r>
              <a:rPr lang="ro-RO" sz="3600" b="1" dirty="0" smtClean="0"/>
              <a:t>Urmărește</a:t>
            </a:r>
            <a:r>
              <a:rPr lang="en-IE" sz="3600" b="1" dirty="0" smtClean="0"/>
              <a:t> </a:t>
            </a:r>
            <a:r>
              <a:rPr lang="ro-RO" sz="3600" b="1" dirty="0" smtClean="0"/>
              <a:t>acest</a:t>
            </a:r>
            <a:r>
              <a:rPr lang="en-IE" sz="3600" b="1" dirty="0" smtClean="0"/>
              <a:t> video pent</a:t>
            </a:r>
            <a:r>
              <a:rPr lang="ro-RO" sz="3600" b="1" dirty="0" smtClean="0"/>
              <a:t>ru o introducere în Internetul obiectelor</a:t>
            </a:r>
            <a:r>
              <a:rPr lang="en-IE" sz="3600" b="1" dirty="0" smtClean="0"/>
              <a:t>!</a:t>
            </a:r>
            <a:endParaRPr lang="en-IE" sz="3600" b="1" dirty="0"/>
          </a:p>
        </p:txBody>
      </p:sp>
    </p:spTree>
    <p:extLst>
      <p:ext uri="{BB962C8B-B14F-4D97-AF65-F5344CB8AC3E}">
        <p14:creationId xmlns:p14="http://schemas.microsoft.com/office/powerpoint/2010/main" val="1885835573"/>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 xmlns:a16="http://schemas.microsoft.com/office/drawing/2014/main" id="{18A6DF60-BD40-4E28-8AC8-4EC834B565ED}"/>
              </a:ext>
            </a:extLst>
          </p:cNvPr>
          <p:cNvSpPr>
            <a:spLocks noGrp="1"/>
          </p:cNvSpPr>
          <p:nvPr>
            <p:ph type="body" sz="quarter" idx="14"/>
          </p:nvPr>
        </p:nvSpPr>
        <p:spPr>
          <a:xfrm>
            <a:off x="141668" y="1171977"/>
            <a:ext cx="8963695" cy="5241701"/>
          </a:xfrm>
        </p:spPr>
        <p:txBody>
          <a:bodyPr/>
          <a:lstStyle/>
          <a:p>
            <a:pPr algn="ctr">
              <a:spcBef>
                <a:spcPts val="0"/>
              </a:spcBef>
            </a:pPr>
            <a:r>
              <a:rPr lang="en-IE" b="1" dirty="0" smtClean="0">
                <a:solidFill>
                  <a:srgbClr val="A6377D"/>
                </a:solidFill>
              </a:rPr>
              <a:t>Ex</a:t>
            </a:r>
            <a:r>
              <a:rPr lang="ro-RO" b="1" dirty="0" smtClean="0">
                <a:solidFill>
                  <a:srgbClr val="A6377D"/>
                </a:solidFill>
              </a:rPr>
              <a:t>e</a:t>
            </a:r>
            <a:r>
              <a:rPr lang="en-IE" b="1" dirty="0" err="1" smtClean="0">
                <a:solidFill>
                  <a:srgbClr val="A6377D"/>
                </a:solidFill>
              </a:rPr>
              <a:t>mple</a:t>
            </a:r>
            <a:r>
              <a:rPr lang="ro-RO" b="1" dirty="0" smtClean="0">
                <a:solidFill>
                  <a:srgbClr val="A6377D"/>
                </a:solidFill>
              </a:rPr>
              <a:t> de </a:t>
            </a:r>
            <a:r>
              <a:rPr lang="en-IE" b="1" dirty="0" err="1" smtClean="0">
                <a:solidFill>
                  <a:srgbClr val="A6377D"/>
                </a:solidFill>
              </a:rPr>
              <a:t>Inova</a:t>
            </a:r>
            <a:r>
              <a:rPr lang="ro-RO" b="1" dirty="0" smtClean="0">
                <a:solidFill>
                  <a:srgbClr val="A6377D"/>
                </a:solidFill>
              </a:rPr>
              <a:t>re</a:t>
            </a:r>
            <a:r>
              <a:rPr lang="en-IE" b="1" dirty="0" smtClean="0">
                <a:solidFill>
                  <a:srgbClr val="A6377D"/>
                </a:solidFill>
              </a:rPr>
              <a:t> Social</a:t>
            </a:r>
            <a:r>
              <a:rPr lang="ro-RO" b="1" dirty="0" smtClean="0">
                <a:solidFill>
                  <a:srgbClr val="A6377D"/>
                </a:solidFill>
              </a:rPr>
              <a:t>ă</a:t>
            </a:r>
            <a:endParaRPr lang="en-IE" b="1" dirty="0">
              <a:solidFill>
                <a:srgbClr val="A6377D"/>
              </a:solidFill>
            </a:endParaRPr>
          </a:p>
          <a:p>
            <a:r>
              <a:rPr lang="ro-RO" sz="2000" dirty="0">
                <a:solidFill>
                  <a:schemeClr val="tx1">
                    <a:lumMod val="75000"/>
                    <a:lumOff val="25000"/>
                  </a:schemeClr>
                </a:solidFill>
                <a:latin typeface="Ubuntu"/>
              </a:rPr>
              <a:t>Obiecte precum </a:t>
            </a:r>
            <a:r>
              <a:rPr lang="ro-RO" sz="2000" b="1" dirty="0">
                <a:solidFill>
                  <a:srgbClr val="A6377D"/>
                </a:solidFill>
                <a:latin typeface="Ubuntu"/>
              </a:rPr>
              <a:t>monitoarele de inimă, aparatele electrice și mașinile</a:t>
            </a:r>
            <a:r>
              <a:rPr lang="ro-RO" sz="2000" dirty="0">
                <a:solidFill>
                  <a:schemeClr val="tx1">
                    <a:lumMod val="75000"/>
                    <a:lumOff val="25000"/>
                  </a:schemeClr>
                </a:solidFill>
                <a:latin typeface="Ubuntu"/>
              </a:rPr>
              <a:t> care odinioară erau obiecte distinct separate sunt acum conectate la o rețea prin cloud</a:t>
            </a:r>
            <a:r>
              <a:rPr lang="ro-RO" sz="2000" dirty="0" smtClean="0">
                <a:solidFill>
                  <a:schemeClr val="tx1">
                    <a:lumMod val="75000"/>
                    <a:lumOff val="25000"/>
                  </a:schemeClr>
                </a:solidFill>
                <a:latin typeface="Ubuntu"/>
              </a:rPr>
              <a:t>.</a:t>
            </a:r>
          </a:p>
          <a:p>
            <a:endParaRPr lang="en-IE" sz="2000" b="1" i="0" dirty="0">
              <a:solidFill>
                <a:srgbClr val="A6377D"/>
              </a:solidFill>
              <a:effectLst/>
              <a:latin typeface="Ubuntu"/>
            </a:endParaRPr>
          </a:p>
          <a:p>
            <a:pPr marL="342900" indent="-342900">
              <a:spcBef>
                <a:spcPts val="0"/>
              </a:spcBef>
              <a:buFont typeface="Wingdings" panose="05000000000000000000" pitchFamily="2" charset="2"/>
              <a:buChar char="ü"/>
            </a:pPr>
            <a:r>
              <a:rPr lang="ro-RO" sz="2000" b="1" dirty="0" smtClean="0">
                <a:solidFill>
                  <a:srgbClr val="A6377D"/>
                </a:solidFill>
                <a:latin typeface="Ubuntu"/>
              </a:rPr>
              <a:t>Sănătate</a:t>
            </a:r>
            <a:r>
              <a:rPr lang="ro-RO" sz="2000" dirty="0"/>
              <a:t>. </a:t>
            </a:r>
            <a:r>
              <a:rPr lang="ro-RO" sz="2000" dirty="0">
                <a:solidFill>
                  <a:schemeClr val="tx1">
                    <a:lumMod val="75000"/>
                    <a:lumOff val="25000"/>
                  </a:schemeClr>
                </a:solidFill>
                <a:latin typeface="Ubuntu"/>
              </a:rPr>
              <a:t>Medicii beneficiază de posibilitatea de a urmări în mod regulat </a:t>
            </a:r>
            <a:r>
              <a:rPr lang="ro-RO" sz="2000" b="1" dirty="0">
                <a:solidFill>
                  <a:schemeClr val="tx1">
                    <a:lumMod val="75000"/>
                    <a:lumOff val="25000"/>
                  </a:schemeClr>
                </a:solidFill>
                <a:latin typeface="Ubuntu"/>
              </a:rPr>
              <a:t>ritmul cardiac</a:t>
            </a:r>
            <a:r>
              <a:rPr lang="ro-RO" sz="2000" dirty="0">
                <a:solidFill>
                  <a:schemeClr val="tx1">
                    <a:lumMod val="75000"/>
                    <a:lumOff val="25000"/>
                  </a:schemeClr>
                </a:solidFill>
                <a:latin typeface="Ubuntu"/>
              </a:rPr>
              <a:t> al pacienților prin intermediul </a:t>
            </a:r>
            <a:r>
              <a:rPr lang="ro-RO" sz="2000" b="1" dirty="0">
                <a:solidFill>
                  <a:schemeClr val="tx1">
                    <a:lumMod val="75000"/>
                    <a:lumOff val="25000"/>
                  </a:schemeClr>
                </a:solidFill>
                <a:latin typeface="Ubuntu"/>
              </a:rPr>
              <a:t>monitoarelor cardiace</a:t>
            </a:r>
            <a:r>
              <a:rPr lang="ro-RO" sz="2000" dirty="0">
                <a:solidFill>
                  <a:schemeClr val="tx1">
                    <a:lumMod val="75000"/>
                    <a:lumOff val="25000"/>
                  </a:schemeClr>
                </a:solidFill>
                <a:latin typeface="Ubuntu"/>
              </a:rPr>
              <a:t>. Pacienții beneficiază de supraveghere și </a:t>
            </a:r>
            <a:r>
              <a:rPr lang="ro-RO" sz="2000" b="1" dirty="0">
                <a:solidFill>
                  <a:schemeClr val="tx1">
                    <a:lumMod val="75000"/>
                    <a:lumOff val="25000"/>
                  </a:schemeClr>
                </a:solidFill>
                <a:latin typeface="Ubuntu"/>
              </a:rPr>
              <a:t>monitorizare regulată </a:t>
            </a:r>
            <a:r>
              <a:rPr lang="ro-RO" sz="2000" dirty="0">
                <a:solidFill>
                  <a:schemeClr val="tx1">
                    <a:lumMod val="75000"/>
                    <a:lumOff val="25000"/>
                  </a:schemeClr>
                </a:solidFill>
                <a:latin typeface="Ubuntu"/>
              </a:rPr>
              <a:t>fără vizite frecvente la cabinet.</a:t>
            </a:r>
          </a:p>
          <a:p>
            <a:pPr marL="342900" indent="-342900">
              <a:spcBef>
                <a:spcPts val="0"/>
              </a:spcBef>
              <a:buFont typeface="Wingdings" panose="05000000000000000000" pitchFamily="2" charset="2"/>
              <a:buChar char="ü"/>
            </a:pPr>
            <a:r>
              <a:rPr lang="ro-RO" sz="2000" b="1" dirty="0">
                <a:solidFill>
                  <a:srgbClr val="A6377D"/>
                </a:solidFill>
                <a:latin typeface="Ubuntu"/>
              </a:rPr>
              <a:t>Siguranță și transport. </a:t>
            </a:r>
            <a:r>
              <a:rPr lang="ro-RO" sz="2000" dirty="0">
                <a:solidFill>
                  <a:schemeClr val="tx1">
                    <a:lumMod val="75000"/>
                    <a:lumOff val="25000"/>
                  </a:schemeClr>
                </a:solidFill>
                <a:latin typeface="Ubuntu"/>
              </a:rPr>
              <a:t>Mașinile se conectează la </a:t>
            </a:r>
            <a:r>
              <a:rPr lang="ro-RO" sz="2000" b="1" dirty="0">
                <a:solidFill>
                  <a:schemeClr val="tx1">
                    <a:lumMod val="75000"/>
                    <a:lumOff val="25000"/>
                  </a:schemeClr>
                </a:solidFill>
                <a:latin typeface="Ubuntu"/>
              </a:rPr>
              <a:t>GPS și sisteme antifurt</a:t>
            </a:r>
            <a:r>
              <a:rPr lang="ro-RO" sz="2000" dirty="0">
                <a:solidFill>
                  <a:schemeClr val="tx1">
                    <a:lumMod val="75000"/>
                    <a:lumOff val="25000"/>
                  </a:schemeClr>
                </a:solidFill>
                <a:latin typeface="Ubuntu"/>
              </a:rPr>
              <a:t>, oferind informații valoroase și protecție pentru consumatori. Mașinile vor negocia și se vor plăti reciproc pentru spațiul rutier. Podurile vor transmite vehiculelor să încetinească, deoarece sunt acoperite </a:t>
            </a:r>
            <a:r>
              <a:rPr lang="ro-RO" sz="2000" dirty="0" smtClean="0">
                <a:solidFill>
                  <a:schemeClr val="tx1">
                    <a:lumMod val="75000"/>
                    <a:lumOff val="25000"/>
                  </a:schemeClr>
                </a:solidFill>
                <a:latin typeface="Ubuntu"/>
              </a:rPr>
              <a:t>de gheață</a:t>
            </a:r>
            <a:r>
              <a:rPr lang="ro-RO" sz="2000" dirty="0" smtClean="0"/>
              <a:t>.</a:t>
            </a:r>
            <a:endParaRPr lang="ro-RO" sz="2000" dirty="0"/>
          </a:p>
          <a:p>
            <a:pPr marL="342900" indent="-342900">
              <a:spcBef>
                <a:spcPts val="0"/>
              </a:spcBef>
              <a:buFont typeface="Wingdings" panose="05000000000000000000" pitchFamily="2" charset="2"/>
              <a:buChar char="ü"/>
            </a:pPr>
            <a:r>
              <a:rPr lang="ro-RO" sz="2000" b="1" dirty="0">
                <a:solidFill>
                  <a:srgbClr val="A6377D"/>
                </a:solidFill>
                <a:latin typeface="Ubuntu"/>
              </a:rPr>
              <a:t>Consum. </a:t>
            </a:r>
            <a:r>
              <a:rPr lang="ro-RO" sz="2000" b="1" dirty="0">
                <a:solidFill>
                  <a:schemeClr val="tx1">
                    <a:lumMod val="75000"/>
                    <a:lumOff val="25000"/>
                  </a:schemeClr>
                </a:solidFill>
                <a:latin typeface="Ubuntu"/>
              </a:rPr>
              <a:t>Electronicele și electrocasnicele </a:t>
            </a:r>
            <a:r>
              <a:rPr lang="ro-RO" sz="2000" dirty="0">
                <a:solidFill>
                  <a:schemeClr val="tx1">
                    <a:lumMod val="75000"/>
                    <a:lumOff val="25000"/>
                  </a:schemeClr>
                </a:solidFill>
                <a:latin typeface="Ubuntu"/>
              </a:rPr>
              <a:t>sunt acum mai eficiente și mai ecologice. Sunt capabile să facă schimb între ele pentru energie electrică la orele de vârf.</a:t>
            </a:r>
            <a:endParaRPr lang="en-US" sz="2000" dirty="0">
              <a:solidFill>
                <a:schemeClr val="tx1">
                  <a:lumMod val="75000"/>
                  <a:lumOff val="25000"/>
                </a:schemeClr>
              </a:solidFill>
              <a:latin typeface="Ubuntu"/>
            </a:endParaRPr>
          </a:p>
          <a:p>
            <a:pPr>
              <a:spcBef>
                <a:spcPts val="0"/>
              </a:spcBef>
            </a:pPr>
            <a:endParaRPr lang="en-IE" sz="2200" dirty="0">
              <a:solidFill>
                <a:schemeClr val="tx1">
                  <a:lumMod val="75000"/>
                  <a:lumOff val="25000"/>
                </a:schemeClr>
              </a:solidFill>
            </a:endParaRPr>
          </a:p>
        </p:txBody>
      </p:sp>
      <p:sp>
        <p:nvSpPr>
          <p:cNvPr id="3" name="Text Placeholder 2">
            <a:extLst>
              <a:ext uri="{FF2B5EF4-FFF2-40B4-BE49-F238E27FC236}">
                <a16:creationId xmlns="" xmlns:a16="http://schemas.microsoft.com/office/drawing/2014/main" id="{E7E38F28-F989-46B8-82EE-C0F78691C0DB}"/>
              </a:ext>
            </a:extLst>
          </p:cNvPr>
          <p:cNvSpPr>
            <a:spLocks noGrp="1"/>
          </p:cNvSpPr>
          <p:nvPr>
            <p:ph type="body" sz="quarter" idx="15"/>
          </p:nvPr>
        </p:nvSpPr>
        <p:spPr>
          <a:xfrm>
            <a:off x="2540673" y="365127"/>
            <a:ext cx="5111880" cy="697353"/>
          </a:xfrm>
          <a:solidFill>
            <a:srgbClr val="A6377D"/>
          </a:solidFill>
        </p:spPr>
        <p:txBody>
          <a:bodyPr>
            <a:noAutofit/>
          </a:bodyPr>
          <a:lstStyle/>
          <a:p>
            <a:r>
              <a:rPr lang="en-IE" b="1" dirty="0">
                <a:solidFill>
                  <a:schemeClr val="bg1"/>
                </a:solidFill>
              </a:rPr>
              <a:t>IOT (Internet</a:t>
            </a:r>
            <a:r>
              <a:rPr lang="ro-RO" b="1" dirty="0">
                <a:solidFill>
                  <a:schemeClr val="bg1"/>
                </a:solidFill>
              </a:rPr>
              <a:t>ul Lucrurilor</a:t>
            </a:r>
            <a:r>
              <a:rPr lang="en-IE" b="1" dirty="0">
                <a:solidFill>
                  <a:schemeClr val="bg1"/>
                </a:solidFill>
              </a:rPr>
              <a:t>) </a:t>
            </a:r>
          </a:p>
        </p:txBody>
      </p:sp>
      <p:pic>
        <p:nvPicPr>
          <p:cNvPr id="7" name="Picture 6" descr="A picture containing person, person&#10;&#10;Description automatically generated">
            <a:extLst>
              <a:ext uri="{FF2B5EF4-FFF2-40B4-BE49-F238E27FC236}">
                <a16:creationId xmlns="" xmlns:a16="http://schemas.microsoft.com/office/drawing/2014/main" id="{30092CAD-3F7F-4FF2-A970-D86E4ED2CC10}"/>
              </a:ext>
            </a:extLst>
          </p:cNvPr>
          <p:cNvPicPr>
            <a:picLocks noChangeAspect="1"/>
          </p:cNvPicPr>
          <p:nvPr/>
        </p:nvPicPr>
        <p:blipFill>
          <a:blip r:embed="rId2"/>
          <a:stretch>
            <a:fillRect/>
          </a:stretch>
        </p:blipFill>
        <p:spPr>
          <a:xfrm rot="1166936">
            <a:off x="9111327" y="206756"/>
            <a:ext cx="4097677" cy="6146515"/>
          </a:xfrm>
          <a:prstGeom prst="chord">
            <a:avLst/>
          </a:prstGeom>
        </p:spPr>
      </p:pic>
    </p:spTree>
    <p:extLst>
      <p:ext uri="{BB962C8B-B14F-4D97-AF65-F5344CB8AC3E}">
        <p14:creationId xmlns:p14="http://schemas.microsoft.com/office/powerpoint/2010/main" val="4023892351"/>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 xmlns:a16="http://schemas.microsoft.com/office/drawing/2014/main" id="{520410A6-DE7E-47F8-B416-9B93EF77B11E}"/>
              </a:ext>
            </a:extLst>
          </p:cNvPr>
          <p:cNvSpPr>
            <a:spLocks noGrp="1"/>
          </p:cNvSpPr>
          <p:nvPr>
            <p:ph type="body" sz="quarter" idx="14"/>
          </p:nvPr>
        </p:nvSpPr>
        <p:spPr>
          <a:xfrm>
            <a:off x="231092" y="1964945"/>
            <a:ext cx="6465194" cy="2644774"/>
          </a:xfrm>
        </p:spPr>
        <p:txBody>
          <a:bodyPr/>
          <a:lstStyle/>
          <a:p>
            <a:r>
              <a:rPr lang="ro-RO" dirty="0"/>
              <a:t>Încurajează comunitățile să-și înțeleagă mai bine mediul. Smart Citizen dezvoltă instrumente, tehnologii open source și senzori pentru ca cetățenii să capteze date în timp real pentru analiză. Cetățenii pot contribui acum la implicarea și co-crearea comunității în abordarea problemelor urgente precum calitatea aerului, poluarea fonică și radiațiile gamma. Exemplu; Oamenii pot pretinde acum drepturile lor de a avea un mediu sănătos. Cetățenii care locuiesc în apropierea unui aeroport pot detecta acum dacă zgomotul și calitatea aerului sunt peste limitele reglementărilor </a:t>
            </a:r>
            <a:r>
              <a:rPr lang="ro-RO" dirty="0" smtClean="0"/>
              <a:t>UE.</a:t>
            </a:r>
            <a:r>
              <a:rPr lang="ro-RO" dirty="0"/>
              <a:t> </a:t>
            </a:r>
            <a:r>
              <a:rPr lang="ro-RO" dirty="0" smtClean="0"/>
              <a:t>Mai multe informații</a:t>
            </a:r>
            <a:r>
              <a:rPr lang="en-IE" dirty="0" smtClean="0"/>
              <a:t> </a:t>
            </a:r>
            <a:r>
              <a:rPr lang="ro-RO" dirty="0" smtClean="0">
                <a:hlinkClick r:id="rId2"/>
              </a:rPr>
              <a:t>aici</a:t>
            </a:r>
            <a:endParaRPr lang="en-IE" dirty="0"/>
          </a:p>
          <a:p>
            <a:endParaRPr lang="en-IE" dirty="0"/>
          </a:p>
          <a:p>
            <a:endParaRPr lang="en-IE" dirty="0"/>
          </a:p>
        </p:txBody>
      </p:sp>
      <p:pic>
        <p:nvPicPr>
          <p:cNvPr id="2052" name="Picture 4" descr="The Smart Citizen kit, mobile app and data visualization platform. |  Download Scientific Diagram">
            <a:extLst>
              <a:ext uri="{FF2B5EF4-FFF2-40B4-BE49-F238E27FC236}">
                <a16:creationId xmlns="" xmlns:a16="http://schemas.microsoft.com/office/drawing/2014/main" id="{3AECE36C-2475-4C6E-A9E1-AFF60648B1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66886" y="1530648"/>
            <a:ext cx="4787148" cy="1898352"/>
          </a:xfrm>
          <a:prstGeom prst="roundRect">
            <a:avLst/>
          </a:prstGeom>
          <a:noFill/>
          <a:extLst>
            <a:ext uri="{909E8E84-426E-40DD-AFC4-6F175D3DCCD1}">
              <a14:hiddenFill xmlns:a14="http://schemas.microsoft.com/office/drawing/2010/main">
                <a:solidFill>
                  <a:srgbClr val="FFFFFF"/>
                </a:solidFill>
              </a14:hiddenFill>
            </a:ext>
          </a:extLst>
        </p:spPr>
      </p:pic>
      <p:pic>
        <p:nvPicPr>
          <p:cNvPr id="2054" name="Picture 6" descr="How to work sustainably with smart citizens? | Waag">
            <a:extLst>
              <a:ext uri="{FF2B5EF4-FFF2-40B4-BE49-F238E27FC236}">
                <a16:creationId xmlns="" xmlns:a16="http://schemas.microsoft.com/office/drawing/2014/main" id="{A00B61D4-2DBF-4534-82B1-81EF162148C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79459" y="3643576"/>
            <a:ext cx="4052055" cy="3039042"/>
          </a:xfrm>
          <a:prstGeom prst="roundRect">
            <a:avLst/>
          </a:prstGeom>
          <a:noFill/>
          <a:extLst>
            <a:ext uri="{909E8E84-426E-40DD-AFC4-6F175D3DCCD1}">
              <a14:hiddenFill xmlns:a14="http://schemas.microsoft.com/office/drawing/2010/main">
                <a:solidFill>
                  <a:srgbClr val="FFFFFF"/>
                </a:solidFill>
              </a14:hiddenFill>
            </a:ext>
          </a:extLst>
        </p:spPr>
      </p:pic>
      <p:sp>
        <p:nvSpPr>
          <p:cNvPr id="6" name="Text Placeholder 5">
            <a:extLst>
              <a:ext uri="{FF2B5EF4-FFF2-40B4-BE49-F238E27FC236}">
                <a16:creationId xmlns="" xmlns:a16="http://schemas.microsoft.com/office/drawing/2014/main" id="{9663983F-DEF8-4694-B12F-65B95948631F}"/>
              </a:ext>
            </a:extLst>
          </p:cNvPr>
          <p:cNvSpPr>
            <a:spLocks noGrp="1"/>
          </p:cNvSpPr>
          <p:nvPr>
            <p:ph type="body" sz="quarter" idx="15"/>
          </p:nvPr>
        </p:nvSpPr>
        <p:spPr>
          <a:xfrm>
            <a:off x="6604178" y="477470"/>
            <a:ext cx="5602618" cy="970422"/>
          </a:xfrm>
          <a:solidFill>
            <a:schemeClr val="bg1"/>
          </a:solidFill>
        </p:spPr>
        <p:txBody>
          <a:bodyPr>
            <a:noAutofit/>
          </a:bodyPr>
          <a:lstStyle/>
          <a:p>
            <a:pPr>
              <a:spcBef>
                <a:spcPts val="0"/>
              </a:spcBef>
            </a:pPr>
            <a:r>
              <a:rPr lang="ro-RO" b="1" dirty="0" smtClean="0">
                <a:solidFill>
                  <a:srgbClr val="56BE92"/>
                </a:solidFill>
              </a:rPr>
              <a:t>Studiu de caz</a:t>
            </a:r>
            <a:r>
              <a:rPr lang="en-IE" b="1" dirty="0" smtClean="0">
                <a:solidFill>
                  <a:srgbClr val="56BE92"/>
                </a:solidFill>
              </a:rPr>
              <a:t>: </a:t>
            </a:r>
            <a:r>
              <a:rPr lang="en-IE" b="1" dirty="0">
                <a:solidFill>
                  <a:srgbClr val="56BE92"/>
                </a:solidFill>
              </a:rPr>
              <a:t>Smart Citizen</a:t>
            </a:r>
          </a:p>
          <a:p>
            <a:pPr>
              <a:spcBef>
                <a:spcPts val="0"/>
              </a:spcBef>
            </a:pPr>
            <a:r>
              <a:rPr lang="en-IE" sz="2400" b="0" i="1" dirty="0">
                <a:solidFill>
                  <a:srgbClr val="56BE92"/>
                </a:solidFill>
                <a:effectLst/>
              </a:rPr>
              <a:t>Tomas </a:t>
            </a:r>
            <a:r>
              <a:rPr lang="en-IE" sz="2400" b="0" i="1" dirty="0" err="1">
                <a:solidFill>
                  <a:srgbClr val="56BE92"/>
                </a:solidFill>
                <a:effectLst/>
              </a:rPr>
              <a:t>Diez</a:t>
            </a:r>
            <a:r>
              <a:rPr lang="en-IE" sz="2400" b="0" i="1" dirty="0">
                <a:solidFill>
                  <a:srgbClr val="56BE92"/>
                </a:solidFill>
                <a:effectLst/>
              </a:rPr>
              <a:t> </a:t>
            </a:r>
            <a:r>
              <a:rPr lang="ro-RO" sz="2400" i="1" dirty="0" smtClean="0">
                <a:solidFill>
                  <a:srgbClr val="56BE92"/>
                </a:solidFill>
              </a:rPr>
              <a:t>și</a:t>
            </a:r>
            <a:r>
              <a:rPr lang="en-IE" sz="2400" b="0" i="1" dirty="0" smtClean="0">
                <a:solidFill>
                  <a:srgbClr val="56BE92"/>
                </a:solidFill>
                <a:effectLst/>
              </a:rPr>
              <a:t> </a:t>
            </a:r>
            <a:r>
              <a:rPr lang="en-IE" sz="2400" b="0" i="1" dirty="0">
                <a:solidFill>
                  <a:srgbClr val="56BE92"/>
                </a:solidFill>
                <a:effectLst/>
              </a:rPr>
              <a:t>Alex Posada, </a:t>
            </a:r>
            <a:r>
              <a:rPr lang="en-IE" sz="2400" b="0" i="1" dirty="0" smtClean="0">
                <a:solidFill>
                  <a:srgbClr val="56BE92"/>
                </a:solidFill>
                <a:effectLst/>
              </a:rPr>
              <a:t>Span</a:t>
            </a:r>
            <a:r>
              <a:rPr lang="ro-RO" sz="2400" b="0" i="1" dirty="0" smtClean="0">
                <a:solidFill>
                  <a:srgbClr val="56BE92"/>
                </a:solidFill>
                <a:effectLst/>
              </a:rPr>
              <a:t>ia</a:t>
            </a:r>
            <a:endParaRPr lang="en-IE" sz="2400" b="1" i="1" dirty="0">
              <a:solidFill>
                <a:srgbClr val="56BE92"/>
              </a:solidFill>
            </a:endParaRPr>
          </a:p>
        </p:txBody>
      </p:sp>
      <p:sp>
        <p:nvSpPr>
          <p:cNvPr id="7" name="TextBox 6">
            <a:extLst>
              <a:ext uri="{FF2B5EF4-FFF2-40B4-BE49-F238E27FC236}">
                <a16:creationId xmlns="" xmlns:a16="http://schemas.microsoft.com/office/drawing/2014/main" id="{5D528BE8-7DE8-4BC6-82BD-2E2E45924F37}"/>
              </a:ext>
            </a:extLst>
          </p:cNvPr>
          <p:cNvSpPr txBox="1"/>
          <p:nvPr/>
        </p:nvSpPr>
        <p:spPr>
          <a:xfrm>
            <a:off x="0" y="-9053"/>
            <a:ext cx="6425686" cy="1815882"/>
          </a:xfrm>
          <a:prstGeom prst="rect">
            <a:avLst/>
          </a:prstGeom>
          <a:solidFill>
            <a:schemeClr val="bg1"/>
          </a:solidFill>
        </p:spPr>
        <p:txBody>
          <a:bodyPr wrap="square" rtlCol="0">
            <a:spAutoFit/>
          </a:bodyPr>
          <a:lstStyle/>
          <a:p>
            <a:r>
              <a:rPr lang="en-IE" sz="4000" dirty="0" smtClean="0">
                <a:solidFill>
                  <a:srgbClr val="A6377D"/>
                </a:solidFill>
                <a:latin typeface="Cooper Black" panose="0208090404030B020404" pitchFamily="18" charset="0"/>
              </a:rPr>
              <a:t>EX</a:t>
            </a:r>
            <a:r>
              <a:rPr lang="ro-RO" sz="4000" dirty="0" smtClean="0">
                <a:solidFill>
                  <a:srgbClr val="A6377D"/>
                </a:solidFill>
                <a:latin typeface="Cooper Black" panose="0208090404030B020404" pitchFamily="18" charset="0"/>
              </a:rPr>
              <a:t>E</a:t>
            </a:r>
            <a:r>
              <a:rPr lang="en-IE" sz="4000" dirty="0" smtClean="0">
                <a:solidFill>
                  <a:srgbClr val="A6377D"/>
                </a:solidFill>
                <a:latin typeface="Cooper Black" panose="0208090404030B020404" pitchFamily="18" charset="0"/>
              </a:rPr>
              <a:t>MPLE </a:t>
            </a:r>
            <a:r>
              <a:rPr lang="en-IE" sz="4000" dirty="0">
                <a:solidFill>
                  <a:srgbClr val="A6377D"/>
                </a:solidFill>
                <a:latin typeface="Cooper Black" panose="0208090404030B020404" pitchFamily="18" charset="0"/>
              </a:rPr>
              <a:t>YDSI </a:t>
            </a:r>
          </a:p>
          <a:p>
            <a:r>
              <a:rPr lang="en-IE" sz="2400" dirty="0" smtClean="0">
                <a:solidFill>
                  <a:srgbClr val="A6377D"/>
                </a:solidFill>
                <a:hlinkClick r:id="rId5">
                  <a:extLst>
                    <a:ext uri="{A12FA001-AC4F-418D-AE19-62706E023703}">
                      <ahyp:hlinkClr xmlns="" xmlns:ahyp="http://schemas.microsoft.com/office/drawing/2018/hyperlinkcolor" val="tx"/>
                    </a:ext>
                  </a:extLst>
                </a:hlinkClick>
              </a:rPr>
              <a:t>A</a:t>
            </a:r>
            <a:r>
              <a:rPr lang="en-IE" sz="2400" b="0" i="0" dirty="0" smtClean="0">
                <a:solidFill>
                  <a:srgbClr val="A6377D"/>
                </a:solidFill>
                <a:effectLst/>
                <a:hlinkClick r:id="rId5">
                  <a:extLst>
                    <a:ext uri="{A12FA001-AC4F-418D-AE19-62706E023703}">
                      <ahyp:hlinkClr xmlns="" xmlns:ahyp="http://schemas.microsoft.com/office/drawing/2018/hyperlinkcolor" val="tx"/>
                    </a:ext>
                  </a:extLst>
                </a:hlinkClick>
              </a:rPr>
              <a:t>PI</a:t>
            </a:r>
            <a:r>
              <a:rPr lang="ro-RO" sz="2400" b="0" i="0" dirty="0" smtClean="0">
                <a:solidFill>
                  <a:srgbClr val="A6377D"/>
                </a:solidFill>
                <a:effectLst/>
              </a:rPr>
              <a:t> </a:t>
            </a:r>
            <a:r>
              <a:rPr lang="ro-RO" sz="2400" dirty="0">
                <a:solidFill>
                  <a:srgbClr val="A6377D"/>
                </a:solidFill>
              </a:rPr>
              <a:t>bazat pe Cloud, </a:t>
            </a:r>
            <a:r>
              <a:rPr lang="ro-RO" sz="2400" dirty="0" smtClean="0">
                <a:solidFill>
                  <a:srgbClr val="A6377D"/>
                </a:solidFill>
              </a:rPr>
              <a:t>Electronice </a:t>
            </a:r>
            <a:r>
              <a:rPr lang="ro-RO" sz="2400" dirty="0">
                <a:solidFill>
                  <a:srgbClr val="A6377D"/>
                </a:solidFill>
              </a:rPr>
              <a:t>Open </a:t>
            </a:r>
            <a:r>
              <a:rPr lang="ro-RO" sz="2400" dirty="0" smtClean="0">
                <a:solidFill>
                  <a:srgbClr val="A6377D"/>
                </a:solidFill>
              </a:rPr>
              <a:t>Source </a:t>
            </a:r>
            <a:r>
              <a:rPr lang="en-IE" sz="2400" dirty="0" smtClean="0">
                <a:solidFill>
                  <a:srgbClr val="A6377D"/>
                </a:solidFill>
                <a:hlinkClick r:id="rId6">
                  <a:extLst>
                    <a:ext uri="{A12FA001-AC4F-418D-AE19-62706E023703}">
                      <ahyp:hlinkClr xmlns:ahyp="http://schemas.microsoft.com/office/drawing/2018/hyperlinkcolor" xmlns="" xmlns:lc="http://schemas.openxmlformats.org/drawingml/2006/lockedCanvas" val="tx"/>
                    </a:ext>
                  </a:extLst>
                </a:hlinkClick>
              </a:rPr>
              <a:t>Arduino</a:t>
            </a:r>
            <a:r>
              <a:rPr lang="ro-RO" sz="2400" dirty="0" smtClean="0">
                <a:solidFill>
                  <a:srgbClr val="A6377D"/>
                </a:solidFill>
              </a:rPr>
              <a:t>, </a:t>
            </a:r>
            <a:r>
              <a:rPr lang="ro-RO" sz="2400" dirty="0">
                <a:solidFill>
                  <a:srgbClr val="A6377D"/>
                </a:solidFill>
              </a:rPr>
              <a:t>Platformă de Date și un Depozit de Date GitHub pentru Discuții</a:t>
            </a:r>
            <a:endParaRPr lang="en-US" sz="2400" dirty="0">
              <a:solidFill>
                <a:srgbClr val="A6377D"/>
              </a:solidFill>
            </a:endParaRPr>
          </a:p>
        </p:txBody>
      </p:sp>
    </p:spTree>
    <p:extLst>
      <p:ext uri="{BB962C8B-B14F-4D97-AF65-F5344CB8AC3E}">
        <p14:creationId xmlns:p14="http://schemas.microsoft.com/office/powerpoint/2010/main" val="2219015402"/>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 xmlns:a16="http://schemas.microsoft.com/office/drawing/2014/main" id="{5FA443F3-8DC0-4987-AE2E-DA7D0A741774}"/>
              </a:ext>
            </a:extLst>
          </p:cNvPr>
          <p:cNvSpPr>
            <a:spLocks noGrp="1"/>
          </p:cNvSpPr>
          <p:nvPr>
            <p:ph type="body" sz="quarter" idx="14"/>
          </p:nvPr>
        </p:nvSpPr>
        <p:spPr>
          <a:xfrm>
            <a:off x="6864627" y="998922"/>
            <a:ext cx="4866896" cy="468017"/>
          </a:xfrm>
        </p:spPr>
        <p:txBody>
          <a:bodyPr>
            <a:normAutofit fontScale="77500" lnSpcReduction="20000"/>
          </a:bodyPr>
          <a:lstStyle/>
          <a:p>
            <a:r>
              <a:rPr lang="en-IE" b="1" dirty="0" smtClean="0"/>
              <a:t>C</a:t>
            </a:r>
            <a:r>
              <a:rPr lang="ro-RO" b="1" dirty="0" smtClean="0"/>
              <a:t>etățeni Care Conduc </a:t>
            </a:r>
            <a:r>
              <a:rPr lang="en-IE" b="1" dirty="0" err="1" smtClean="0"/>
              <a:t>Inova</a:t>
            </a:r>
            <a:r>
              <a:rPr lang="ro-RO" b="1" dirty="0" smtClean="0"/>
              <a:t>rea</a:t>
            </a:r>
            <a:endParaRPr lang="en-IE" b="1" dirty="0"/>
          </a:p>
        </p:txBody>
      </p:sp>
      <p:sp>
        <p:nvSpPr>
          <p:cNvPr id="5" name="Text Placeholder 4">
            <a:extLst>
              <a:ext uri="{FF2B5EF4-FFF2-40B4-BE49-F238E27FC236}">
                <a16:creationId xmlns="" xmlns:a16="http://schemas.microsoft.com/office/drawing/2014/main" id="{59A63919-FA3B-459B-8B98-D3D0DD882759}"/>
              </a:ext>
            </a:extLst>
          </p:cNvPr>
          <p:cNvSpPr>
            <a:spLocks noGrp="1"/>
          </p:cNvSpPr>
          <p:nvPr>
            <p:ph type="body" sz="quarter" idx="15"/>
          </p:nvPr>
        </p:nvSpPr>
        <p:spPr>
          <a:xfrm>
            <a:off x="6691872" y="1466939"/>
            <a:ext cx="5314618" cy="2592420"/>
          </a:xfrm>
        </p:spPr>
        <p:txBody>
          <a:bodyPr/>
          <a:lstStyle/>
          <a:p>
            <a:pPr algn="ctr"/>
            <a:r>
              <a:rPr lang="ro-RO" i="1" dirty="0"/>
              <a:t>„</a:t>
            </a:r>
            <a:r>
              <a:rPr lang="ro-RO" sz="2600" i="1" dirty="0"/>
              <a:t>Inovație și Implicații sociale asupra modului în care oamenii pot relaționa unii cu alții într-un mod total nou”</a:t>
            </a:r>
            <a:endParaRPr lang="en-US" sz="2600" i="1" dirty="0"/>
          </a:p>
          <a:p>
            <a:pPr algn="ctr"/>
            <a:r>
              <a:rPr lang="ro-RO" sz="2600" dirty="0"/>
              <a:t>Acțiune cetățenească în monitorizarea mediului și metodologii pentru implicarea și co-crearea comunității.</a:t>
            </a:r>
            <a:endParaRPr lang="en-US" sz="2600" dirty="0"/>
          </a:p>
          <a:p>
            <a:pPr algn="ctr"/>
            <a:endParaRPr lang="en-IE" b="1" dirty="0"/>
          </a:p>
          <a:p>
            <a:pPr algn="ctr"/>
            <a:endParaRPr lang="en-IE" dirty="0"/>
          </a:p>
        </p:txBody>
      </p:sp>
      <p:sp>
        <p:nvSpPr>
          <p:cNvPr id="6" name="Picture Placeholder 5">
            <a:extLst>
              <a:ext uri="{FF2B5EF4-FFF2-40B4-BE49-F238E27FC236}">
                <a16:creationId xmlns="" xmlns:a16="http://schemas.microsoft.com/office/drawing/2014/main" id="{11FAFF19-AD34-4636-9AA6-EE4E1215868B}"/>
              </a:ext>
            </a:extLst>
          </p:cNvPr>
          <p:cNvSpPr>
            <a:spLocks noGrp="1"/>
          </p:cNvSpPr>
          <p:nvPr>
            <p:ph type="pic" sz="quarter" idx="16"/>
          </p:nvPr>
        </p:nvSpPr>
        <p:spPr/>
      </p:sp>
      <p:pic>
        <p:nvPicPr>
          <p:cNvPr id="10" name="Picture 9">
            <a:extLst>
              <a:ext uri="{FF2B5EF4-FFF2-40B4-BE49-F238E27FC236}">
                <a16:creationId xmlns="" xmlns:a16="http://schemas.microsoft.com/office/drawing/2014/main" id="{EFCE9AF6-7BBA-4BAF-A1F5-2050DD06E1FB}"/>
              </a:ext>
            </a:extLst>
          </p:cNvPr>
          <p:cNvPicPr>
            <a:picLocks noChangeAspect="1"/>
          </p:cNvPicPr>
          <p:nvPr/>
        </p:nvPicPr>
        <p:blipFill>
          <a:blip r:embed="rId2"/>
          <a:stretch>
            <a:fillRect/>
          </a:stretch>
        </p:blipFill>
        <p:spPr>
          <a:xfrm>
            <a:off x="1334636" y="2093903"/>
            <a:ext cx="5124887" cy="3194068"/>
          </a:xfrm>
          <a:prstGeom prst="rect">
            <a:avLst/>
          </a:prstGeom>
        </p:spPr>
      </p:pic>
      <p:sp>
        <p:nvSpPr>
          <p:cNvPr id="11" name="Text Placeholder 3">
            <a:extLst>
              <a:ext uri="{FF2B5EF4-FFF2-40B4-BE49-F238E27FC236}">
                <a16:creationId xmlns="" xmlns:a16="http://schemas.microsoft.com/office/drawing/2014/main" id="{A658A27E-9FB5-40F9-A87B-C99BE01D23B2}"/>
              </a:ext>
            </a:extLst>
          </p:cNvPr>
          <p:cNvSpPr txBox="1">
            <a:spLocks/>
          </p:cNvSpPr>
          <p:nvPr/>
        </p:nvSpPr>
        <p:spPr>
          <a:xfrm>
            <a:off x="6416903" y="209159"/>
            <a:ext cx="5589587" cy="697353"/>
          </a:xfrm>
          <a:prstGeom prst="rect">
            <a:avLst/>
          </a:prstGeom>
          <a:solidFill>
            <a:schemeClr val="bg1"/>
          </a:solidFill>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36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ro-RO" b="1" dirty="0" smtClean="0">
                <a:solidFill>
                  <a:srgbClr val="56BE92"/>
                </a:solidFill>
              </a:rPr>
              <a:t>Studiu de caz</a:t>
            </a:r>
            <a:r>
              <a:rPr lang="en-IE" b="1" dirty="0" smtClean="0">
                <a:solidFill>
                  <a:srgbClr val="56BE92"/>
                </a:solidFill>
              </a:rPr>
              <a:t>: </a:t>
            </a:r>
            <a:r>
              <a:rPr lang="en-IE" b="1" dirty="0">
                <a:solidFill>
                  <a:srgbClr val="56BE92"/>
                </a:solidFill>
              </a:rPr>
              <a:t>Smart Citizen</a:t>
            </a:r>
            <a:endParaRPr lang="en-IE" dirty="0">
              <a:solidFill>
                <a:srgbClr val="56BE92"/>
              </a:solidFill>
            </a:endParaRPr>
          </a:p>
        </p:txBody>
      </p:sp>
      <p:sp>
        <p:nvSpPr>
          <p:cNvPr id="12" name="Text Placeholder 2">
            <a:extLst>
              <a:ext uri="{FF2B5EF4-FFF2-40B4-BE49-F238E27FC236}">
                <a16:creationId xmlns="" xmlns:a16="http://schemas.microsoft.com/office/drawing/2014/main" id="{377E4D34-AA2B-4B8E-BFA1-904D724E3A91}"/>
              </a:ext>
            </a:extLst>
          </p:cNvPr>
          <p:cNvSpPr txBox="1">
            <a:spLocks/>
          </p:cNvSpPr>
          <p:nvPr/>
        </p:nvSpPr>
        <p:spPr>
          <a:xfrm>
            <a:off x="6980527" y="3868490"/>
            <a:ext cx="4799282" cy="3496969"/>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baseline="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ro-RO" sz="2800" dirty="0"/>
          </a:p>
          <a:p>
            <a:pPr algn="ctr"/>
            <a:r>
              <a:rPr lang="ro-RO" sz="2600" dirty="0"/>
              <a:t>Modul în care partajarea informațiilor despre mediul tău  poate avea valoare atât pentru tine, cât și pentru sănătatea și calitatea vieții altcuiva</a:t>
            </a:r>
            <a:endParaRPr lang="en-US" sz="2600" dirty="0"/>
          </a:p>
          <a:p>
            <a:pPr algn="ctr">
              <a:lnSpc>
                <a:spcPct val="110000"/>
              </a:lnSpc>
              <a:spcBef>
                <a:spcPts val="0"/>
              </a:spcBef>
            </a:pPr>
            <a:endParaRPr lang="en-IE" sz="2800" i="1" dirty="0"/>
          </a:p>
          <a:p>
            <a:pPr algn="ctr">
              <a:lnSpc>
                <a:spcPct val="110000"/>
              </a:lnSpc>
              <a:spcBef>
                <a:spcPts val="0"/>
              </a:spcBef>
            </a:pPr>
            <a:endParaRPr lang="en-IE" dirty="0"/>
          </a:p>
        </p:txBody>
      </p:sp>
      <p:sp>
        <p:nvSpPr>
          <p:cNvPr id="13" name="Text Placeholder 3">
            <a:extLst>
              <a:ext uri="{FF2B5EF4-FFF2-40B4-BE49-F238E27FC236}">
                <a16:creationId xmlns="" xmlns:a16="http://schemas.microsoft.com/office/drawing/2014/main" id="{C09DE3D1-21AD-4B8E-BDBB-F1978B7642EC}"/>
              </a:ext>
            </a:extLst>
          </p:cNvPr>
          <p:cNvSpPr txBox="1">
            <a:spLocks/>
          </p:cNvSpPr>
          <p:nvPr/>
        </p:nvSpPr>
        <p:spPr>
          <a:xfrm>
            <a:off x="1102285" y="5904607"/>
            <a:ext cx="5589587" cy="697353"/>
          </a:xfrm>
          <a:prstGeom prst="rect">
            <a:avLst/>
          </a:prstGeom>
          <a:solidFill>
            <a:schemeClr val="bg1"/>
          </a:solidFill>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36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IE" sz="1800" b="1" dirty="0">
                <a:solidFill>
                  <a:srgbClr val="56BE92"/>
                </a:solidFill>
                <a:hlinkClick r:id="rId3">
                  <a:extLst>
                    <a:ext uri="{A12FA001-AC4F-418D-AE19-62706E023703}">
                      <ahyp:hlinkClr xmlns="" xmlns:ahyp="http://schemas.microsoft.com/office/drawing/2018/hyperlinkcolor" val="tx"/>
                    </a:ext>
                  </a:extLst>
                </a:hlinkClick>
              </a:rPr>
              <a:t>Website</a:t>
            </a:r>
            <a:r>
              <a:rPr lang="en-IE" sz="1400" b="1" dirty="0">
                <a:solidFill>
                  <a:srgbClr val="0563C1"/>
                </a:solidFill>
                <a:hlinkClick r:id="rId3">
                  <a:extLst>
                    <a:ext uri="{A12FA001-AC4F-418D-AE19-62706E023703}">
                      <ahyp:hlinkClr xmlns="" xmlns:ahyp="http://schemas.microsoft.com/office/drawing/2018/hyperlinkcolor" val="tx"/>
                    </a:ext>
                  </a:extLst>
                </a:hlinkClick>
              </a:rPr>
              <a:t> https://smartcitizen.me/</a:t>
            </a:r>
            <a:r>
              <a:rPr lang="en-IE" sz="1400" b="1" dirty="0">
                <a:solidFill>
                  <a:srgbClr val="56BE92"/>
                </a:solidFill>
              </a:rPr>
              <a:t> </a:t>
            </a:r>
            <a:endParaRPr lang="en-IE" sz="1400" dirty="0">
              <a:solidFill>
                <a:srgbClr val="56BE92"/>
              </a:solidFill>
            </a:endParaRPr>
          </a:p>
        </p:txBody>
      </p:sp>
      <p:pic>
        <p:nvPicPr>
          <p:cNvPr id="15" name="Picture 10" descr="Smart Citizen Kit">
            <a:extLst>
              <a:ext uri="{FF2B5EF4-FFF2-40B4-BE49-F238E27FC236}">
                <a16:creationId xmlns="" xmlns:a16="http://schemas.microsoft.com/office/drawing/2014/main" id="{FBA5B0D9-BC74-488C-9A6A-31FA79D45C3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634" y="5775104"/>
            <a:ext cx="1120041" cy="1120041"/>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 xmlns:a16="http://schemas.microsoft.com/office/drawing/2014/main" id="{2EE4C797-96DF-4B15-AECE-000040E483DD}"/>
              </a:ext>
            </a:extLst>
          </p:cNvPr>
          <p:cNvSpPr txBox="1"/>
          <p:nvPr/>
        </p:nvSpPr>
        <p:spPr>
          <a:xfrm>
            <a:off x="0" y="-9053"/>
            <a:ext cx="5711687" cy="1569660"/>
          </a:xfrm>
          <a:prstGeom prst="rect">
            <a:avLst/>
          </a:prstGeom>
          <a:solidFill>
            <a:schemeClr val="bg1"/>
          </a:solidFill>
        </p:spPr>
        <p:txBody>
          <a:bodyPr wrap="square" rtlCol="0">
            <a:spAutoFit/>
          </a:bodyPr>
          <a:lstStyle/>
          <a:p>
            <a:r>
              <a:rPr lang="en-IE" sz="2400" dirty="0">
                <a:solidFill>
                  <a:srgbClr val="A6377D"/>
                </a:solidFill>
                <a:latin typeface="Cooper Black" panose="0208090404030B020404" pitchFamily="18" charset="0"/>
              </a:rPr>
              <a:t>EX</a:t>
            </a:r>
            <a:r>
              <a:rPr lang="ro-RO" sz="2400" dirty="0">
                <a:solidFill>
                  <a:srgbClr val="A6377D"/>
                </a:solidFill>
                <a:latin typeface="Cooper Black" panose="0208090404030B020404" pitchFamily="18" charset="0"/>
              </a:rPr>
              <a:t>E</a:t>
            </a:r>
            <a:r>
              <a:rPr lang="en-IE" sz="2400" dirty="0">
                <a:solidFill>
                  <a:srgbClr val="A6377D"/>
                </a:solidFill>
                <a:latin typeface="Cooper Black" panose="0208090404030B020404" pitchFamily="18" charset="0"/>
              </a:rPr>
              <a:t>MPLE YDSI </a:t>
            </a:r>
          </a:p>
          <a:p>
            <a:r>
              <a:rPr lang="en-IE" sz="2400" dirty="0">
                <a:solidFill>
                  <a:srgbClr val="A6377D"/>
                </a:solidFill>
                <a:hlinkClick r:id="rId5">
                  <a:extLst>
                    <a:ext uri="{A12FA001-AC4F-418D-AE19-62706E023703}">
                      <ahyp:hlinkClr xmlns:ahyp="http://schemas.microsoft.com/office/drawing/2018/hyperlinkcolor" xmlns="" xmlns:lc="http://schemas.openxmlformats.org/drawingml/2006/lockedCanvas" val="tx"/>
                    </a:ext>
                  </a:extLst>
                </a:hlinkClick>
              </a:rPr>
              <a:t>A</a:t>
            </a:r>
            <a:r>
              <a:rPr lang="en-IE" sz="2400" dirty="0">
                <a:solidFill>
                  <a:srgbClr val="A6377D"/>
                </a:solidFill>
                <a:hlinkClick r:id="rId5">
                  <a:extLst>
                    <a:ext uri="{A12FA001-AC4F-418D-AE19-62706E023703}">
                      <ahyp:hlinkClr xmlns:ahyp="http://schemas.microsoft.com/office/drawing/2018/hyperlinkcolor" xmlns="" xmlns:lc="http://schemas.openxmlformats.org/drawingml/2006/lockedCanvas" val="tx"/>
                    </a:ext>
                  </a:extLst>
                </a:hlinkClick>
              </a:rPr>
              <a:t>PI</a:t>
            </a:r>
            <a:r>
              <a:rPr lang="ro-RO" sz="2400" dirty="0">
                <a:solidFill>
                  <a:srgbClr val="A6377D"/>
                </a:solidFill>
              </a:rPr>
              <a:t> bazat pe Cloud, Electronice Open Source </a:t>
            </a:r>
            <a:r>
              <a:rPr lang="en-IE" sz="2400" dirty="0">
                <a:solidFill>
                  <a:srgbClr val="A6377D"/>
                </a:solidFill>
                <a:hlinkClick r:id="rId6">
                  <a:extLst>
                    <a:ext uri="{A12FA001-AC4F-418D-AE19-62706E023703}">
                      <ahyp:hlinkClr xmlns="" xmlns:ahyp="http://schemas.microsoft.com/office/drawing/2018/hyperlinkcolor" xmlns:lc="http://schemas.openxmlformats.org/drawingml/2006/lockedCanvas" val="tx"/>
                    </a:ext>
                  </a:extLst>
                </a:hlinkClick>
              </a:rPr>
              <a:t>Arduino</a:t>
            </a:r>
            <a:r>
              <a:rPr lang="ro-RO" sz="2400" dirty="0">
                <a:solidFill>
                  <a:srgbClr val="A6377D"/>
                </a:solidFill>
              </a:rPr>
              <a:t>, Platformă de Date și un Depozit de Date GitHub pentru Discuții</a:t>
            </a:r>
            <a:endParaRPr lang="en-US" sz="2400" dirty="0">
              <a:solidFill>
                <a:srgbClr val="A6377D"/>
              </a:solidFill>
            </a:endParaRPr>
          </a:p>
        </p:txBody>
      </p:sp>
    </p:spTree>
    <p:extLst>
      <p:ext uri="{BB962C8B-B14F-4D97-AF65-F5344CB8AC3E}">
        <p14:creationId xmlns:p14="http://schemas.microsoft.com/office/powerpoint/2010/main" val="3436290617"/>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 xmlns:a16="http://schemas.microsoft.com/office/drawing/2014/main" id="{18A6DF60-BD40-4E28-8AC8-4EC834B565ED}"/>
              </a:ext>
            </a:extLst>
          </p:cNvPr>
          <p:cNvSpPr>
            <a:spLocks noGrp="1"/>
          </p:cNvSpPr>
          <p:nvPr>
            <p:ph type="body" sz="quarter" idx="14"/>
          </p:nvPr>
        </p:nvSpPr>
        <p:spPr>
          <a:xfrm>
            <a:off x="225328" y="1065712"/>
            <a:ext cx="7823968" cy="3202098"/>
          </a:xfrm>
        </p:spPr>
        <p:txBody>
          <a:bodyPr/>
          <a:lstStyle/>
          <a:p>
            <a:r>
              <a:rPr lang="ro-RO" dirty="0" smtClean="0">
                <a:solidFill>
                  <a:schemeClr val="tx1">
                    <a:lumMod val="75000"/>
                    <a:lumOff val="25000"/>
                  </a:schemeClr>
                </a:solidFill>
              </a:rPr>
              <a:t>Robotica</a:t>
            </a:r>
            <a:r>
              <a:rPr lang="ro-RO" dirty="0">
                <a:solidFill>
                  <a:schemeClr val="tx1">
                    <a:lumMod val="75000"/>
                    <a:lumOff val="25000"/>
                  </a:schemeClr>
                </a:solidFill>
              </a:rPr>
              <a:t>, proiectarea, construcția și utilizarea mașinilor (roboți) pentru a îndeplini sarcini îndeplinite în mod tradițional de către ființe umane. Roboții implică de obicei o structură fizică mobilă, un motor sau un fel, un sistem de senzori, o sursă de alimentare și un „creier” al computerului care controlează toate aceste elemente. Robotica este utilizată pe scară largă în industrii precum fabricarea automobilelor pentru a îndeplini sarcini repetitive simple și în industriile în care munca trebuie efectuată în medii periculoase pentru oameni. Robotica are potențialul de a transforma pozitiv viețile și practicile de muncă, de a crește nivelurile de eficiență și siguranță și de a oferi niveluri îmbunătățite de </a:t>
            </a:r>
            <a:r>
              <a:rPr lang="ro-RO" dirty="0" smtClean="0">
                <a:solidFill>
                  <a:schemeClr val="tx1">
                    <a:lumMod val="75000"/>
                    <a:lumOff val="25000"/>
                  </a:schemeClr>
                </a:solidFill>
              </a:rPr>
              <a:t>servicii</a:t>
            </a:r>
            <a:r>
              <a:rPr lang="ro-RO" dirty="0">
                <a:solidFill>
                  <a:schemeClr val="tx1">
                    <a:lumMod val="75000"/>
                    <a:lumOff val="25000"/>
                  </a:schemeClr>
                </a:solidFill>
              </a:rPr>
              <a:t> </a:t>
            </a:r>
            <a:r>
              <a:rPr lang="en-IE" dirty="0" smtClean="0">
                <a:solidFill>
                  <a:schemeClr val="tx1">
                    <a:lumMod val="75000"/>
                    <a:lumOff val="25000"/>
                  </a:schemeClr>
                </a:solidFill>
              </a:rPr>
              <a:t>(</a:t>
            </a:r>
            <a:r>
              <a:rPr lang="en-IE" dirty="0" smtClean="0">
                <a:solidFill>
                  <a:schemeClr val="tx1">
                    <a:lumMod val="75000"/>
                    <a:lumOff val="25000"/>
                  </a:schemeClr>
                </a:solidFill>
                <a:hlinkClick r:id="rId2"/>
              </a:rPr>
              <a:t>How </a:t>
            </a:r>
            <a:r>
              <a:rPr lang="en-IE" dirty="0">
                <a:solidFill>
                  <a:schemeClr val="tx1">
                    <a:lumMod val="75000"/>
                    <a:lumOff val="25000"/>
                  </a:schemeClr>
                </a:solidFill>
                <a:hlinkClick r:id="rId2"/>
              </a:rPr>
              <a:t>Stuff </a:t>
            </a:r>
            <a:r>
              <a:rPr lang="en-IE" dirty="0" smtClean="0">
                <a:solidFill>
                  <a:schemeClr val="tx1">
                    <a:lumMod val="75000"/>
                    <a:lumOff val="25000"/>
                  </a:schemeClr>
                </a:solidFill>
                <a:hlinkClick r:id="rId2"/>
              </a:rPr>
              <a:t>Works</a:t>
            </a:r>
            <a:r>
              <a:rPr lang="en-IE" dirty="0" smtClean="0">
                <a:solidFill>
                  <a:schemeClr val="tx1">
                    <a:lumMod val="75000"/>
                    <a:lumOff val="25000"/>
                  </a:schemeClr>
                </a:solidFill>
              </a:rPr>
              <a:t>)</a:t>
            </a:r>
            <a:r>
              <a:rPr lang="ro-RO" dirty="0" smtClean="0">
                <a:solidFill>
                  <a:schemeClr val="tx1">
                    <a:lumMod val="75000"/>
                    <a:lumOff val="25000"/>
                  </a:schemeClr>
                </a:solidFill>
              </a:rPr>
              <a:t> </a:t>
            </a:r>
            <a:r>
              <a:rPr lang="en-IE" b="1" dirty="0" smtClean="0">
                <a:solidFill>
                  <a:schemeClr val="tx1">
                    <a:lumMod val="75000"/>
                    <a:lumOff val="25000"/>
                  </a:schemeClr>
                </a:solidFill>
              </a:rPr>
              <a:t>Ex</a:t>
            </a:r>
            <a:r>
              <a:rPr lang="ro-RO" b="1" dirty="0" smtClean="0">
                <a:solidFill>
                  <a:schemeClr val="tx1">
                    <a:lumMod val="75000"/>
                    <a:lumOff val="25000"/>
                  </a:schemeClr>
                </a:solidFill>
              </a:rPr>
              <a:t>e</a:t>
            </a:r>
            <a:r>
              <a:rPr lang="en-IE" b="1" dirty="0" err="1" smtClean="0">
                <a:solidFill>
                  <a:schemeClr val="tx1">
                    <a:lumMod val="75000"/>
                    <a:lumOff val="25000"/>
                  </a:schemeClr>
                </a:solidFill>
              </a:rPr>
              <a:t>mple</a:t>
            </a:r>
            <a:r>
              <a:rPr lang="ro-RO" b="1" dirty="0">
                <a:solidFill>
                  <a:schemeClr val="tx1">
                    <a:lumMod val="75000"/>
                    <a:lumOff val="25000"/>
                  </a:schemeClr>
                </a:solidFill>
              </a:rPr>
              <a:t>:</a:t>
            </a:r>
            <a:r>
              <a:rPr lang="en-IE" b="1" dirty="0" smtClean="0">
                <a:solidFill>
                  <a:schemeClr val="tx1">
                    <a:lumMod val="75000"/>
                    <a:lumOff val="25000"/>
                  </a:schemeClr>
                </a:solidFill>
              </a:rPr>
              <a:t> </a:t>
            </a:r>
            <a:r>
              <a:rPr lang="en-IE" dirty="0">
                <a:solidFill>
                  <a:schemeClr val="tx1">
                    <a:lumMod val="75000"/>
                    <a:lumOff val="25000"/>
                  </a:schemeClr>
                </a:solidFill>
                <a:hlinkClick r:id="rId3"/>
              </a:rPr>
              <a:t>Roomba Vacuum, </a:t>
            </a:r>
            <a:r>
              <a:rPr lang="en-IE" dirty="0">
                <a:solidFill>
                  <a:schemeClr val="tx1">
                    <a:lumMod val="75000"/>
                    <a:lumOff val="25000"/>
                  </a:schemeClr>
                </a:solidFill>
              </a:rPr>
              <a:t>Robot Dog Aibo, </a:t>
            </a:r>
            <a:r>
              <a:rPr lang="ro-RO" dirty="0" smtClean="0">
                <a:solidFill>
                  <a:schemeClr val="tx1">
                    <a:lumMod val="75000"/>
                    <a:lumOff val="25000"/>
                  </a:schemeClr>
                </a:solidFill>
              </a:rPr>
              <a:t>mașini autonome</a:t>
            </a:r>
            <a:r>
              <a:rPr lang="en-IE" dirty="0" smtClean="0">
                <a:solidFill>
                  <a:schemeClr val="tx1">
                    <a:lumMod val="75000"/>
                    <a:lumOff val="25000"/>
                  </a:schemeClr>
                </a:solidFill>
              </a:rPr>
              <a:t>, drone, </a:t>
            </a:r>
            <a:r>
              <a:rPr lang="ro-RO" dirty="0" smtClean="0">
                <a:solidFill>
                  <a:schemeClr val="tx1">
                    <a:lumMod val="75000"/>
                    <a:lumOff val="25000"/>
                  </a:schemeClr>
                </a:solidFill>
              </a:rPr>
              <a:t>Imprimante </a:t>
            </a:r>
            <a:r>
              <a:rPr lang="en-IE" dirty="0" smtClean="0">
                <a:solidFill>
                  <a:schemeClr val="tx1">
                    <a:lumMod val="75000"/>
                    <a:lumOff val="25000"/>
                  </a:schemeClr>
                </a:solidFill>
              </a:rPr>
              <a:t>3D, </a:t>
            </a:r>
            <a:r>
              <a:rPr lang="en-IE" dirty="0">
                <a:solidFill>
                  <a:schemeClr val="tx1">
                    <a:lumMod val="75000"/>
                    <a:lumOff val="25000"/>
                  </a:schemeClr>
                </a:solidFill>
              </a:rPr>
              <a:t>(</a:t>
            </a:r>
            <a:r>
              <a:rPr lang="en-IE" dirty="0">
                <a:solidFill>
                  <a:schemeClr val="tx1">
                    <a:lumMod val="75000"/>
                    <a:lumOff val="25000"/>
                  </a:schemeClr>
                </a:solidFill>
                <a:hlinkClick r:id="rId4"/>
              </a:rPr>
              <a:t>Types of Robotics</a:t>
            </a:r>
            <a:r>
              <a:rPr lang="en-IE" dirty="0">
                <a:solidFill>
                  <a:schemeClr val="tx1">
                    <a:lumMod val="75000"/>
                    <a:lumOff val="25000"/>
                  </a:schemeClr>
                </a:solidFill>
              </a:rPr>
              <a:t>)</a:t>
            </a:r>
          </a:p>
        </p:txBody>
      </p:sp>
      <p:sp>
        <p:nvSpPr>
          <p:cNvPr id="3" name="Text Placeholder 2">
            <a:extLst>
              <a:ext uri="{FF2B5EF4-FFF2-40B4-BE49-F238E27FC236}">
                <a16:creationId xmlns="" xmlns:a16="http://schemas.microsoft.com/office/drawing/2014/main" id="{E7E38F28-F989-46B8-82EE-C0F78691C0DB}"/>
              </a:ext>
            </a:extLst>
          </p:cNvPr>
          <p:cNvSpPr>
            <a:spLocks noGrp="1"/>
          </p:cNvSpPr>
          <p:nvPr>
            <p:ph type="body" sz="quarter" idx="15"/>
          </p:nvPr>
        </p:nvSpPr>
        <p:spPr>
          <a:xfrm>
            <a:off x="644079" y="368359"/>
            <a:ext cx="7923750" cy="697353"/>
          </a:xfrm>
        </p:spPr>
        <p:txBody>
          <a:bodyPr>
            <a:noAutofit/>
          </a:bodyPr>
          <a:lstStyle/>
          <a:p>
            <a:r>
              <a:rPr lang="en-IE" sz="4800" b="1" dirty="0" smtClean="0"/>
              <a:t>Robotic</a:t>
            </a:r>
            <a:r>
              <a:rPr lang="ro-RO" sz="4800" b="1" dirty="0" smtClean="0"/>
              <a:t>ă</a:t>
            </a:r>
            <a:endParaRPr lang="en-IE" sz="4800" b="1" dirty="0"/>
          </a:p>
        </p:txBody>
      </p:sp>
      <p:pic>
        <p:nvPicPr>
          <p:cNvPr id="15" name="Picture 14" descr="A picture containing dryer&#10;&#10;Description automatically generated">
            <a:extLst>
              <a:ext uri="{FF2B5EF4-FFF2-40B4-BE49-F238E27FC236}">
                <a16:creationId xmlns="" xmlns:a16="http://schemas.microsoft.com/office/drawing/2014/main" id="{562F4A63-B962-42C9-9233-30389647EB77}"/>
              </a:ext>
            </a:extLst>
          </p:cNvPr>
          <p:cNvPicPr>
            <a:picLocks noChangeAspect="1"/>
          </p:cNvPicPr>
          <p:nvPr/>
        </p:nvPicPr>
        <p:blipFill>
          <a:blip r:embed="rId5"/>
          <a:stretch>
            <a:fillRect/>
          </a:stretch>
        </p:blipFill>
        <p:spPr>
          <a:xfrm>
            <a:off x="7443990" y="2016779"/>
            <a:ext cx="4748010" cy="2670755"/>
          </a:xfrm>
          <a:prstGeom prst="rect">
            <a:avLst/>
          </a:prstGeom>
        </p:spPr>
      </p:pic>
    </p:spTree>
    <p:extLst>
      <p:ext uri="{BB962C8B-B14F-4D97-AF65-F5344CB8AC3E}">
        <p14:creationId xmlns:p14="http://schemas.microsoft.com/office/powerpoint/2010/main" val="3036029316"/>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 xmlns:a16="http://schemas.microsoft.com/office/drawing/2014/main" id="{95273625-44B4-4380-89A6-3BFC0F67FFEE}"/>
              </a:ext>
            </a:extLst>
          </p:cNvPr>
          <p:cNvSpPr>
            <a:spLocks noGrp="1"/>
          </p:cNvSpPr>
          <p:nvPr>
            <p:ph type="body" sz="quarter" idx="15"/>
          </p:nvPr>
        </p:nvSpPr>
        <p:spPr>
          <a:xfrm>
            <a:off x="5795493" y="3511890"/>
            <a:ext cx="5946935" cy="2592420"/>
          </a:xfrm>
        </p:spPr>
        <p:txBody>
          <a:bodyPr/>
          <a:lstStyle/>
          <a:p>
            <a:r>
              <a:rPr lang="en-IE" sz="2800" b="1" dirty="0" err="1" smtClean="0">
                <a:effectLst/>
                <a:hlinkClick r:id="rId2">
                  <a:extLst>
                    <a:ext uri="{A12FA001-AC4F-418D-AE19-62706E023703}">
                      <ahyp:hlinkClr xmlns="" xmlns:ahyp="http://schemas.microsoft.com/office/drawing/2018/hyperlinkcolor" val="tx"/>
                    </a:ext>
                  </a:extLst>
                </a:hlinkClick>
              </a:rPr>
              <a:t>Robo</a:t>
            </a:r>
            <a:r>
              <a:rPr lang="ro-RO" sz="2800" b="1" dirty="0" smtClean="0">
                <a:effectLst/>
                <a:hlinkClick r:id="rId2">
                  <a:extLst>
                    <a:ext uri="{A12FA001-AC4F-418D-AE19-62706E023703}">
                      <ahyp:hlinkClr xmlns="" xmlns:ahyp="http://schemas.microsoft.com/office/drawing/2018/hyperlinkcolor" val="tx"/>
                    </a:ext>
                  </a:extLst>
                </a:hlinkClick>
              </a:rPr>
              <a:t>ții</a:t>
            </a:r>
            <a:r>
              <a:rPr lang="en-IE" sz="2800" b="0" dirty="0">
                <a:effectLst/>
              </a:rPr>
              <a:t> </a:t>
            </a:r>
            <a:r>
              <a:rPr lang="ro-RO" sz="2800" dirty="0" smtClean="0"/>
              <a:t>pot </a:t>
            </a:r>
            <a:r>
              <a:rPr lang="ro-RO" sz="2800" dirty="0"/>
              <a:t>fi instruiți pentru a ajuta oamenii în recuperarea în caz de dezastru, pentru a efectua misiuni de salvare în condiții periculoase sau pur și simplu pentru a merge în locuri unde oamenii nu pot ajunge. Un exemplu bine cunoscut </a:t>
            </a:r>
            <a:r>
              <a:rPr lang="ro-RO" sz="2800" dirty="0" smtClean="0"/>
              <a:t>este</a:t>
            </a:r>
            <a:r>
              <a:rPr lang="ro-RO" sz="2800" dirty="0"/>
              <a:t> </a:t>
            </a:r>
            <a:r>
              <a:rPr lang="en-IE" sz="2800" b="0" dirty="0" smtClean="0">
                <a:effectLst/>
                <a:hlinkClick r:id="rId3">
                  <a:extLst>
                    <a:ext uri="{A12FA001-AC4F-418D-AE19-62706E023703}">
                      <ahyp:hlinkClr xmlns="" xmlns:ahyp="http://schemas.microsoft.com/office/drawing/2018/hyperlinkcolor" val="tx"/>
                    </a:ext>
                  </a:extLst>
                </a:hlinkClick>
              </a:rPr>
              <a:t>Mars </a:t>
            </a:r>
            <a:r>
              <a:rPr lang="en-IE" sz="2800" b="0" dirty="0">
                <a:effectLst/>
                <a:hlinkClick r:id="rId3">
                  <a:extLst>
                    <a:ext uri="{A12FA001-AC4F-418D-AE19-62706E023703}">
                      <ahyp:hlinkClr xmlns="" xmlns:ahyp="http://schemas.microsoft.com/office/drawing/2018/hyperlinkcolor" val="tx"/>
                    </a:ext>
                  </a:extLst>
                </a:hlinkClick>
              </a:rPr>
              <a:t>Rover</a:t>
            </a:r>
            <a:r>
              <a:rPr lang="en-IE" sz="2800" b="0" dirty="0">
                <a:effectLst/>
              </a:rPr>
              <a:t>.</a:t>
            </a:r>
            <a:endParaRPr lang="en-IE" sz="2800" dirty="0"/>
          </a:p>
        </p:txBody>
      </p:sp>
      <p:sp>
        <p:nvSpPr>
          <p:cNvPr id="8" name="Text Placeholder 7">
            <a:extLst>
              <a:ext uri="{FF2B5EF4-FFF2-40B4-BE49-F238E27FC236}">
                <a16:creationId xmlns="" xmlns:a16="http://schemas.microsoft.com/office/drawing/2014/main" id="{34EF6F16-F2CD-41DA-A978-BAB9C9962B13}"/>
              </a:ext>
            </a:extLst>
          </p:cNvPr>
          <p:cNvSpPr>
            <a:spLocks noGrp="1"/>
          </p:cNvSpPr>
          <p:nvPr>
            <p:ph type="body" sz="quarter" idx="16"/>
          </p:nvPr>
        </p:nvSpPr>
        <p:spPr>
          <a:xfrm>
            <a:off x="4780023" y="3904456"/>
            <a:ext cx="785328" cy="1056986"/>
          </a:xfrm>
        </p:spPr>
        <p:txBody>
          <a:bodyPr>
            <a:normAutofit fontScale="85000" lnSpcReduction="20000"/>
          </a:bodyPr>
          <a:lstStyle/>
          <a:p>
            <a:endParaRPr lang="en-IE" dirty="0"/>
          </a:p>
        </p:txBody>
      </p:sp>
      <p:sp>
        <p:nvSpPr>
          <p:cNvPr id="5" name="Text Placeholder 4">
            <a:extLst>
              <a:ext uri="{FF2B5EF4-FFF2-40B4-BE49-F238E27FC236}">
                <a16:creationId xmlns="" xmlns:a16="http://schemas.microsoft.com/office/drawing/2014/main" id="{540B0406-3177-4E13-8CB4-AE0B13A7C322}"/>
              </a:ext>
            </a:extLst>
          </p:cNvPr>
          <p:cNvSpPr>
            <a:spLocks noGrp="1"/>
          </p:cNvSpPr>
          <p:nvPr>
            <p:ph type="body" sz="quarter" idx="13"/>
          </p:nvPr>
        </p:nvSpPr>
        <p:spPr>
          <a:xfrm>
            <a:off x="1195959" y="889751"/>
            <a:ext cx="4369392" cy="4493975"/>
          </a:xfrm>
        </p:spPr>
        <p:txBody>
          <a:bodyPr/>
          <a:lstStyle/>
          <a:p>
            <a:r>
              <a:rPr lang="ro-RO" dirty="0" smtClean="0">
                <a:solidFill>
                  <a:schemeClr val="tx1">
                    <a:lumMod val="75000"/>
                    <a:lumOff val="25000"/>
                  </a:schemeClr>
                </a:solidFill>
              </a:rPr>
              <a:t>”</a:t>
            </a:r>
            <a:r>
              <a:rPr lang="en-IE" dirty="0" err="1" smtClean="0">
                <a:solidFill>
                  <a:schemeClr val="tx1">
                    <a:lumMod val="75000"/>
                    <a:lumOff val="25000"/>
                  </a:schemeClr>
                </a:solidFill>
              </a:rPr>
              <a:t>Robo</a:t>
            </a:r>
            <a:r>
              <a:rPr lang="ro-RO" dirty="0" smtClean="0">
                <a:solidFill>
                  <a:schemeClr val="tx1">
                    <a:lumMod val="75000"/>
                    <a:lumOff val="25000"/>
                  </a:schemeClr>
                </a:solidFill>
              </a:rPr>
              <a:t>ții</a:t>
            </a:r>
            <a:r>
              <a:rPr lang="en-IE" dirty="0" smtClean="0">
                <a:solidFill>
                  <a:schemeClr val="tx1">
                    <a:lumMod val="75000"/>
                    <a:lumOff val="25000"/>
                  </a:schemeClr>
                </a:solidFill>
              </a:rPr>
              <a:t> </a:t>
            </a:r>
            <a:r>
              <a:rPr lang="ro-RO" dirty="0" smtClean="0">
                <a:solidFill>
                  <a:schemeClr val="tx1">
                    <a:lumMod val="75000"/>
                    <a:lumOff val="25000"/>
                  </a:schemeClr>
                </a:solidFill>
              </a:rPr>
              <a:t>se pot</a:t>
            </a:r>
            <a:r>
              <a:rPr lang="en-IE" dirty="0" smtClean="0">
                <a:solidFill>
                  <a:schemeClr val="tx1">
                    <a:lumMod val="75000"/>
                    <a:lumOff val="25000"/>
                  </a:schemeClr>
                </a:solidFill>
              </a:rPr>
              <a:t> adapt</a:t>
            </a:r>
            <a:r>
              <a:rPr lang="ro-RO" dirty="0" smtClean="0">
                <a:solidFill>
                  <a:schemeClr val="tx1">
                    <a:lumMod val="75000"/>
                    <a:lumOff val="25000"/>
                  </a:schemeClr>
                </a:solidFill>
              </a:rPr>
              <a:t>a</a:t>
            </a:r>
            <a:r>
              <a:rPr lang="en-IE" dirty="0" smtClean="0">
                <a:solidFill>
                  <a:schemeClr val="tx1">
                    <a:lumMod val="75000"/>
                    <a:lumOff val="25000"/>
                  </a:schemeClr>
                </a:solidFill>
              </a:rPr>
              <a:t> </a:t>
            </a:r>
            <a:r>
              <a:rPr lang="ro-RO" dirty="0" smtClean="0">
                <a:solidFill>
                  <a:schemeClr val="tx1">
                    <a:lumMod val="75000"/>
                    <a:lumOff val="25000"/>
                  </a:schemeClr>
                </a:solidFill>
              </a:rPr>
              <a:t>la</a:t>
            </a:r>
            <a:r>
              <a:rPr lang="en-IE" dirty="0" smtClean="0">
                <a:solidFill>
                  <a:schemeClr val="tx1">
                    <a:lumMod val="75000"/>
                    <a:lumOff val="25000"/>
                  </a:schemeClr>
                </a:solidFill>
              </a:rPr>
              <a:t> </a:t>
            </a:r>
            <a:r>
              <a:rPr lang="ro-RO" dirty="0" smtClean="0">
                <a:solidFill>
                  <a:schemeClr val="tx1">
                    <a:lumMod val="75000"/>
                    <a:lumOff val="25000"/>
                  </a:schemeClr>
                </a:solidFill>
              </a:rPr>
              <a:t>orice</a:t>
            </a:r>
            <a:r>
              <a:rPr lang="en-IE" dirty="0" smtClean="0">
                <a:solidFill>
                  <a:schemeClr val="tx1">
                    <a:lumMod val="75000"/>
                    <a:lumOff val="25000"/>
                  </a:schemeClr>
                </a:solidFill>
              </a:rPr>
              <a:t> </a:t>
            </a:r>
            <a:r>
              <a:rPr lang="en-IE" dirty="0" err="1" smtClean="0">
                <a:solidFill>
                  <a:schemeClr val="tx1">
                    <a:lumMod val="75000"/>
                    <a:lumOff val="25000"/>
                  </a:schemeClr>
                </a:solidFill>
              </a:rPr>
              <a:t>cultur</a:t>
            </a:r>
            <a:r>
              <a:rPr lang="ro-RO" dirty="0" smtClean="0">
                <a:solidFill>
                  <a:schemeClr val="tx1">
                    <a:lumMod val="75000"/>
                    <a:lumOff val="25000"/>
                  </a:schemeClr>
                </a:solidFill>
              </a:rPr>
              <a:t>ă</a:t>
            </a:r>
            <a:r>
              <a:rPr lang="en-IE" dirty="0" smtClean="0">
                <a:solidFill>
                  <a:schemeClr val="tx1">
                    <a:lumMod val="75000"/>
                    <a:lumOff val="25000"/>
                  </a:schemeClr>
                </a:solidFill>
              </a:rPr>
              <a:t>, </a:t>
            </a:r>
            <a:r>
              <a:rPr lang="ro-RO" dirty="0" smtClean="0">
                <a:solidFill>
                  <a:schemeClr val="tx1">
                    <a:lumMod val="75000"/>
                    <a:lumOff val="25000"/>
                  </a:schemeClr>
                </a:solidFill>
              </a:rPr>
              <a:t>pot să învețe orice limbă și</a:t>
            </a:r>
            <a:r>
              <a:rPr lang="en-IE" dirty="0" smtClean="0">
                <a:solidFill>
                  <a:schemeClr val="tx1">
                    <a:lumMod val="75000"/>
                    <a:lumOff val="25000"/>
                  </a:schemeClr>
                </a:solidFill>
              </a:rPr>
              <a:t> </a:t>
            </a:r>
            <a:r>
              <a:rPr lang="ro-RO" dirty="0" smtClean="0">
                <a:solidFill>
                  <a:schemeClr val="tx1">
                    <a:lumMod val="75000"/>
                    <a:lumOff val="25000"/>
                  </a:schemeClr>
                </a:solidFill>
              </a:rPr>
              <a:t>pot deveni creatori pentru aproape orice lucru”</a:t>
            </a:r>
            <a:endParaRPr lang="en-IE" dirty="0">
              <a:solidFill>
                <a:schemeClr val="tx1">
                  <a:lumMod val="75000"/>
                  <a:lumOff val="25000"/>
                </a:schemeClr>
              </a:solidFill>
            </a:endParaRPr>
          </a:p>
          <a:p>
            <a:r>
              <a:rPr lang="en-IE" sz="2400" b="0" i="0" dirty="0">
                <a:solidFill>
                  <a:schemeClr val="tx1">
                    <a:lumMod val="75000"/>
                    <a:lumOff val="25000"/>
                  </a:schemeClr>
                </a:solidFill>
                <a:effectLst/>
                <a:latin typeface="gill-sans-nova"/>
                <a:hlinkClick r:id="rId4"/>
              </a:rPr>
              <a:t>APS Fellow Linda B. Smith</a:t>
            </a:r>
            <a:endParaRPr lang="en-IE" sz="2400" dirty="0">
              <a:solidFill>
                <a:schemeClr val="tx1">
                  <a:lumMod val="75000"/>
                  <a:lumOff val="25000"/>
                </a:schemeClr>
              </a:solidFill>
            </a:endParaRPr>
          </a:p>
        </p:txBody>
      </p:sp>
      <p:sp>
        <p:nvSpPr>
          <p:cNvPr id="9" name="Text Placeholder 8">
            <a:extLst>
              <a:ext uri="{FF2B5EF4-FFF2-40B4-BE49-F238E27FC236}">
                <a16:creationId xmlns="" xmlns:a16="http://schemas.microsoft.com/office/drawing/2014/main" id="{C016A9D6-8C71-4D46-8783-042F974CA9FD}"/>
              </a:ext>
            </a:extLst>
          </p:cNvPr>
          <p:cNvSpPr>
            <a:spLocks noGrp="1"/>
          </p:cNvSpPr>
          <p:nvPr>
            <p:ph type="body" sz="quarter" idx="17"/>
          </p:nvPr>
        </p:nvSpPr>
        <p:spPr/>
        <p:txBody>
          <a:bodyPr>
            <a:normAutofit fontScale="92500" lnSpcReduction="10000"/>
          </a:bodyPr>
          <a:lstStyle/>
          <a:p>
            <a:endParaRPr lang="en-IE" dirty="0"/>
          </a:p>
        </p:txBody>
      </p:sp>
      <p:pic>
        <p:nvPicPr>
          <p:cNvPr id="1028" name="Picture 4" descr="NASA's Perseverance Mars Rover Using PIXL">
            <a:extLst>
              <a:ext uri="{FF2B5EF4-FFF2-40B4-BE49-F238E27FC236}">
                <a16:creationId xmlns="" xmlns:a16="http://schemas.microsoft.com/office/drawing/2014/main" id="{AB9D488B-56FE-4B61-B05A-E45B098DB43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16820" y="294962"/>
            <a:ext cx="5189826" cy="2918860"/>
          </a:xfrm>
          <a:prstGeom prst="round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3330628"/>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 xmlns:a16="http://schemas.microsoft.com/office/drawing/2014/main" id="{4EE14B3B-F8E0-4940-A777-1BE2C3F75D06}"/>
              </a:ext>
            </a:extLst>
          </p:cNvPr>
          <p:cNvSpPr>
            <a:spLocks noGrp="1"/>
          </p:cNvSpPr>
          <p:nvPr>
            <p:ph type="body" sz="quarter" idx="14"/>
          </p:nvPr>
        </p:nvSpPr>
        <p:spPr>
          <a:xfrm>
            <a:off x="3670479" y="347730"/>
            <a:ext cx="8242479" cy="6168979"/>
          </a:xfrm>
        </p:spPr>
        <p:txBody>
          <a:bodyPr/>
          <a:lstStyle/>
          <a:p>
            <a:r>
              <a:rPr lang="ro-RO" sz="2300" b="1" dirty="0">
                <a:solidFill>
                  <a:srgbClr val="FDA81F"/>
                </a:solidFill>
              </a:rPr>
              <a:t>Roboții de asistență în caz de urgență și de intervenție în caz de dezastru </a:t>
            </a:r>
            <a:r>
              <a:rPr lang="ro-RO" sz="2300" dirty="0">
                <a:solidFill>
                  <a:schemeClr val="tx1">
                    <a:lumMod val="75000"/>
                    <a:lumOff val="25000"/>
                  </a:schemeClr>
                </a:solidFill>
              </a:rPr>
              <a:t>îndeplinesc sarcini periculoase, cum ar fi căutarea de supraviețuitori după o urgență. După tsunami-ul japonez din 2011, </a:t>
            </a:r>
            <a:r>
              <a:rPr lang="en-IE" sz="2300" b="0" i="0" dirty="0" err="1" smtClean="0">
                <a:solidFill>
                  <a:schemeClr val="tx1">
                    <a:lumMod val="75000"/>
                    <a:lumOff val="25000"/>
                  </a:schemeClr>
                </a:solidFill>
                <a:effectLst/>
                <a:hlinkClick r:id="rId2"/>
              </a:rPr>
              <a:t>Packbots</a:t>
            </a:r>
            <a:r>
              <a:rPr lang="en-IE" sz="2300" b="0" i="0" dirty="0" smtClean="0">
                <a:solidFill>
                  <a:schemeClr val="tx1">
                    <a:lumMod val="75000"/>
                    <a:lumOff val="25000"/>
                  </a:schemeClr>
                </a:solidFill>
                <a:effectLst/>
              </a:rPr>
              <a:t> </a:t>
            </a:r>
            <a:r>
              <a:rPr lang="ro-RO" sz="2300" dirty="0">
                <a:solidFill>
                  <a:schemeClr val="tx1">
                    <a:lumMod val="75000"/>
                    <a:lumOff val="25000"/>
                  </a:schemeClr>
                </a:solidFill>
              </a:rPr>
              <a:t>a inspectat pagubele la centrala nucleară Daiichi.</a:t>
            </a:r>
            <a:endParaRPr lang="en-IE" sz="2300" dirty="0">
              <a:solidFill>
                <a:schemeClr val="tx1">
                  <a:lumMod val="75000"/>
                  <a:lumOff val="25000"/>
                </a:schemeClr>
              </a:solidFill>
            </a:endParaRPr>
          </a:p>
          <a:p>
            <a:r>
              <a:rPr lang="ro-RO" sz="2300" b="1" dirty="0">
                <a:solidFill>
                  <a:srgbClr val="FDA81F"/>
                </a:solidFill>
              </a:rPr>
              <a:t>Home Robots MIT Media Lab </a:t>
            </a:r>
            <a:r>
              <a:rPr lang="ro-RO" sz="2300" dirty="0" smtClean="0">
                <a:solidFill>
                  <a:schemeClr val="tx1">
                    <a:lumMod val="75000"/>
                    <a:lumOff val="25000"/>
                  </a:schemeClr>
                </a:solidFill>
              </a:rPr>
              <a:t>deține </a:t>
            </a:r>
            <a:r>
              <a:rPr lang="ro-RO" sz="2300" dirty="0">
                <a:solidFill>
                  <a:schemeClr val="tx1">
                    <a:lumMod val="75000"/>
                    <a:lumOff val="25000"/>
                  </a:schemeClr>
                </a:solidFill>
              </a:rPr>
              <a:t>un grup de roboți personali specializați în interacțiunea om-robot. Unul dintre obiectivele lor este de a crea roboți care să ajute copiii să învețe, să asiste copiii din spitale și să faciliteze interacțiunea părinți-copii</a:t>
            </a:r>
            <a:r>
              <a:rPr lang="ro-RO" sz="2300" dirty="0"/>
              <a:t>.</a:t>
            </a:r>
            <a:endParaRPr lang="en-US" sz="2300" dirty="0"/>
          </a:p>
          <a:p>
            <a:r>
              <a:rPr lang="ro-RO" sz="2300" b="1" dirty="0">
                <a:solidFill>
                  <a:srgbClr val="FDA81F"/>
                </a:solidFill>
              </a:rPr>
              <a:t>Roboții medicali și de sănătate </a:t>
            </a:r>
            <a:r>
              <a:rPr lang="ro-RO" sz="2300" dirty="0">
                <a:solidFill>
                  <a:schemeClr val="tx1">
                    <a:lumMod val="75000"/>
                    <a:lumOff val="25000"/>
                  </a:schemeClr>
                </a:solidFill>
              </a:rPr>
              <a:t>includ robotul chirurgical </a:t>
            </a:r>
            <a:r>
              <a:rPr lang="en-IE" sz="2300" b="0" i="0" dirty="0" smtClean="0">
                <a:solidFill>
                  <a:srgbClr val="212529"/>
                </a:solidFill>
                <a:effectLst/>
                <a:hlinkClick r:id="rId3"/>
              </a:rPr>
              <a:t>da Vinci </a:t>
            </a:r>
            <a:r>
              <a:rPr lang="en-IE" sz="2300" dirty="0" smtClean="0">
                <a:solidFill>
                  <a:schemeClr val="tx1">
                    <a:lumMod val="75000"/>
                    <a:lumOff val="25000"/>
                  </a:schemeClr>
                </a:solidFill>
              </a:rPr>
              <a:t> </a:t>
            </a:r>
            <a:r>
              <a:rPr lang="ro-RO" sz="2300" dirty="0">
                <a:solidFill>
                  <a:schemeClr val="tx1">
                    <a:lumMod val="75000"/>
                    <a:lumOff val="25000"/>
                  </a:schemeClr>
                </a:solidFill>
              </a:rPr>
              <a:t>proteza bionică, precum și exoscheletele robotizate.</a:t>
            </a:r>
            <a:endParaRPr lang="en-IE" sz="2300" dirty="0">
              <a:solidFill>
                <a:schemeClr val="tx1">
                  <a:lumMod val="75000"/>
                  <a:lumOff val="25000"/>
                </a:schemeClr>
              </a:solidFill>
            </a:endParaRPr>
          </a:p>
          <a:p>
            <a:r>
              <a:rPr lang="ro-RO" sz="2300" b="1" dirty="0" smtClean="0">
                <a:solidFill>
                  <a:srgbClr val="FDA81F"/>
                </a:solidFill>
                <a:hlinkClick r:id="rId4">
                  <a:extLst>
                    <a:ext uri="{A12FA001-AC4F-418D-AE19-62706E023703}">
                      <ahyp:hlinkClr xmlns="" xmlns:ahyp="http://schemas.microsoft.com/office/drawing/2018/hyperlinkcolor" val="tx"/>
                    </a:ext>
                  </a:extLst>
                </a:hlinkClick>
              </a:rPr>
              <a:t>A</a:t>
            </a:r>
            <a:r>
              <a:rPr lang="ro-RO" sz="2300" b="1" i="0" dirty="0" smtClean="0">
                <a:solidFill>
                  <a:srgbClr val="FDA81F"/>
                </a:solidFill>
                <a:effectLst/>
                <a:hlinkClick r:id="rId4">
                  <a:extLst>
                    <a:ext uri="{A12FA001-AC4F-418D-AE19-62706E023703}">
                      <ahyp:hlinkClr xmlns="" xmlns:ahyp="http://schemas.microsoft.com/office/drawing/2018/hyperlinkcolor" val="tx"/>
                    </a:ext>
                  </a:extLst>
                </a:hlinkClick>
              </a:rPr>
              <a:t>gricultura sustenabilă</a:t>
            </a:r>
            <a:r>
              <a:rPr lang="en-IE" sz="2300" b="1" i="0" dirty="0" smtClean="0">
                <a:solidFill>
                  <a:srgbClr val="FDA81F"/>
                </a:solidFill>
                <a:effectLst/>
                <a:hlinkClick r:id="rId4">
                  <a:extLst>
                    <a:ext uri="{A12FA001-AC4F-418D-AE19-62706E023703}">
                      <ahyp:hlinkClr xmlns="" xmlns:ahyp="http://schemas.microsoft.com/office/drawing/2018/hyperlinkcolor" val="tx"/>
                    </a:ext>
                  </a:extLst>
                </a:hlinkClick>
              </a:rPr>
              <a:t> </a:t>
            </a:r>
            <a:r>
              <a:rPr lang="ro-RO" sz="2300" dirty="0" smtClean="0">
                <a:solidFill>
                  <a:schemeClr val="tx1">
                    <a:lumMod val="75000"/>
                    <a:lumOff val="25000"/>
                  </a:schemeClr>
                </a:solidFill>
              </a:rPr>
              <a:t>reprezintă agricultura</a:t>
            </a:r>
            <a:r>
              <a:rPr lang="en-IE" sz="2300" dirty="0" smtClean="0">
                <a:solidFill>
                  <a:schemeClr val="tx1">
                    <a:lumMod val="75000"/>
                    <a:lumOff val="25000"/>
                  </a:schemeClr>
                </a:solidFill>
              </a:rPr>
              <a:t> </a:t>
            </a:r>
            <a:r>
              <a:rPr lang="ro-RO" sz="2300" dirty="0" smtClean="0">
                <a:solidFill>
                  <a:schemeClr val="tx1">
                    <a:lumMod val="75000"/>
                    <a:lumOff val="25000"/>
                  </a:schemeClr>
                </a:solidFill>
              </a:rPr>
              <a:t>alimentată de progresele în robotică</a:t>
            </a:r>
            <a:r>
              <a:rPr lang="en-IE" sz="2300" dirty="0" smtClean="0">
                <a:solidFill>
                  <a:schemeClr val="tx1">
                    <a:lumMod val="75000"/>
                    <a:lumOff val="25000"/>
                  </a:schemeClr>
                </a:solidFill>
              </a:rPr>
              <a:t>, </a:t>
            </a:r>
            <a:r>
              <a:rPr lang="ro-RO" sz="2300" dirty="0" smtClean="0">
                <a:solidFill>
                  <a:schemeClr val="tx1">
                    <a:lumMod val="75000"/>
                    <a:lumOff val="25000"/>
                  </a:schemeClr>
                </a:solidFill>
              </a:rPr>
              <a:t>inteligența artificială</a:t>
            </a:r>
            <a:r>
              <a:rPr lang="en-IE" sz="2300" dirty="0" smtClean="0">
                <a:solidFill>
                  <a:schemeClr val="tx1">
                    <a:lumMod val="75000"/>
                    <a:lumOff val="25000"/>
                  </a:schemeClr>
                </a:solidFill>
              </a:rPr>
              <a:t> </a:t>
            </a:r>
            <a:r>
              <a:rPr lang="ro-RO" sz="2300" dirty="0" smtClean="0">
                <a:solidFill>
                  <a:schemeClr val="tx1">
                    <a:lumMod val="75000"/>
                    <a:lumOff val="25000"/>
                  </a:schemeClr>
                </a:solidFill>
              </a:rPr>
              <a:t>și</a:t>
            </a:r>
            <a:r>
              <a:rPr lang="en-IE" sz="2300" dirty="0" smtClean="0">
                <a:solidFill>
                  <a:schemeClr val="tx1">
                    <a:lumMod val="75000"/>
                    <a:lumOff val="25000"/>
                  </a:schemeClr>
                </a:solidFill>
              </a:rPr>
              <a:t> </a:t>
            </a:r>
            <a:r>
              <a:rPr lang="en-IE" sz="2300" dirty="0">
                <a:solidFill>
                  <a:schemeClr val="tx1">
                    <a:lumMod val="75000"/>
                    <a:lumOff val="25000"/>
                  </a:schemeClr>
                </a:solidFill>
              </a:rPr>
              <a:t>big data. </a:t>
            </a:r>
            <a:r>
              <a:rPr lang="en-IE" sz="2300" dirty="0">
                <a:solidFill>
                  <a:schemeClr val="tx1">
                    <a:lumMod val="75000"/>
                    <a:lumOff val="25000"/>
                  </a:schemeClr>
                </a:solidFill>
                <a:hlinkClick r:id="rId5"/>
              </a:rPr>
              <a:t>ROMI Robot</a:t>
            </a:r>
            <a:r>
              <a:rPr lang="en-IE" sz="2300" dirty="0">
                <a:solidFill>
                  <a:schemeClr val="tx1">
                    <a:lumMod val="75000"/>
                    <a:lumOff val="25000"/>
                  </a:schemeClr>
                </a:solidFill>
              </a:rPr>
              <a:t> </a:t>
            </a:r>
            <a:r>
              <a:rPr lang="ro-RO" sz="2300" dirty="0">
                <a:solidFill>
                  <a:schemeClr val="tx1">
                    <a:lumMod val="75000"/>
                    <a:lumOff val="25000"/>
                  </a:schemeClr>
                </a:solidFill>
              </a:rPr>
              <a:t>ajută fermele în reducerea buruienilor și monitorizarea culturilor.</a:t>
            </a:r>
            <a:endParaRPr lang="en-IE" sz="2300" dirty="0">
              <a:solidFill>
                <a:schemeClr val="tx1">
                  <a:lumMod val="75000"/>
                  <a:lumOff val="25000"/>
                </a:schemeClr>
              </a:solidFill>
            </a:endParaRPr>
          </a:p>
          <a:p>
            <a:r>
              <a:rPr lang="en-IE" sz="2300" b="1" i="0" dirty="0" err="1" smtClean="0">
                <a:solidFill>
                  <a:srgbClr val="FDA81F"/>
                </a:solidFill>
                <a:effectLst/>
                <a:hlinkClick r:id="rId6">
                  <a:extLst>
                    <a:ext uri="{A12FA001-AC4F-418D-AE19-62706E023703}">
                      <ahyp:hlinkClr xmlns="" xmlns:ahyp="http://schemas.microsoft.com/office/drawing/2018/hyperlinkcolor" val="tx"/>
                    </a:ext>
                  </a:extLst>
                </a:hlinkClick>
              </a:rPr>
              <a:t>Robo</a:t>
            </a:r>
            <a:r>
              <a:rPr lang="ro-RO" sz="2300" b="1" i="0" dirty="0" smtClean="0">
                <a:solidFill>
                  <a:srgbClr val="FDA81F"/>
                </a:solidFill>
                <a:effectLst/>
                <a:hlinkClick r:id="rId6">
                  <a:extLst>
                    <a:ext uri="{A12FA001-AC4F-418D-AE19-62706E023703}">
                      <ahyp:hlinkClr xmlns="" xmlns:ahyp="http://schemas.microsoft.com/office/drawing/2018/hyperlinkcolor" val="tx"/>
                    </a:ext>
                  </a:extLst>
                </a:hlinkClick>
              </a:rPr>
              <a:t>ții de cercetare</a:t>
            </a:r>
            <a:r>
              <a:rPr lang="en-IE" sz="2300" b="1" i="0" dirty="0">
                <a:solidFill>
                  <a:srgbClr val="FDA81F"/>
                </a:solidFill>
                <a:effectLst/>
                <a:hlinkClick r:id="rId6">
                  <a:extLst>
                    <a:ext uri="{A12FA001-AC4F-418D-AE19-62706E023703}">
                      <ahyp:hlinkClr xmlns="" xmlns:ahyp="http://schemas.microsoft.com/office/drawing/2018/hyperlinkcolor" val="tx"/>
                    </a:ext>
                  </a:extLst>
                </a:hlinkClick>
              </a:rPr>
              <a:t> </a:t>
            </a:r>
            <a:r>
              <a:rPr lang="ro-RO" sz="2300" dirty="0">
                <a:solidFill>
                  <a:schemeClr val="tx1">
                    <a:lumMod val="75000"/>
                    <a:lumOff val="25000"/>
                  </a:schemeClr>
                </a:solidFill>
              </a:rPr>
              <a:t>asigură manipularea și citirea automatizată pentru cercetarea biologică și biochimică în aplicații specifice de biologie moleculară, cum ar fi purificarea, culegerea coloniilor sau dezvoltarea culturii celulare.</a:t>
            </a:r>
            <a:endParaRPr lang="en-US" sz="2300" dirty="0">
              <a:solidFill>
                <a:schemeClr val="tx1">
                  <a:lumMod val="75000"/>
                  <a:lumOff val="25000"/>
                </a:schemeClr>
              </a:solidFill>
            </a:endParaRPr>
          </a:p>
          <a:p>
            <a:endParaRPr lang="en-IE" sz="2300" dirty="0">
              <a:solidFill>
                <a:schemeClr val="tx1">
                  <a:lumMod val="75000"/>
                  <a:lumOff val="25000"/>
                </a:schemeClr>
              </a:solidFill>
            </a:endParaRPr>
          </a:p>
        </p:txBody>
      </p:sp>
      <p:sp>
        <p:nvSpPr>
          <p:cNvPr id="6" name="Text Placeholder 5">
            <a:extLst>
              <a:ext uri="{FF2B5EF4-FFF2-40B4-BE49-F238E27FC236}">
                <a16:creationId xmlns="" xmlns:a16="http://schemas.microsoft.com/office/drawing/2014/main" id="{7DB5F335-BD39-4811-BF42-C32114A3BF23}"/>
              </a:ext>
            </a:extLst>
          </p:cNvPr>
          <p:cNvSpPr>
            <a:spLocks noGrp="1"/>
          </p:cNvSpPr>
          <p:nvPr>
            <p:ph type="body" sz="quarter" idx="15"/>
          </p:nvPr>
        </p:nvSpPr>
        <p:spPr/>
        <p:txBody>
          <a:bodyPr>
            <a:normAutofit/>
          </a:bodyPr>
          <a:lstStyle/>
          <a:p>
            <a:r>
              <a:rPr lang="en-IE" b="1" dirty="0" smtClean="0">
                <a:solidFill>
                  <a:schemeClr val="tx1">
                    <a:lumMod val="75000"/>
                    <a:lumOff val="25000"/>
                  </a:schemeClr>
                </a:solidFill>
              </a:rPr>
              <a:t>Robotic</a:t>
            </a:r>
            <a:r>
              <a:rPr lang="ro-RO" b="1" dirty="0" smtClean="0">
                <a:solidFill>
                  <a:schemeClr val="tx1">
                    <a:lumMod val="75000"/>
                    <a:lumOff val="25000"/>
                  </a:schemeClr>
                </a:solidFill>
              </a:rPr>
              <a:t>a</a:t>
            </a:r>
            <a:r>
              <a:rPr lang="en-IE" b="1" dirty="0" smtClean="0">
                <a:solidFill>
                  <a:schemeClr val="tx1">
                    <a:lumMod val="75000"/>
                    <a:lumOff val="25000"/>
                  </a:schemeClr>
                </a:solidFill>
              </a:rPr>
              <a:t> </a:t>
            </a:r>
            <a:r>
              <a:rPr lang="ro-RO" b="1" dirty="0">
                <a:solidFill>
                  <a:schemeClr val="tx1">
                    <a:lumMod val="75000"/>
                    <a:lumOff val="25000"/>
                  </a:schemeClr>
                </a:solidFill>
              </a:rPr>
              <a:t>î</a:t>
            </a:r>
            <a:r>
              <a:rPr lang="en-IE" b="1" dirty="0" smtClean="0">
                <a:solidFill>
                  <a:schemeClr val="tx1">
                    <a:lumMod val="75000"/>
                    <a:lumOff val="25000"/>
                  </a:schemeClr>
                </a:solidFill>
              </a:rPr>
              <a:t>n </a:t>
            </a:r>
            <a:r>
              <a:rPr lang="en-IE" b="1" dirty="0" err="1" smtClean="0">
                <a:solidFill>
                  <a:schemeClr val="tx1">
                    <a:lumMod val="75000"/>
                    <a:lumOff val="25000"/>
                  </a:schemeClr>
                </a:solidFill>
              </a:rPr>
              <a:t>Inova</a:t>
            </a:r>
            <a:r>
              <a:rPr lang="ro-RO" b="1" dirty="0" smtClean="0">
                <a:solidFill>
                  <a:schemeClr val="tx1">
                    <a:lumMod val="75000"/>
                    <a:lumOff val="25000"/>
                  </a:schemeClr>
                </a:solidFill>
              </a:rPr>
              <a:t>rea </a:t>
            </a:r>
            <a:r>
              <a:rPr lang="en-IE" b="1" dirty="0" smtClean="0">
                <a:solidFill>
                  <a:schemeClr val="tx1">
                    <a:lumMod val="75000"/>
                    <a:lumOff val="25000"/>
                  </a:schemeClr>
                </a:solidFill>
              </a:rPr>
              <a:t>Social</a:t>
            </a:r>
            <a:r>
              <a:rPr lang="ro-RO" b="1" dirty="0" smtClean="0">
                <a:solidFill>
                  <a:schemeClr val="tx1">
                    <a:lumMod val="75000"/>
                    <a:lumOff val="25000"/>
                  </a:schemeClr>
                </a:solidFill>
              </a:rPr>
              <a:t> </a:t>
            </a:r>
            <a:r>
              <a:rPr lang="en-IE" b="1" dirty="0" smtClean="0">
                <a:solidFill>
                  <a:schemeClr val="tx1">
                    <a:lumMod val="75000"/>
                    <a:lumOff val="25000"/>
                  </a:schemeClr>
                </a:solidFill>
              </a:rPr>
              <a:t>Digital</a:t>
            </a:r>
            <a:r>
              <a:rPr lang="ro-RO" b="1" dirty="0" smtClean="0">
                <a:solidFill>
                  <a:schemeClr val="tx1">
                    <a:lumMod val="75000"/>
                    <a:lumOff val="25000"/>
                  </a:schemeClr>
                </a:solidFill>
              </a:rPr>
              <a:t>ă</a:t>
            </a:r>
            <a:endParaRPr lang="en-IE" b="1" dirty="0">
              <a:solidFill>
                <a:schemeClr val="tx1">
                  <a:lumMod val="75000"/>
                  <a:lumOff val="25000"/>
                </a:schemeClr>
              </a:solidFill>
            </a:endParaRPr>
          </a:p>
          <a:p>
            <a:endParaRPr lang="en-IE" dirty="0">
              <a:solidFill>
                <a:schemeClr val="tx1">
                  <a:lumMod val="75000"/>
                  <a:lumOff val="25000"/>
                </a:schemeClr>
              </a:solidFill>
            </a:endParaRPr>
          </a:p>
          <a:p>
            <a:r>
              <a:rPr lang="ro-RO" sz="2400" i="1" dirty="0" smtClean="0">
                <a:solidFill>
                  <a:schemeClr val="tx1">
                    <a:lumMod val="75000"/>
                    <a:lumOff val="25000"/>
                  </a:schemeClr>
                </a:solidFill>
              </a:rPr>
              <a:t>Sănătate</a:t>
            </a:r>
            <a:r>
              <a:rPr lang="en-IE" sz="2400" i="1" dirty="0" smtClean="0">
                <a:solidFill>
                  <a:schemeClr val="tx1">
                    <a:lumMod val="75000"/>
                    <a:lumOff val="25000"/>
                  </a:schemeClr>
                </a:solidFill>
              </a:rPr>
              <a:t>, S</a:t>
            </a:r>
            <a:r>
              <a:rPr lang="ro-RO" sz="2400" i="1" dirty="0" smtClean="0">
                <a:solidFill>
                  <a:schemeClr val="tx1">
                    <a:lumMod val="75000"/>
                    <a:lumOff val="25000"/>
                  </a:schemeClr>
                </a:solidFill>
              </a:rPr>
              <a:t>ecuritate</a:t>
            </a:r>
            <a:r>
              <a:rPr lang="en-IE" sz="2400" i="1" dirty="0" smtClean="0">
                <a:solidFill>
                  <a:schemeClr val="tx1">
                    <a:lumMod val="75000"/>
                    <a:lumOff val="25000"/>
                  </a:schemeClr>
                </a:solidFill>
              </a:rPr>
              <a:t>, </a:t>
            </a:r>
            <a:r>
              <a:rPr lang="ro-RO" sz="2400" i="1" dirty="0" smtClean="0">
                <a:solidFill>
                  <a:schemeClr val="tx1">
                    <a:lumMod val="75000"/>
                    <a:lumOff val="25000"/>
                  </a:schemeClr>
                </a:solidFill>
              </a:rPr>
              <a:t>Cercetare</a:t>
            </a:r>
            <a:r>
              <a:rPr lang="en-IE" sz="2400" i="1" dirty="0" smtClean="0">
                <a:solidFill>
                  <a:schemeClr val="tx1">
                    <a:lumMod val="75000"/>
                    <a:lumOff val="25000"/>
                  </a:schemeClr>
                </a:solidFill>
              </a:rPr>
              <a:t>, </a:t>
            </a:r>
            <a:r>
              <a:rPr lang="ro-RO" sz="2400" i="1" dirty="0" smtClean="0">
                <a:solidFill>
                  <a:schemeClr val="tx1">
                    <a:lumMod val="75000"/>
                    <a:lumOff val="25000"/>
                  </a:schemeClr>
                </a:solidFill>
              </a:rPr>
              <a:t>Domiciliu</a:t>
            </a:r>
            <a:r>
              <a:rPr lang="en-IE" sz="2400" i="1" dirty="0" smtClean="0">
                <a:solidFill>
                  <a:schemeClr val="tx1">
                    <a:lumMod val="75000"/>
                    <a:lumOff val="25000"/>
                  </a:schemeClr>
                </a:solidFill>
              </a:rPr>
              <a:t>, </a:t>
            </a:r>
            <a:r>
              <a:rPr lang="ro-RO" sz="2400" i="1" dirty="0" smtClean="0">
                <a:solidFill>
                  <a:schemeClr val="tx1">
                    <a:lumMod val="75000"/>
                    <a:lumOff val="25000"/>
                  </a:schemeClr>
                </a:solidFill>
              </a:rPr>
              <a:t>Urgențe</a:t>
            </a:r>
            <a:r>
              <a:rPr lang="en-IE" sz="2400" i="1" dirty="0" smtClean="0">
                <a:solidFill>
                  <a:schemeClr val="tx1">
                    <a:lumMod val="75000"/>
                    <a:lumOff val="25000"/>
                  </a:schemeClr>
                </a:solidFill>
              </a:rPr>
              <a:t> </a:t>
            </a:r>
            <a:r>
              <a:rPr lang="en-IE" sz="2400" i="1" dirty="0">
                <a:solidFill>
                  <a:schemeClr val="tx1">
                    <a:lumMod val="75000"/>
                    <a:lumOff val="25000"/>
                  </a:schemeClr>
                </a:solidFill>
              </a:rPr>
              <a:t>&amp; </a:t>
            </a:r>
            <a:r>
              <a:rPr lang="ro-RO" sz="2400" i="1" dirty="0" smtClean="0">
                <a:solidFill>
                  <a:schemeClr val="tx1">
                    <a:lumMod val="75000"/>
                    <a:lumOff val="25000"/>
                  </a:schemeClr>
                </a:solidFill>
              </a:rPr>
              <a:t>Dezastre</a:t>
            </a:r>
            <a:endParaRPr lang="en-IE" sz="2400" i="1" dirty="0">
              <a:solidFill>
                <a:schemeClr val="tx1">
                  <a:lumMod val="75000"/>
                  <a:lumOff val="25000"/>
                </a:schemeClr>
              </a:solidFill>
            </a:endParaRPr>
          </a:p>
          <a:p>
            <a:endParaRPr lang="en-IE" dirty="0">
              <a:solidFill>
                <a:schemeClr val="tx1">
                  <a:lumMod val="75000"/>
                  <a:lumOff val="25000"/>
                </a:schemeClr>
              </a:solidFill>
            </a:endParaRPr>
          </a:p>
        </p:txBody>
      </p:sp>
    </p:spTree>
    <p:extLst>
      <p:ext uri="{BB962C8B-B14F-4D97-AF65-F5344CB8AC3E}">
        <p14:creationId xmlns:p14="http://schemas.microsoft.com/office/powerpoint/2010/main" val="110064399"/>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 xmlns:a16="http://schemas.microsoft.com/office/drawing/2014/main" id="{9663983F-DEF8-4694-B12F-65B95948631F}"/>
              </a:ext>
            </a:extLst>
          </p:cNvPr>
          <p:cNvSpPr>
            <a:spLocks noGrp="1"/>
          </p:cNvSpPr>
          <p:nvPr>
            <p:ph type="body" sz="quarter" idx="15"/>
          </p:nvPr>
        </p:nvSpPr>
        <p:spPr>
          <a:xfrm>
            <a:off x="6604178" y="86556"/>
            <a:ext cx="5602618" cy="970422"/>
          </a:xfrm>
          <a:solidFill>
            <a:schemeClr val="bg1"/>
          </a:solidFill>
        </p:spPr>
        <p:txBody>
          <a:bodyPr>
            <a:noAutofit/>
          </a:bodyPr>
          <a:lstStyle/>
          <a:p>
            <a:pPr>
              <a:spcBef>
                <a:spcPts val="0"/>
              </a:spcBef>
            </a:pPr>
            <a:r>
              <a:rPr lang="ro-RO" b="1" dirty="0" smtClean="0">
                <a:solidFill>
                  <a:srgbClr val="56BE92"/>
                </a:solidFill>
              </a:rPr>
              <a:t>Studiu de caz</a:t>
            </a:r>
            <a:r>
              <a:rPr lang="en-IE" b="1" dirty="0" smtClean="0">
                <a:solidFill>
                  <a:srgbClr val="56BE92"/>
                </a:solidFill>
              </a:rPr>
              <a:t>: </a:t>
            </a:r>
            <a:r>
              <a:rPr lang="en-IE" b="1" dirty="0">
                <a:solidFill>
                  <a:srgbClr val="56BE92"/>
                </a:solidFill>
              </a:rPr>
              <a:t>Dronamics</a:t>
            </a:r>
          </a:p>
          <a:p>
            <a:pPr>
              <a:spcBef>
                <a:spcPts val="0"/>
              </a:spcBef>
            </a:pPr>
            <a:r>
              <a:rPr lang="en-IE" sz="2400" b="1" i="1" dirty="0">
                <a:solidFill>
                  <a:srgbClr val="56BE92"/>
                </a:solidFill>
              </a:rPr>
              <a:t>Konstantin Rangelov, Bulgaria</a:t>
            </a:r>
          </a:p>
        </p:txBody>
      </p:sp>
      <p:sp>
        <p:nvSpPr>
          <p:cNvPr id="3" name="Text Placeholder 2">
            <a:extLst>
              <a:ext uri="{FF2B5EF4-FFF2-40B4-BE49-F238E27FC236}">
                <a16:creationId xmlns="" xmlns:a16="http://schemas.microsoft.com/office/drawing/2014/main" id="{F9DDD429-C97C-4870-89ED-F5FC04518EBC}"/>
              </a:ext>
            </a:extLst>
          </p:cNvPr>
          <p:cNvSpPr>
            <a:spLocks noGrp="1"/>
          </p:cNvSpPr>
          <p:nvPr>
            <p:ph type="body" sz="quarter" idx="14"/>
          </p:nvPr>
        </p:nvSpPr>
        <p:spPr>
          <a:xfrm>
            <a:off x="166746" y="1188122"/>
            <a:ext cx="7534820" cy="5404393"/>
          </a:xfrm>
        </p:spPr>
        <p:txBody>
          <a:bodyPr/>
          <a:lstStyle/>
          <a:p>
            <a:r>
              <a:rPr lang="en-IE" b="0" i="0" dirty="0" err="1">
                <a:effectLst/>
              </a:rPr>
              <a:t>Rangelov</a:t>
            </a:r>
            <a:r>
              <a:rPr lang="en-IE" b="0" i="0" dirty="0">
                <a:effectLst/>
              </a:rPr>
              <a:t> </a:t>
            </a:r>
            <a:r>
              <a:rPr lang="ro-RO" dirty="0" smtClean="0"/>
              <a:t>este</a:t>
            </a:r>
            <a:r>
              <a:rPr lang="en-IE" b="0" i="0" dirty="0" smtClean="0">
                <a:effectLst/>
              </a:rPr>
              <a:t> co-fond</a:t>
            </a:r>
            <a:r>
              <a:rPr lang="ro-RO" b="0" i="0" dirty="0" smtClean="0">
                <a:effectLst/>
              </a:rPr>
              <a:t>ato</a:t>
            </a:r>
            <a:r>
              <a:rPr lang="en-IE" b="0" i="0" dirty="0" smtClean="0">
                <a:effectLst/>
              </a:rPr>
              <a:t>r </a:t>
            </a:r>
            <a:r>
              <a:rPr lang="ro-RO" b="0" i="0" dirty="0" smtClean="0">
                <a:effectLst/>
              </a:rPr>
              <a:t>și</a:t>
            </a:r>
            <a:r>
              <a:rPr lang="en-IE" b="0" i="0" dirty="0" smtClean="0">
                <a:effectLst/>
              </a:rPr>
              <a:t> </a:t>
            </a:r>
            <a:r>
              <a:rPr lang="en-IE" b="0" i="0" dirty="0">
                <a:effectLst/>
              </a:rPr>
              <a:t>CTO </a:t>
            </a:r>
            <a:r>
              <a:rPr lang="ro-RO" dirty="0" smtClean="0"/>
              <a:t>al</a:t>
            </a:r>
            <a:r>
              <a:rPr lang="en-IE" b="0" i="0" dirty="0">
                <a:effectLst/>
              </a:rPr>
              <a:t> </a:t>
            </a:r>
            <a:r>
              <a:rPr lang="en-IE" b="0" i="0" u="none" strike="noStrike" dirty="0" err="1" smtClean="0">
                <a:effectLst/>
                <a:hlinkClick r:id="rId2">
                  <a:extLst>
                    <a:ext uri="{A12FA001-AC4F-418D-AE19-62706E023703}">
                      <ahyp:hlinkClr xmlns="" xmlns:ahyp="http://schemas.microsoft.com/office/drawing/2018/hyperlinkcolor" val="tx"/>
                    </a:ext>
                  </a:extLst>
                </a:hlinkClick>
              </a:rPr>
              <a:t>Dronamics</a:t>
            </a:r>
            <a:r>
              <a:rPr lang="en-IE" b="0" i="0" dirty="0" smtClean="0">
                <a:effectLst/>
              </a:rPr>
              <a:t>,</a:t>
            </a:r>
            <a:r>
              <a:rPr lang="ro-RO" b="0" i="0" dirty="0" smtClean="0">
                <a:effectLst/>
              </a:rPr>
              <a:t> </a:t>
            </a:r>
            <a:r>
              <a:rPr lang="ro-RO" dirty="0" smtClean="0"/>
              <a:t>o </a:t>
            </a:r>
            <a:r>
              <a:rPr lang="ro-RO" dirty="0"/>
              <a:t>companie care dezvoltă un sistem aerian avansat fără pilot, care va putea transporta sarcini utile mari pe distanțe mari. Drona de marfă va fi mai ieftină de produs și operat decât orice aeronavă existentă, deschizând astfel noi rute comerciale și făcând livrarea internațională, în aceeași zi, fezabilă și rentabilă. Scopul final pentru Dronamics este de a servi miliardele de oameni care locuiesc în zone din afara zonelor comerciale, în special în locații îndepărtate și de a reduce costul transportului peste tot. Cum ar fi transportul de bunuri valoroase de salvare (produse alimentare, asistență medicală, produse de telecomunicații) în și din comunitățile mici montane sau insulare îndepărtate.</a:t>
            </a:r>
            <a:endParaRPr lang="en-US" dirty="0"/>
          </a:p>
          <a:p>
            <a:r>
              <a:rPr lang="en-IE" dirty="0" smtClean="0"/>
              <a:t>.</a:t>
            </a:r>
            <a:r>
              <a:rPr lang="en-IE" b="0" i="0" dirty="0" smtClean="0">
                <a:effectLst/>
              </a:rPr>
              <a:t> </a:t>
            </a:r>
            <a:r>
              <a:rPr lang="en-IE" b="0" i="0" dirty="0">
                <a:effectLst/>
                <a:hlinkClick r:id="rId3">
                  <a:extLst>
                    <a:ext uri="{A12FA001-AC4F-418D-AE19-62706E023703}">
                      <ahyp:hlinkClr xmlns="" xmlns:ahyp="http://schemas.microsoft.com/office/drawing/2018/hyperlinkcolor" val="tx"/>
                    </a:ext>
                  </a:extLst>
                </a:hlinkClick>
              </a:rPr>
              <a:t>Dronamics</a:t>
            </a:r>
            <a:endParaRPr lang="en-IE" b="0" i="0" dirty="0">
              <a:effectLst/>
            </a:endParaRPr>
          </a:p>
          <a:p>
            <a:pPr algn="l"/>
            <a:r>
              <a:rPr lang="ro-RO" sz="2000" b="1" dirty="0" smtClean="0">
                <a:latin typeface="roboto"/>
              </a:rPr>
              <a:t>Citește</a:t>
            </a:r>
            <a:r>
              <a:rPr lang="en-IE" sz="2000" b="0" i="0" dirty="0" smtClean="0">
                <a:effectLst/>
                <a:latin typeface="roboto"/>
              </a:rPr>
              <a:t> </a:t>
            </a:r>
            <a:r>
              <a:rPr lang="en-IE" sz="1600" b="0" i="0" dirty="0">
                <a:effectLst/>
                <a:latin typeface="roboto"/>
                <a:hlinkClick r:id="rId4">
                  <a:extLst>
                    <a:ext uri="{A12FA001-AC4F-418D-AE19-62706E023703}">
                      <ahyp:hlinkClr xmlns="" xmlns:ahyp="http://schemas.microsoft.com/office/drawing/2018/hyperlinkcolor" val="tx"/>
                    </a:ext>
                  </a:extLst>
                </a:hlinkClick>
              </a:rPr>
              <a:t>20 of Europe’s most successful entrepreneurs under 30</a:t>
            </a:r>
            <a:endParaRPr lang="en-IE" sz="1600" b="0" i="0" dirty="0">
              <a:effectLst/>
              <a:latin typeface="roboto"/>
            </a:endParaRPr>
          </a:p>
          <a:p>
            <a:endParaRPr lang="en-IE" dirty="0"/>
          </a:p>
        </p:txBody>
      </p:sp>
      <p:pic>
        <p:nvPicPr>
          <p:cNvPr id="8196" name="Picture 4" descr="20 of Europe's most successful entrepreneurs under 30 | EU-Startups">
            <a:extLst>
              <a:ext uri="{FF2B5EF4-FFF2-40B4-BE49-F238E27FC236}">
                <a16:creationId xmlns="" xmlns:a16="http://schemas.microsoft.com/office/drawing/2014/main" id="{A18B4645-35C9-41E6-8CCB-ACA7016B2A1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92963" y="1646068"/>
            <a:ext cx="3962400" cy="3962400"/>
          </a:xfrm>
          <a:prstGeom prst="teardrop">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 xmlns:a16="http://schemas.microsoft.com/office/drawing/2014/main" id="{852D8C18-9934-48D9-95BB-6C27527D4C20}"/>
              </a:ext>
            </a:extLst>
          </p:cNvPr>
          <p:cNvPicPr>
            <a:picLocks noChangeAspect="1"/>
          </p:cNvPicPr>
          <p:nvPr/>
        </p:nvPicPr>
        <p:blipFill>
          <a:blip r:embed="rId6"/>
          <a:stretch>
            <a:fillRect/>
          </a:stretch>
        </p:blipFill>
        <p:spPr>
          <a:xfrm>
            <a:off x="8590671" y="5768267"/>
            <a:ext cx="2219325" cy="914400"/>
          </a:xfrm>
          <a:prstGeom prst="rect">
            <a:avLst/>
          </a:prstGeom>
        </p:spPr>
      </p:pic>
      <p:sp>
        <p:nvSpPr>
          <p:cNvPr id="8" name="TextBox 7">
            <a:extLst>
              <a:ext uri="{FF2B5EF4-FFF2-40B4-BE49-F238E27FC236}">
                <a16:creationId xmlns="" xmlns:a16="http://schemas.microsoft.com/office/drawing/2014/main" id="{88BF2DB8-BCD4-4FE6-880A-D8FB1FDA05A5}"/>
              </a:ext>
            </a:extLst>
          </p:cNvPr>
          <p:cNvSpPr txBox="1"/>
          <p:nvPr/>
        </p:nvSpPr>
        <p:spPr>
          <a:xfrm>
            <a:off x="0" y="-20240"/>
            <a:ext cx="6425686" cy="1077218"/>
          </a:xfrm>
          <a:prstGeom prst="rect">
            <a:avLst/>
          </a:prstGeom>
          <a:solidFill>
            <a:schemeClr val="bg1"/>
          </a:solidFill>
        </p:spPr>
        <p:txBody>
          <a:bodyPr wrap="square" rtlCol="0">
            <a:spAutoFit/>
          </a:bodyPr>
          <a:lstStyle/>
          <a:p>
            <a:r>
              <a:rPr lang="en-IE" sz="4000" dirty="0" smtClean="0">
                <a:solidFill>
                  <a:srgbClr val="A6377D"/>
                </a:solidFill>
                <a:latin typeface="Cooper Black" panose="0208090404030B020404" pitchFamily="18" charset="0"/>
              </a:rPr>
              <a:t>EX</a:t>
            </a:r>
            <a:r>
              <a:rPr lang="ro-RO" sz="4000" dirty="0" smtClean="0">
                <a:solidFill>
                  <a:srgbClr val="A6377D"/>
                </a:solidFill>
                <a:latin typeface="Cooper Black" panose="0208090404030B020404" pitchFamily="18" charset="0"/>
              </a:rPr>
              <a:t>E</a:t>
            </a:r>
            <a:r>
              <a:rPr lang="en-IE" sz="4000" dirty="0" smtClean="0">
                <a:solidFill>
                  <a:srgbClr val="A6377D"/>
                </a:solidFill>
                <a:latin typeface="Cooper Black" panose="0208090404030B020404" pitchFamily="18" charset="0"/>
              </a:rPr>
              <a:t>MPL</a:t>
            </a:r>
            <a:r>
              <a:rPr lang="ro-RO" sz="4000" dirty="0" smtClean="0">
                <a:solidFill>
                  <a:srgbClr val="A6377D"/>
                </a:solidFill>
                <a:latin typeface="Cooper Black" panose="0208090404030B020404" pitchFamily="18" charset="0"/>
              </a:rPr>
              <a:t>U</a:t>
            </a:r>
            <a:r>
              <a:rPr lang="en-IE" sz="4000" dirty="0" smtClean="0">
                <a:solidFill>
                  <a:srgbClr val="A6377D"/>
                </a:solidFill>
                <a:latin typeface="Cooper Black" panose="0208090404030B020404" pitchFamily="18" charset="0"/>
              </a:rPr>
              <a:t> </a:t>
            </a:r>
            <a:r>
              <a:rPr lang="en-IE" sz="4000" dirty="0">
                <a:solidFill>
                  <a:srgbClr val="A6377D"/>
                </a:solidFill>
                <a:latin typeface="Cooper Black" panose="0208090404030B020404" pitchFamily="18" charset="0"/>
              </a:rPr>
              <a:t>YDSI </a:t>
            </a:r>
          </a:p>
          <a:p>
            <a:r>
              <a:rPr lang="en-IE" sz="2400" dirty="0" smtClean="0">
                <a:solidFill>
                  <a:srgbClr val="A6377D"/>
                </a:solidFill>
              </a:rPr>
              <a:t>Robotic</a:t>
            </a:r>
            <a:r>
              <a:rPr lang="ro-RO" sz="2400" dirty="0" smtClean="0">
                <a:solidFill>
                  <a:srgbClr val="A6377D"/>
                </a:solidFill>
              </a:rPr>
              <a:t>a</a:t>
            </a:r>
            <a:r>
              <a:rPr lang="en-IE" sz="2400" dirty="0" smtClean="0">
                <a:solidFill>
                  <a:srgbClr val="A6377D"/>
                </a:solidFill>
              </a:rPr>
              <a:t> </a:t>
            </a:r>
            <a:r>
              <a:rPr lang="ro-RO" sz="2400" dirty="0" smtClean="0">
                <a:solidFill>
                  <a:srgbClr val="A6377D"/>
                </a:solidFill>
              </a:rPr>
              <a:t>utilizând</a:t>
            </a:r>
            <a:r>
              <a:rPr lang="en-IE" sz="2400" dirty="0" smtClean="0">
                <a:solidFill>
                  <a:srgbClr val="A6377D"/>
                </a:solidFill>
              </a:rPr>
              <a:t> Drone</a:t>
            </a:r>
            <a:r>
              <a:rPr lang="ro-RO" sz="2400" dirty="0" smtClean="0">
                <a:solidFill>
                  <a:srgbClr val="A6377D"/>
                </a:solidFill>
              </a:rPr>
              <a:t>le</a:t>
            </a:r>
            <a:endParaRPr lang="en-IE" sz="1400" b="1" dirty="0">
              <a:solidFill>
                <a:srgbClr val="A6377D"/>
              </a:solidFill>
            </a:endParaRPr>
          </a:p>
        </p:txBody>
      </p:sp>
    </p:spTree>
    <p:extLst>
      <p:ext uri="{BB962C8B-B14F-4D97-AF65-F5344CB8AC3E}">
        <p14:creationId xmlns:p14="http://schemas.microsoft.com/office/powerpoint/2010/main" val="2880133209"/>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 xmlns:a16="http://schemas.microsoft.com/office/drawing/2014/main" id="{CD5BE0B8-93A2-4FBD-BF54-8E8F0C298A3B}"/>
              </a:ext>
            </a:extLst>
          </p:cNvPr>
          <p:cNvSpPr>
            <a:spLocks noGrp="1"/>
          </p:cNvSpPr>
          <p:nvPr>
            <p:ph type="body" sz="quarter" idx="13"/>
          </p:nvPr>
        </p:nvSpPr>
        <p:spPr>
          <a:xfrm>
            <a:off x="5464681" y="122810"/>
            <a:ext cx="6243009" cy="697353"/>
          </a:xfrm>
        </p:spPr>
        <p:txBody>
          <a:bodyPr>
            <a:noAutofit/>
          </a:bodyPr>
          <a:lstStyle/>
          <a:p>
            <a:pPr>
              <a:spcBef>
                <a:spcPts val="0"/>
              </a:spcBef>
            </a:pPr>
            <a:r>
              <a:rPr lang="ro-RO" sz="4400" b="1" dirty="0" smtClean="0">
                <a:solidFill>
                  <a:srgbClr val="40A67A"/>
                </a:solidFill>
              </a:rPr>
              <a:t>Gândește-te la timp</a:t>
            </a:r>
            <a:r>
              <a:rPr lang="en-IE" sz="4400" b="1" dirty="0" smtClean="0">
                <a:solidFill>
                  <a:srgbClr val="40A67A"/>
                </a:solidFill>
              </a:rPr>
              <a:t>! </a:t>
            </a:r>
            <a:endParaRPr lang="en-IE" sz="4400" b="1" dirty="0">
              <a:solidFill>
                <a:srgbClr val="40A67A"/>
              </a:solidFill>
            </a:endParaRPr>
          </a:p>
          <a:p>
            <a:pPr>
              <a:spcBef>
                <a:spcPts val="0"/>
              </a:spcBef>
            </a:pPr>
            <a:r>
              <a:rPr lang="ro-RO" b="1" dirty="0" smtClean="0">
                <a:solidFill>
                  <a:srgbClr val="ED2A59"/>
                </a:solidFill>
              </a:rPr>
              <a:t>Incepe Călătoria</a:t>
            </a:r>
            <a:r>
              <a:rPr lang="en-IE" b="1" dirty="0" smtClean="0">
                <a:solidFill>
                  <a:srgbClr val="ED2A59"/>
                </a:solidFill>
              </a:rPr>
              <a:t> </a:t>
            </a:r>
            <a:r>
              <a:rPr lang="en-IE" b="1" dirty="0">
                <a:solidFill>
                  <a:srgbClr val="ED2A59"/>
                </a:solidFill>
              </a:rPr>
              <a:t>YDSI </a:t>
            </a:r>
            <a:r>
              <a:rPr lang="ro-RO" b="1" dirty="0" smtClean="0">
                <a:solidFill>
                  <a:srgbClr val="ED2A59"/>
                </a:solidFill>
              </a:rPr>
              <a:t>Astăzi</a:t>
            </a:r>
            <a:r>
              <a:rPr lang="en-IE" sz="4400" b="1" dirty="0" smtClean="0">
                <a:solidFill>
                  <a:srgbClr val="ED2A59"/>
                </a:solidFill>
              </a:rPr>
              <a:t> </a:t>
            </a:r>
            <a:endParaRPr lang="en-IE" sz="4400" b="1" dirty="0">
              <a:solidFill>
                <a:srgbClr val="ED2A59"/>
              </a:solidFill>
            </a:endParaRPr>
          </a:p>
        </p:txBody>
      </p:sp>
      <p:sp>
        <p:nvSpPr>
          <p:cNvPr id="7" name="Text Placeholder 6">
            <a:extLst>
              <a:ext uri="{FF2B5EF4-FFF2-40B4-BE49-F238E27FC236}">
                <a16:creationId xmlns="" xmlns:a16="http://schemas.microsoft.com/office/drawing/2014/main" id="{0D039ACA-412E-4AF1-89F5-14D5E2D9D5D4}"/>
              </a:ext>
            </a:extLst>
          </p:cNvPr>
          <p:cNvSpPr>
            <a:spLocks noGrp="1"/>
          </p:cNvSpPr>
          <p:nvPr>
            <p:ph type="body" sz="quarter" idx="14"/>
          </p:nvPr>
        </p:nvSpPr>
        <p:spPr>
          <a:xfrm>
            <a:off x="5323438" y="1566886"/>
            <a:ext cx="6384252" cy="2592420"/>
          </a:xfrm>
        </p:spPr>
        <p:txBody>
          <a:bodyPr/>
          <a:lstStyle/>
          <a:p>
            <a:r>
              <a:rPr lang="ro-RO" dirty="0">
                <a:solidFill>
                  <a:schemeClr val="tx1">
                    <a:lumMod val="75000"/>
                    <a:lumOff val="25000"/>
                  </a:schemeClr>
                </a:solidFill>
              </a:rPr>
              <a:t>Cu ce provocări sociale, de mediu sau economice evidente se confruntă în prezent comunitatea ta</a:t>
            </a:r>
            <a:r>
              <a:rPr lang="ro-RO" dirty="0" smtClean="0">
                <a:solidFill>
                  <a:schemeClr val="tx1">
                    <a:lumMod val="75000"/>
                    <a:lumOff val="25000"/>
                  </a:schemeClr>
                </a:solidFill>
              </a:rPr>
              <a:t>?</a:t>
            </a:r>
          </a:p>
          <a:p>
            <a:r>
              <a:rPr lang="ro-RO" dirty="0" smtClean="0">
                <a:solidFill>
                  <a:schemeClr val="tx1">
                    <a:lumMod val="75000"/>
                    <a:lumOff val="25000"/>
                  </a:schemeClr>
                </a:solidFill>
              </a:rPr>
              <a:t> </a:t>
            </a:r>
            <a:r>
              <a:rPr lang="ro-RO" dirty="0">
                <a:solidFill>
                  <a:schemeClr val="tx1">
                    <a:lumMod val="75000"/>
                    <a:lumOff val="25000"/>
                  </a:schemeClr>
                </a:solidFill>
              </a:rPr>
              <a:t>Cu ce soluții poți veni? </a:t>
            </a:r>
            <a:endParaRPr lang="ro-RO" dirty="0" smtClean="0">
              <a:solidFill>
                <a:schemeClr val="tx1">
                  <a:lumMod val="75000"/>
                  <a:lumOff val="25000"/>
                </a:schemeClr>
              </a:solidFill>
            </a:endParaRPr>
          </a:p>
          <a:p>
            <a:r>
              <a:rPr lang="ro-RO" dirty="0" smtClean="0">
                <a:solidFill>
                  <a:schemeClr val="tx1">
                    <a:lumMod val="75000"/>
                    <a:lumOff val="25000"/>
                  </a:schemeClr>
                </a:solidFill>
              </a:rPr>
              <a:t>Există </a:t>
            </a:r>
            <a:r>
              <a:rPr lang="ro-RO" dirty="0">
                <a:solidFill>
                  <a:schemeClr val="tx1">
                    <a:lumMod val="75000"/>
                    <a:lumOff val="25000"/>
                  </a:schemeClr>
                </a:solidFill>
              </a:rPr>
              <a:t>un grup de sprijin, proiect, rețea sau grup de prieteni care să te poată ajuta să construiești și să inovezi ideea ta de inovație socială digitală?</a:t>
            </a:r>
            <a:endParaRPr lang="en-US" dirty="0">
              <a:solidFill>
                <a:schemeClr val="tx1">
                  <a:lumMod val="75000"/>
                  <a:lumOff val="25000"/>
                </a:schemeClr>
              </a:solidFill>
            </a:endParaRPr>
          </a:p>
          <a:p>
            <a:pPr algn="ctr"/>
            <a:endParaRPr lang="ro-RO" b="1" dirty="0" smtClean="0">
              <a:solidFill>
                <a:srgbClr val="389DAE"/>
              </a:solidFill>
            </a:endParaRPr>
          </a:p>
          <a:p>
            <a:pPr algn="ctr"/>
            <a:r>
              <a:rPr lang="ro-RO" b="1" dirty="0" smtClean="0">
                <a:solidFill>
                  <a:srgbClr val="389DAE"/>
                </a:solidFill>
              </a:rPr>
              <a:t>Vor exista o mulțime de exerciții în următoarele module pentru a săpa mai adânc și a aduce la viață ideile </a:t>
            </a:r>
            <a:r>
              <a:rPr lang="en-IE" b="1" dirty="0" smtClean="0">
                <a:solidFill>
                  <a:srgbClr val="389DAE"/>
                </a:solidFill>
              </a:rPr>
              <a:t>tale </a:t>
            </a:r>
            <a:r>
              <a:rPr lang="en-IE" b="1" dirty="0">
                <a:solidFill>
                  <a:srgbClr val="389DAE"/>
                </a:solidFill>
              </a:rPr>
              <a:t>YDSI</a:t>
            </a:r>
            <a:r>
              <a:rPr lang="en-IE" b="1" dirty="0" smtClean="0">
                <a:solidFill>
                  <a:srgbClr val="389DAE"/>
                </a:solidFill>
              </a:rPr>
              <a:t>!</a:t>
            </a:r>
            <a:endParaRPr lang="ro-RO" b="1" dirty="0" smtClean="0">
              <a:solidFill>
                <a:srgbClr val="389DAE"/>
              </a:solidFill>
            </a:endParaRPr>
          </a:p>
          <a:p>
            <a:r>
              <a:rPr lang="ro-RO" sz="3200" b="1" dirty="0" smtClean="0">
                <a:solidFill>
                  <a:srgbClr val="ED2A59"/>
                </a:solidFill>
              </a:rPr>
              <a:t>Ce Schimbări Vei Face</a:t>
            </a:r>
            <a:r>
              <a:rPr lang="en-IE" sz="3200" b="1" dirty="0" smtClean="0">
                <a:solidFill>
                  <a:srgbClr val="ED2A59"/>
                </a:solidFill>
              </a:rPr>
              <a:t>?</a:t>
            </a:r>
            <a:endParaRPr lang="en-IE" sz="3200" b="1" dirty="0">
              <a:solidFill>
                <a:srgbClr val="ED2A59"/>
              </a:solidFill>
            </a:endParaRPr>
          </a:p>
          <a:p>
            <a:r>
              <a:rPr lang="ro-RO" sz="3200" b="1" dirty="0" smtClean="0">
                <a:solidFill>
                  <a:srgbClr val="ED2A59"/>
                </a:solidFill>
              </a:rPr>
              <a:t>Crede și Acționează Astăzi</a:t>
            </a:r>
            <a:r>
              <a:rPr lang="en-IE" sz="3200" b="1" dirty="0" smtClean="0">
                <a:solidFill>
                  <a:srgbClr val="ED2A59"/>
                </a:solidFill>
              </a:rPr>
              <a:t>!</a:t>
            </a:r>
            <a:endParaRPr lang="en-IE" sz="3200" b="1" dirty="0">
              <a:solidFill>
                <a:srgbClr val="ED2A59"/>
              </a:solidFill>
            </a:endParaRPr>
          </a:p>
        </p:txBody>
      </p:sp>
      <p:pic>
        <p:nvPicPr>
          <p:cNvPr id="9" name="Picture Placeholder 8" descr="A picture containing person, outdoor&#10;&#10;Description automatically generated">
            <a:extLst>
              <a:ext uri="{FF2B5EF4-FFF2-40B4-BE49-F238E27FC236}">
                <a16:creationId xmlns="" xmlns:a16="http://schemas.microsoft.com/office/drawing/2014/main" id="{4524A887-139B-4F98-8F76-50A90700F936}"/>
              </a:ext>
            </a:extLst>
          </p:cNvPr>
          <p:cNvPicPr>
            <a:picLocks noGrp="1" noChangeAspect="1"/>
          </p:cNvPicPr>
          <p:nvPr>
            <p:ph type="pic" sz="quarter" idx="10"/>
          </p:nvPr>
        </p:nvPicPr>
        <p:blipFill>
          <a:blip r:embed="rId2"/>
          <a:srcRect t="810" b="810"/>
          <a:stretch>
            <a:fillRect/>
          </a:stretch>
        </p:blipFill>
        <p:spPr>
          <a:xfrm>
            <a:off x="1251704" y="471486"/>
            <a:ext cx="3876931" cy="5721208"/>
          </a:xfrm>
        </p:spPr>
      </p:pic>
    </p:spTree>
    <p:extLst>
      <p:ext uri="{BB962C8B-B14F-4D97-AF65-F5344CB8AC3E}">
        <p14:creationId xmlns:p14="http://schemas.microsoft.com/office/powerpoint/2010/main" val="3909467670"/>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 xmlns:a16="http://schemas.microsoft.com/office/drawing/2014/main" id="{B742E92F-C4C8-EA42-99AF-6C2065208A2D}"/>
              </a:ext>
            </a:extLst>
          </p:cNvPr>
          <p:cNvSpPr>
            <a:spLocks noGrp="1"/>
          </p:cNvSpPr>
          <p:nvPr>
            <p:ph type="body" sz="quarter" idx="11"/>
          </p:nvPr>
        </p:nvSpPr>
        <p:spPr>
          <a:xfrm>
            <a:off x="1137123" y="360558"/>
            <a:ext cx="4211392" cy="1311087"/>
          </a:xfrm>
        </p:spPr>
        <p:txBody>
          <a:bodyPr/>
          <a:lstStyle/>
          <a:p>
            <a:r>
              <a:rPr lang="ro-RO" dirty="0" smtClean="0">
                <a:solidFill>
                  <a:srgbClr val="ED2A59"/>
                </a:solidFill>
              </a:rPr>
              <a:t>Urmează</a:t>
            </a:r>
            <a:r>
              <a:rPr lang="en-US" dirty="0" smtClean="0">
                <a:solidFill>
                  <a:srgbClr val="ED2A59"/>
                </a:solidFill>
              </a:rPr>
              <a:t> </a:t>
            </a:r>
            <a:endParaRPr lang="ro-RO" dirty="0" smtClean="0">
              <a:solidFill>
                <a:srgbClr val="ED2A59"/>
              </a:solidFill>
            </a:endParaRPr>
          </a:p>
          <a:p>
            <a:r>
              <a:rPr lang="ro-RO" dirty="0" smtClean="0">
                <a:solidFill>
                  <a:srgbClr val="ED2A59"/>
                </a:solidFill>
              </a:rPr>
              <a:t>Modulul</a:t>
            </a:r>
            <a:r>
              <a:rPr lang="en-US" dirty="0" smtClean="0">
                <a:solidFill>
                  <a:srgbClr val="ED2A59"/>
                </a:solidFill>
              </a:rPr>
              <a:t> </a:t>
            </a:r>
            <a:r>
              <a:rPr lang="en-US" dirty="0">
                <a:solidFill>
                  <a:srgbClr val="ED2A59"/>
                </a:solidFill>
              </a:rPr>
              <a:t>2 </a:t>
            </a:r>
          </a:p>
        </p:txBody>
      </p:sp>
      <p:sp>
        <p:nvSpPr>
          <p:cNvPr id="5" name="Text Placeholder 4">
            <a:extLst>
              <a:ext uri="{FF2B5EF4-FFF2-40B4-BE49-F238E27FC236}">
                <a16:creationId xmlns="" xmlns:a16="http://schemas.microsoft.com/office/drawing/2014/main" id="{05843646-A09F-9040-BF90-3FF7809B6B47}"/>
              </a:ext>
            </a:extLst>
          </p:cNvPr>
          <p:cNvSpPr>
            <a:spLocks noGrp="1"/>
          </p:cNvSpPr>
          <p:nvPr>
            <p:ph type="body" sz="quarter" idx="12"/>
          </p:nvPr>
        </p:nvSpPr>
        <p:spPr>
          <a:xfrm>
            <a:off x="2574436" y="2665637"/>
            <a:ext cx="7846104" cy="1311087"/>
          </a:xfrm>
        </p:spPr>
        <p:txBody>
          <a:bodyPr/>
          <a:lstStyle/>
          <a:p>
            <a:pPr algn="just"/>
            <a:r>
              <a:rPr lang="ro-RO" sz="2800" i="0" smtClean="0">
                <a:solidFill>
                  <a:schemeClr val="tx1">
                    <a:lumMod val="75000"/>
                    <a:lumOff val="25000"/>
                  </a:schemeClr>
                </a:solidFill>
              </a:rPr>
              <a:t>...care </a:t>
            </a:r>
            <a:r>
              <a:rPr lang="ro-RO" sz="2800" i="0" dirty="0" smtClean="0">
                <a:solidFill>
                  <a:schemeClr val="tx1">
                    <a:lumMod val="75000"/>
                    <a:lumOff val="25000"/>
                  </a:schemeClr>
                </a:solidFill>
              </a:rPr>
              <a:t>investighează </a:t>
            </a:r>
            <a:r>
              <a:rPr lang="ro-RO" sz="2800" i="0" dirty="0">
                <a:solidFill>
                  <a:schemeClr val="tx1">
                    <a:lumMod val="75000"/>
                    <a:lumOff val="25000"/>
                  </a:schemeClr>
                </a:solidFill>
              </a:rPr>
              <a:t>oportunitățile tinerilor în problemele sociale și soluțiile pe care le pot oferi în sănătate, democrație, consum, bani, transparență și educație!</a:t>
            </a:r>
            <a:endParaRPr lang="en-US" sz="2800" i="0" dirty="0">
              <a:solidFill>
                <a:schemeClr val="tx1">
                  <a:lumMod val="75000"/>
                  <a:lumOff val="25000"/>
                </a:schemeClr>
              </a:solidFill>
            </a:endParaRPr>
          </a:p>
        </p:txBody>
      </p:sp>
      <p:sp>
        <p:nvSpPr>
          <p:cNvPr id="7" name="Text Placeholder 6">
            <a:extLst>
              <a:ext uri="{FF2B5EF4-FFF2-40B4-BE49-F238E27FC236}">
                <a16:creationId xmlns="" xmlns:a16="http://schemas.microsoft.com/office/drawing/2014/main" id="{17FCE858-2F33-5746-A8E6-180A7E8341FB}"/>
              </a:ext>
            </a:extLst>
          </p:cNvPr>
          <p:cNvSpPr>
            <a:spLocks noGrp="1"/>
          </p:cNvSpPr>
          <p:nvPr>
            <p:ph type="body" sz="quarter" idx="20"/>
          </p:nvPr>
        </p:nvSpPr>
        <p:spPr/>
        <p:txBody>
          <a:bodyPr/>
          <a:lstStyle/>
          <a:p>
            <a:r>
              <a:rPr lang="en-US" dirty="0"/>
              <a:t>email</a:t>
            </a:r>
          </a:p>
        </p:txBody>
      </p:sp>
      <p:sp>
        <p:nvSpPr>
          <p:cNvPr id="8" name="Text Placeholder 7">
            <a:extLst>
              <a:ext uri="{FF2B5EF4-FFF2-40B4-BE49-F238E27FC236}">
                <a16:creationId xmlns="" xmlns:a16="http://schemas.microsoft.com/office/drawing/2014/main" id="{5800AA73-F29A-7F48-82A2-97ACD0F9CB1A}"/>
              </a:ext>
            </a:extLst>
          </p:cNvPr>
          <p:cNvSpPr>
            <a:spLocks noGrp="1"/>
          </p:cNvSpPr>
          <p:nvPr>
            <p:ph type="body" sz="quarter" idx="21"/>
          </p:nvPr>
        </p:nvSpPr>
        <p:spPr/>
        <p:txBody>
          <a:bodyPr/>
          <a:lstStyle/>
          <a:p>
            <a:r>
              <a:rPr lang="en-US" dirty="0"/>
              <a:t>website</a:t>
            </a:r>
          </a:p>
        </p:txBody>
      </p:sp>
    </p:spTree>
    <p:extLst>
      <p:ext uri="{BB962C8B-B14F-4D97-AF65-F5344CB8AC3E}">
        <p14:creationId xmlns:p14="http://schemas.microsoft.com/office/powerpoint/2010/main" val="141606805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 xmlns:a16="http://schemas.microsoft.com/office/drawing/2014/main" id="{17F09911-3624-484F-B31B-D6D3A816170D}"/>
              </a:ext>
            </a:extLst>
          </p:cNvPr>
          <p:cNvSpPr>
            <a:spLocks noGrp="1"/>
          </p:cNvSpPr>
          <p:nvPr>
            <p:ph type="body" sz="quarter" idx="14"/>
          </p:nvPr>
        </p:nvSpPr>
        <p:spPr>
          <a:xfrm>
            <a:off x="4418092" y="1271725"/>
            <a:ext cx="7193624" cy="2592420"/>
          </a:xfrm>
        </p:spPr>
        <p:txBody>
          <a:bodyPr/>
          <a:lstStyle/>
          <a:p>
            <a:pPr algn="ctr"/>
            <a:endParaRPr lang="en-IE" dirty="0">
              <a:solidFill>
                <a:schemeClr val="tx1">
                  <a:lumMod val="75000"/>
                  <a:lumOff val="25000"/>
                </a:schemeClr>
              </a:solidFill>
            </a:endParaRPr>
          </a:p>
          <a:p>
            <a:pPr algn="ctr"/>
            <a:r>
              <a:rPr lang="en-IE" dirty="0" smtClean="0">
                <a:solidFill>
                  <a:schemeClr val="tx1">
                    <a:lumMod val="75000"/>
                    <a:lumOff val="25000"/>
                  </a:schemeClr>
                </a:solidFill>
              </a:rPr>
              <a:t>‘</a:t>
            </a:r>
            <a:r>
              <a:rPr lang="ro-RO" dirty="0" smtClean="0">
                <a:solidFill>
                  <a:schemeClr val="tx1">
                    <a:lumMod val="75000"/>
                    <a:lumOff val="25000"/>
                  </a:schemeClr>
                </a:solidFill>
              </a:rPr>
              <a:t>Inovațiile Sociale</a:t>
            </a:r>
            <a:r>
              <a:rPr lang="en-IE" dirty="0">
                <a:solidFill>
                  <a:schemeClr val="tx1">
                    <a:lumMod val="75000"/>
                    <a:lumOff val="25000"/>
                  </a:schemeClr>
                </a:solidFill>
              </a:rPr>
              <a:t> </a:t>
            </a:r>
            <a:r>
              <a:rPr lang="ro-RO" dirty="0" smtClean="0">
                <a:solidFill>
                  <a:schemeClr val="tx1">
                    <a:lumMod val="75000"/>
                    <a:lumOff val="25000"/>
                  </a:schemeClr>
                </a:solidFill>
              </a:rPr>
              <a:t>reprezintă idei noi care </a:t>
            </a:r>
            <a:r>
              <a:rPr lang="ro-RO" b="1" i="1" dirty="0" smtClean="0">
                <a:solidFill>
                  <a:srgbClr val="E48E02"/>
                </a:solidFill>
              </a:rPr>
              <a:t>răspund</a:t>
            </a:r>
            <a:r>
              <a:rPr lang="en-IE" b="1" i="1" dirty="0" smtClean="0">
                <a:solidFill>
                  <a:srgbClr val="E48E02"/>
                </a:solidFill>
              </a:rPr>
              <a:t> </a:t>
            </a:r>
            <a:r>
              <a:rPr lang="ro-RO" b="1" i="1" dirty="0" smtClean="0">
                <a:solidFill>
                  <a:srgbClr val="E48E02"/>
                </a:solidFill>
              </a:rPr>
              <a:t>nevoilor </a:t>
            </a:r>
            <a:r>
              <a:rPr lang="en-IE" b="1" i="1" dirty="0" smtClean="0">
                <a:solidFill>
                  <a:srgbClr val="E48E02"/>
                </a:solidFill>
              </a:rPr>
              <a:t>social</a:t>
            </a:r>
            <a:r>
              <a:rPr lang="ro-RO" b="1" i="1" dirty="0" smtClean="0">
                <a:solidFill>
                  <a:srgbClr val="E48E02"/>
                </a:solidFill>
              </a:rPr>
              <a:t>e</a:t>
            </a:r>
            <a:r>
              <a:rPr lang="en-IE" b="1" i="1" dirty="0" smtClean="0">
                <a:solidFill>
                  <a:srgbClr val="E48E02"/>
                </a:solidFill>
              </a:rPr>
              <a:t>, </a:t>
            </a:r>
            <a:r>
              <a:rPr lang="en-IE" b="1" i="1" dirty="0" err="1" smtClean="0">
                <a:solidFill>
                  <a:srgbClr val="E48E02"/>
                </a:solidFill>
              </a:rPr>
              <a:t>cre</a:t>
            </a:r>
            <a:r>
              <a:rPr lang="ro-RO" b="1" i="1" dirty="0" smtClean="0">
                <a:solidFill>
                  <a:srgbClr val="E48E02"/>
                </a:solidFill>
              </a:rPr>
              <a:t>e</a:t>
            </a:r>
            <a:r>
              <a:rPr lang="en-IE" b="1" i="1" dirty="0" smtClean="0">
                <a:solidFill>
                  <a:srgbClr val="E48E02"/>
                </a:solidFill>
              </a:rPr>
              <a:t>a</a:t>
            </a:r>
            <a:r>
              <a:rPr lang="ro-RO" b="1" i="1" dirty="0" smtClean="0">
                <a:solidFill>
                  <a:srgbClr val="E48E02"/>
                </a:solidFill>
              </a:rPr>
              <a:t>ză</a:t>
            </a:r>
            <a:r>
              <a:rPr lang="en-IE" b="1" i="1" dirty="0">
                <a:solidFill>
                  <a:srgbClr val="E48E02"/>
                </a:solidFill>
              </a:rPr>
              <a:t> </a:t>
            </a:r>
            <a:r>
              <a:rPr lang="ro-RO" b="1" i="1" dirty="0" smtClean="0">
                <a:solidFill>
                  <a:srgbClr val="E48E02"/>
                </a:solidFill>
              </a:rPr>
              <a:t>relații </a:t>
            </a:r>
            <a:r>
              <a:rPr lang="en-IE" b="1" i="1" dirty="0" smtClean="0">
                <a:solidFill>
                  <a:srgbClr val="E48E02"/>
                </a:solidFill>
              </a:rPr>
              <a:t>social</a:t>
            </a:r>
            <a:r>
              <a:rPr lang="ro-RO" b="1" i="1" dirty="0" smtClean="0">
                <a:solidFill>
                  <a:srgbClr val="E48E02"/>
                </a:solidFill>
              </a:rPr>
              <a:t>e și</a:t>
            </a:r>
            <a:r>
              <a:rPr lang="en-IE" b="1" i="1" dirty="0" smtClean="0">
                <a:solidFill>
                  <a:srgbClr val="E48E02"/>
                </a:solidFill>
              </a:rPr>
              <a:t> form</a:t>
            </a:r>
            <a:r>
              <a:rPr lang="ro-RO" b="1" i="1" dirty="0" smtClean="0">
                <a:solidFill>
                  <a:srgbClr val="E48E02"/>
                </a:solidFill>
              </a:rPr>
              <a:t>ează noi</a:t>
            </a:r>
            <a:r>
              <a:rPr lang="en-IE" b="1" i="1" dirty="0">
                <a:solidFill>
                  <a:srgbClr val="E48E02"/>
                </a:solidFill>
              </a:rPr>
              <a:t> </a:t>
            </a:r>
            <a:r>
              <a:rPr lang="en-IE" b="1" i="1" dirty="0" err="1" smtClean="0">
                <a:solidFill>
                  <a:srgbClr val="E48E02"/>
                </a:solidFill>
              </a:rPr>
              <a:t>colabor</a:t>
            </a:r>
            <a:r>
              <a:rPr lang="ro-RO" b="1" i="1" dirty="0" smtClean="0">
                <a:solidFill>
                  <a:srgbClr val="E48E02"/>
                </a:solidFill>
              </a:rPr>
              <a:t>ăr</a:t>
            </a:r>
            <a:r>
              <a:rPr lang="en-IE" b="1" i="1" dirty="0" smtClean="0">
                <a:solidFill>
                  <a:srgbClr val="E48E02"/>
                </a:solidFill>
              </a:rPr>
              <a:t>i. </a:t>
            </a:r>
            <a:r>
              <a:rPr lang="ro-RO" dirty="0" smtClean="0">
                <a:solidFill>
                  <a:schemeClr val="tx1">
                    <a:lumMod val="75000"/>
                    <a:lumOff val="25000"/>
                  </a:schemeClr>
                </a:solidFill>
              </a:rPr>
              <a:t>Aceste</a:t>
            </a:r>
            <a:r>
              <a:rPr lang="en-IE" dirty="0">
                <a:solidFill>
                  <a:schemeClr val="tx1">
                    <a:lumMod val="75000"/>
                    <a:lumOff val="25000"/>
                  </a:schemeClr>
                </a:solidFill>
              </a:rPr>
              <a:t> </a:t>
            </a:r>
            <a:r>
              <a:rPr lang="en-IE" dirty="0" smtClean="0">
                <a:solidFill>
                  <a:schemeClr val="tx1">
                    <a:lumMod val="75000"/>
                    <a:lumOff val="25000"/>
                  </a:schemeClr>
                </a:solidFill>
              </a:rPr>
              <a:t>in</a:t>
            </a:r>
            <a:r>
              <a:rPr lang="ro-RO" dirty="0" smtClean="0">
                <a:solidFill>
                  <a:schemeClr val="tx1">
                    <a:lumMod val="75000"/>
                    <a:lumOff val="25000"/>
                  </a:schemeClr>
                </a:solidFill>
              </a:rPr>
              <a:t>o</a:t>
            </a:r>
            <a:r>
              <a:rPr lang="en-IE" dirty="0" err="1" smtClean="0">
                <a:solidFill>
                  <a:schemeClr val="tx1">
                    <a:lumMod val="75000"/>
                    <a:lumOff val="25000"/>
                  </a:schemeClr>
                </a:solidFill>
              </a:rPr>
              <a:t>va</a:t>
            </a:r>
            <a:r>
              <a:rPr lang="ro-RO" dirty="0" smtClean="0">
                <a:solidFill>
                  <a:schemeClr val="tx1">
                    <a:lumMod val="75000"/>
                    <a:lumOff val="25000"/>
                  </a:schemeClr>
                </a:solidFill>
              </a:rPr>
              <a:t>ț</a:t>
            </a:r>
            <a:r>
              <a:rPr lang="en-IE" dirty="0" smtClean="0">
                <a:solidFill>
                  <a:schemeClr val="tx1">
                    <a:lumMod val="75000"/>
                    <a:lumOff val="25000"/>
                  </a:schemeClr>
                </a:solidFill>
              </a:rPr>
              <a:t>i</a:t>
            </a:r>
            <a:r>
              <a:rPr lang="ro-RO" dirty="0" smtClean="0">
                <a:solidFill>
                  <a:schemeClr val="tx1">
                    <a:lumMod val="75000"/>
                    <a:lumOff val="25000"/>
                  </a:schemeClr>
                </a:solidFill>
              </a:rPr>
              <a:t>i</a:t>
            </a:r>
            <a:r>
              <a:rPr lang="en-IE" dirty="0">
                <a:solidFill>
                  <a:schemeClr val="tx1">
                    <a:lumMod val="75000"/>
                    <a:lumOff val="25000"/>
                  </a:schemeClr>
                </a:solidFill>
              </a:rPr>
              <a:t> </a:t>
            </a:r>
            <a:r>
              <a:rPr lang="ro-RO" dirty="0" smtClean="0">
                <a:solidFill>
                  <a:schemeClr val="tx1">
                    <a:lumMod val="75000"/>
                    <a:lumOff val="25000"/>
                  </a:schemeClr>
                </a:solidFill>
              </a:rPr>
              <a:t>pot fi</a:t>
            </a:r>
            <a:r>
              <a:rPr lang="en-IE" dirty="0" smtClean="0">
                <a:solidFill>
                  <a:schemeClr val="tx1">
                    <a:lumMod val="75000"/>
                    <a:lumOff val="25000"/>
                  </a:schemeClr>
                </a:solidFill>
              </a:rPr>
              <a:t> </a:t>
            </a:r>
            <a:r>
              <a:rPr lang="en-IE" dirty="0" err="1" smtClean="0">
                <a:solidFill>
                  <a:schemeClr val="tx1">
                    <a:lumMod val="75000"/>
                    <a:lumOff val="25000"/>
                  </a:schemeClr>
                </a:solidFill>
              </a:rPr>
              <a:t>produ</a:t>
            </a:r>
            <a:r>
              <a:rPr lang="ro-RO" dirty="0" smtClean="0">
                <a:solidFill>
                  <a:schemeClr val="tx1">
                    <a:lumMod val="75000"/>
                    <a:lumOff val="25000"/>
                  </a:schemeClr>
                </a:solidFill>
              </a:rPr>
              <a:t>se</a:t>
            </a:r>
            <a:r>
              <a:rPr lang="en-IE" dirty="0" smtClean="0">
                <a:solidFill>
                  <a:schemeClr val="tx1">
                    <a:lumMod val="75000"/>
                    <a:lumOff val="25000"/>
                  </a:schemeClr>
                </a:solidFill>
              </a:rPr>
              <a:t>, </a:t>
            </a:r>
            <a:r>
              <a:rPr lang="en-IE" dirty="0" err="1" smtClean="0">
                <a:solidFill>
                  <a:schemeClr val="tx1">
                    <a:lumMod val="75000"/>
                    <a:lumOff val="25000"/>
                  </a:schemeClr>
                </a:solidFill>
              </a:rPr>
              <a:t>servic</a:t>
            </a:r>
            <a:r>
              <a:rPr lang="ro-RO" dirty="0" smtClean="0">
                <a:solidFill>
                  <a:schemeClr val="tx1">
                    <a:lumMod val="75000"/>
                    <a:lumOff val="25000"/>
                  </a:schemeClr>
                </a:solidFill>
              </a:rPr>
              <a:t>ii</a:t>
            </a:r>
            <a:r>
              <a:rPr lang="en-IE" dirty="0" smtClean="0">
                <a:solidFill>
                  <a:schemeClr val="tx1">
                    <a:lumMod val="75000"/>
                    <a:lumOff val="25000"/>
                  </a:schemeClr>
                </a:solidFill>
              </a:rPr>
              <a:t> </a:t>
            </a:r>
            <a:r>
              <a:rPr lang="ro-RO" dirty="0" smtClean="0">
                <a:solidFill>
                  <a:schemeClr val="tx1">
                    <a:lumMod val="75000"/>
                    <a:lumOff val="25000"/>
                  </a:schemeClr>
                </a:solidFill>
              </a:rPr>
              <a:t>sau</a:t>
            </a:r>
            <a:r>
              <a:rPr lang="en-IE" dirty="0" smtClean="0">
                <a:solidFill>
                  <a:schemeClr val="tx1">
                    <a:lumMod val="75000"/>
                    <a:lumOff val="25000"/>
                  </a:schemeClr>
                </a:solidFill>
              </a:rPr>
              <a:t> model</a:t>
            </a:r>
            <a:r>
              <a:rPr lang="ro-RO" dirty="0" smtClean="0">
                <a:solidFill>
                  <a:schemeClr val="tx1">
                    <a:lumMod val="75000"/>
                    <a:lumOff val="25000"/>
                  </a:schemeClr>
                </a:solidFill>
              </a:rPr>
              <a:t>e</a:t>
            </a:r>
            <a:r>
              <a:rPr lang="en-IE" dirty="0">
                <a:solidFill>
                  <a:schemeClr val="tx1">
                    <a:lumMod val="75000"/>
                    <a:lumOff val="25000"/>
                  </a:schemeClr>
                </a:solidFill>
              </a:rPr>
              <a:t> care </a:t>
            </a:r>
            <a:r>
              <a:rPr lang="en-IE" dirty="0" err="1" smtClean="0">
                <a:solidFill>
                  <a:schemeClr val="tx1">
                    <a:lumMod val="75000"/>
                    <a:lumOff val="25000"/>
                  </a:schemeClr>
                </a:solidFill>
              </a:rPr>
              <a:t>răspund</a:t>
            </a:r>
            <a:r>
              <a:rPr lang="ro-RO" dirty="0" smtClean="0">
                <a:solidFill>
                  <a:schemeClr val="tx1">
                    <a:lumMod val="75000"/>
                    <a:lumOff val="25000"/>
                  </a:schemeClr>
                </a:solidFill>
              </a:rPr>
              <a:t> mai eficient nevoilor nesatisfăcute’. </a:t>
            </a:r>
          </a:p>
          <a:p>
            <a:pPr algn="ctr"/>
            <a:r>
              <a:rPr lang="en-IE" sz="2000" i="1" dirty="0" smtClean="0">
                <a:solidFill>
                  <a:srgbClr val="A6377D"/>
                </a:solidFill>
                <a:hlinkClick r:id="rId2">
                  <a:extLst>
                    <a:ext uri="{A12FA001-AC4F-418D-AE19-62706E023703}">
                      <ahyp:hlinkClr xmlns="" xmlns:ahyp="http://schemas.microsoft.com/office/drawing/2018/hyperlinkcolor" val="tx"/>
                    </a:ext>
                  </a:extLst>
                </a:hlinkClick>
              </a:rPr>
              <a:t>europa.eu</a:t>
            </a:r>
            <a:endParaRPr lang="en-IE" dirty="0"/>
          </a:p>
          <a:p>
            <a:pPr algn="ctr"/>
            <a:r>
              <a:rPr lang="en-IE" dirty="0" smtClean="0">
                <a:solidFill>
                  <a:schemeClr val="tx1">
                    <a:lumMod val="75000"/>
                    <a:lumOff val="25000"/>
                  </a:schemeClr>
                </a:solidFill>
                <a:latin typeface="Abadi" panose="020B0604020104020204" pitchFamily="34" charset="0"/>
              </a:rPr>
              <a:t>‘</a:t>
            </a:r>
            <a:r>
              <a:rPr lang="it-IT" dirty="0">
                <a:solidFill>
                  <a:schemeClr val="tx1">
                    <a:lumMod val="75000"/>
                    <a:lumOff val="25000"/>
                  </a:schemeClr>
                </a:solidFill>
              </a:rPr>
              <a:t>Activitățile și serviciile inovatoare social care</a:t>
            </a:r>
            <a:r>
              <a:rPr lang="en-IE" dirty="0">
                <a:solidFill>
                  <a:schemeClr val="tx1">
                    <a:lumMod val="75000"/>
                    <a:lumOff val="25000"/>
                  </a:schemeClr>
                </a:solidFill>
              </a:rPr>
              <a:t> </a:t>
            </a:r>
            <a:r>
              <a:rPr lang="ro-RO" b="1" dirty="0" smtClean="0">
                <a:solidFill>
                  <a:srgbClr val="ED2A59"/>
                </a:solidFill>
              </a:rPr>
              <a:t>au ca obiectiv </a:t>
            </a:r>
            <a:r>
              <a:rPr lang="ro-RO" b="1" dirty="0">
                <a:solidFill>
                  <a:srgbClr val="ED2A59"/>
                </a:solidFill>
              </a:rPr>
              <a:t>satisfacerea unei nevoi sociale </a:t>
            </a:r>
            <a:r>
              <a:rPr lang="ro-RO" dirty="0"/>
              <a:t>și care sunt dezvoltate și difuzate predominant prin organizații ale căror scopuri principale sunt cele sociale</a:t>
            </a:r>
            <a:r>
              <a:rPr lang="en-IE" dirty="0" smtClean="0">
                <a:solidFill>
                  <a:schemeClr val="tx1">
                    <a:lumMod val="75000"/>
                    <a:lumOff val="25000"/>
                  </a:schemeClr>
                </a:solidFill>
                <a:latin typeface="Abadi" panose="020B0604020104020204" pitchFamily="34" charset="0"/>
              </a:rPr>
              <a:t>.’ </a:t>
            </a:r>
            <a:r>
              <a:rPr lang="en-IE" sz="2000" i="1" dirty="0">
                <a:solidFill>
                  <a:srgbClr val="A6377D"/>
                </a:solidFill>
                <a:hlinkClick r:id="rId3">
                  <a:extLst>
                    <a:ext uri="{A12FA001-AC4F-418D-AE19-62706E023703}">
                      <ahyp:hlinkClr xmlns="" xmlns:ahyp="http://schemas.microsoft.com/office/drawing/2018/hyperlinkcolor" val="tx"/>
                    </a:ext>
                  </a:extLst>
                </a:hlinkClick>
              </a:rPr>
              <a:t>sciencedirect.com</a:t>
            </a:r>
            <a:endParaRPr lang="en-IE" sz="2000" i="1" dirty="0">
              <a:solidFill>
                <a:srgbClr val="A6377D"/>
              </a:solidFill>
            </a:endParaRPr>
          </a:p>
        </p:txBody>
      </p:sp>
      <p:pic>
        <p:nvPicPr>
          <p:cNvPr id="10" name="Picture Placeholder 9" descr="A close up of a colorful peacock&#10;&#10;Description automatically generated with low confidence">
            <a:extLst>
              <a:ext uri="{FF2B5EF4-FFF2-40B4-BE49-F238E27FC236}">
                <a16:creationId xmlns="" xmlns:a16="http://schemas.microsoft.com/office/drawing/2014/main" id="{4297BDBF-892B-4A3F-AA95-B85013EAE8DC}"/>
              </a:ext>
            </a:extLst>
          </p:cNvPr>
          <p:cNvPicPr>
            <a:picLocks noGrp="1" noChangeAspect="1"/>
          </p:cNvPicPr>
          <p:nvPr>
            <p:ph type="pic" sz="quarter" idx="10"/>
          </p:nvPr>
        </p:nvPicPr>
        <p:blipFill>
          <a:blip r:embed="rId4"/>
          <a:srcRect l="31029" r="31029"/>
          <a:stretch>
            <a:fillRect/>
          </a:stretch>
        </p:blipFill>
        <p:spPr>
          <a:xfrm>
            <a:off x="1631950" y="407988"/>
            <a:ext cx="2705100" cy="4752975"/>
          </a:xfrm>
        </p:spPr>
      </p:pic>
      <p:sp>
        <p:nvSpPr>
          <p:cNvPr id="8" name="Text Placeholder 6">
            <a:extLst>
              <a:ext uri="{FF2B5EF4-FFF2-40B4-BE49-F238E27FC236}">
                <a16:creationId xmlns="" xmlns:a16="http://schemas.microsoft.com/office/drawing/2014/main" id="{9DC2199C-9149-49C7-B63D-59C5127FBA8F}"/>
              </a:ext>
            </a:extLst>
          </p:cNvPr>
          <p:cNvSpPr txBox="1">
            <a:spLocks/>
          </p:cNvSpPr>
          <p:nvPr/>
        </p:nvSpPr>
        <p:spPr>
          <a:xfrm>
            <a:off x="5094123" y="363159"/>
            <a:ext cx="5841561" cy="908566"/>
          </a:xfrm>
          <a:prstGeom prst="rect">
            <a:avLst/>
          </a:prstGeom>
          <a:solidFill>
            <a:srgbClr val="ED2A59"/>
          </a:solidFill>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IE" b="1" dirty="0" err="1" smtClean="0">
                <a:solidFill>
                  <a:schemeClr val="bg1"/>
                </a:solidFill>
              </a:rPr>
              <a:t>Inova</a:t>
            </a:r>
            <a:r>
              <a:rPr lang="ro-RO" b="1" dirty="0" smtClean="0">
                <a:solidFill>
                  <a:schemeClr val="bg1"/>
                </a:solidFill>
              </a:rPr>
              <a:t>rea Socială</a:t>
            </a:r>
            <a:r>
              <a:rPr lang="en-IE" b="1" dirty="0" smtClean="0">
                <a:solidFill>
                  <a:schemeClr val="bg1"/>
                </a:solidFill>
              </a:rPr>
              <a:t> </a:t>
            </a:r>
            <a:endParaRPr lang="en-IE" b="1" dirty="0">
              <a:solidFill>
                <a:schemeClr val="bg1"/>
              </a:solidFill>
            </a:endParaRPr>
          </a:p>
        </p:txBody>
      </p:sp>
    </p:spTree>
    <p:extLst>
      <p:ext uri="{BB962C8B-B14F-4D97-AF65-F5344CB8AC3E}">
        <p14:creationId xmlns:p14="http://schemas.microsoft.com/office/powerpoint/2010/main" val="94031457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 xmlns:a16="http://schemas.microsoft.com/office/drawing/2014/main" id="{17F09911-3624-484F-B31B-D6D3A816170D}"/>
              </a:ext>
            </a:extLst>
          </p:cNvPr>
          <p:cNvSpPr>
            <a:spLocks noGrp="1"/>
          </p:cNvSpPr>
          <p:nvPr>
            <p:ph type="body" sz="quarter" idx="14"/>
          </p:nvPr>
        </p:nvSpPr>
        <p:spPr>
          <a:xfrm>
            <a:off x="4418092" y="1392136"/>
            <a:ext cx="7193624" cy="2592420"/>
          </a:xfrm>
        </p:spPr>
        <p:txBody>
          <a:bodyPr/>
          <a:lstStyle/>
          <a:p>
            <a:pPr algn="ctr"/>
            <a:r>
              <a:rPr lang="ro-RO" i="1" dirty="0" smtClean="0"/>
              <a:t>Deși </a:t>
            </a:r>
            <a:r>
              <a:rPr lang="ro-RO" i="1" dirty="0"/>
              <a:t>această definiție este mai lungă, ea transmite un mesaj foarte important....</a:t>
            </a:r>
            <a:endParaRPr lang="en-IE" i="1" dirty="0"/>
          </a:p>
          <a:p>
            <a:pPr algn="ctr"/>
            <a:r>
              <a:rPr lang="en-IE" sz="3600" b="1" dirty="0" smtClean="0">
                <a:solidFill>
                  <a:srgbClr val="ED2A59"/>
                </a:solidFill>
              </a:rPr>
              <a:t>‘</a:t>
            </a:r>
            <a:r>
              <a:rPr lang="ro-RO" sz="3600" b="1" dirty="0" smtClean="0">
                <a:solidFill>
                  <a:srgbClr val="ED2A59"/>
                </a:solidFill>
              </a:rPr>
              <a:t>Idei noi care funcționează</a:t>
            </a:r>
            <a:r>
              <a:rPr lang="en-IE" sz="3600" b="1" dirty="0" smtClean="0">
                <a:solidFill>
                  <a:srgbClr val="ED2A59"/>
                </a:solidFill>
              </a:rPr>
              <a:t>’</a:t>
            </a:r>
            <a:endParaRPr lang="en-IE" sz="3600" b="1" dirty="0">
              <a:solidFill>
                <a:srgbClr val="ED2A59"/>
              </a:solidFill>
            </a:endParaRPr>
          </a:p>
          <a:p>
            <a:pPr algn="ctr"/>
            <a:r>
              <a:rPr lang="ro-RO" dirty="0"/>
              <a:t>Acest lucru diferențiază </a:t>
            </a:r>
            <a:r>
              <a:rPr lang="ro-RO" i="1" dirty="0"/>
              <a:t>inovarea</a:t>
            </a:r>
            <a:r>
              <a:rPr lang="ro-RO" dirty="0"/>
              <a:t> de </a:t>
            </a:r>
            <a:r>
              <a:rPr lang="ro-RO" i="1" dirty="0"/>
              <a:t>îmbunătățire</a:t>
            </a:r>
            <a:r>
              <a:rPr lang="ro-RO" dirty="0"/>
              <a:t>, care implică doar schimbări incrementale; și de la creativitate și invenție, care sunt vitale pentru inovare, dar nu includ munca grea de implementare care face utile ideile promițătoare. Inovarea socială se referă la noile idei care funcționează în îndeplinirea obiectivelor sociale. Definit în acest mod, termenul are, posibil, limite foarte lungi – de la noi stiluri de viață la noi produse și servicii</a:t>
            </a:r>
            <a:r>
              <a:rPr lang="en-IE" dirty="0" smtClean="0">
                <a:solidFill>
                  <a:schemeClr val="tx1">
                    <a:lumMod val="75000"/>
                    <a:lumOff val="25000"/>
                  </a:schemeClr>
                </a:solidFill>
              </a:rPr>
              <a:t>’.</a:t>
            </a:r>
            <a:endParaRPr lang="en-IE" dirty="0">
              <a:solidFill>
                <a:schemeClr val="tx1">
                  <a:lumMod val="75000"/>
                  <a:lumOff val="25000"/>
                </a:schemeClr>
              </a:solidFill>
            </a:endParaRPr>
          </a:p>
          <a:p>
            <a:pPr algn="ctr"/>
            <a:r>
              <a:rPr lang="en-IE" dirty="0">
                <a:solidFill>
                  <a:schemeClr val="tx1">
                    <a:lumMod val="75000"/>
                    <a:lumOff val="25000"/>
                  </a:schemeClr>
                </a:solidFill>
              </a:rPr>
              <a:t> </a:t>
            </a:r>
            <a:r>
              <a:rPr lang="en-IE" sz="2400" i="1" dirty="0">
                <a:solidFill>
                  <a:srgbClr val="A6377D"/>
                </a:solidFill>
                <a:hlinkClick r:id="rId2">
                  <a:extLst>
                    <a:ext uri="{A12FA001-AC4F-418D-AE19-62706E023703}">
                      <ahyp:hlinkClr xmlns="" xmlns:ahyp="http://schemas.microsoft.com/office/drawing/2018/hyperlinkcolor" val="tx"/>
                    </a:ext>
                  </a:extLst>
                </a:hlinkClick>
              </a:rPr>
              <a:t>Oxford Business School</a:t>
            </a:r>
            <a:endParaRPr lang="en-IE" sz="2400" i="1" dirty="0">
              <a:solidFill>
                <a:srgbClr val="A6377D"/>
              </a:solidFill>
            </a:endParaRPr>
          </a:p>
          <a:p>
            <a:endParaRPr lang="en-IE" dirty="0"/>
          </a:p>
        </p:txBody>
      </p:sp>
      <p:pic>
        <p:nvPicPr>
          <p:cNvPr id="10" name="Picture Placeholder 9" descr="A close up of a colorful peacock&#10;&#10;Description automatically generated with low confidence">
            <a:extLst>
              <a:ext uri="{FF2B5EF4-FFF2-40B4-BE49-F238E27FC236}">
                <a16:creationId xmlns="" xmlns:a16="http://schemas.microsoft.com/office/drawing/2014/main" id="{4297BDBF-892B-4A3F-AA95-B85013EAE8DC}"/>
              </a:ext>
            </a:extLst>
          </p:cNvPr>
          <p:cNvPicPr>
            <a:picLocks noGrp="1" noChangeAspect="1"/>
          </p:cNvPicPr>
          <p:nvPr>
            <p:ph type="pic" sz="quarter" idx="10"/>
          </p:nvPr>
        </p:nvPicPr>
        <p:blipFill>
          <a:blip r:embed="rId3"/>
          <a:srcRect l="31029" r="31029"/>
          <a:stretch>
            <a:fillRect/>
          </a:stretch>
        </p:blipFill>
        <p:spPr>
          <a:xfrm>
            <a:off x="1631950" y="407988"/>
            <a:ext cx="2705100" cy="4752975"/>
          </a:xfrm>
        </p:spPr>
      </p:pic>
      <p:sp>
        <p:nvSpPr>
          <p:cNvPr id="8" name="Text Placeholder 6">
            <a:extLst>
              <a:ext uri="{FF2B5EF4-FFF2-40B4-BE49-F238E27FC236}">
                <a16:creationId xmlns="" xmlns:a16="http://schemas.microsoft.com/office/drawing/2014/main" id="{9DC2199C-9149-49C7-B63D-59C5127FBA8F}"/>
              </a:ext>
            </a:extLst>
          </p:cNvPr>
          <p:cNvSpPr txBox="1">
            <a:spLocks/>
          </p:cNvSpPr>
          <p:nvPr/>
        </p:nvSpPr>
        <p:spPr>
          <a:xfrm>
            <a:off x="5094123" y="172016"/>
            <a:ext cx="5841561" cy="908566"/>
          </a:xfrm>
          <a:prstGeom prst="rect">
            <a:avLst/>
          </a:prstGeom>
          <a:solidFill>
            <a:srgbClr val="ED2A59"/>
          </a:solidFill>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IE" b="1" dirty="0" err="1">
                <a:solidFill>
                  <a:schemeClr val="bg1"/>
                </a:solidFill>
              </a:rPr>
              <a:t>Inova</a:t>
            </a:r>
            <a:r>
              <a:rPr lang="ro-RO" b="1" dirty="0">
                <a:solidFill>
                  <a:schemeClr val="bg1"/>
                </a:solidFill>
              </a:rPr>
              <a:t>rea Socială</a:t>
            </a:r>
            <a:r>
              <a:rPr lang="en-IE" b="1" dirty="0" smtClean="0">
                <a:solidFill>
                  <a:schemeClr val="bg1"/>
                </a:solidFill>
              </a:rPr>
              <a:t> </a:t>
            </a:r>
            <a:endParaRPr lang="en-IE" b="1" dirty="0">
              <a:solidFill>
                <a:schemeClr val="bg1"/>
              </a:solidFill>
            </a:endParaRPr>
          </a:p>
        </p:txBody>
      </p:sp>
    </p:spTree>
    <p:extLst>
      <p:ext uri="{BB962C8B-B14F-4D97-AF65-F5344CB8AC3E}">
        <p14:creationId xmlns:p14="http://schemas.microsoft.com/office/powerpoint/2010/main" val="38019200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11234</TotalTime>
  <Words>7641</Words>
  <Application>Microsoft Office PowerPoint</Application>
  <PresentationFormat>Widescreen</PresentationFormat>
  <Paragraphs>629</Paragraphs>
  <Slides>79</Slides>
  <Notes>1</Notes>
  <HiddenSlides>0</HiddenSlides>
  <MMClips>0</MMClips>
  <ScaleCrop>false</ScaleCrop>
  <HeadingPairs>
    <vt:vector size="6" baseType="variant">
      <vt:variant>
        <vt:lpstr>Fonts Used</vt:lpstr>
      </vt:variant>
      <vt:variant>
        <vt:i4>26</vt:i4>
      </vt:variant>
      <vt:variant>
        <vt:lpstr>Theme</vt:lpstr>
      </vt:variant>
      <vt:variant>
        <vt:i4>1</vt:i4>
      </vt:variant>
      <vt:variant>
        <vt:lpstr>Slide Titles</vt:lpstr>
      </vt:variant>
      <vt:variant>
        <vt:i4>79</vt:i4>
      </vt:variant>
    </vt:vector>
  </HeadingPairs>
  <TitlesOfParts>
    <vt:vector size="106" baseType="lpstr">
      <vt:lpstr>MS PGothic</vt:lpstr>
      <vt:lpstr>Abadi</vt:lpstr>
      <vt:lpstr>Abel</vt:lpstr>
      <vt:lpstr>-apple-system</vt:lpstr>
      <vt:lpstr>Arial</vt:lpstr>
      <vt:lpstr>Arial</vt:lpstr>
      <vt:lpstr>Averta</vt:lpstr>
      <vt:lpstr>Calibri</vt:lpstr>
      <vt:lpstr>Calibri Light</vt:lpstr>
      <vt:lpstr>Cooper Black</vt:lpstr>
      <vt:lpstr>futura-pt</vt:lpstr>
      <vt:lpstr>Geneva</vt:lpstr>
      <vt:lpstr>gill-sans-nova</vt:lpstr>
      <vt:lpstr>Muli</vt:lpstr>
      <vt:lpstr>Neue Haas Grotesk Text Pro</vt:lpstr>
      <vt:lpstr>Open Sans</vt:lpstr>
      <vt:lpstr>proxima-nova</vt:lpstr>
      <vt:lpstr>Quattrocento Sans</vt:lpstr>
      <vt:lpstr>roboto</vt:lpstr>
      <vt:lpstr>roboto</vt:lpstr>
      <vt:lpstr>Scala</vt:lpstr>
      <vt:lpstr>Scala Sans</vt:lpstr>
      <vt:lpstr>Segoe UI Historic</vt:lpstr>
      <vt:lpstr>Times New Roman</vt:lpstr>
      <vt:lpstr>Ubuntu</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lastModifiedBy>Utilizator</cp:lastModifiedBy>
  <cp:revision>480</cp:revision>
  <cp:lastPrinted>2021-01-20T10:03:38Z</cp:lastPrinted>
  <dcterms:created xsi:type="dcterms:W3CDTF">2020-04-01T16:37:27Z</dcterms:created>
  <dcterms:modified xsi:type="dcterms:W3CDTF">2021-06-07T03:43:32Z</dcterms:modified>
</cp:coreProperties>
</file>