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33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2192000" cy="6858000"/>
  <p:notesSz cx="6888163" cy="10020300"/>
  <p:embeddedFontLst>
    <p:embeddedFont>
      <p:font typeface="Corben" panose="020B0604020202020204" charset="0"/>
      <p:bold r:id="rId78"/>
    </p:embeddedFont>
    <p:embeddedFont>
      <p:font typeface="Oswald" panose="020B0604020202020204" charset="0"/>
      <p:bold r:id="rId79"/>
    </p:embeddedFont>
    <p:embeddedFont>
      <p:font typeface="MS PGothic" panose="020B0600070205080204" pitchFamily="34" charset="-128"/>
      <p:regular r:id="rId80"/>
    </p:embeddedFont>
    <p:embeddedFont>
      <p:font typeface="Dosis ExtraLight" panose="020B0604020202020204" charset="0"/>
      <p:regular r:id="rId81"/>
      <p:bold r:id="rId82"/>
    </p:embeddedFont>
    <p:embeddedFont>
      <p:font typeface="Public Sans" panose="020B0604020202020204" charset="0"/>
      <p:regular r:id="rId83"/>
      <p:bold r:id="rId84"/>
      <p:italic r:id="rId85"/>
      <p:boldItalic r:id="rId86"/>
    </p:embeddedFont>
    <p:embeddedFont>
      <p:font typeface="Calibri" panose="020F0502020204030204" pitchFamily="34" charset="0"/>
      <p:regular r:id="rId87"/>
      <p:bold r:id="rId88"/>
      <p:italic r:id="rId89"/>
      <p:boldItalic r:id="rId90"/>
    </p:embeddedFont>
    <p:embeddedFont>
      <p:font typeface="Open Sans" panose="020B060402020202020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5" roundtripDataSignature="AMtx7mhD4FSPA6h4jlj5ovE5O7V8QFZb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64" autoAdjust="0"/>
  </p:normalViewPr>
  <p:slideViewPr>
    <p:cSldViewPr snapToGrid="0">
      <p:cViewPr varScale="1">
        <p:scale>
          <a:sx n="67" d="100"/>
          <a:sy n="67"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8250" y="751500"/>
            <a:ext cx="4592325" cy="37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800" y="4759625"/>
            <a:ext cx="5510500" cy="450912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606551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99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p1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089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1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2401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p1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95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1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17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1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4348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p1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895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1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2341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1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72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p1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676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2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46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11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p2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132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2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47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2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179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p2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9445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2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415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2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5023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2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443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2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500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2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5456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3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84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4331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5" name="Google Shape;605;p3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527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p3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507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p3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188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3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7448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p3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2329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p3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868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p3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146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p3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5980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p3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4742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p4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66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815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4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p4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428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p4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0739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4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8475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p4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7264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p4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948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p4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6339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p4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066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p4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700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p4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28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2" name="Google Shape;752;p5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72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6892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p5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9710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p5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950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5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5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813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5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3" name="Google Shape;783;p5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201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a:t>, </a:t>
            </a:r>
            <a:endParaRPr/>
          </a:p>
        </p:txBody>
      </p:sp>
      <p:sp>
        <p:nvSpPr>
          <p:cNvPr id="789" name="Google Shape;789;p5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0558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7" name="Google Shape;797;p5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730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5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3" name="Google Shape;803;p5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610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p5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1395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8" name="Google Shape;828;p5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6780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p6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44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7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6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601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6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9" name="Google Shape;849;p6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116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7" name="Google Shape;857;p6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0016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6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p6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8336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6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p6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3122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66: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9" name="Google Shape;889;p66: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222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67: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5" name="Google Shape;895;p6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0407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6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4" name="Google Shape;904;p6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53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6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p6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4359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7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9" name="Google Shape;919;p7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61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8: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p8: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604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71: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p71: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852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7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p7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7243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73: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p7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870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74: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5" name="Google Shape;945;p7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7067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75: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1" name="Google Shape;951;p7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29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9: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769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0: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1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21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with photo - White &amp; Yelllow">
  <p:cSld name="Text with photo - White &amp; Yelllow">
    <p:spTree>
      <p:nvGrpSpPr>
        <p:cNvPr id="1" name="Shape 23"/>
        <p:cNvGrpSpPr/>
        <p:nvPr/>
      </p:nvGrpSpPr>
      <p:grpSpPr>
        <a:xfrm>
          <a:off x="0" y="0"/>
          <a:ext cx="0" cy="0"/>
          <a:chOff x="0" y="0"/>
          <a:chExt cx="0" cy="0"/>
        </a:xfrm>
      </p:grpSpPr>
      <p:sp>
        <p:nvSpPr>
          <p:cNvPr id="24" name="Google Shape;24;p78"/>
          <p:cNvSpPr/>
          <p:nvPr/>
        </p:nvSpPr>
        <p:spPr>
          <a:xfrm>
            <a:off x="14068"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78"/>
          <p:cNvSpPr/>
          <p:nvPr/>
        </p:nvSpPr>
        <p:spPr>
          <a:xfrm>
            <a:off x="0" y="0"/>
            <a:ext cx="5661026"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78"/>
          <p:cNvSpPr>
            <a:spLocks noGrp="1"/>
          </p:cNvSpPr>
          <p:nvPr>
            <p:ph type="pic" idx="2"/>
          </p:nvPr>
        </p:nvSpPr>
        <p:spPr>
          <a:xfrm>
            <a:off x="6530975" y="784225"/>
            <a:ext cx="3832225" cy="52895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78"/>
          <p:cNvSpPr/>
          <p:nvPr/>
        </p:nvSpPr>
        <p:spPr>
          <a:xfrm>
            <a:off x="9246786" y="1215933"/>
            <a:ext cx="2924393" cy="4426134"/>
          </a:xfrm>
          <a:custGeom>
            <a:avLst/>
            <a:gdLst/>
            <a:ahLst/>
            <a:cxnLst/>
            <a:rect l="l" t="t" r="r" b="b"/>
            <a:pathLst>
              <a:path w="2924393" h="4426134" extrusionOk="0">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78"/>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8"/>
          <p:cNvSpPr txBox="1">
            <a:spLocks noGrp="1"/>
          </p:cNvSpPr>
          <p:nvPr>
            <p:ph type="body" idx="3"/>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8"/>
          <p:cNvSpPr txBox="1">
            <a:spLocks noGrp="1"/>
          </p:cNvSpPr>
          <p:nvPr>
            <p:ph type="body" idx="4"/>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with photo - White 2">
  <p:cSld name="Text with photo - White 2">
    <p:spTree>
      <p:nvGrpSpPr>
        <p:cNvPr id="1" name="Shape 93"/>
        <p:cNvGrpSpPr/>
        <p:nvPr/>
      </p:nvGrpSpPr>
      <p:grpSpPr>
        <a:xfrm>
          <a:off x="0" y="0"/>
          <a:ext cx="0" cy="0"/>
          <a:chOff x="0" y="0"/>
          <a:chExt cx="0" cy="0"/>
        </a:xfrm>
      </p:grpSpPr>
      <p:sp>
        <p:nvSpPr>
          <p:cNvPr id="94" name="Google Shape;94;p87"/>
          <p:cNvSpPr>
            <a:spLocks noGrp="1"/>
          </p:cNvSpPr>
          <p:nvPr>
            <p:ph type="pic" idx="2"/>
          </p:nvPr>
        </p:nvSpPr>
        <p:spPr>
          <a:xfrm>
            <a:off x="7821613" y="760413"/>
            <a:ext cx="3333750" cy="5359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87"/>
          <p:cNvSpPr/>
          <p:nvPr/>
        </p:nvSpPr>
        <p:spPr>
          <a:xfrm rot="-5400000">
            <a:off x="6079980" y="-1932455"/>
            <a:ext cx="4179567" cy="8044473"/>
          </a:xfrm>
          <a:custGeom>
            <a:avLst/>
            <a:gdLst/>
            <a:ahLst/>
            <a:cxnLst/>
            <a:rect l="l" t="t" r="r" b="b"/>
            <a:pathLst>
              <a:path w="4179567" h="8044473" extrusionOk="0">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87"/>
          <p:cNvSpPr txBox="1">
            <a:spLocks noGrp="1"/>
          </p:cNvSpPr>
          <p:nvPr>
            <p:ph type="body" idx="1"/>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87"/>
          <p:cNvSpPr txBox="1">
            <a:spLocks noGrp="1"/>
          </p:cNvSpPr>
          <p:nvPr>
            <p:ph type="body" idx="3"/>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87"/>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99" name="Google Shape;99;p87"/>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Only Slide - Purple">
  <p:cSld name="Text Only Slide - Purple">
    <p:spTree>
      <p:nvGrpSpPr>
        <p:cNvPr id="1" name="Shape 100"/>
        <p:cNvGrpSpPr/>
        <p:nvPr/>
      </p:nvGrpSpPr>
      <p:grpSpPr>
        <a:xfrm>
          <a:off x="0" y="0"/>
          <a:ext cx="0" cy="0"/>
          <a:chOff x="0" y="0"/>
          <a:chExt cx="0" cy="0"/>
        </a:xfrm>
      </p:grpSpPr>
      <p:sp>
        <p:nvSpPr>
          <p:cNvPr id="101" name="Google Shape;101;p88"/>
          <p:cNvSpPr/>
          <p:nvPr/>
        </p:nvSpPr>
        <p:spPr>
          <a:xfrm>
            <a:off x="8946" y="0"/>
            <a:ext cx="3482399" cy="6879688"/>
          </a:xfrm>
          <a:prstGeom prst="rect">
            <a:avLst/>
          </a:prstGeom>
          <a:solidFill>
            <a:srgbClr val="A637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8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3" name="Google Shape;103;p88"/>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04" name="Google Shape;104;p88"/>
          <p:cNvSpPr txBox="1">
            <a:spLocks noGrp="1"/>
          </p:cNvSpPr>
          <p:nvPr>
            <p:ph type="body" idx="1"/>
          </p:nvPr>
        </p:nvSpPr>
        <p:spPr>
          <a:xfrm>
            <a:off x="3966827" y="653500"/>
            <a:ext cx="7540362" cy="52065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88"/>
          <p:cNvSpPr txBox="1">
            <a:spLocks noGrp="1"/>
          </p:cNvSpPr>
          <p:nvPr>
            <p:ph type="body" idx="2"/>
          </p:nvPr>
        </p:nvSpPr>
        <p:spPr>
          <a:xfrm>
            <a:off x="484428" y="653500"/>
            <a:ext cx="2852539" cy="5206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Slide - Vertical - Blue">
  <p:cSld name="Text Only Slide - Vertical - Blue">
    <p:spTree>
      <p:nvGrpSpPr>
        <p:cNvPr id="1" name="Shape 106"/>
        <p:cNvGrpSpPr/>
        <p:nvPr/>
      </p:nvGrpSpPr>
      <p:grpSpPr>
        <a:xfrm>
          <a:off x="0" y="0"/>
          <a:ext cx="0" cy="0"/>
          <a:chOff x="0" y="0"/>
          <a:chExt cx="0" cy="0"/>
        </a:xfrm>
      </p:grpSpPr>
      <p:sp>
        <p:nvSpPr>
          <p:cNvPr id="107" name="Google Shape;107;p89"/>
          <p:cNvSpPr/>
          <p:nvPr/>
        </p:nvSpPr>
        <p:spPr>
          <a:xfrm>
            <a:off x="8946" y="0"/>
            <a:ext cx="3482399" cy="6879688"/>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89"/>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9" name="Google Shape;109;p89"/>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10" name="Google Shape;110;p89"/>
          <p:cNvSpPr txBox="1">
            <a:spLocks noGrp="1"/>
          </p:cNvSpPr>
          <p:nvPr>
            <p:ph type="body" idx="1"/>
          </p:nvPr>
        </p:nvSpPr>
        <p:spPr>
          <a:xfrm>
            <a:off x="3966827" y="653500"/>
            <a:ext cx="7540362" cy="52065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89"/>
          <p:cNvSpPr txBox="1">
            <a:spLocks noGrp="1"/>
          </p:cNvSpPr>
          <p:nvPr>
            <p:ph type="body" idx="2"/>
          </p:nvPr>
        </p:nvSpPr>
        <p:spPr>
          <a:xfrm>
            <a:off x="484428" y="653500"/>
            <a:ext cx="2852539" cy="5206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ue speech bubble on yellow">
  <p:cSld name="Blue speech bubble on yellow">
    <p:spTree>
      <p:nvGrpSpPr>
        <p:cNvPr id="1" name="Shape 112"/>
        <p:cNvGrpSpPr/>
        <p:nvPr/>
      </p:nvGrpSpPr>
      <p:grpSpPr>
        <a:xfrm>
          <a:off x="0" y="0"/>
          <a:ext cx="0" cy="0"/>
          <a:chOff x="0" y="0"/>
          <a:chExt cx="0" cy="0"/>
        </a:xfrm>
      </p:grpSpPr>
      <p:sp>
        <p:nvSpPr>
          <p:cNvPr id="113" name="Google Shape;113;p90"/>
          <p:cNvSpPr/>
          <p:nvPr/>
        </p:nvSpPr>
        <p:spPr>
          <a:xfrm>
            <a:off x="1" y="0"/>
            <a:ext cx="12192000"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4" name="Google Shape;114;p90"/>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15" name="Google Shape;115;p90"/>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16" name="Google Shape;116;p90"/>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90"/>
          <p:cNvSpPr txBox="1">
            <a:spLocks noGrp="1"/>
          </p:cNvSpPr>
          <p:nvPr>
            <p:ph type="body" idx="2"/>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8" name="Google Shape;118;p90"/>
          <p:cNvGrpSpPr/>
          <p:nvPr/>
        </p:nvGrpSpPr>
        <p:grpSpPr>
          <a:xfrm>
            <a:off x="585323" y="292419"/>
            <a:ext cx="5387212" cy="6395610"/>
            <a:chOff x="585323" y="1281787"/>
            <a:chExt cx="4553837" cy="5406241"/>
          </a:xfrm>
        </p:grpSpPr>
        <p:sp>
          <p:nvSpPr>
            <p:cNvPr id="119" name="Google Shape;119;p90"/>
            <p:cNvSpPr/>
            <p:nvPr/>
          </p:nvSpPr>
          <p:spPr>
            <a:xfrm rot="10800000" flipH="1">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90"/>
            <p:cNvSpPr/>
            <p:nvPr/>
          </p:nvSpPr>
          <p:spPr>
            <a:xfrm>
              <a:off x="585323" y="1281787"/>
              <a:ext cx="4553837" cy="4553839"/>
            </a:xfrm>
            <a:custGeom>
              <a:avLst/>
              <a:gdLst/>
              <a:ahLst/>
              <a:cxnLst/>
              <a:rect l="l" t="t" r="r" b="b"/>
              <a:pathLst>
                <a:path w="4553837" h="4553839" extrusionOk="0">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21" name="Google Shape;121;p90"/>
          <p:cNvSpPr txBox="1">
            <a:spLocks noGrp="1"/>
          </p:cNvSpPr>
          <p:nvPr>
            <p:ph type="body" idx="3"/>
          </p:nvPr>
        </p:nvSpPr>
        <p:spPr>
          <a:xfrm>
            <a:off x="4436336" y="389401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90"/>
          <p:cNvSpPr txBox="1">
            <a:spLocks noGrp="1"/>
          </p:cNvSpPr>
          <p:nvPr>
            <p:ph type="body" idx="4"/>
          </p:nvPr>
        </p:nvSpPr>
        <p:spPr>
          <a:xfrm>
            <a:off x="1195959" y="1235184"/>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90"/>
          <p:cNvSpPr txBox="1">
            <a:spLocks noGrp="1"/>
          </p:cNvSpPr>
          <p:nvPr>
            <p:ph type="body" idx="5"/>
          </p:nvPr>
        </p:nvSpPr>
        <p:spPr>
          <a:xfrm>
            <a:off x="1107543" y="1037866"/>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rcle Photo with text - White BG">
  <p:cSld name="Circle Photo with text - White BG">
    <p:spTree>
      <p:nvGrpSpPr>
        <p:cNvPr id="1" name="Shape 124"/>
        <p:cNvGrpSpPr/>
        <p:nvPr/>
      </p:nvGrpSpPr>
      <p:grpSpPr>
        <a:xfrm>
          <a:off x="0" y="0"/>
          <a:ext cx="0" cy="0"/>
          <a:chOff x="0" y="0"/>
          <a:chExt cx="0" cy="0"/>
        </a:xfrm>
      </p:grpSpPr>
      <p:sp>
        <p:nvSpPr>
          <p:cNvPr id="125" name="Google Shape;125;p91"/>
          <p:cNvSpPr/>
          <p:nvPr/>
        </p:nvSpPr>
        <p:spPr>
          <a:xfrm>
            <a:off x="-2" y="-21688"/>
            <a:ext cx="6625533" cy="6879688"/>
          </a:xfrm>
          <a:custGeom>
            <a:avLst/>
            <a:gdLst/>
            <a:ahLst/>
            <a:cxnLst/>
            <a:rect l="l" t="t" r="r" b="b"/>
            <a:pathLst>
              <a:path w="6534728" h="6785400" extrusionOk="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91"/>
          <p:cNvSpPr>
            <a:spLocks noGrp="1"/>
          </p:cNvSpPr>
          <p:nvPr>
            <p:ph type="pic" idx="2"/>
          </p:nvPr>
        </p:nvSpPr>
        <p:spPr>
          <a:xfrm>
            <a:off x="0" y="1057059"/>
            <a:ext cx="4672100" cy="46721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7" name="Google Shape;127;p91"/>
          <p:cNvCxnSpPr/>
          <p:nvPr/>
        </p:nvCxnSpPr>
        <p:spPr>
          <a:xfrm>
            <a:off x="11776518"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128" name="Google Shape;128;p91"/>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29" name="Google Shape;129;p91"/>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91"/>
          <p:cNvSpPr txBox="1">
            <a:spLocks noGrp="1"/>
          </p:cNvSpPr>
          <p:nvPr>
            <p:ph type="body" idx="3"/>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urple Quote Bubble with Text">
  <p:cSld name="Purple Quote Bubble with Text">
    <p:spTree>
      <p:nvGrpSpPr>
        <p:cNvPr id="1" name="Shape 131"/>
        <p:cNvGrpSpPr/>
        <p:nvPr/>
      </p:nvGrpSpPr>
      <p:grpSpPr>
        <a:xfrm>
          <a:off x="0" y="0"/>
          <a:ext cx="0" cy="0"/>
          <a:chOff x="0" y="0"/>
          <a:chExt cx="0" cy="0"/>
        </a:xfrm>
      </p:grpSpPr>
      <p:sp>
        <p:nvSpPr>
          <p:cNvPr id="132" name="Google Shape;132;p92"/>
          <p:cNvSpPr/>
          <p:nvPr/>
        </p:nvSpPr>
        <p:spPr>
          <a:xfrm>
            <a:off x="16274" y="9384"/>
            <a:ext cx="2944302" cy="1365147"/>
          </a:xfrm>
          <a:custGeom>
            <a:avLst/>
            <a:gdLst/>
            <a:ahLst/>
            <a:cxnLst/>
            <a:rect l="l" t="t" r="r" b="b"/>
            <a:pathLst>
              <a:path w="2944302" h="1365147" extrusionOk="0">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92"/>
          <p:cNvSpPr txBox="1">
            <a:spLocks noGrp="1"/>
          </p:cNvSpPr>
          <p:nvPr>
            <p:ph type="body" idx="1"/>
          </p:nvPr>
        </p:nvSpPr>
        <p:spPr>
          <a:xfrm>
            <a:off x="365465" y="2699434"/>
            <a:ext cx="4763578" cy="327366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92"/>
          <p:cNvSpPr txBox="1">
            <a:spLocks noGrp="1"/>
          </p:cNvSpPr>
          <p:nvPr>
            <p:ph type="body" idx="2"/>
          </p:nvPr>
        </p:nvSpPr>
        <p:spPr>
          <a:xfrm>
            <a:off x="365465" y="9384"/>
            <a:ext cx="4763578"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92"/>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36" name="Google Shape;136;p92"/>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grpSp>
        <p:nvGrpSpPr>
          <p:cNvPr id="137" name="Google Shape;137;p92"/>
          <p:cNvGrpSpPr/>
          <p:nvPr/>
        </p:nvGrpSpPr>
        <p:grpSpPr>
          <a:xfrm>
            <a:off x="5370791" y="706737"/>
            <a:ext cx="6112421" cy="5920067"/>
            <a:chOff x="585323" y="1281787"/>
            <a:chExt cx="4553837" cy="5406241"/>
          </a:xfrm>
        </p:grpSpPr>
        <p:sp>
          <p:nvSpPr>
            <p:cNvPr id="138" name="Google Shape;138;p92"/>
            <p:cNvSpPr/>
            <p:nvPr/>
          </p:nvSpPr>
          <p:spPr>
            <a:xfrm rot="10800000" flipH="1">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92"/>
            <p:cNvSpPr/>
            <p:nvPr/>
          </p:nvSpPr>
          <p:spPr>
            <a:xfrm>
              <a:off x="585323" y="1281787"/>
              <a:ext cx="4553837" cy="4553839"/>
            </a:xfrm>
            <a:custGeom>
              <a:avLst/>
              <a:gdLst/>
              <a:ahLst/>
              <a:cxnLst/>
              <a:rect l="l" t="t" r="r" b="b"/>
              <a:pathLst>
                <a:path w="4553837" h="4553839" extrusionOk="0">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140" name="Google Shape;140;p92"/>
          <p:cNvSpPr txBox="1">
            <a:spLocks noGrp="1"/>
          </p:cNvSpPr>
          <p:nvPr>
            <p:ph type="body" idx="3"/>
          </p:nvPr>
        </p:nvSpPr>
        <p:spPr>
          <a:xfrm>
            <a:off x="9947013" y="3832793"/>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92"/>
          <p:cNvSpPr txBox="1">
            <a:spLocks noGrp="1"/>
          </p:cNvSpPr>
          <p:nvPr>
            <p:ph type="body" idx="4"/>
          </p:nvPr>
        </p:nvSpPr>
        <p:spPr>
          <a:xfrm>
            <a:off x="6706636" y="1173960"/>
            <a:ext cx="4025705" cy="371581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92"/>
          <p:cNvSpPr txBox="1">
            <a:spLocks noGrp="1"/>
          </p:cNvSpPr>
          <p:nvPr>
            <p:ph type="body" idx="5"/>
          </p:nvPr>
        </p:nvSpPr>
        <p:spPr>
          <a:xfrm>
            <a:off x="6618220" y="976642"/>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 green">
  <p:cSld name="Text slide - green">
    <p:spTree>
      <p:nvGrpSpPr>
        <p:cNvPr id="1" name="Shape 143"/>
        <p:cNvGrpSpPr/>
        <p:nvPr/>
      </p:nvGrpSpPr>
      <p:grpSpPr>
        <a:xfrm>
          <a:off x="0" y="0"/>
          <a:ext cx="0" cy="0"/>
          <a:chOff x="0" y="0"/>
          <a:chExt cx="0" cy="0"/>
        </a:xfrm>
      </p:grpSpPr>
      <p:sp>
        <p:nvSpPr>
          <p:cNvPr id="144" name="Google Shape;144;p93"/>
          <p:cNvSpPr/>
          <p:nvPr/>
        </p:nvSpPr>
        <p:spPr>
          <a:xfrm>
            <a:off x="7373" y="0"/>
            <a:ext cx="12204000" cy="6876000"/>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93"/>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46" name="Google Shape;146;p93"/>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47" name="Google Shape;147;p93"/>
          <p:cNvSpPr/>
          <p:nvPr/>
        </p:nvSpPr>
        <p:spPr>
          <a:xfrm rot="-5400000">
            <a:off x="6531921" y="-2193604"/>
            <a:ext cx="3112971" cy="7500180"/>
          </a:xfrm>
          <a:custGeom>
            <a:avLst/>
            <a:gdLst/>
            <a:ahLst/>
            <a:cxnLst/>
            <a:rect l="l" t="t" r="r" b="b"/>
            <a:pathLst>
              <a:path w="3112971" h="7500180" extrusionOk="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93"/>
          <p:cNvSpPr txBox="1">
            <a:spLocks noGrp="1"/>
          </p:cNvSpPr>
          <p:nvPr>
            <p:ph type="body" idx="1"/>
          </p:nvPr>
        </p:nvSpPr>
        <p:spPr>
          <a:xfrm>
            <a:off x="508178" y="3429000"/>
            <a:ext cx="5259621" cy="264477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93"/>
          <p:cNvSpPr txBox="1">
            <a:spLocks noGrp="1"/>
          </p:cNvSpPr>
          <p:nvPr>
            <p:ph type="body" idx="2"/>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93"/>
          <p:cNvSpPr txBox="1">
            <a:spLocks noGrp="1"/>
          </p:cNvSpPr>
          <p:nvPr>
            <p:ph type="body" idx="3"/>
          </p:nvPr>
        </p:nvSpPr>
        <p:spPr>
          <a:xfrm>
            <a:off x="6223065" y="3428941"/>
            <a:ext cx="5259621" cy="264477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Photo - Text - White">
  <p:cSld name="Vertical Photo - Text - White">
    <p:spTree>
      <p:nvGrpSpPr>
        <p:cNvPr id="1" name="Shape 151"/>
        <p:cNvGrpSpPr/>
        <p:nvPr/>
      </p:nvGrpSpPr>
      <p:grpSpPr>
        <a:xfrm>
          <a:off x="0" y="0"/>
          <a:ext cx="0" cy="0"/>
          <a:chOff x="0" y="0"/>
          <a:chExt cx="0" cy="0"/>
        </a:xfrm>
      </p:grpSpPr>
      <p:sp>
        <p:nvSpPr>
          <p:cNvPr id="152" name="Google Shape;152;p94"/>
          <p:cNvSpPr/>
          <p:nvPr/>
        </p:nvSpPr>
        <p:spPr>
          <a:xfrm rot="2263304">
            <a:off x="9100049" y="4565084"/>
            <a:ext cx="4074780" cy="5419502"/>
          </a:xfrm>
          <a:custGeom>
            <a:avLst/>
            <a:gdLst/>
            <a:ahLst/>
            <a:cxnLst/>
            <a:rect l="l" t="t" r="r" b="b"/>
            <a:pathLst>
              <a:path w="4074780" h="5419502" extrusionOk="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94"/>
          <p:cNvSpPr txBox="1">
            <a:spLocks noGrp="1"/>
          </p:cNvSpPr>
          <p:nvPr>
            <p:ph type="body" idx="1"/>
          </p:nvPr>
        </p:nvSpPr>
        <p:spPr>
          <a:xfrm>
            <a:off x="5621950" y="855235"/>
            <a:ext cx="4953000"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94"/>
          <p:cNvSpPr txBox="1">
            <a:spLocks noGrp="1"/>
          </p:cNvSpPr>
          <p:nvPr>
            <p:ph type="body" idx="2"/>
          </p:nvPr>
        </p:nvSpPr>
        <p:spPr>
          <a:xfrm>
            <a:off x="5621952" y="2055587"/>
            <a:ext cx="4953000" cy="27543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5" name="Google Shape;155;p94"/>
          <p:cNvCxnSpPr/>
          <p:nvPr/>
        </p:nvCxnSpPr>
        <p:spPr>
          <a:xfrm>
            <a:off x="11776518"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156" name="Google Shape;156;p94"/>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57" name="Google Shape;157;p94"/>
          <p:cNvSpPr>
            <a:spLocks noGrp="1"/>
          </p:cNvSpPr>
          <p:nvPr>
            <p:ph type="pic" idx="3"/>
          </p:nvPr>
        </p:nvSpPr>
        <p:spPr>
          <a:xfrm>
            <a:off x="1590040" y="0"/>
            <a:ext cx="3550920" cy="68791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94"/>
          <p:cNvSpPr/>
          <p:nvPr/>
        </p:nvSpPr>
        <p:spPr>
          <a:xfrm rot="5400000">
            <a:off x="343806" y="-343806"/>
            <a:ext cx="2351377" cy="3038989"/>
          </a:xfrm>
          <a:custGeom>
            <a:avLst/>
            <a:gdLst/>
            <a:ahLst/>
            <a:cxnLst/>
            <a:rect l="l" t="t" r="r" b="b"/>
            <a:pathLst>
              <a:path w="2351377" h="3038989" extrusionOk="0">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ext Only Slide">
  <p:cSld name="1_Text Only Slide">
    <p:spTree>
      <p:nvGrpSpPr>
        <p:cNvPr id="1" name="Shape 159"/>
        <p:cNvGrpSpPr/>
        <p:nvPr/>
      </p:nvGrpSpPr>
      <p:grpSpPr>
        <a:xfrm>
          <a:off x="0" y="0"/>
          <a:ext cx="0" cy="0"/>
          <a:chOff x="0" y="0"/>
          <a:chExt cx="0" cy="0"/>
        </a:xfrm>
      </p:grpSpPr>
      <p:sp>
        <p:nvSpPr>
          <p:cNvPr id="160" name="Google Shape;160;p95"/>
          <p:cNvSpPr/>
          <p:nvPr/>
        </p:nvSpPr>
        <p:spPr>
          <a:xfrm>
            <a:off x="8946" y="0"/>
            <a:ext cx="12183054" cy="1702371"/>
          </a:xfrm>
          <a:prstGeom prst="rect">
            <a:avLst/>
          </a:prstGeom>
          <a:solidFill>
            <a:srgbClr val="A637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95"/>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62" name="Google Shape;162;p95"/>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163" name="Google Shape;163;p95"/>
          <p:cNvSpPr txBox="1">
            <a:spLocks noGrp="1"/>
          </p:cNvSpPr>
          <p:nvPr>
            <p:ph type="body" idx="1"/>
          </p:nvPr>
        </p:nvSpPr>
        <p:spPr>
          <a:xfrm>
            <a:off x="508178" y="2066306"/>
            <a:ext cx="11141516" cy="40074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95"/>
          <p:cNvSpPr txBox="1">
            <a:spLocks noGrp="1"/>
          </p:cNvSpPr>
          <p:nvPr>
            <p:ph type="body" idx="2"/>
          </p:nvPr>
        </p:nvSpPr>
        <p:spPr>
          <a:xfrm>
            <a:off x="525242" y="617875"/>
            <a:ext cx="11141516"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ne - Laptop - Green">
  <p:cSld name="Phone - Laptop - Green">
    <p:spTree>
      <p:nvGrpSpPr>
        <p:cNvPr id="1" name="Shape 165"/>
        <p:cNvGrpSpPr/>
        <p:nvPr/>
      </p:nvGrpSpPr>
      <p:grpSpPr>
        <a:xfrm>
          <a:off x="0" y="0"/>
          <a:ext cx="0" cy="0"/>
          <a:chOff x="0" y="0"/>
          <a:chExt cx="0" cy="0"/>
        </a:xfrm>
      </p:grpSpPr>
      <p:sp>
        <p:nvSpPr>
          <p:cNvPr id="166" name="Google Shape;166;p96"/>
          <p:cNvSpPr/>
          <p:nvPr/>
        </p:nvSpPr>
        <p:spPr>
          <a:xfrm>
            <a:off x="7373" y="0"/>
            <a:ext cx="12204000" cy="6876000"/>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96"/>
          <p:cNvSpPr/>
          <p:nvPr/>
        </p:nvSpPr>
        <p:spPr>
          <a:xfrm>
            <a:off x="-22746" y="0"/>
            <a:ext cx="6625533" cy="6879688"/>
          </a:xfrm>
          <a:custGeom>
            <a:avLst/>
            <a:gdLst/>
            <a:ahLst/>
            <a:cxnLst/>
            <a:rect l="l" t="t" r="r" b="b"/>
            <a:pathLst>
              <a:path w="6534728" h="6785400" extrusionOk="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8" name="Google Shape;168;p96"/>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69" name="Google Shape;169;p96"/>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70" name="Google Shape;170;p96"/>
          <p:cNvSpPr txBox="1">
            <a:spLocks noGrp="1"/>
          </p:cNvSpPr>
          <p:nvPr>
            <p:ph type="body" idx="1"/>
          </p:nvPr>
        </p:nvSpPr>
        <p:spPr>
          <a:xfrm>
            <a:off x="7739301" y="1322149"/>
            <a:ext cx="3981452"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96"/>
          <p:cNvSpPr txBox="1">
            <a:spLocks noGrp="1"/>
          </p:cNvSpPr>
          <p:nvPr>
            <p:ph type="body" idx="2"/>
          </p:nvPr>
        </p:nvSpPr>
        <p:spPr>
          <a:xfrm>
            <a:off x="7739302" y="2522501"/>
            <a:ext cx="3981451" cy="259242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2" name="Google Shape;172;p96" descr="A screenshot of a computer screen&#10;&#10;Description automatically generated"/>
          <p:cNvPicPr preferRelativeResize="0"/>
          <p:nvPr/>
        </p:nvPicPr>
        <p:blipFill rotWithShape="1">
          <a:blip r:embed="rId2">
            <a:alphaModFix/>
          </a:blip>
          <a:srcRect/>
          <a:stretch/>
        </p:blipFill>
        <p:spPr>
          <a:xfrm>
            <a:off x="471247" y="1840528"/>
            <a:ext cx="6948243" cy="3956365"/>
          </a:xfrm>
          <a:prstGeom prst="rect">
            <a:avLst/>
          </a:prstGeom>
          <a:noFill/>
          <a:ln>
            <a:noFill/>
          </a:ln>
        </p:spPr>
      </p:pic>
      <p:sp>
        <p:nvSpPr>
          <p:cNvPr id="173" name="Google Shape;173;p96"/>
          <p:cNvSpPr>
            <a:spLocks noGrp="1"/>
          </p:cNvSpPr>
          <p:nvPr>
            <p:ph type="pic" idx="3"/>
          </p:nvPr>
        </p:nvSpPr>
        <p:spPr>
          <a:xfrm>
            <a:off x="1270861" y="2019300"/>
            <a:ext cx="5331552" cy="33432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with photo - White">
  <p:cSld name="Text with photo - White">
    <p:spTree>
      <p:nvGrpSpPr>
        <p:cNvPr id="1" name="Shape 33"/>
        <p:cNvGrpSpPr/>
        <p:nvPr/>
      </p:nvGrpSpPr>
      <p:grpSpPr>
        <a:xfrm>
          <a:off x="0" y="0"/>
          <a:ext cx="0" cy="0"/>
          <a:chOff x="0" y="0"/>
          <a:chExt cx="0" cy="0"/>
        </a:xfrm>
      </p:grpSpPr>
      <p:cxnSp>
        <p:nvCxnSpPr>
          <p:cNvPr id="34" name="Google Shape;34;p79"/>
          <p:cNvCxnSpPr/>
          <p:nvPr/>
        </p:nvCxnSpPr>
        <p:spPr>
          <a:xfrm>
            <a:off x="11776518"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35" name="Google Shape;35;p79"/>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6" name="Google Shape;36;p79"/>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9"/>
          <p:cNvSpPr txBox="1">
            <a:spLocks noGrp="1"/>
          </p:cNvSpPr>
          <p:nvPr>
            <p:ph type="body" idx="2"/>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9"/>
          <p:cNvSpPr/>
          <p:nvPr/>
        </p:nvSpPr>
        <p:spPr>
          <a:xfrm>
            <a:off x="309488" y="1575582"/>
            <a:ext cx="3038622" cy="3277772"/>
          </a:xfrm>
          <a:custGeom>
            <a:avLst/>
            <a:gdLst/>
            <a:ahLst/>
            <a:cxnLst/>
            <a:rect l="l" t="t" r="r" b="b"/>
            <a:pathLst>
              <a:path w="3038622" h="3277772" extrusionOk="0">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79"/>
          <p:cNvSpPr>
            <a:spLocks noGrp="1"/>
          </p:cNvSpPr>
          <p:nvPr>
            <p:ph type="pic" idx="3"/>
          </p:nvPr>
        </p:nvSpPr>
        <p:spPr>
          <a:xfrm>
            <a:off x="1631950" y="407988"/>
            <a:ext cx="4051300" cy="59785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 Text - Pink">
  <p:cSld name="Phone - Text - Pink">
    <p:spTree>
      <p:nvGrpSpPr>
        <p:cNvPr id="1" name="Shape 174"/>
        <p:cNvGrpSpPr/>
        <p:nvPr/>
      </p:nvGrpSpPr>
      <p:grpSpPr>
        <a:xfrm>
          <a:off x="0" y="0"/>
          <a:ext cx="0" cy="0"/>
          <a:chOff x="0" y="0"/>
          <a:chExt cx="0" cy="0"/>
        </a:xfrm>
      </p:grpSpPr>
      <p:sp>
        <p:nvSpPr>
          <p:cNvPr id="175" name="Google Shape;175;p97"/>
          <p:cNvSpPr/>
          <p:nvPr/>
        </p:nvSpPr>
        <p:spPr>
          <a:xfrm>
            <a:off x="20821" y="0"/>
            <a:ext cx="12171179" cy="6879688"/>
          </a:xfrm>
          <a:prstGeom prst="rect">
            <a:avLst/>
          </a:prstGeom>
          <a:solidFill>
            <a:srgbClr val="ED2A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97"/>
          <p:cNvSpPr/>
          <p:nvPr/>
        </p:nvSpPr>
        <p:spPr>
          <a:xfrm>
            <a:off x="6752" y="0"/>
            <a:ext cx="9527210" cy="6879688"/>
          </a:xfrm>
          <a:prstGeom prst="rect">
            <a:avLst/>
          </a:pr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97"/>
          <p:cNvSpPr txBox="1">
            <a:spLocks noGrp="1"/>
          </p:cNvSpPr>
          <p:nvPr>
            <p:ph type="body" idx="1"/>
          </p:nvPr>
        </p:nvSpPr>
        <p:spPr>
          <a:xfrm>
            <a:off x="3993774" y="2230946"/>
            <a:ext cx="4760259"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97"/>
          <p:cNvSpPr txBox="1">
            <a:spLocks noGrp="1"/>
          </p:cNvSpPr>
          <p:nvPr>
            <p:ph type="body" idx="2"/>
          </p:nvPr>
        </p:nvSpPr>
        <p:spPr>
          <a:xfrm>
            <a:off x="3993776" y="3431298"/>
            <a:ext cx="4760259" cy="27543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9" name="Google Shape;179;p97" descr="A picture containing monitor, photo, sitting, phone&#10;&#10;Description automatically generated"/>
          <p:cNvPicPr preferRelativeResize="0"/>
          <p:nvPr/>
        </p:nvPicPr>
        <p:blipFill rotWithShape="1">
          <a:blip r:embed="rId2">
            <a:alphaModFix/>
          </a:blip>
          <a:srcRect/>
          <a:stretch/>
        </p:blipFill>
        <p:spPr>
          <a:xfrm>
            <a:off x="-747898" y="360772"/>
            <a:ext cx="6199242" cy="6131859"/>
          </a:xfrm>
          <a:prstGeom prst="rect">
            <a:avLst/>
          </a:prstGeom>
          <a:noFill/>
          <a:ln>
            <a:noFill/>
          </a:ln>
        </p:spPr>
      </p:pic>
      <p:sp>
        <p:nvSpPr>
          <p:cNvPr id="180" name="Google Shape;180;p97"/>
          <p:cNvSpPr>
            <a:spLocks noGrp="1"/>
          </p:cNvSpPr>
          <p:nvPr>
            <p:ph type="pic" idx="3"/>
          </p:nvPr>
        </p:nvSpPr>
        <p:spPr>
          <a:xfrm>
            <a:off x="1148089" y="1352116"/>
            <a:ext cx="2334700" cy="4149171"/>
          </a:xfrm>
          <a:prstGeom prst="rect">
            <a:avLst/>
          </a:prstGeom>
          <a:solidFill>
            <a:schemeClr val="lt1"/>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81" name="Google Shape;181;p97"/>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82" name="Google Shape;182;p97"/>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 Text - Blue">
  <p:cSld name="Photo - Text - Blue">
    <p:spTree>
      <p:nvGrpSpPr>
        <p:cNvPr id="1" name="Shape 183"/>
        <p:cNvGrpSpPr/>
        <p:nvPr/>
      </p:nvGrpSpPr>
      <p:grpSpPr>
        <a:xfrm>
          <a:off x="0" y="0"/>
          <a:ext cx="0" cy="0"/>
          <a:chOff x="0" y="0"/>
          <a:chExt cx="0" cy="0"/>
        </a:xfrm>
      </p:grpSpPr>
      <p:sp>
        <p:nvSpPr>
          <p:cNvPr id="184" name="Google Shape;184;p98"/>
          <p:cNvSpPr/>
          <p:nvPr/>
        </p:nvSpPr>
        <p:spPr>
          <a:xfrm>
            <a:off x="-12000" y="0"/>
            <a:ext cx="12204000" cy="6892048"/>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6C6D3"/>
              </a:solidFill>
              <a:latin typeface="Calibri"/>
              <a:ea typeface="Calibri"/>
              <a:cs typeface="Calibri"/>
              <a:sym typeface="Calibri"/>
            </a:endParaRPr>
          </a:p>
        </p:txBody>
      </p:sp>
      <p:sp>
        <p:nvSpPr>
          <p:cNvPr id="185" name="Google Shape;185;p9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86" name="Google Shape;186;p98"/>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187" name="Google Shape;187;p98"/>
          <p:cNvSpPr>
            <a:spLocks noGrp="1"/>
          </p:cNvSpPr>
          <p:nvPr>
            <p:ph type="pic" idx="2"/>
          </p:nvPr>
        </p:nvSpPr>
        <p:spPr>
          <a:xfrm>
            <a:off x="8755811" y="0"/>
            <a:ext cx="3436189" cy="687229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98"/>
          <p:cNvSpPr txBox="1">
            <a:spLocks noGrp="1"/>
          </p:cNvSpPr>
          <p:nvPr>
            <p:ph type="body" idx="1"/>
          </p:nvPr>
        </p:nvSpPr>
        <p:spPr>
          <a:xfrm>
            <a:off x="410031" y="3012104"/>
            <a:ext cx="7923750" cy="320209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98"/>
          <p:cNvSpPr txBox="1">
            <a:spLocks noGrp="1"/>
          </p:cNvSpPr>
          <p:nvPr>
            <p:ph type="body" idx="3"/>
          </p:nvPr>
        </p:nvSpPr>
        <p:spPr>
          <a:xfrm>
            <a:off x="410031" y="1964152"/>
            <a:ext cx="7923750"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98"/>
          <p:cNvSpPr/>
          <p:nvPr/>
        </p:nvSpPr>
        <p:spPr>
          <a:xfrm>
            <a:off x="0" y="0"/>
            <a:ext cx="2944302" cy="1365147"/>
          </a:xfrm>
          <a:custGeom>
            <a:avLst/>
            <a:gdLst/>
            <a:ahLst/>
            <a:cxnLst/>
            <a:rect l="l" t="t" r="r" b="b"/>
            <a:pathLst>
              <a:path w="2944302" h="1365147" extrusionOk="0">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91"/>
        <p:cNvGrpSpPr/>
        <p:nvPr/>
      </p:nvGrpSpPr>
      <p:grpSpPr>
        <a:xfrm>
          <a:off x="0" y="0"/>
          <a:ext cx="0" cy="0"/>
          <a:chOff x="0" y="0"/>
          <a:chExt cx="0" cy="0"/>
        </a:xfrm>
      </p:grpSpPr>
      <p:sp>
        <p:nvSpPr>
          <p:cNvPr id="192" name="Google Shape;192;p99"/>
          <p:cNvSpPr/>
          <p:nvPr/>
        </p:nvSpPr>
        <p:spPr>
          <a:xfrm>
            <a:off x="-12000" y="4445608"/>
            <a:ext cx="12204000" cy="2446440"/>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6C6D3"/>
              </a:solidFill>
              <a:latin typeface="Calibri"/>
              <a:ea typeface="Calibri"/>
              <a:cs typeface="Calibri"/>
              <a:sym typeface="Calibri"/>
            </a:endParaRPr>
          </a:p>
        </p:txBody>
      </p:sp>
      <p:sp>
        <p:nvSpPr>
          <p:cNvPr id="193" name="Google Shape;193;p99"/>
          <p:cNvSpPr/>
          <p:nvPr/>
        </p:nvSpPr>
        <p:spPr>
          <a:xfrm>
            <a:off x="7950631" y="5704683"/>
            <a:ext cx="4241369" cy="754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99"/>
          <p:cNvSpPr/>
          <p:nvPr/>
        </p:nvSpPr>
        <p:spPr>
          <a:xfrm rot="10800000">
            <a:off x="-40269" y="13788"/>
            <a:ext cx="2353298" cy="5669875"/>
          </a:xfrm>
          <a:custGeom>
            <a:avLst/>
            <a:gdLst/>
            <a:ahLst/>
            <a:cxnLst/>
            <a:rect l="l" t="t" r="r" b="b"/>
            <a:pathLst>
              <a:path w="3112971" h="7500180" extrusionOk="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99"/>
          <p:cNvSpPr txBox="1">
            <a:spLocks noGrp="1"/>
          </p:cNvSpPr>
          <p:nvPr>
            <p:ph type="body" idx="1"/>
          </p:nvPr>
        </p:nvSpPr>
        <p:spPr>
          <a:xfrm>
            <a:off x="1095577" y="984623"/>
            <a:ext cx="3878201" cy="13110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7000"/>
              <a:buNone/>
              <a:defRPr sz="70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99"/>
          <p:cNvSpPr txBox="1">
            <a:spLocks noGrp="1"/>
          </p:cNvSpPr>
          <p:nvPr>
            <p:ph type="body" idx="2"/>
          </p:nvPr>
        </p:nvSpPr>
        <p:spPr>
          <a:xfrm>
            <a:off x="3408060" y="1891610"/>
            <a:ext cx="1871803" cy="13110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5400"/>
              <a:buNone/>
              <a:defRPr sz="5400" b="0" i="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7" name="Google Shape;197;p99" descr="World"/>
          <p:cNvPicPr preferRelativeResize="0"/>
          <p:nvPr/>
        </p:nvPicPr>
        <p:blipFill rotWithShape="1">
          <a:blip r:embed="rId2">
            <a:alphaModFix/>
          </a:blip>
          <a:srcRect/>
          <a:stretch/>
        </p:blipFill>
        <p:spPr>
          <a:xfrm>
            <a:off x="1257866" y="5976997"/>
            <a:ext cx="331987" cy="331987"/>
          </a:xfrm>
          <a:prstGeom prst="rect">
            <a:avLst/>
          </a:prstGeom>
          <a:noFill/>
          <a:ln>
            <a:noFill/>
          </a:ln>
        </p:spPr>
      </p:pic>
      <p:sp>
        <p:nvSpPr>
          <p:cNvPr id="198" name="Google Shape;198;p99"/>
          <p:cNvSpPr txBox="1">
            <a:spLocks noGrp="1"/>
          </p:cNvSpPr>
          <p:nvPr>
            <p:ph type="body" idx="3"/>
          </p:nvPr>
        </p:nvSpPr>
        <p:spPr>
          <a:xfrm>
            <a:off x="1740511" y="5351676"/>
            <a:ext cx="3658311" cy="331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99"/>
          <p:cNvSpPr txBox="1">
            <a:spLocks noGrp="1"/>
          </p:cNvSpPr>
          <p:nvPr>
            <p:ph type="body" idx="4"/>
          </p:nvPr>
        </p:nvSpPr>
        <p:spPr>
          <a:xfrm>
            <a:off x="1690204" y="5935107"/>
            <a:ext cx="3658311" cy="36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0" name="Google Shape;200;p99" descr="Envelope"/>
          <p:cNvPicPr preferRelativeResize="0"/>
          <p:nvPr/>
        </p:nvPicPr>
        <p:blipFill rotWithShape="1">
          <a:blip r:embed="rId3">
            <a:alphaModFix/>
          </a:blip>
          <a:srcRect/>
          <a:stretch/>
        </p:blipFill>
        <p:spPr>
          <a:xfrm>
            <a:off x="1257865" y="5351676"/>
            <a:ext cx="331988" cy="331988"/>
          </a:xfrm>
          <a:prstGeom prst="rect">
            <a:avLst/>
          </a:prstGeom>
          <a:noFill/>
          <a:ln>
            <a:noFill/>
          </a:ln>
        </p:spPr>
      </p:pic>
      <p:pic>
        <p:nvPicPr>
          <p:cNvPr id="201" name="Google Shape;201;p99" descr="A close up of a sign&#10;&#10;Description automatically generated"/>
          <p:cNvPicPr preferRelativeResize="0"/>
          <p:nvPr/>
        </p:nvPicPr>
        <p:blipFill rotWithShape="1">
          <a:blip r:embed="rId4">
            <a:alphaModFix/>
          </a:blip>
          <a:srcRect/>
          <a:stretch/>
        </p:blipFill>
        <p:spPr>
          <a:xfrm>
            <a:off x="7585518" y="1142393"/>
            <a:ext cx="4191000" cy="1270000"/>
          </a:xfrm>
          <a:prstGeom prst="rect">
            <a:avLst/>
          </a:prstGeom>
          <a:noFill/>
          <a:ln>
            <a:noFill/>
          </a:ln>
        </p:spPr>
      </p:pic>
      <p:sp>
        <p:nvSpPr>
          <p:cNvPr id="202" name="Google Shape;202;p99"/>
          <p:cNvSpPr txBox="1"/>
          <p:nvPr/>
        </p:nvSpPr>
        <p:spPr>
          <a:xfrm>
            <a:off x="9636480" y="5875713"/>
            <a:ext cx="2319775" cy="44721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000"/>
              <a:buFont typeface="Calibri"/>
              <a:buNone/>
            </a:pPr>
            <a:r>
              <a:rPr lang="en-IE" sz="1000">
                <a:solidFill>
                  <a:schemeClr val="dk1"/>
                </a:solidFill>
                <a:latin typeface="Calibri"/>
                <a:ea typeface="Calibri"/>
                <a:cs typeface="Calibri"/>
                <a:sym typeface="Calibri"/>
              </a:rPr>
              <a:t> This programme has been funded with support from the European Commission </a:t>
            </a:r>
            <a:endParaRPr/>
          </a:p>
        </p:txBody>
      </p:sp>
      <p:pic>
        <p:nvPicPr>
          <p:cNvPr id="203" name="Google Shape;203;p99"/>
          <p:cNvPicPr preferRelativeResize="0"/>
          <p:nvPr/>
        </p:nvPicPr>
        <p:blipFill rotWithShape="1">
          <a:blip r:embed="rId5">
            <a:alphaModFix/>
          </a:blip>
          <a:srcRect/>
          <a:stretch/>
        </p:blipFill>
        <p:spPr>
          <a:xfrm>
            <a:off x="7982611" y="5875713"/>
            <a:ext cx="1625600" cy="461962"/>
          </a:xfrm>
          <a:prstGeom prst="rect">
            <a:avLst/>
          </a:prstGeom>
          <a:noFill/>
          <a:ln>
            <a:noFill/>
          </a:ln>
        </p:spPr>
      </p:pic>
      <p:sp>
        <p:nvSpPr>
          <p:cNvPr id="204" name="Google Shape;204;p99"/>
          <p:cNvSpPr txBox="1"/>
          <p:nvPr/>
        </p:nvSpPr>
        <p:spPr>
          <a:xfrm>
            <a:off x="7982611" y="4759353"/>
            <a:ext cx="4005625" cy="62513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IE" sz="950">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lt1"/>
              </a:solidFill>
              <a:latin typeface="Calibri"/>
              <a:ea typeface="Calibri"/>
              <a:cs typeface="Calibri"/>
              <a:sym typeface="Calibri"/>
            </a:endParaRPr>
          </a:p>
          <a:p>
            <a:pPr marL="0" marR="0" lvl="0" indent="0" algn="just" rtl="0">
              <a:spcBef>
                <a:spcPts val="0"/>
              </a:spcBef>
              <a:spcAft>
                <a:spcPts val="0"/>
              </a:spcAft>
              <a:buNone/>
            </a:pPr>
            <a:r>
              <a:rPr lang="en-IE" sz="950">
                <a:solidFill>
                  <a:schemeClr val="lt1"/>
                </a:solidFill>
                <a:latin typeface="Calibri"/>
                <a:ea typeface="Calibri"/>
                <a:cs typeface="Calibri"/>
                <a:sym typeface="Calibri"/>
              </a:rPr>
              <a:t> </a:t>
            </a:r>
            <a:endParaRPr sz="95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nt Typeface &amp; Size">
  <p:cSld name="Font Typeface &amp; Size">
    <p:spTree>
      <p:nvGrpSpPr>
        <p:cNvPr id="1" name="Shape 205"/>
        <p:cNvGrpSpPr/>
        <p:nvPr/>
      </p:nvGrpSpPr>
      <p:grpSpPr>
        <a:xfrm>
          <a:off x="0" y="0"/>
          <a:ext cx="0" cy="0"/>
          <a:chOff x="0" y="0"/>
          <a:chExt cx="0" cy="0"/>
        </a:xfrm>
      </p:grpSpPr>
      <p:sp>
        <p:nvSpPr>
          <p:cNvPr id="206" name="Google Shape;206;p100"/>
          <p:cNvSpPr/>
          <p:nvPr/>
        </p:nvSpPr>
        <p:spPr>
          <a:xfrm>
            <a:off x="0" y="-2"/>
            <a:ext cx="12192000" cy="6858001"/>
          </a:xfrm>
          <a:prstGeom prst="rect">
            <a:avLst/>
          </a:prstGeom>
          <a:solidFill>
            <a:srgbClr val="A637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00"/>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4400" b="1" i="0" u="none" strike="noStrike">
                <a:solidFill>
                  <a:schemeClr val="lt1"/>
                </a:solidFill>
                <a:latin typeface="Calibri"/>
                <a:ea typeface="Calibri"/>
                <a:cs typeface="Calibri"/>
                <a:sym typeface="Calibri"/>
              </a:rPr>
              <a:t>YDSI</a:t>
            </a:r>
            <a:endParaRPr/>
          </a:p>
          <a:p>
            <a:pPr marL="0" marR="0" lvl="0" indent="0" algn="l" rtl="0">
              <a:spcBef>
                <a:spcPts val="0"/>
              </a:spcBef>
              <a:spcAft>
                <a:spcPts val="0"/>
              </a:spcAft>
              <a:buNone/>
            </a:pPr>
            <a:r>
              <a:rPr lang="en-IE"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208" name="Google Shape;208;p10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IE"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IE"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IE"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IE"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IE"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209" name="Google Shape;209;p100"/>
          <p:cNvSpPr/>
          <p:nvPr/>
        </p:nvSpPr>
        <p:spPr>
          <a:xfrm>
            <a:off x="424669" y="2883583"/>
            <a:ext cx="5489434"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IE" sz="2400" b="1" i="0" u="none" strike="noStrike">
                <a:solidFill>
                  <a:schemeClr val="lt1"/>
                </a:solidFill>
                <a:latin typeface="Calibri"/>
                <a:ea typeface="Calibri"/>
                <a:cs typeface="Calibri"/>
                <a:sym typeface="Calibri"/>
              </a:rPr>
              <a:t>YDSI </a:t>
            </a:r>
            <a:r>
              <a:rPr lang="en-IE" sz="2400" b="0" i="0" u="none" strike="noStrike">
                <a:solidFill>
                  <a:schemeClr val="lt1"/>
                </a:solidFill>
                <a:latin typeface="Calibri"/>
                <a:ea typeface="Calibri"/>
                <a:cs typeface="Calibri"/>
                <a:sym typeface="Calibri"/>
              </a:rPr>
              <a:t>PowerPoint is….</a:t>
            </a: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IE"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210" name="Google Shape;210;p10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11" name="Google Shape;211;p100"/>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12" name="Google Shape;212;p10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400">
                <a:solidFill>
                  <a:schemeClr val="lt1"/>
                </a:solidFill>
                <a:latin typeface="Calibri"/>
                <a:ea typeface="Calibri"/>
                <a:cs typeface="Calibri"/>
                <a:sym typeface="Calibri"/>
              </a:rPr>
              <a:t>*** </a:t>
            </a:r>
            <a:r>
              <a:rPr lang="en-IE" sz="2400" b="1">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13" name="Google Shape;213;p10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214"/>
        <p:cNvGrpSpPr/>
        <p:nvPr/>
      </p:nvGrpSpPr>
      <p:grpSpPr>
        <a:xfrm>
          <a:off x="0" y="0"/>
          <a:ext cx="0" cy="0"/>
          <a:chOff x="0" y="0"/>
          <a:chExt cx="0" cy="0"/>
        </a:xfrm>
      </p:grpSpPr>
      <p:sp>
        <p:nvSpPr>
          <p:cNvPr id="215" name="Google Shape;215;p101"/>
          <p:cNvSpPr/>
          <p:nvPr/>
        </p:nvSpPr>
        <p:spPr>
          <a:xfrm>
            <a:off x="0" y="0"/>
            <a:ext cx="12192000" cy="6858001"/>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101"/>
          <p:cNvSpPr/>
          <p:nvPr/>
        </p:nvSpPr>
        <p:spPr>
          <a:xfrm>
            <a:off x="586901" y="491138"/>
            <a:ext cx="4309564"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 WHICH CAN BE USED WITHIN THE </a:t>
            </a:r>
            <a:r>
              <a:rPr lang="en-IE" sz="3600" b="1">
                <a:solidFill>
                  <a:schemeClr val="lt1"/>
                </a:solidFill>
                <a:latin typeface="Calibri"/>
                <a:ea typeface="Calibri"/>
                <a:cs typeface="Calibri"/>
                <a:sym typeface="Calibri"/>
              </a:rPr>
              <a:t>YDSI</a:t>
            </a:r>
            <a:endParaRPr/>
          </a:p>
          <a:p>
            <a:pPr marL="0" marR="0" lvl="0" indent="0" algn="l" rtl="0">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POWERPOINT</a:t>
            </a:r>
            <a:endParaRPr/>
          </a:p>
          <a:p>
            <a:pPr marL="0" marR="0" lvl="0" indent="0" algn="l" rtl="0">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en-IE" sz="2400" i="1">
                <a:solidFill>
                  <a:schemeClr val="lt1"/>
                </a:solidFill>
                <a:latin typeface="Calibri"/>
                <a:ea typeface="Calibri"/>
                <a:cs typeface="Calibri"/>
                <a:sym typeface="Calibri"/>
              </a:rPr>
              <a:t>Resize them without losing quality.  Change line colour, width and style.  </a:t>
            </a:r>
            <a:endParaRPr/>
          </a:p>
          <a:p>
            <a:pPr marL="52388" marR="0" lvl="0" indent="0" algn="l" rtl="0">
              <a:spcBef>
                <a:spcPts val="0"/>
              </a:spcBef>
              <a:spcAft>
                <a:spcPts val="0"/>
              </a:spcAft>
              <a:buClr>
                <a:schemeClr val="dk1"/>
              </a:buClr>
              <a:buSzPts val="900"/>
              <a:buFont typeface="Quattrocento Sans"/>
              <a:buNone/>
            </a:pPr>
            <a:endParaRPr sz="2400" i="1">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en-IE" sz="2400">
                <a:solidFill>
                  <a:schemeClr val="lt1"/>
                </a:solidFill>
                <a:latin typeface="Calibri"/>
                <a:ea typeface="Calibri"/>
                <a:cs typeface="Calibri"/>
                <a:sym typeface="Calibri"/>
              </a:rPr>
              <a:t>Isn’t that nice? :)</a:t>
            </a:r>
            <a:endParaRPr/>
          </a:p>
        </p:txBody>
      </p:sp>
      <p:sp>
        <p:nvSpPr>
          <p:cNvPr id="217" name="Google Shape;217;p10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400">
                <a:solidFill>
                  <a:schemeClr val="lt1"/>
                </a:solidFill>
                <a:latin typeface="Calibri"/>
                <a:ea typeface="Calibri"/>
                <a:cs typeface="Calibri"/>
                <a:sym typeface="Calibri"/>
              </a:rPr>
              <a:t>*** </a:t>
            </a:r>
            <a:r>
              <a:rPr lang="en-IE" sz="2400" b="1">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18" name="Google Shape;218;p10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219" name="Google Shape;219;p10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ircle Photo with text - Yellow BG">
  <p:cSld name="Circle Photo with text - Yellow BG">
    <p:spTree>
      <p:nvGrpSpPr>
        <p:cNvPr id="1" name="Shape 220"/>
        <p:cNvGrpSpPr/>
        <p:nvPr/>
      </p:nvGrpSpPr>
      <p:grpSpPr>
        <a:xfrm>
          <a:off x="0" y="0"/>
          <a:ext cx="0" cy="0"/>
          <a:chOff x="0" y="0"/>
          <a:chExt cx="0" cy="0"/>
        </a:xfrm>
      </p:grpSpPr>
      <p:sp>
        <p:nvSpPr>
          <p:cNvPr id="221" name="Google Shape;221;p102"/>
          <p:cNvSpPr/>
          <p:nvPr/>
        </p:nvSpPr>
        <p:spPr>
          <a:xfrm>
            <a:off x="0" y="-21688"/>
            <a:ext cx="12192000"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222" name="Google Shape;222;p102"/>
          <p:cNvSpPr/>
          <p:nvPr/>
        </p:nvSpPr>
        <p:spPr>
          <a:xfrm>
            <a:off x="-2" y="-21688"/>
            <a:ext cx="6625533" cy="6879688"/>
          </a:xfrm>
          <a:custGeom>
            <a:avLst/>
            <a:gdLst/>
            <a:ahLst/>
            <a:cxnLst/>
            <a:rect l="l" t="t" r="r" b="b"/>
            <a:pathLst>
              <a:path w="6534728" h="6785400" extrusionOk="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102"/>
          <p:cNvSpPr>
            <a:spLocks noGrp="1"/>
          </p:cNvSpPr>
          <p:nvPr>
            <p:ph type="pic" idx="2"/>
          </p:nvPr>
        </p:nvSpPr>
        <p:spPr>
          <a:xfrm>
            <a:off x="0" y="1057059"/>
            <a:ext cx="4672100" cy="46721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24" name="Google Shape;224;p102"/>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225" name="Google Shape;225;p102"/>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26" name="Google Shape;226;p102"/>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102"/>
          <p:cNvSpPr txBox="1">
            <a:spLocks noGrp="1"/>
          </p:cNvSpPr>
          <p:nvPr>
            <p:ph type="body" idx="3"/>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with photo - Blue &amp; Yelllow">
  <p:cSld name="Text with photo - Blue &amp; Yelllow">
    <p:spTree>
      <p:nvGrpSpPr>
        <p:cNvPr id="1" name="Shape 228"/>
        <p:cNvGrpSpPr/>
        <p:nvPr/>
      </p:nvGrpSpPr>
      <p:grpSpPr>
        <a:xfrm>
          <a:off x="0" y="0"/>
          <a:ext cx="0" cy="0"/>
          <a:chOff x="0" y="0"/>
          <a:chExt cx="0" cy="0"/>
        </a:xfrm>
      </p:grpSpPr>
      <p:sp>
        <p:nvSpPr>
          <p:cNvPr id="229" name="Google Shape;229;p103"/>
          <p:cNvSpPr/>
          <p:nvPr/>
        </p:nvSpPr>
        <p:spPr>
          <a:xfrm>
            <a:off x="14068"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103"/>
          <p:cNvSpPr/>
          <p:nvPr/>
        </p:nvSpPr>
        <p:spPr>
          <a:xfrm>
            <a:off x="0" y="0"/>
            <a:ext cx="5661026" cy="6879688"/>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03"/>
          <p:cNvSpPr>
            <a:spLocks noGrp="1"/>
          </p:cNvSpPr>
          <p:nvPr>
            <p:ph type="pic" idx="2"/>
          </p:nvPr>
        </p:nvSpPr>
        <p:spPr>
          <a:xfrm>
            <a:off x="6530975" y="784225"/>
            <a:ext cx="3832225" cy="52895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103"/>
          <p:cNvSpPr/>
          <p:nvPr/>
        </p:nvSpPr>
        <p:spPr>
          <a:xfrm>
            <a:off x="9246786" y="1215933"/>
            <a:ext cx="2924393" cy="4426134"/>
          </a:xfrm>
          <a:custGeom>
            <a:avLst/>
            <a:gdLst/>
            <a:ahLst/>
            <a:cxnLst/>
            <a:rect l="l" t="t" r="r" b="b"/>
            <a:pathLst>
              <a:path w="2924393" h="4426134" extrusionOk="0">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03"/>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103"/>
          <p:cNvSpPr txBox="1">
            <a:spLocks noGrp="1"/>
          </p:cNvSpPr>
          <p:nvPr>
            <p:ph type="body" idx="3"/>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103"/>
          <p:cNvSpPr txBox="1">
            <a:spLocks noGrp="1"/>
          </p:cNvSpPr>
          <p:nvPr>
            <p:ph type="body" idx="4"/>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103"/>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37" name="Google Shape;237;p103"/>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with photo - Purple">
  <p:cSld name="Text with photo - Purple">
    <p:spTree>
      <p:nvGrpSpPr>
        <p:cNvPr id="1" name="Shape 238"/>
        <p:cNvGrpSpPr/>
        <p:nvPr/>
      </p:nvGrpSpPr>
      <p:grpSpPr>
        <a:xfrm>
          <a:off x="0" y="0"/>
          <a:ext cx="0" cy="0"/>
          <a:chOff x="0" y="0"/>
          <a:chExt cx="0" cy="0"/>
        </a:xfrm>
      </p:grpSpPr>
      <p:sp>
        <p:nvSpPr>
          <p:cNvPr id="239" name="Google Shape;239;p104"/>
          <p:cNvSpPr/>
          <p:nvPr/>
        </p:nvSpPr>
        <p:spPr>
          <a:xfrm>
            <a:off x="0" y="-21688"/>
            <a:ext cx="12192000" cy="6879688"/>
          </a:xfrm>
          <a:prstGeom prst="rect">
            <a:avLst/>
          </a:prstGeom>
          <a:solidFill>
            <a:srgbClr val="A637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0" name="Google Shape;240;p104"/>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241" name="Google Shape;241;p104"/>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42" name="Google Shape;242;p104"/>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104"/>
          <p:cNvSpPr txBox="1">
            <a:spLocks noGrp="1"/>
          </p:cNvSpPr>
          <p:nvPr>
            <p:ph type="body" idx="2"/>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104"/>
          <p:cNvSpPr/>
          <p:nvPr/>
        </p:nvSpPr>
        <p:spPr>
          <a:xfrm>
            <a:off x="309488" y="1575582"/>
            <a:ext cx="3038622" cy="3277772"/>
          </a:xfrm>
          <a:custGeom>
            <a:avLst/>
            <a:gdLst/>
            <a:ahLst/>
            <a:cxnLst/>
            <a:rect l="l" t="t" r="r" b="b"/>
            <a:pathLst>
              <a:path w="3038622" h="3277772" extrusionOk="0">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04"/>
          <p:cNvSpPr>
            <a:spLocks noGrp="1"/>
          </p:cNvSpPr>
          <p:nvPr>
            <p:ph type="pic" idx="3"/>
          </p:nvPr>
        </p:nvSpPr>
        <p:spPr>
          <a:xfrm>
            <a:off x="1631950" y="407988"/>
            <a:ext cx="4051300" cy="59785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with sub headings - Pink">
  <p:cSld name="Photo with sub headings - Pink">
    <p:spTree>
      <p:nvGrpSpPr>
        <p:cNvPr id="1" name="Shape 246"/>
        <p:cNvGrpSpPr/>
        <p:nvPr/>
      </p:nvGrpSpPr>
      <p:grpSpPr>
        <a:xfrm>
          <a:off x="0" y="0"/>
          <a:ext cx="0" cy="0"/>
          <a:chOff x="0" y="0"/>
          <a:chExt cx="0" cy="0"/>
        </a:xfrm>
      </p:grpSpPr>
      <p:sp>
        <p:nvSpPr>
          <p:cNvPr id="247" name="Google Shape;247;p105"/>
          <p:cNvSpPr/>
          <p:nvPr/>
        </p:nvSpPr>
        <p:spPr>
          <a:xfrm>
            <a:off x="0" y="0"/>
            <a:ext cx="12192000" cy="6879688"/>
          </a:xfrm>
          <a:prstGeom prst="rect">
            <a:avLst/>
          </a:prstGeom>
          <a:solidFill>
            <a:srgbClr val="ED2A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05"/>
          <p:cNvSpPr>
            <a:spLocks noGrp="1"/>
          </p:cNvSpPr>
          <p:nvPr>
            <p:ph type="pic" idx="2"/>
          </p:nvPr>
        </p:nvSpPr>
        <p:spPr>
          <a:xfrm>
            <a:off x="5967664" y="401638"/>
            <a:ext cx="3288632" cy="61912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p105"/>
          <p:cNvSpPr/>
          <p:nvPr/>
        </p:nvSpPr>
        <p:spPr>
          <a:xfrm>
            <a:off x="4058653" y="3898232"/>
            <a:ext cx="3513221" cy="1572126"/>
          </a:xfrm>
          <a:prstGeom prst="rect">
            <a:avLst/>
          </a:prstGeom>
          <a:solidFill>
            <a:srgbClr val="F07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05"/>
          <p:cNvSpPr/>
          <p:nvPr/>
        </p:nvSpPr>
        <p:spPr>
          <a:xfrm>
            <a:off x="8019650" y="4684295"/>
            <a:ext cx="3513221" cy="1572126"/>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05"/>
          <p:cNvSpPr txBox="1">
            <a:spLocks noGrp="1"/>
          </p:cNvSpPr>
          <p:nvPr>
            <p:ph type="body" idx="1"/>
          </p:nvPr>
        </p:nvSpPr>
        <p:spPr>
          <a:xfrm>
            <a:off x="507331" y="739853"/>
            <a:ext cx="4953000" cy="7311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105"/>
          <p:cNvSpPr txBox="1">
            <a:spLocks noGrp="1"/>
          </p:cNvSpPr>
          <p:nvPr>
            <p:ph type="body" idx="3"/>
          </p:nvPr>
        </p:nvSpPr>
        <p:spPr>
          <a:xfrm>
            <a:off x="507333" y="1940205"/>
            <a:ext cx="4953000" cy="148879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105"/>
          <p:cNvSpPr txBox="1">
            <a:spLocks noGrp="1"/>
          </p:cNvSpPr>
          <p:nvPr>
            <p:ph type="body" idx="4"/>
          </p:nvPr>
        </p:nvSpPr>
        <p:spPr>
          <a:xfrm>
            <a:off x="4058653" y="3898233"/>
            <a:ext cx="3494748" cy="1572126"/>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105"/>
          <p:cNvSpPr txBox="1">
            <a:spLocks noGrp="1"/>
          </p:cNvSpPr>
          <p:nvPr>
            <p:ph type="body" idx="5"/>
          </p:nvPr>
        </p:nvSpPr>
        <p:spPr>
          <a:xfrm>
            <a:off x="8019650" y="4692317"/>
            <a:ext cx="3494748" cy="1572126"/>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105"/>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56" name="Google Shape;256;p105"/>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57"/>
        <p:cNvGrpSpPr/>
        <p:nvPr/>
      </p:nvGrpSpPr>
      <p:grpSpPr>
        <a:xfrm>
          <a:off x="0" y="0"/>
          <a:ext cx="0" cy="0"/>
          <a:chOff x="0" y="0"/>
          <a:chExt cx="0" cy="0"/>
        </a:xfrm>
      </p:grpSpPr>
      <p:sp>
        <p:nvSpPr>
          <p:cNvPr id="258" name="Google Shape;258;p106"/>
          <p:cNvSpPr>
            <a:spLocks noGrp="1"/>
          </p:cNvSpPr>
          <p:nvPr>
            <p:ph type="pic" idx="2"/>
          </p:nvPr>
        </p:nvSpPr>
        <p:spPr>
          <a:xfrm>
            <a:off x="5967664" y="401638"/>
            <a:ext cx="3288632" cy="61912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106"/>
          <p:cNvSpPr/>
          <p:nvPr/>
        </p:nvSpPr>
        <p:spPr>
          <a:xfrm>
            <a:off x="4058653" y="3898232"/>
            <a:ext cx="3513221" cy="1572126"/>
          </a:xfrm>
          <a:prstGeom prst="rect">
            <a:avLst/>
          </a:prstGeom>
          <a:solidFill>
            <a:srgbClr val="F07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06"/>
          <p:cNvSpPr/>
          <p:nvPr/>
        </p:nvSpPr>
        <p:spPr>
          <a:xfrm>
            <a:off x="8019650" y="4684295"/>
            <a:ext cx="3513221" cy="1572126"/>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06"/>
          <p:cNvSpPr txBox="1">
            <a:spLocks noGrp="1"/>
          </p:cNvSpPr>
          <p:nvPr>
            <p:ph type="body" idx="1"/>
          </p:nvPr>
        </p:nvSpPr>
        <p:spPr>
          <a:xfrm>
            <a:off x="507331" y="739853"/>
            <a:ext cx="4953000" cy="7311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106"/>
          <p:cNvSpPr txBox="1">
            <a:spLocks noGrp="1"/>
          </p:cNvSpPr>
          <p:nvPr>
            <p:ph type="body" idx="3"/>
          </p:nvPr>
        </p:nvSpPr>
        <p:spPr>
          <a:xfrm>
            <a:off x="507333" y="1940205"/>
            <a:ext cx="4953000" cy="148879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106"/>
          <p:cNvSpPr txBox="1">
            <a:spLocks noGrp="1"/>
          </p:cNvSpPr>
          <p:nvPr>
            <p:ph type="body" idx="4"/>
          </p:nvPr>
        </p:nvSpPr>
        <p:spPr>
          <a:xfrm>
            <a:off x="4058653" y="3898233"/>
            <a:ext cx="3494748" cy="1572126"/>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106"/>
          <p:cNvSpPr txBox="1">
            <a:spLocks noGrp="1"/>
          </p:cNvSpPr>
          <p:nvPr>
            <p:ph type="body" idx="5"/>
          </p:nvPr>
        </p:nvSpPr>
        <p:spPr>
          <a:xfrm>
            <a:off x="8019650" y="4692317"/>
            <a:ext cx="3494748" cy="1572126"/>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106"/>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66" name="Google Shape;266;p106"/>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Only Slide - Vertical - Yellow">
  <p:cSld name="Text Only Slide - Vertical - Yellow">
    <p:spTree>
      <p:nvGrpSpPr>
        <p:cNvPr id="1" name="Shape 40"/>
        <p:cNvGrpSpPr/>
        <p:nvPr/>
      </p:nvGrpSpPr>
      <p:grpSpPr>
        <a:xfrm>
          <a:off x="0" y="0"/>
          <a:ext cx="0" cy="0"/>
          <a:chOff x="0" y="0"/>
          <a:chExt cx="0" cy="0"/>
        </a:xfrm>
      </p:grpSpPr>
      <p:sp>
        <p:nvSpPr>
          <p:cNvPr id="41" name="Google Shape;41;p80"/>
          <p:cNvSpPr/>
          <p:nvPr/>
        </p:nvSpPr>
        <p:spPr>
          <a:xfrm>
            <a:off x="0" y="0"/>
            <a:ext cx="3482399" cy="6879688"/>
          </a:xfrm>
          <a:prstGeom prst="rect">
            <a:avLst/>
          </a:prstGeom>
          <a:solidFill>
            <a:srgbClr val="F6BC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80"/>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43" name="Google Shape;43;p80"/>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44" name="Google Shape;44;p80"/>
          <p:cNvSpPr txBox="1">
            <a:spLocks noGrp="1"/>
          </p:cNvSpPr>
          <p:nvPr>
            <p:ph type="body" idx="1"/>
          </p:nvPr>
        </p:nvSpPr>
        <p:spPr>
          <a:xfrm>
            <a:off x="3966827" y="653500"/>
            <a:ext cx="7540362" cy="52065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0"/>
          <p:cNvSpPr txBox="1">
            <a:spLocks noGrp="1"/>
          </p:cNvSpPr>
          <p:nvPr>
            <p:ph type="body" idx="2"/>
          </p:nvPr>
        </p:nvSpPr>
        <p:spPr>
          <a:xfrm>
            <a:off x="484428" y="653500"/>
            <a:ext cx="2852539" cy="5206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7"/>
        <p:cNvGrpSpPr/>
        <p:nvPr/>
      </p:nvGrpSpPr>
      <p:grpSpPr>
        <a:xfrm>
          <a:off x="0" y="0"/>
          <a:ext cx="0" cy="0"/>
          <a:chOff x="0" y="0"/>
          <a:chExt cx="0" cy="0"/>
        </a:xfrm>
      </p:grpSpPr>
      <p:sp>
        <p:nvSpPr>
          <p:cNvPr id="268" name="Google Shape;268;p107"/>
          <p:cNvSpPr/>
          <p:nvPr/>
        </p:nvSpPr>
        <p:spPr>
          <a:xfrm>
            <a:off x="0" y="269"/>
            <a:ext cx="12192000" cy="6857731"/>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07"/>
          <p:cNvSpPr txBox="1">
            <a:spLocks noGrp="1"/>
          </p:cNvSpPr>
          <p:nvPr>
            <p:ph type="body" idx="1"/>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107"/>
          <p:cNvSpPr txBox="1">
            <a:spLocks noGrp="1"/>
          </p:cNvSpPr>
          <p:nvPr>
            <p:ph type="body" idx="2"/>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107"/>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72" name="Google Shape;272;p107"/>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273" name="Google Shape;273;p107"/>
          <p:cNvSpPr/>
          <p:nvPr/>
        </p:nvSpPr>
        <p:spPr>
          <a:xfrm>
            <a:off x="6096000" y="872197"/>
            <a:ext cx="6096000" cy="5022166"/>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107"/>
          <p:cNvSpPr>
            <a:spLocks noGrp="1"/>
          </p:cNvSpPr>
          <p:nvPr>
            <p:ph type="pic" idx="3"/>
          </p:nvPr>
        </p:nvSpPr>
        <p:spPr>
          <a:xfrm>
            <a:off x="6794500" y="1154113"/>
            <a:ext cx="4754563" cy="44735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with sub headings - White">
  <p:cSld name="Photo with sub headings - White">
    <p:spTree>
      <p:nvGrpSpPr>
        <p:cNvPr id="1" name="Shape 275"/>
        <p:cNvGrpSpPr/>
        <p:nvPr/>
      </p:nvGrpSpPr>
      <p:grpSpPr>
        <a:xfrm>
          <a:off x="0" y="0"/>
          <a:ext cx="0" cy="0"/>
          <a:chOff x="0" y="0"/>
          <a:chExt cx="0" cy="0"/>
        </a:xfrm>
      </p:grpSpPr>
      <p:sp>
        <p:nvSpPr>
          <p:cNvPr id="276" name="Google Shape;276;p108"/>
          <p:cNvSpPr txBox="1">
            <a:spLocks noGrp="1"/>
          </p:cNvSpPr>
          <p:nvPr>
            <p:ph type="body" idx="1"/>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108"/>
          <p:cNvSpPr txBox="1">
            <a:spLocks noGrp="1"/>
          </p:cNvSpPr>
          <p:nvPr>
            <p:ph type="body" idx="2"/>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10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79" name="Google Shape;279;p10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280" name="Google Shape;280;p108"/>
          <p:cNvSpPr/>
          <p:nvPr/>
        </p:nvSpPr>
        <p:spPr>
          <a:xfrm>
            <a:off x="6096000" y="872197"/>
            <a:ext cx="6096000" cy="5022166"/>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108"/>
          <p:cNvSpPr>
            <a:spLocks noGrp="1"/>
          </p:cNvSpPr>
          <p:nvPr>
            <p:ph type="pic" idx="3"/>
          </p:nvPr>
        </p:nvSpPr>
        <p:spPr>
          <a:xfrm>
            <a:off x="6794500" y="1154113"/>
            <a:ext cx="4754563" cy="44735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ue Quote Bubble with Text">
  <p:cSld name="Blue Quote Bubble with Text">
    <p:spTree>
      <p:nvGrpSpPr>
        <p:cNvPr id="1" name="Shape 282"/>
        <p:cNvGrpSpPr/>
        <p:nvPr/>
      </p:nvGrpSpPr>
      <p:grpSpPr>
        <a:xfrm>
          <a:off x="0" y="0"/>
          <a:ext cx="0" cy="0"/>
          <a:chOff x="0" y="0"/>
          <a:chExt cx="0" cy="0"/>
        </a:xfrm>
      </p:grpSpPr>
      <p:sp>
        <p:nvSpPr>
          <p:cNvPr id="283" name="Google Shape;283;p109"/>
          <p:cNvSpPr/>
          <p:nvPr/>
        </p:nvSpPr>
        <p:spPr>
          <a:xfrm>
            <a:off x="16274" y="9384"/>
            <a:ext cx="2944302" cy="1365147"/>
          </a:xfrm>
          <a:custGeom>
            <a:avLst/>
            <a:gdLst/>
            <a:ahLst/>
            <a:cxnLst/>
            <a:rect l="l" t="t" r="r" b="b"/>
            <a:pathLst>
              <a:path w="2944302" h="1365147" extrusionOk="0">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09"/>
          <p:cNvSpPr txBox="1">
            <a:spLocks noGrp="1"/>
          </p:cNvSpPr>
          <p:nvPr>
            <p:ph type="body" idx="1"/>
          </p:nvPr>
        </p:nvSpPr>
        <p:spPr>
          <a:xfrm>
            <a:off x="365465" y="2699434"/>
            <a:ext cx="5168280" cy="327366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109"/>
          <p:cNvSpPr txBox="1">
            <a:spLocks noGrp="1"/>
          </p:cNvSpPr>
          <p:nvPr>
            <p:ph type="body" idx="2"/>
          </p:nvPr>
        </p:nvSpPr>
        <p:spPr>
          <a:xfrm>
            <a:off x="365465" y="1651482"/>
            <a:ext cx="5168280"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109"/>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87" name="Google Shape;287;p109"/>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grpSp>
        <p:nvGrpSpPr>
          <p:cNvPr id="288" name="Google Shape;288;p109"/>
          <p:cNvGrpSpPr/>
          <p:nvPr/>
        </p:nvGrpSpPr>
        <p:grpSpPr>
          <a:xfrm>
            <a:off x="6096000" y="231195"/>
            <a:ext cx="5387212" cy="6395610"/>
            <a:chOff x="585323" y="1281787"/>
            <a:chExt cx="4553837" cy="5406241"/>
          </a:xfrm>
        </p:grpSpPr>
        <p:sp>
          <p:nvSpPr>
            <p:cNvPr id="289" name="Google Shape;289;p109"/>
            <p:cNvSpPr/>
            <p:nvPr/>
          </p:nvSpPr>
          <p:spPr>
            <a:xfrm rot="10800000" flipH="1">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109"/>
            <p:cNvSpPr/>
            <p:nvPr/>
          </p:nvSpPr>
          <p:spPr>
            <a:xfrm>
              <a:off x="585323" y="1281787"/>
              <a:ext cx="4553837" cy="4553839"/>
            </a:xfrm>
            <a:custGeom>
              <a:avLst/>
              <a:gdLst/>
              <a:ahLst/>
              <a:cxnLst/>
              <a:rect l="l" t="t" r="r" b="b"/>
              <a:pathLst>
                <a:path w="4553837" h="4553839" extrusionOk="0">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291" name="Google Shape;291;p109"/>
          <p:cNvSpPr txBox="1">
            <a:spLocks noGrp="1"/>
          </p:cNvSpPr>
          <p:nvPr>
            <p:ph type="body" idx="3"/>
          </p:nvPr>
        </p:nvSpPr>
        <p:spPr>
          <a:xfrm>
            <a:off x="9947013" y="3832793"/>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109"/>
          <p:cNvSpPr txBox="1">
            <a:spLocks noGrp="1"/>
          </p:cNvSpPr>
          <p:nvPr>
            <p:ph type="body" idx="4"/>
          </p:nvPr>
        </p:nvSpPr>
        <p:spPr>
          <a:xfrm>
            <a:off x="6706636" y="1173960"/>
            <a:ext cx="4025705" cy="371581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109"/>
          <p:cNvSpPr txBox="1">
            <a:spLocks noGrp="1"/>
          </p:cNvSpPr>
          <p:nvPr>
            <p:ph type="body" idx="5"/>
          </p:nvPr>
        </p:nvSpPr>
        <p:spPr>
          <a:xfrm>
            <a:off x="6618220" y="976642"/>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bullet with photos">
  <p:cSld name="3 bullet with photos">
    <p:spTree>
      <p:nvGrpSpPr>
        <p:cNvPr id="1" name="Shape 294"/>
        <p:cNvGrpSpPr/>
        <p:nvPr/>
      </p:nvGrpSpPr>
      <p:grpSpPr>
        <a:xfrm>
          <a:off x="0" y="0"/>
          <a:ext cx="0" cy="0"/>
          <a:chOff x="0" y="0"/>
          <a:chExt cx="0" cy="0"/>
        </a:xfrm>
      </p:grpSpPr>
      <p:sp>
        <p:nvSpPr>
          <p:cNvPr id="295" name="Google Shape;295;p110"/>
          <p:cNvSpPr/>
          <p:nvPr/>
        </p:nvSpPr>
        <p:spPr>
          <a:xfrm>
            <a:off x="0" y="269"/>
            <a:ext cx="12192000" cy="6857731"/>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110"/>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97" name="Google Shape;297;p110"/>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298" name="Google Shape;298;p110"/>
          <p:cNvSpPr/>
          <p:nvPr/>
        </p:nvSpPr>
        <p:spPr>
          <a:xfrm>
            <a:off x="835544" y="0"/>
            <a:ext cx="10462549" cy="6857999"/>
          </a:xfrm>
          <a:custGeom>
            <a:avLst/>
            <a:gdLst/>
            <a:ahLst/>
            <a:cxnLst/>
            <a:rect l="l" t="t" r="r" b="b"/>
            <a:pathLst>
              <a:path w="10462549" h="6857999" extrusionOk="0">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110"/>
          <p:cNvSpPr/>
          <p:nvPr/>
        </p:nvSpPr>
        <p:spPr>
          <a:xfrm>
            <a:off x="1628273" y="557463"/>
            <a:ext cx="8935453" cy="5690787"/>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110"/>
          <p:cNvSpPr>
            <a:spLocks noGrp="1"/>
          </p:cNvSpPr>
          <p:nvPr>
            <p:ph type="pic" idx="2"/>
          </p:nvPr>
        </p:nvSpPr>
        <p:spPr>
          <a:xfrm>
            <a:off x="2036679" y="914233"/>
            <a:ext cx="2559384" cy="245059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110"/>
          <p:cNvSpPr/>
          <p:nvPr/>
        </p:nvSpPr>
        <p:spPr>
          <a:xfrm>
            <a:off x="2875213" y="3060032"/>
            <a:ext cx="914400" cy="1074821"/>
          </a:xfrm>
          <a:prstGeom prst="rect">
            <a:avLst/>
          </a:pr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10"/>
          <p:cNvSpPr txBox="1">
            <a:spLocks noGrp="1"/>
          </p:cNvSpPr>
          <p:nvPr>
            <p:ph type="body" idx="1"/>
          </p:nvPr>
        </p:nvSpPr>
        <p:spPr>
          <a:xfrm>
            <a:off x="2287758" y="4402473"/>
            <a:ext cx="2089309" cy="48364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110"/>
          <p:cNvSpPr txBox="1">
            <a:spLocks noGrp="1"/>
          </p:cNvSpPr>
          <p:nvPr>
            <p:ph type="body" idx="3"/>
          </p:nvPr>
        </p:nvSpPr>
        <p:spPr>
          <a:xfrm>
            <a:off x="2287757" y="4947906"/>
            <a:ext cx="2089309" cy="109811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110"/>
          <p:cNvSpPr txBox="1">
            <a:spLocks noGrp="1"/>
          </p:cNvSpPr>
          <p:nvPr>
            <p:ph type="body" idx="4"/>
          </p:nvPr>
        </p:nvSpPr>
        <p:spPr>
          <a:xfrm>
            <a:off x="2875214" y="3252536"/>
            <a:ext cx="914400" cy="9163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4500"/>
              <a:buNone/>
              <a:defRPr sz="45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110"/>
          <p:cNvSpPr>
            <a:spLocks noGrp="1"/>
          </p:cNvSpPr>
          <p:nvPr>
            <p:ph type="pic" idx="5"/>
          </p:nvPr>
        </p:nvSpPr>
        <p:spPr>
          <a:xfrm>
            <a:off x="4765459" y="914233"/>
            <a:ext cx="2559384" cy="245059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6" name="Google Shape;306;p110"/>
          <p:cNvSpPr/>
          <p:nvPr/>
        </p:nvSpPr>
        <p:spPr>
          <a:xfrm>
            <a:off x="5603993" y="3060032"/>
            <a:ext cx="914400" cy="1074821"/>
          </a:xfrm>
          <a:prstGeom prst="rect">
            <a:avLst/>
          </a:pr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110"/>
          <p:cNvSpPr txBox="1">
            <a:spLocks noGrp="1"/>
          </p:cNvSpPr>
          <p:nvPr>
            <p:ph type="body" idx="6"/>
          </p:nvPr>
        </p:nvSpPr>
        <p:spPr>
          <a:xfrm>
            <a:off x="5016538" y="4402473"/>
            <a:ext cx="2089309" cy="48364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110"/>
          <p:cNvSpPr txBox="1">
            <a:spLocks noGrp="1"/>
          </p:cNvSpPr>
          <p:nvPr>
            <p:ph type="body" idx="7"/>
          </p:nvPr>
        </p:nvSpPr>
        <p:spPr>
          <a:xfrm>
            <a:off x="5016537" y="4947906"/>
            <a:ext cx="2089309" cy="109811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110"/>
          <p:cNvSpPr txBox="1">
            <a:spLocks noGrp="1"/>
          </p:cNvSpPr>
          <p:nvPr>
            <p:ph type="body" idx="8"/>
          </p:nvPr>
        </p:nvSpPr>
        <p:spPr>
          <a:xfrm>
            <a:off x="5603994" y="3252536"/>
            <a:ext cx="914400" cy="9163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4500"/>
              <a:buNone/>
              <a:defRPr sz="45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110"/>
          <p:cNvSpPr>
            <a:spLocks noGrp="1"/>
          </p:cNvSpPr>
          <p:nvPr>
            <p:ph type="pic" idx="9"/>
          </p:nvPr>
        </p:nvSpPr>
        <p:spPr>
          <a:xfrm>
            <a:off x="7569410" y="914233"/>
            <a:ext cx="2559384" cy="245059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110"/>
          <p:cNvSpPr/>
          <p:nvPr/>
        </p:nvSpPr>
        <p:spPr>
          <a:xfrm>
            <a:off x="8407944" y="3060032"/>
            <a:ext cx="914400" cy="1074821"/>
          </a:xfrm>
          <a:prstGeom prst="rect">
            <a:avLst/>
          </a:pr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110"/>
          <p:cNvSpPr txBox="1">
            <a:spLocks noGrp="1"/>
          </p:cNvSpPr>
          <p:nvPr>
            <p:ph type="body" idx="13"/>
          </p:nvPr>
        </p:nvSpPr>
        <p:spPr>
          <a:xfrm>
            <a:off x="7820489" y="4402473"/>
            <a:ext cx="2089309" cy="48364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110"/>
          <p:cNvSpPr txBox="1">
            <a:spLocks noGrp="1"/>
          </p:cNvSpPr>
          <p:nvPr>
            <p:ph type="body" idx="14"/>
          </p:nvPr>
        </p:nvSpPr>
        <p:spPr>
          <a:xfrm>
            <a:off x="7820488" y="4947906"/>
            <a:ext cx="2089309" cy="109811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110"/>
          <p:cNvSpPr txBox="1">
            <a:spLocks noGrp="1"/>
          </p:cNvSpPr>
          <p:nvPr>
            <p:ph type="body" idx="15"/>
          </p:nvPr>
        </p:nvSpPr>
        <p:spPr>
          <a:xfrm>
            <a:off x="8407945" y="3252536"/>
            <a:ext cx="914400" cy="9163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4500"/>
              <a:buNone/>
              <a:defRPr sz="45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arge photo with text - white &amp; green">
  <p:cSld name="Large photo with text - white &amp; green">
    <p:spTree>
      <p:nvGrpSpPr>
        <p:cNvPr id="1" name="Shape 315"/>
        <p:cNvGrpSpPr/>
        <p:nvPr/>
      </p:nvGrpSpPr>
      <p:grpSpPr>
        <a:xfrm>
          <a:off x="0" y="0"/>
          <a:ext cx="0" cy="0"/>
          <a:chOff x="0" y="0"/>
          <a:chExt cx="0" cy="0"/>
        </a:xfrm>
      </p:grpSpPr>
      <p:sp>
        <p:nvSpPr>
          <p:cNvPr id="316" name="Google Shape;316;p111"/>
          <p:cNvSpPr/>
          <p:nvPr/>
        </p:nvSpPr>
        <p:spPr>
          <a:xfrm>
            <a:off x="20821" y="0"/>
            <a:ext cx="12171179" cy="6879688"/>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111"/>
          <p:cNvSpPr/>
          <p:nvPr/>
        </p:nvSpPr>
        <p:spPr>
          <a:xfrm>
            <a:off x="6753" y="0"/>
            <a:ext cx="8764172"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111"/>
          <p:cNvSpPr>
            <a:spLocks noGrp="1"/>
          </p:cNvSpPr>
          <p:nvPr>
            <p:ph type="pic" idx="2"/>
          </p:nvPr>
        </p:nvSpPr>
        <p:spPr>
          <a:xfrm>
            <a:off x="5443538" y="760413"/>
            <a:ext cx="6762750" cy="54006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111"/>
          <p:cNvSpPr txBox="1">
            <a:spLocks noGrp="1"/>
          </p:cNvSpPr>
          <p:nvPr>
            <p:ph type="body" idx="1"/>
          </p:nvPr>
        </p:nvSpPr>
        <p:spPr>
          <a:xfrm>
            <a:off x="392816" y="2721121"/>
            <a:ext cx="4461735" cy="352712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111"/>
          <p:cNvSpPr txBox="1">
            <a:spLocks noGrp="1"/>
          </p:cNvSpPr>
          <p:nvPr>
            <p:ph type="body" idx="3"/>
          </p:nvPr>
        </p:nvSpPr>
        <p:spPr>
          <a:xfrm>
            <a:off x="392816" y="1673170"/>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111"/>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2" name="Google Shape;322;p111"/>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323" name="Google Shape;323;p111"/>
          <p:cNvSpPr/>
          <p:nvPr/>
        </p:nvSpPr>
        <p:spPr>
          <a:xfrm>
            <a:off x="0" y="0"/>
            <a:ext cx="2944302" cy="1365147"/>
          </a:xfrm>
          <a:custGeom>
            <a:avLst/>
            <a:gdLst/>
            <a:ahLst/>
            <a:cxnLst/>
            <a:rect l="l" t="t" r="r" b="b"/>
            <a:pathLst>
              <a:path w="2944302" h="1365147" extrusionOk="0">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 photos with text - yellow">
  <p:cSld name="4 photos with text - yellow">
    <p:spTree>
      <p:nvGrpSpPr>
        <p:cNvPr id="1" name="Shape 324"/>
        <p:cNvGrpSpPr/>
        <p:nvPr/>
      </p:nvGrpSpPr>
      <p:grpSpPr>
        <a:xfrm>
          <a:off x="0" y="0"/>
          <a:ext cx="0" cy="0"/>
          <a:chOff x="0" y="0"/>
          <a:chExt cx="0" cy="0"/>
        </a:xfrm>
      </p:grpSpPr>
      <p:sp>
        <p:nvSpPr>
          <p:cNvPr id="325" name="Google Shape;325;p112"/>
          <p:cNvSpPr/>
          <p:nvPr/>
        </p:nvSpPr>
        <p:spPr>
          <a:xfrm>
            <a:off x="20821"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12"/>
          <p:cNvSpPr/>
          <p:nvPr/>
        </p:nvSpPr>
        <p:spPr>
          <a:xfrm>
            <a:off x="4149969" y="0"/>
            <a:ext cx="3404382" cy="6879688"/>
          </a:xfrm>
          <a:prstGeom prst="rect">
            <a:avLst/>
          </a:prstGeom>
          <a:solidFill>
            <a:srgbClr val="F07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112"/>
          <p:cNvSpPr>
            <a:spLocks noGrp="1"/>
          </p:cNvSpPr>
          <p:nvPr>
            <p:ph type="pic" idx="2"/>
          </p:nvPr>
        </p:nvSpPr>
        <p:spPr>
          <a:xfrm>
            <a:off x="520700" y="549275"/>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112"/>
          <p:cNvSpPr>
            <a:spLocks noGrp="1"/>
          </p:cNvSpPr>
          <p:nvPr>
            <p:ph type="pic" idx="3"/>
          </p:nvPr>
        </p:nvSpPr>
        <p:spPr>
          <a:xfrm>
            <a:off x="3416299" y="549275"/>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112"/>
          <p:cNvSpPr>
            <a:spLocks noGrp="1"/>
          </p:cNvSpPr>
          <p:nvPr>
            <p:ph type="pic" idx="4"/>
          </p:nvPr>
        </p:nvSpPr>
        <p:spPr>
          <a:xfrm>
            <a:off x="520700" y="3429000"/>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p112"/>
          <p:cNvSpPr>
            <a:spLocks noGrp="1"/>
          </p:cNvSpPr>
          <p:nvPr>
            <p:ph type="pic" idx="5"/>
          </p:nvPr>
        </p:nvSpPr>
        <p:spPr>
          <a:xfrm>
            <a:off x="3416299" y="3429000"/>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31" name="Google Shape;331;p112"/>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332" name="Google Shape;332;p112"/>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3" name="Google Shape;333;p112"/>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112"/>
          <p:cNvSpPr txBox="1">
            <a:spLocks noGrp="1"/>
          </p:cNvSpPr>
          <p:nvPr>
            <p:ph type="body" idx="6"/>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ue speech bubble on purple">
  <p:cSld name="Blue speech bubble on purple">
    <p:spTree>
      <p:nvGrpSpPr>
        <p:cNvPr id="1" name="Shape 335"/>
        <p:cNvGrpSpPr/>
        <p:nvPr/>
      </p:nvGrpSpPr>
      <p:grpSpPr>
        <a:xfrm>
          <a:off x="0" y="0"/>
          <a:ext cx="0" cy="0"/>
          <a:chOff x="0" y="0"/>
          <a:chExt cx="0" cy="0"/>
        </a:xfrm>
      </p:grpSpPr>
      <p:sp>
        <p:nvSpPr>
          <p:cNvPr id="336" name="Google Shape;336;p113"/>
          <p:cNvSpPr/>
          <p:nvPr/>
        </p:nvSpPr>
        <p:spPr>
          <a:xfrm>
            <a:off x="1" y="0"/>
            <a:ext cx="12192000" cy="6879688"/>
          </a:xfrm>
          <a:prstGeom prst="rect">
            <a:avLst/>
          </a:prstGeom>
          <a:solidFill>
            <a:srgbClr val="A637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37" name="Google Shape;337;p113"/>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338" name="Google Shape;338;p113"/>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9" name="Google Shape;339;p113"/>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113"/>
          <p:cNvSpPr txBox="1">
            <a:spLocks noGrp="1"/>
          </p:cNvSpPr>
          <p:nvPr>
            <p:ph type="body" idx="2"/>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1" name="Google Shape;341;p113"/>
          <p:cNvGrpSpPr/>
          <p:nvPr/>
        </p:nvGrpSpPr>
        <p:grpSpPr>
          <a:xfrm>
            <a:off x="585323" y="292419"/>
            <a:ext cx="5387212" cy="6395610"/>
            <a:chOff x="585323" y="1281787"/>
            <a:chExt cx="4553837" cy="5406241"/>
          </a:xfrm>
        </p:grpSpPr>
        <p:sp>
          <p:nvSpPr>
            <p:cNvPr id="342" name="Google Shape;342;p113"/>
            <p:cNvSpPr/>
            <p:nvPr/>
          </p:nvSpPr>
          <p:spPr>
            <a:xfrm rot="10800000" flipH="1">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113"/>
            <p:cNvSpPr/>
            <p:nvPr/>
          </p:nvSpPr>
          <p:spPr>
            <a:xfrm>
              <a:off x="585323" y="1281787"/>
              <a:ext cx="4553837" cy="4553839"/>
            </a:xfrm>
            <a:custGeom>
              <a:avLst/>
              <a:gdLst/>
              <a:ahLst/>
              <a:cxnLst/>
              <a:rect l="l" t="t" r="r" b="b"/>
              <a:pathLst>
                <a:path w="4553837" h="4553839" extrusionOk="0">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344" name="Google Shape;344;p113"/>
          <p:cNvSpPr txBox="1">
            <a:spLocks noGrp="1"/>
          </p:cNvSpPr>
          <p:nvPr>
            <p:ph type="body" idx="3"/>
          </p:nvPr>
        </p:nvSpPr>
        <p:spPr>
          <a:xfrm>
            <a:off x="4436336" y="389401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113"/>
          <p:cNvSpPr txBox="1">
            <a:spLocks noGrp="1"/>
          </p:cNvSpPr>
          <p:nvPr>
            <p:ph type="body" idx="4"/>
          </p:nvPr>
        </p:nvSpPr>
        <p:spPr>
          <a:xfrm>
            <a:off x="1195959" y="1235184"/>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113"/>
          <p:cNvSpPr txBox="1">
            <a:spLocks noGrp="1"/>
          </p:cNvSpPr>
          <p:nvPr>
            <p:ph type="body" idx="5"/>
          </p:nvPr>
        </p:nvSpPr>
        <p:spPr>
          <a:xfrm>
            <a:off x="1107543" y="1037866"/>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photos with text - pink &amp; white">
  <p:cSld name="4 photos with text - pink &amp; white">
    <p:spTree>
      <p:nvGrpSpPr>
        <p:cNvPr id="1" name="Shape 347"/>
        <p:cNvGrpSpPr/>
        <p:nvPr/>
      </p:nvGrpSpPr>
      <p:grpSpPr>
        <a:xfrm>
          <a:off x="0" y="0"/>
          <a:ext cx="0" cy="0"/>
          <a:chOff x="0" y="0"/>
          <a:chExt cx="0" cy="0"/>
        </a:xfrm>
      </p:grpSpPr>
      <p:sp>
        <p:nvSpPr>
          <p:cNvPr id="348" name="Google Shape;348;p114"/>
          <p:cNvSpPr/>
          <p:nvPr/>
        </p:nvSpPr>
        <p:spPr>
          <a:xfrm>
            <a:off x="0" y="0"/>
            <a:ext cx="6542926" cy="6879688"/>
          </a:xfrm>
          <a:prstGeom prst="rect">
            <a:avLst/>
          </a:prstGeom>
          <a:solidFill>
            <a:srgbClr val="F07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114"/>
          <p:cNvSpPr>
            <a:spLocks noGrp="1"/>
          </p:cNvSpPr>
          <p:nvPr>
            <p:ph type="pic" idx="2"/>
          </p:nvPr>
        </p:nvSpPr>
        <p:spPr>
          <a:xfrm>
            <a:off x="520700" y="549275"/>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114"/>
          <p:cNvSpPr>
            <a:spLocks noGrp="1"/>
          </p:cNvSpPr>
          <p:nvPr>
            <p:ph type="pic" idx="3"/>
          </p:nvPr>
        </p:nvSpPr>
        <p:spPr>
          <a:xfrm>
            <a:off x="3416299" y="549275"/>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114"/>
          <p:cNvSpPr>
            <a:spLocks noGrp="1"/>
          </p:cNvSpPr>
          <p:nvPr>
            <p:ph type="pic" idx="4"/>
          </p:nvPr>
        </p:nvSpPr>
        <p:spPr>
          <a:xfrm>
            <a:off x="520700" y="3429000"/>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114"/>
          <p:cNvSpPr>
            <a:spLocks noGrp="1"/>
          </p:cNvSpPr>
          <p:nvPr>
            <p:ph type="pic" idx="5"/>
          </p:nvPr>
        </p:nvSpPr>
        <p:spPr>
          <a:xfrm>
            <a:off x="3416299" y="3429000"/>
            <a:ext cx="2743200" cy="2755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53" name="Google Shape;353;p114"/>
          <p:cNvCxnSpPr/>
          <p:nvPr/>
        </p:nvCxnSpPr>
        <p:spPr>
          <a:xfrm>
            <a:off x="11776518"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354" name="Google Shape;354;p114"/>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55" name="Google Shape;355;p114"/>
          <p:cNvSpPr txBox="1">
            <a:spLocks noGrp="1"/>
          </p:cNvSpPr>
          <p:nvPr>
            <p:ph type="body" idx="1"/>
          </p:nvPr>
        </p:nvSpPr>
        <p:spPr>
          <a:xfrm>
            <a:off x="6926354" y="1936387"/>
            <a:ext cx="4866430"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114"/>
          <p:cNvSpPr txBox="1">
            <a:spLocks noGrp="1"/>
          </p:cNvSpPr>
          <p:nvPr>
            <p:ph type="body" idx="6"/>
          </p:nvPr>
        </p:nvSpPr>
        <p:spPr>
          <a:xfrm>
            <a:off x="6926355" y="3136739"/>
            <a:ext cx="4866429" cy="259242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 photos with text - pink">
  <p:cSld name="2 photos with text - pink">
    <p:spTree>
      <p:nvGrpSpPr>
        <p:cNvPr id="1" name="Shape 357"/>
        <p:cNvGrpSpPr/>
        <p:nvPr/>
      </p:nvGrpSpPr>
      <p:grpSpPr>
        <a:xfrm>
          <a:off x="0" y="0"/>
          <a:ext cx="0" cy="0"/>
          <a:chOff x="0" y="0"/>
          <a:chExt cx="0" cy="0"/>
        </a:xfrm>
      </p:grpSpPr>
      <p:sp>
        <p:nvSpPr>
          <p:cNvPr id="358" name="Google Shape;358;p115"/>
          <p:cNvSpPr/>
          <p:nvPr/>
        </p:nvSpPr>
        <p:spPr>
          <a:xfrm>
            <a:off x="0" y="0"/>
            <a:ext cx="12191999" cy="6879688"/>
          </a:xfrm>
          <a:prstGeom prst="rect">
            <a:avLst/>
          </a:prstGeom>
          <a:solidFill>
            <a:srgbClr val="ED2A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15"/>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60" name="Google Shape;360;p115"/>
          <p:cNvCxnSpPr/>
          <p:nvPr/>
        </p:nvCxnSpPr>
        <p:spPr>
          <a:xfrm>
            <a:off x="386062" y="6472844"/>
            <a:ext cx="0" cy="398603"/>
          </a:xfrm>
          <a:prstGeom prst="straightConnector1">
            <a:avLst/>
          </a:prstGeom>
          <a:noFill/>
          <a:ln w="9525" cap="flat" cmpd="sng">
            <a:solidFill>
              <a:schemeClr val="lt1"/>
            </a:solidFill>
            <a:prstDash val="solid"/>
            <a:miter lim="800000"/>
            <a:headEnd type="none" w="sm" len="sm"/>
            <a:tailEnd type="none" w="sm" len="sm"/>
          </a:ln>
        </p:spPr>
      </p:cxnSp>
      <p:sp>
        <p:nvSpPr>
          <p:cNvPr id="361" name="Google Shape;361;p115"/>
          <p:cNvSpPr>
            <a:spLocks noGrp="1"/>
          </p:cNvSpPr>
          <p:nvPr>
            <p:ph type="pic" idx="2"/>
          </p:nvPr>
        </p:nvSpPr>
        <p:spPr>
          <a:xfrm>
            <a:off x="450941" y="0"/>
            <a:ext cx="3725862" cy="42084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115"/>
          <p:cNvSpPr>
            <a:spLocks noGrp="1"/>
          </p:cNvSpPr>
          <p:nvPr>
            <p:ph type="pic" idx="3"/>
          </p:nvPr>
        </p:nvSpPr>
        <p:spPr>
          <a:xfrm>
            <a:off x="4844957" y="4208463"/>
            <a:ext cx="3725862" cy="263963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115"/>
          <p:cNvSpPr txBox="1">
            <a:spLocks noGrp="1"/>
          </p:cNvSpPr>
          <p:nvPr>
            <p:ph type="body" idx="1"/>
          </p:nvPr>
        </p:nvSpPr>
        <p:spPr>
          <a:xfrm>
            <a:off x="5062169" y="1084957"/>
            <a:ext cx="650230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115"/>
          <p:cNvSpPr txBox="1">
            <a:spLocks noGrp="1"/>
          </p:cNvSpPr>
          <p:nvPr>
            <p:ph type="body" idx="4"/>
          </p:nvPr>
        </p:nvSpPr>
        <p:spPr>
          <a:xfrm>
            <a:off x="5062171" y="2285309"/>
            <a:ext cx="6502300" cy="17262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 photos with text - white">
  <p:cSld name="2 photos with text - white">
    <p:spTree>
      <p:nvGrpSpPr>
        <p:cNvPr id="1" name="Shape 365"/>
        <p:cNvGrpSpPr/>
        <p:nvPr/>
      </p:nvGrpSpPr>
      <p:grpSpPr>
        <a:xfrm>
          <a:off x="0" y="0"/>
          <a:ext cx="0" cy="0"/>
          <a:chOff x="0" y="0"/>
          <a:chExt cx="0" cy="0"/>
        </a:xfrm>
      </p:grpSpPr>
      <p:sp>
        <p:nvSpPr>
          <p:cNvPr id="366" name="Google Shape;366;p116"/>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67" name="Google Shape;367;p116"/>
          <p:cNvCxnSpPr/>
          <p:nvPr/>
        </p:nvCxnSpPr>
        <p:spPr>
          <a:xfrm>
            <a:off x="386062" y="6472844"/>
            <a:ext cx="0" cy="398603"/>
          </a:xfrm>
          <a:prstGeom prst="straightConnector1">
            <a:avLst/>
          </a:prstGeom>
          <a:noFill/>
          <a:ln w="9525" cap="flat" cmpd="sng">
            <a:solidFill>
              <a:schemeClr val="dk1"/>
            </a:solidFill>
            <a:prstDash val="solid"/>
            <a:miter lim="800000"/>
            <a:headEnd type="none" w="sm" len="sm"/>
            <a:tailEnd type="none" w="sm" len="sm"/>
          </a:ln>
        </p:spPr>
      </p:cxnSp>
      <p:sp>
        <p:nvSpPr>
          <p:cNvPr id="368" name="Google Shape;368;p116"/>
          <p:cNvSpPr>
            <a:spLocks noGrp="1"/>
          </p:cNvSpPr>
          <p:nvPr>
            <p:ph type="pic" idx="2"/>
          </p:nvPr>
        </p:nvSpPr>
        <p:spPr>
          <a:xfrm>
            <a:off x="450941" y="0"/>
            <a:ext cx="3725862" cy="42084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116"/>
          <p:cNvSpPr>
            <a:spLocks noGrp="1"/>
          </p:cNvSpPr>
          <p:nvPr>
            <p:ph type="pic" idx="3"/>
          </p:nvPr>
        </p:nvSpPr>
        <p:spPr>
          <a:xfrm>
            <a:off x="4844957" y="4208463"/>
            <a:ext cx="3725862" cy="263963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0" name="Google Shape;370;p116"/>
          <p:cNvSpPr txBox="1">
            <a:spLocks noGrp="1"/>
          </p:cNvSpPr>
          <p:nvPr>
            <p:ph type="body" idx="1"/>
          </p:nvPr>
        </p:nvSpPr>
        <p:spPr>
          <a:xfrm>
            <a:off x="5062169" y="1084957"/>
            <a:ext cx="650230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116"/>
          <p:cNvSpPr txBox="1">
            <a:spLocks noGrp="1"/>
          </p:cNvSpPr>
          <p:nvPr>
            <p:ph type="body" idx="4"/>
          </p:nvPr>
        </p:nvSpPr>
        <p:spPr>
          <a:xfrm>
            <a:off x="5062171" y="2285309"/>
            <a:ext cx="6502300" cy="17262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 white">
  <p:cSld name="Text slide - white">
    <p:spTree>
      <p:nvGrpSpPr>
        <p:cNvPr id="1" name="Shape 46"/>
        <p:cNvGrpSpPr/>
        <p:nvPr/>
      </p:nvGrpSpPr>
      <p:grpSpPr>
        <a:xfrm>
          <a:off x="0" y="0"/>
          <a:ext cx="0" cy="0"/>
          <a:chOff x="0" y="0"/>
          <a:chExt cx="0" cy="0"/>
        </a:xfrm>
      </p:grpSpPr>
      <p:sp>
        <p:nvSpPr>
          <p:cNvPr id="47" name="Google Shape;47;p81"/>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48" name="Google Shape;48;p81"/>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49" name="Google Shape;49;p81"/>
          <p:cNvSpPr/>
          <p:nvPr/>
        </p:nvSpPr>
        <p:spPr>
          <a:xfrm rot="-5400000">
            <a:off x="6531921" y="-2193604"/>
            <a:ext cx="3112971" cy="7500180"/>
          </a:xfrm>
          <a:custGeom>
            <a:avLst/>
            <a:gdLst/>
            <a:ahLst/>
            <a:cxnLst/>
            <a:rect l="l" t="t" r="r" b="b"/>
            <a:pathLst>
              <a:path w="3112971" h="7500180" extrusionOk="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81"/>
          <p:cNvSpPr txBox="1">
            <a:spLocks noGrp="1"/>
          </p:cNvSpPr>
          <p:nvPr>
            <p:ph type="body" idx="1"/>
          </p:nvPr>
        </p:nvSpPr>
        <p:spPr>
          <a:xfrm>
            <a:off x="508178" y="3429000"/>
            <a:ext cx="10985483" cy="264477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1"/>
          <p:cNvSpPr txBox="1">
            <a:spLocks noGrp="1"/>
          </p:cNvSpPr>
          <p:nvPr>
            <p:ph type="body" idx="2"/>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Only Slide - Blue">
  <p:cSld name="Text Only Slide - Blue">
    <p:spTree>
      <p:nvGrpSpPr>
        <p:cNvPr id="1" name="Shape 372"/>
        <p:cNvGrpSpPr/>
        <p:nvPr/>
      </p:nvGrpSpPr>
      <p:grpSpPr>
        <a:xfrm>
          <a:off x="0" y="0"/>
          <a:ext cx="0" cy="0"/>
          <a:chOff x="0" y="0"/>
          <a:chExt cx="0" cy="0"/>
        </a:xfrm>
      </p:grpSpPr>
      <p:sp>
        <p:nvSpPr>
          <p:cNvPr id="373" name="Google Shape;373;p117"/>
          <p:cNvSpPr/>
          <p:nvPr/>
        </p:nvSpPr>
        <p:spPr>
          <a:xfrm>
            <a:off x="8946" y="0"/>
            <a:ext cx="12183054" cy="1702371"/>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117"/>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75" name="Google Shape;375;p117"/>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376" name="Google Shape;376;p117"/>
          <p:cNvSpPr txBox="1">
            <a:spLocks noGrp="1"/>
          </p:cNvSpPr>
          <p:nvPr>
            <p:ph type="body" idx="1"/>
          </p:nvPr>
        </p:nvSpPr>
        <p:spPr>
          <a:xfrm>
            <a:off x="508178" y="2066306"/>
            <a:ext cx="11141516" cy="40074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117"/>
          <p:cNvSpPr txBox="1">
            <a:spLocks noGrp="1"/>
          </p:cNvSpPr>
          <p:nvPr>
            <p:ph type="body" idx="2"/>
          </p:nvPr>
        </p:nvSpPr>
        <p:spPr>
          <a:xfrm>
            <a:off x="525242" y="617875"/>
            <a:ext cx="11141516"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Only Slide - Yellow">
  <p:cSld name="Text Only Slide - Yellow">
    <p:spTree>
      <p:nvGrpSpPr>
        <p:cNvPr id="1" name="Shape 378"/>
        <p:cNvGrpSpPr/>
        <p:nvPr/>
      </p:nvGrpSpPr>
      <p:grpSpPr>
        <a:xfrm>
          <a:off x="0" y="0"/>
          <a:ext cx="0" cy="0"/>
          <a:chOff x="0" y="0"/>
          <a:chExt cx="0" cy="0"/>
        </a:xfrm>
      </p:grpSpPr>
      <p:sp>
        <p:nvSpPr>
          <p:cNvPr id="379" name="Google Shape;379;p118"/>
          <p:cNvSpPr/>
          <p:nvPr/>
        </p:nvSpPr>
        <p:spPr>
          <a:xfrm>
            <a:off x="8946" y="0"/>
            <a:ext cx="12183054" cy="1702371"/>
          </a:xfrm>
          <a:prstGeom prst="rect">
            <a:avLst/>
          </a:prstGeom>
          <a:solidFill>
            <a:srgbClr val="F6BC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11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81" name="Google Shape;381;p11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382" name="Google Shape;382;p118"/>
          <p:cNvSpPr txBox="1">
            <a:spLocks noGrp="1"/>
          </p:cNvSpPr>
          <p:nvPr>
            <p:ph type="body" idx="1"/>
          </p:nvPr>
        </p:nvSpPr>
        <p:spPr>
          <a:xfrm>
            <a:off x="508178" y="2066306"/>
            <a:ext cx="11141516" cy="40074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118"/>
          <p:cNvSpPr txBox="1">
            <a:spLocks noGrp="1"/>
          </p:cNvSpPr>
          <p:nvPr>
            <p:ph type="body" idx="2"/>
          </p:nvPr>
        </p:nvSpPr>
        <p:spPr>
          <a:xfrm>
            <a:off x="525242" y="617875"/>
            <a:ext cx="11141516"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hone - Text - White">
  <p:cSld name="Phone - Text - White">
    <p:spTree>
      <p:nvGrpSpPr>
        <p:cNvPr id="1" name="Shape 384"/>
        <p:cNvGrpSpPr/>
        <p:nvPr/>
      </p:nvGrpSpPr>
      <p:grpSpPr>
        <a:xfrm>
          <a:off x="0" y="0"/>
          <a:ext cx="0" cy="0"/>
          <a:chOff x="0" y="0"/>
          <a:chExt cx="0" cy="0"/>
        </a:xfrm>
      </p:grpSpPr>
      <p:sp>
        <p:nvSpPr>
          <p:cNvPr id="385" name="Google Shape;385;p119"/>
          <p:cNvSpPr/>
          <p:nvPr/>
        </p:nvSpPr>
        <p:spPr>
          <a:xfrm>
            <a:off x="20821" y="0"/>
            <a:ext cx="12171179" cy="6879688"/>
          </a:xfrm>
          <a:prstGeom prst="rect">
            <a:avLst/>
          </a:prstGeom>
          <a:solidFill>
            <a:srgbClr val="ED2A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19"/>
          <p:cNvSpPr/>
          <p:nvPr/>
        </p:nvSpPr>
        <p:spPr>
          <a:xfrm>
            <a:off x="0" y="-10844"/>
            <a:ext cx="9527210"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7" name="Google Shape;387;p119"/>
          <p:cNvSpPr txBox="1">
            <a:spLocks noGrp="1"/>
          </p:cNvSpPr>
          <p:nvPr>
            <p:ph type="body" idx="1"/>
          </p:nvPr>
        </p:nvSpPr>
        <p:spPr>
          <a:xfrm>
            <a:off x="3373937" y="145292"/>
            <a:ext cx="5585128"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119"/>
          <p:cNvSpPr txBox="1">
            <a:spLocks noGrp="1"/>
          </p:cNvSpPr>
          <p:nvPr>
            <p:ph type="body" idx="2"/>
          </p:nvPr>
        </p:nvSpPr>
        <p:spPr>
          <a:xfrm>
            <a:off x="3373937" y="1301327"/>
            <a:ext cx="5585128" cy="27543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9" name="Google Shape;389;p119" descr="A picture containing monitor, photo, sitting, phone&#10;&#10;Description automatically generated"/>
          <p:cNvPicPr preferRelativeResize="0"/>
          <p:nvPr/>
        </p:nvPicPr>
        <p:blipFill rotWithShape="1">
          <a:blip r:embed="rId2">
            <a:alphaModFix/>
          </a:blip>
          <a:srcRect/>
          <a:stretch/>
        </p:blipFill>
        <p:spPr>
          <a:xfrm>
            <a:off x="-1569830" y="327538"/>
            <a:ext cx="6199242" cy="6131859"/>
          </a:xfrm>
          <a:prstGeom prst="rect">
            <a:avLst/>
          </a:prstGeom>
          <a:noFill/>
          <a:ln>
            <a:noFill/>
          </a:ln>
        </p:spPr>
      </p:pic>
      <p:sp>
        <p:nvSpPr>
          <p:cNvPr id="390" name="Google Shape;390;p119"/>
          <p:cNvSpPr>
            <a:spLocks noGrp="1"/>
          </p:cNvSpPr>
          <p:nvPr>
            <p:ph type="pic" idx="3"/>
          </p:nvPr>
        </p:nvSpPr>
        <p:spPr>
          <a:xfrm>
            <a:off x="362441" y="1318881"/>
            <a:ext cx="2334700" cy="4149171"/>
          </a:xfrm>
          <a:prstGeom prst="rect">
            <a:avLst/>
          </a:prstGeom>
          <a:solidFill>
            <a:schemeClr val="lt1"/>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1" name="Google Shape;391;p119"/>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392" name="Google Shape;392;p119"/>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icture Placeholder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268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Photo - Text - Pink">
  <p:cSld name="Vertical Photo - Text - Pink">
    <p:spTree>
      <p:nvGrpSpPr>
        <p:cNvPr id="1" name="Shape 52"/>
        <p:cNvGrpSpPr/>
        <p:nvPr/>
      </p:nvGrpSpPr>
      <p:grpSpPr>
        <a:xfrm>
          <a:off x="0" y="0"/>
          <a:ext cx="0" cy="0"/>
          <a:chOff x="0" y="0"/>
          <a:chExt cx="0" cy="0"/>
        </a:xfrm>
      </p:grpSpPr>
      <p:sp>
        <p:nvSpPr>
          <p:cNvPr id="53" name="Google Shape;53;p82"/>
          <p:cNvSpPr/>
          <p:nvPr/>
        </p:nvSpPr>
        <p:spPr>
          <a:xfrm>
            <a:off x="0" y="0"/>
            <a:ext cx="12192000" cy="6879688"/>
          </a:xfrm>
          <a:prstGeom prst="rect">
            <a:avLst/>
          </a:prstGeom>
          <a:solidFill>
            <a:srgbClr val="ED2A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82"/>
          <p:cNvSpPr/>
          <p:nvPr/>
        </p:nvSpPr>
        <p:spPr>
          <a:xfrm rot="2263304">
            <a:off x="9100049" y="4565084"/>
            <a:ext cx="4074780" cy="5419502"/>
          </a:xfrm>
          <a:custGeom>
            <a:avLst/>
            <a:gdLst/>
            <a:ahLst/>
            <a:cxnLst/>
            <a:rect l="l" t="t" r="r" b="b"/>
            <a:pathLst>
              <a:path w="4074780" h="5419502" extrusionOk="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82"/>
          <p:cNvSpPr txBox="1">
            <a:spLocks noGrp="1"/>
          </p:cNvSpPr>
          <p:nvPr>
            <p:ph type="body" idx="1"/>
          </p:nvPr>
        </p:nvSpPr>
        <p:spPr>
          <a:xfrm>
            <a:off x="5359398" y="2230946"/>
            <a:ext cx="4953000"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2"/>
          <p:cNvSpPr txBox="1">
            <a:spLocks noGrp="1"/>
          </p:cNvSpPr>
          <p:nvPr>
            <p:ph type="body" idx="2"/>
          </p:nvPr>
        </p:nvSpPr>
        <p:spPr>
          <a:xfrm>
            <a:off x="5359400" y="3431298"/>
            <a:ext cx="4953000" cy="27543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7" name="Google Shape;57;p82"/>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58" name="Google Shape;58;p82"/>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59" name="Google Shape;59;p82"/>
          <p:cNvSpPr>
            <a:spLocks noGrp="1"/>
          </p:cNvSpPr>
          <p:nvPr>
            <p:ph type="pic" idx="3"/>
          </p:nvPr>
        </p:nvSpPr>
        <p:spPr>
          <a:xfrm>
            <a:off x="1590040" y="0"/>
            <a:ext cx="3550920" cy="68791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82"/>
          <p:cNvSpPr/>
          <p:nvPr/>
        </p:nvSpPr>
        <p:spPr>
          <a:xfrm rot="5400000">
            <a:off x="343806" y="-343806"/>
            <a:ext cx="2351377" cy="3038989"/>
          </a:xfrm>
          <a:custGeom>
            <a:avLst/>
            <a:gdLst/>
            <a:ahLst/>
            <a:cxnLst/>
            <a:rect l="l" t="t" r="r" b="b"/>
            <a:pathLst>
              <a:path w="2351377" h="3038989" extrusionOk="0">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ne - Laptop - White">
  <p:cSld name="Phone - Laptop - White">
    <p:spTree>
      <p:nvGrpSpPr>
        <p:cNvPr id="1" name="Shape 61"/>
        <p:cNvGrpSpPr/>
        <p:nvPr/>
      </p:nvGrpSpPr>
      <p:grpSpPr>
        <a:xfrm>
          <a:off x="0" y="0"/>
          <a:ext cx="0" cy="0"/>
          <a:chOff x="0" y="0"/>
          <a:chExt cx="0" cy="0"/>
        </a:xfrm>
      </p:grpSpPr>
      <p:sp>
        <p:nvSpPr>
          <p:cNvPr id="62" name="Google Shape;62;p83"/>
          <p:cNvSpPr/>
          <p:nvPr/>
        </p:nvSpPr>
        <p:spPr>
          <a:xfrm>
            <a:off x="-22746" y="0"/>
            <a:ext cx="6625533" cy="6879688"/>
          </a:xfrm>
          <a:custGeom>
            <a:avLst/>
            <a:gdLst/>
            <a:ahLst/>
            <a:cxnLst/>
            <a:rect l="l" t="t" r="r" b="b"/>
            <a:pathLst>
              <a:path w="6534728" h="6785400" extrusionOk="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 name="Google Shape;63;p83" descr="A screenshot of a computer screen&#10;&#10;Description automatically generated"/>
          <p:cNvPicPr preferRelativeResize="0"/>
          <p:nvPr/>
        </p:nvPicPr>
        <p:blipFill rotWithShape="1">
          <a:blip r:embed="rId2">
            <a:alphaModFix/>
          </a:blip>
          <a:srcRect/>
          <a:stretch/>
        </p:blipFill>
        <p:spPr>
          <a:xfrm>
            <a:off x="471247" y="1840528"/>
            <a:ext cx="6948243" cy="3956365"/>
          </a:xfrm>
          <a:prstGeom prst="rect">
            <a:avLst/>
          </a:prstGeom>
          <a:noFill/>
          <a:ln>
            <a:noFill/>
          </a:ln>
        </p:spPr>
      </p:pic>
      <p:cxnSp>
        <p:nvCxnSpPr>
          <p:cNvPr id="64" name="Google Shape;64;p83"/>
          <p:cNvCxnSpPr/>
          <p:nvPr/>
        </p:nvCxnSpPr>
        <p:spPr>
          <a:xfrm>
            <a:off x="11776518"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65" name="Google Shape;65;p83"/>
          <p:cNvSpPr/>
          <p:nvPr/>
        </p:nvSpPr>
        <p:spPr>
          <a:xfrm>
            <a:off x="9836799" y="6485740"/>
            <a:ext cx="1955985"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66" name="Google Shape;66;p83"/>
          <p:cNvSpPr txBox="1">
            <a:spLocks noGrp="1"/>
          </p:cNvSpPr>
          <p:nvPr>
            <p:ph type="body" idx="1"/>
          </p:nvPr>
        </p:nvSpPr>
        <p:spPr>
          <a:xfrm>
            <a:off x="7739301" y="1322149"/>
            <a:ext cx="3981452"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3"/>
          <p:cNvSpPr txBox="1">
            <a:spLocks noGrp="1"/>
          </p:cNvSpPr>
          <p:nvPr>
            <p:ph type="body" idx="2"/>
          </p:nvPr>
        </p:nvSpPr>
        <p:spPr>
          <a:xfrm>
            <a:off x="7739302" y="2522501"/>
            <a:ext cx="3981451" cy="259242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83"/>
          <p:cNvSpPr>
            <a:spLocks noGrp="1"/>
          </p:cNvSpPr>
          <p:nvPr>
            <p:ph type="pic" idx="3"/>
          </p:nvPr>
        </p:nvSpPr>
        <p:spPr>
          <a:xfrm>
            <a:off x="1270861" y="2019300"/>
            <a:ext cx="5331552" cy="33432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ircle Photo with text - White">
  <p:cSld name="Circle Photo with text - White">
    <p:spTree>
      <p:nvGrpSpPr>
        <p:cNvPr id="1" name="Shape 69"/>
        <p:cNvGrpSpPr/>
        <p:nvPr/>
      </p:nvGrpSpPr>
      <p:grpSpPr>
        <a:xfrm>
          <a:off x="0" y="0"/>
          <a:ext cx="0" cy="0"/>
          <a:chOff x="0" y="0"/>
          <a:chExt cx="0" cy="0"/>
        </a:xfrm>
      </p:grpSpPr>
      <p:sp>
        <p:nvSpPr>
          <p:cNvPr id="70" name="Google Shape;70;p84"/>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71" name="Google Shape;71;p84"/>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
        <p:nvSpPr>
          <p:cNvPr id="72" name="Google Shape;72;p84"/>
          <p:cNvSpPr>
            <a:spLocks noGrp="1"/>
          </p:cNvSpPr>
          <p:nvPr>
            <p:ph type="pic" idx="2"/>
          </p:nvPr>
        </p:nvSpPr>
        <p:spPr>
          <a:xfrm>
            <a:off x="8755811" y="0"/>
            <a:ext cx="3436189" cy="687229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84"/>
          <p:cNvSpPr txBox="1">
            <a:spLocks noGrp="1"/>
          </p:cNvSpPr>
          <p:nvPr>
            <p:ph type="body" idx="1"/>
          </p:nvPr>
        </p:nvSpPr>
        <p:spPr>
          <a:xfrm>
            <a:off x="410031" y="3012104"/>
            <a:ext cx="7923750" cy="320209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84"/>
          <p:cNvSpPr txBox="1">
            <a:spLocks noGrp="1"/>
          </p:cNvSpPr>
          <p:nvPr>
            <p:ph type="body" idx="3"/>
          </p:nvPr>
        </p:nvSpPr>
        <p:spPr>
          <a:xfrm>
            <a:off x="410031" y="1964152"/>
            <a:ext cx="7923750"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4"/>
          <p:cNvSpPr/>
          <p:nvPr/>
        </p:nvSpPr>
        <p:spPr>
          <a:xfrm>
            <a:off x="0" y="0"/>
            <a:ext cx="2944302" cy="1365147"/>
          </a:xfrm>
          <a:custGeom>
            <a:avLst/>
            <a:gdLst/>
            <a:ahLst/>
            <a:cxnLst/>
            <a:rect l="l" t="t" r="r" b="b"/>
            <a:pathLst>
              <a:path w="2944302" h="1365147" extrusionOk="0">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with photo - Blue">
  <p:cSld name="Text with photo - Blue">
    <p:spTree>
      <p:nvGrpSpPr>
        <p:cNvPr id="1" name="Shape 76"/>
        <p:cNvGrpSpPr/>
        <p:nvPr/>
      </p:nvGrpSpPr>
      <p:grpSpPr>
        <a:xfrm>
          <a:off x="0" y="0"/>
          <a:ext cx="0" cy="0"/>
          <a:chOff x="0" y="0"/>
          <a:chExt cx="0" cy="0"/>
        </a:xfrm>
      </p:grpSpPr>
      <p:sp>
        <p:nvSpPr>
          <p:cNvPr id="77" name="Google Shape;77;p85"/>
          <p:cNvSpPr/>
          <p:nvPr/>
        </p:nvSpPr>
        <p:spPr>
          <a:xfrm>
            <a:off x="0" y="269"/>
            <a:ext cx="12192000" cy="6857731"/>
          </a:xfrm>
          <a:prstGeom prst="rect">
            <a:avLst/>
          </a:pr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78" name="Google Shape;78;p85"/>
          <p:cNvSpPr>
            <a:spLocks noGrp="1"/>
          </p:cNvSpPr>
          <p:nvPr>
            <p:ph type="pic" idx="2"/>
          </p:nvPr>
        </p:nvSpPr>
        <p:spPr>
          <a:xfrm>
            <a:off x="7821613" y="760413"/>
            <a:ext cx="3333750" cy="5359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85"/>
          <p:cNvSpPr/>
          <p:nvPr/>
        </p:nvSpPr>
        <p:spPr>
          <a:xfrm rot="-5400000">
            <a:off x="6079980" y="-1932455"/>
            <a:ext cx="4179567" cy="8044473"/>
          </a:xfrm>
          <a:custGeom>
            <a:avLst/>
            <a:gdLst/>
            <a:ahLst/>
            <a:cxnLst/>
            <a:rect l="l" t="t" r="r" b="b"/>
            <a:pathLst>
              <a:path w="4179567" h="8044473" extrusionOk="0">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85"/>
          <p:cNvSpPr txBox="1">
            <a:spLocks noGrp="1"/>
          </p:cNvSpPr>
          <p:nvPr>
            <p:ph type="body" idx="1"/>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5"/>
          <p:cNvSpPr txBox="1">
            <a:spLocks noGrp="1"/>
          </p:cNvSpPr>
          <p:nvPr>
            <p:ph type="body" idx="3"/>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5"/>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83" name="Google Shape;83;p85"/>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 photo with text - pink &amp; green">
  <p:cSld name="Large photo with text - pink &amp; green">
    <p:spTree>
      <p:nvGrpSpPr>
        <p:cNvPr id="1" name="Shape 84"/>
        <p:cNvGrpSpPr/>
        <p:nvPr/>
      </p:nvGrpSpPr>
      <p:grpSpPr>
        <a:xfrm>
          <a:off x="0" y="0"/>
          <a:ext cx="0" cy="0"/>
          <a:chOff x="0" y="0"/>
          <a:chExt cx="0" cy="0"/>
        </a:xfrm>
      </p:grpSpPr>
      <p:sp>
        <p:nvSpPr>
          <p:cNvPr id="85" name="Google Shape;85;p86"/>
          <p:cNvSpPr/>
          <p:nvPr/>
        </p:nvSpPr>
        <p:spPr>
          <a:xfrm>
            <a:off x="20821" y="0"/>
            <a:ext cx="12171179" cy="6879688"/>
          </a:xfrm>
          <a:prstGeom prst="rect">
            <a:avLst/>
          </a:prstGeom>
          <a:solidFill>
            <a:srgbClr val="56B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86"/>
          <p:cNvSpPr/>
          <p:nvPr/>
        </p:nvSpPr>
        <p:spPr>
          <a:xfrm>
            <a:off x="6753" y="0"/>
            <a:ext cx="8764172" cy="6879688"/>
          </a:xfrm>
          <a:prstGeom prst="rect">
            <a:avLst/>
          </a:prstGeom>
          <a:solidFill>
            <a:srgbClr val="EF61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86"/>
          <p:cNvSpPr>
            <a:spLocks noGrp="1"/>
          </p:cNvSpPr>
          <p:nvPr>
            <p:ph type="pic" idx="2"/>
          </p:nvPr>
        </p:nvSpPr>
        <p:spPr>
          <a:xfrm>
            <a:off x="5443538" y="760413"/>
            <a:ext cx="6762750" cy="540067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86"/>
          <p:cNvSpPr txBox="1">
            <a:spLocks noGrp="1"/>
          </p:cNvSpPr>
          <p:nvPr>
            <p:ph type="body" idx="1"/>
          </p:nvPr>
        </p:nvSpPr>
        <p:spPr>
          <a:xfrm>
            <a:off x="392816" y="2721121"/>
            <a:ext cx="4461735" cy="352712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86"/>
          <p:cNvSpPr txBox="1">
            <a:spLocks noGrp="1"/>
          </p:cNvSpPr>
          <p:nvPr>
            <p:ph type="body" idx="3"/>
          </p:nvPr>
        </p:nvSpPr>
        <p:spPr>
          <a:xfrm>
            <a:off x="392816" y="1673170"/>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86"/>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91" name="Google Shape;91;p86"/>
          <p:cNvCxnSpPr/>
          <p:nvPr/>
        </p:nvCxnSpPr>
        <p:spPr>
          <a:xfrm>
            <a:off x="386062" y="6459397"/>
            <a:ext cx="0" cy="398603"/>
          </a:xfrm>
          <a:prstGeom prst="straightConnector1">
            <a:avLst/>
          </a:prstGeom>
          <a:noFill/>
          <a:ln w="9525" cap="flat" cmpd="sng">
            <a:solidFill>
              <a:schemeClr val="lt1"/>
            </a:solidFill>
            <a:prstDash val="solid"/>
            <a:miter lim="800000"/>
            <a:headEnd type="none" w="sm" len="sm"/>
            <a:tailEnd type="none" w="sm" len="sm"/>
          </a:ln>
        </p:spPr>
      </p:cxnSp>
      <p:sp>
        <p:nvSpPr>
          <p:cNvPr id="92" name="Google Shape;92;p86"/>
          <p:cNvSpPr/>
          <p:nvPr/>
        </p:nvSpPr>
        <p:spPr>
          <a:xfrm>
            <a:off x="0" y="0"/>
            <a:ext cx="2944302" cy="1365147"/>
          </a:xfrm>
          <a:custGeom>
            <a:avLst/>
            <a:gdLst/>
            <a:ahLst/>
            <a:cxnLst/>
            <a:rect l="l" t="t" r="r" b="b"/>
            <a:pathLst>
              <a:path w="2944302" h="1365147" extrusionOk="0">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worldbank.org/en/topic/poverty/overview"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ifewater.org/blog/9-world-poverty-statistics-to-know-today/#:~:text=%231.,international%20line%20for%20extreme%20poverty.&amp;text=In%20Sub%2DSaharan%20Africa%2C%2041,living%20at%20less%20than%20%241.90."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sta.org.uk/feature/mapping-digital-social-innovation/mapping-dsi-skills-and-learnin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www.fao.org/3/ca1040en/CA1040EN.pdf"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searchcio.techtarget.com/definition/ICT-information-and-communications-technology-or-technologies"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echnoserve.org/blog/digital-training-keeps-mother-daughters-business-open/"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echnoserve.org/blog/can-drones-change-africas-agricultural-future-2/"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www.technoserve.org/blog/5-ways-technology-is-fighting-global-pover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Smart_contract"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hyperlink" Target="https://smallbusiness.co.uk/entrepreneur-environment-eco-princes-trust-2544109/" TargetMode="External"/><Relationship Id="rId4" Type="http://schemas.openxmlformats.org/officeDocument/2006/relationships/hyperlink" Target="https://hundred.org/en/innovations/making-ghanaian-girls-great-mgcubed#2885137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echnoserve.org/our-work/projects/connected-farmer-alliance/"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farmingfirst.org/2019/11/three-ways-to-make-technology-inclusive-for-smallholder-farmer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socialmetricscommission.org.uk/wp-content/uploads/2019/07/SMC_measuring-poverty-201908_full-report.pdf#page=25"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fullfact.org/economy/poverty-uk-guide-facts-and-figures/" TargetMode="External"/><Relationship Id="rId4" Type="http://schemas.openxmlformats.org/officeDocument/2006/relationships/hyperlink" Target="https://www.theguardian.com/society/2020/nov/30/almost-700000-driven-poverty-covid-crisis-uk-stud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gov.uk/government/news/digital-innovations-tested-to-support-vulnerable-people-during-covid-19-outbreak" TargetMode="External"/><Relationship Id="rId3" Type="http://schemas.openxmlformats.org/officeDocument/2006/relationships/hyperlink" Target="http://feebris.com/" TargetMode="External"/><Relationship Id="rId7" Type="http://schemas.openxmlformats.org/officeDocument/2006/relationships/hyperlink" Target="https://beam.or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vinehealth.ai/" TargetMode="External"/><Relationship Id="rId5" Type="http://schemas.openxmlformats.org/officeDocument/2006/relationships/hyperlink" Target="https://peppy.health/" TargetMode="External"/><Relationship Id="rId4" Type="http://schemas.openxmlformats.org/officeDocument/2006/relationships/hyperlink" Target="http://neurolove.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Stunted_growth"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hyperlink" Target="https://www.un.org/en/sections/issues-depth/food/index.html" TargetMode="External"/><Relationship Id="rId4" Type="http://schemas.openxmlformats.org/officeDocument/2006/relationships/hyperlink" Target="https://en.wikipedia.org/wiki/Starva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f.panda.org/discover/our_focus/food_practice/?gclid=CjwKCAiA9vOABhBfEiwATCi7GIuiZH6-1xRKdhlM2IQlIEvNmPSho-6UYfGO9H4Lj8XVXyB_rsxHFhoCBtYQAvD_BwE"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hyperlink" Target="http://siteresources.worldbank.org/INTARD/Resources/MissingFoods10_web.pdf"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hyperlink" Target="https://wwf.panda.org/discover/our_focus/food_practice/?gclid=CjwKCAiA9vOABhBfEiwATCi7GIuiZH6-1xRKdhlM2IQlIEvNmPSho-6UYfGO9H4Lj8XVXyB_rsxHFhoCBtYQAvD_BwE" TargetMode="External"/><Relationship Id="rId4" Type="http://schemas.openxmlformats.org/officeDocument/2006/relationships/hyperlink" Target="https://www.hks.harvard.edu/sites/default/files/degree%20programs/MPP/files/17%203%20MPP_PAE_Agustin%20Viola_Scaling%20Up%20Post-Harvest%20Losses%20Interventions%20in%20Uganda%20Through%20Market%20Forces.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smartcampo.group/"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hyperlink" Target="https://gebiedonline.nl/" TargetMode="External"/><Relationship Id="rId7"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openfoodnetwork.org/" TargetMode="External"/><Relationship Id="rId5" Type="http://schemas.openxmlformats.org/officeDocument/2006/relationships/hyperlink" Target="https://www.sustainweb.org/foodcoops/" TargetMode="External"/><Relationship Id="rId4" Type="http://schemas.openxmlformats.org/officeDocument/2006/relationships/hyperlink" Target="https://www.farmhack.n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food.cloud/"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https://www.recyclingwasteworld.co.uk/interviews/how-foodcloud-is-using-technology-to-reduce-food-waste/182933/" TargetMode="External"/><Relationship Id="rId5" Type="http://schemas.openxmlformats.org/officeDocument/2006/relationships/image" Target="../media/image33.jp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s://food.cloud/the-problem/"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hyperlink" Target="https://food.cloud/" TargetMode="External"/><Relationship Id="rId5" Type="http://schemas.openxmlformats.org/officeDocument/2006/relationships/hyperlink" Target="https://food.cloud/foodcloud-technology-platform/" TargetMode="External"/><Relationship Id="rId4" Type="http://schemas.openxmlformats.org/officeDocument/2006/relationships/hyperlink" Target="https://food.cloud/general-faq-foodclou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sdgs.un.org/goals/goal3"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4.jpg"/><Relationship Id="rId4" Type="http://schemas.openxmlformats.org/officeDocument/2006/relationships/hyperlink" Target="https://walkinourshoes.org/mental-health-challeng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igitalsocial.eu/images/upload/13-Health%20and%20care%20(1).pdf"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hyperlink" Target="https://www.tommigame.com/" TargetMode="External"/><Relationship Id="rId7"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s://3dprint.com/208879/stratasys-va-prosthetics-interview/" TargetMode="External"/><Relationship Id="rId5" Type="http://schemas.openxmlformats.org/officeDocument/2006/relationships/hyperlink" Target="http://www.angioedemaereditario.org/associazione-e-servizi/servizi/diario-elettronico-degli-attacchi/" TargetMode="External"/><Relationship Id="rId4" Type="http://schemas.openxmlformats.org/officeDocument/2006/relationships/hyperlink" Target="https://www.cancerresearchuk.org/about-us/cancer-news/press-release/2014-02-04-cancer-research-uk-launches-spaceship-smartphone-game-to-seek-cancer-cur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tommigame.com/"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hyperlink" Target="https://www.neurobell.com/"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hyperlink" Target="https://youtu.be/eW7U6hUDnV8"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bitherit.com/"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42.jpg"/><Relationship Id="rId5" Type="http://schemas.openxmlformats.org/officeDocument/2006/relationships/hyperlink" Target="https://www.thinkbusiness.ie/articles/cork-student-neurobell-ireland-student-entrepreneur-awards/" TargetMode="External"/><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hyperlink" Target="https://unmind.com/company"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hyperlink" Target="https://youtu.be/lFnO8wowr-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unmind.com/company"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nfdrnggoXg4"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hyperlink" Target="https://www.medicalstartups.org/startup/cneuro/" TargetMode="External"/><Relationship Id="rId3" Type="http://schemas.openxmlformats.org/officeDocument/2006/relationships/image" Target="../media/image47.jpg"/><Relationship Id="rId7" Type="http://schemas.openxmlformats.org/officeDocument/2006/relationships/hyperlink" Target="https://www.cneuro.com/" TargetMode="External"/><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48.jpg"/><Relationship Id="rId11" Type="http://schemas.openxmlformats.org/officeDocument/2006/relationships/hyperlink" Target="https://www.medicalstartups.org/startup/healios/" TargetMode="External"/><Relationship Id="rId5" Type="http://schemas.openxmlformats.org/officeDocument/2006/relationships/hyperlink" Target="https://www.medicalstartups.org/startup/mindler/" TargetMode="External"/><Relationship Id="rId10" Type="http://schemas.openxmlformats.org/officeDocument/2006/relationships/hyperlink" Target="https://www.healios.org.uk/" TargetMode="External"/><Relationship Id="rId4" Type="http://schemas.openxmlformats.org/officeDocument/2006/relationships/hyperlink" Target="https://mindler.se/?gclid=CjwKCAiA9vOABhBfEiwATCi7GFdtrHXhz4vtu8OyaCoT4UhBzIZKNbQpBW5zksa9DWteilrweUYi7BoChAgQAvD_BwE" TargetMode="External"/><Relationship Id="rId9"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sdgs.un.org/goals/goal4"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frsi.org.pl/" TargetMode="External"/><Relationship Id="rId3" Type="http://schemas.openxmlformats.org/officeDocument/2006/relationships/hyperlink" Target="https://hegartymaths.com/" TargetMode="External"/><Relationship Id="rId7" Type="http://schemas.openxmlformats.org/officeDocument/2006/relationships/hyperlink" Target="https://www.goodthingsfoundation.org/"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hyperlink" Target="https://www.wholeeducation.org/pages/story/peoples_stories/767,863/language_futures.html" TargetMode="External"/><Relationship Id="rId5" Type="http://schemas.openxmlformats.org/officeDocument/2006/relationships/hyperlink" Target="https://www.theaccessproject.org.uk/" TargetMode="External"/><Relationship Id="rId10" Type="http://schemas.openxmlformats.org/officeDocument/2006/relationships/image" Target="../media/image51.png"/><Relationship Id="rId4" Type="http://schemas.openxmlformats.org/officeDocument/2006/relationships/hyperlink" Target="https://www.bookinprogress.org/" TargetMode="External"/><Relationship Id="rId9" Type="http://schemas.openxmlformats.org/officeDocument/2006/relationships/hyperlink" Target="https://www.nesta.org.uk/feature/mapping-digital-social-innovation/mapping-dsi-skills-and-learni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dscax.com/courses/product-design/vinh-truong/enso-the-guided-play-toolkit/"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image" Target="../media/image53.jp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hyperlink" Target="https://www.daycape.com/about-us/"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54.jpg"/></Relationships>
</file>

<file path=ppt/slides/_rels/slide52.xml.rels><?xml version="1.0" encoding="UTF-8" standalone="yes"?>
<Relationships xmlns="http://schemas.openxmlformats.org/package/2006/relationships"><Relationship Id="rId3" Type="http://schemas.openxmlformats.org/officeDocument/2006/relationships/hyperlink" Target="https://youtu.be/1yzAmUnYCaw" TargetMode="External"/><Relationship Id="rId2" Type="http://schemas.openxmlformats.org/officeDocument/2006/relationships/notesSlide" Target="../notesSlides/notesSlide51.xml"/><Relationship Id="rId1" Type="http://schemas.openxmlformats.org/officeDocument/2006/relationships/slideLayout" Target="../slideLayouts/slideLayout20.xml"/><Relationship Id="rId5" Type="http://schemas.openxmlformats.org/officeDocument/2006/relationships/image" Target="../media/image54.jp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en.unesco.org/news/digital-technologies-ally-gender-equality"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www.one.org/international/blog/women-activists-gender-gap/?gclid=Cj0KCQiAmfmABhCHARIsACwPRACnhD-ItjDv0C8nzQVfjaKFxbYMkVNbKqRmy3-62Rho2yaQcQl1kwMaAlkOEALw_wcB"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unwomen.org/en/digital-library/publications/2017/3/buy-from-women-platform-brochure" TargetMode="External"/><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56.jpg"/><Relationship Id="rId4" Type="http://schemas.openxmlformats.org/officeDocument/2006/relationships/hyperlink" Target="https://www.unwomen.org/-/media/headquarters/attachments/sections/library/publications/2019/innovation-for-gender-equality-en.pdf?la=en&amp;vs=733"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hyperlink" Target="https://sdgs.un.org/goals/goal10" TargetMode="External"/><Relationship Id="rId13" Type="http://schemas.openxmlformats.org/officeDocument/2006/relationships/image" Target="../media/image11.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hyperlink" Target="https://sdgs.un.org/goals"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hyperlink" Target="https://sdgs.un.org/goals/goal8" TargetMode="External"/><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63.png"/><Relationship Id="rId10" Type="http://schemas.openxmlformats.org/officeDocument/2006/relationships/hyperlink" Target="https://sdgs.un.org/goals/goal9" TargetMode="External"/><Relationship Id="rId4" Type="http://schemas.openxmlformats.org/officeDocument/2006/relationships/hyperlink" Target="https://sdgs.un.org/goals/goal7" TargetMode="External"/><Relationship Id="rId9" Type="http://schemas.openxmlformats.org/officeDocument/2006/relationships/image" Target="../media/image61.png"/><Relationship Id="rId14" Type="http://schemas.openxmlformats.org/officeDocument/2006/relationships/hyperlink" Target="https://sdgs.un.org/goals/goal11"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sdgs.un.org/goals/goal11" TargetMode="External"/><Relationship Id="rId3" Type="http://schemas.openxmlformats.org/officeDocument/2006/relationships/hyperlink" Target="https://sdgs.un.org/goals/goal7" TargetMode="External"/><Relationship Id="rId7" Type="http://schemas.openxmlformats.org/officeDocument/2006/relationships/hyperlink" Target="https://sdgs.un.org/goals/goal10"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hyperlink" Target="https://new.ingwb.com/doyourthing?wt_ga=107974985679_463557066415&amp;wt_gk=b_107974985679_%2Bbusiness%20%2Binnovation&amp;gclid=Cj0KCQiAmfmABhCHARIsACwPRACAmyvR-VZvvtIUcb0sWuUnf4OC4zQB_egU6yOwtz2WPSBY6w3RH7waAqBoEALw_wcB" TargetMode="External"/><Relationship Id="rId5" Type="http://schemas.openxmlformats.org/officeDocument/2006/relationships/hyperlink" Target="https://sdgs.un.org/goals/goal9" TargetMode="External"/><Relationship Id="rId4" Type="http://schemas.openxmlformats.org/officeDocument/2006/relationships/hyperlink" Target="https://sdgs.un.org/goals/goal8" TargetMode="External"/><Relationship Id="rId9" Type="http://schemas.openxmlformats.org/officeDocument/2006/relationships/image" Target="../media/image64.jpg"/></Relationships>
</file>

<file path=ppt/slides/_rels/slide59.xml.rels><?xml version="1.0" encoding="UTF-8" standalone="yes"?>
<Relationships xmlns="http://schemas.openxmlformats.org/package/2006/relationships"><Relationship Id="rId3" Type="http://schemas.openxmlformats.org/officeDocument/2006/relationships/hyperlink" Target="http://ajuntament.barcelona.cat/vinclesbcn/en/vincles-bcn"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5.jpg"/><Relationship Id="rId5" Type="http://schemas.openxmlformats.org/officeDocument/2006/relationships/hyperlink" Target="https://smartcitizen.me/" TargetMode="External"/><Relationship Id="rId4" Type="http://schemas.openxmlformats.org/officeDocument/2006/relationships/hyperlink" Target="https://decidim.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sdgs.un.org/goals/goal6" TargetMode="External"/><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hyperlink" Target="https://waterislife.com/impact/clean-water"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hyperlink" Target="https://youtu.be/qYTif9F188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waterspoutt.eu/" TargetMode="External"/><Relationship Id="rId7"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hyperlink" Target="https://www.maynoothuniversity.ie/social-sciences-institute/research/waterspoutt" TargetMode="External"/><Relationship Id="rId5" Type="http://schemas.openxmlformats.org/officeDocument/2006/relationships/hyperlink" Target="https://www.siliconrepublic.com/innovation/water-disinfection-waterspoutt" TargetMode="External"/><Relationship Id="rId4" Type="http://schemas.openxmlformats.org/officeDocument/2006/relationships/hyperlink" Target="http://www.waterspoutt.eu/what-we-do/the-technolog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png"/><Relationship Id="rId7"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hyperlink" Target="https://sdgs.un.org/goals" TargetMode="External"/><Relationship Id="rId9"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hyperlink" Target="https://sdgs.un.org/goals/goal12" TargetMode="External"/><Relationship Id="rId7" Type="http://schemas.openxmlformats.org/officeDocument/2006/relationships/hyperlink" Target="https://sdgs.un.org/goals/goal17"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hyperlink" Target="https://sdgs.un.org/goals/goal16" TargetMode="External"/><Relationship Id="rId5" Type="http://schemas.openxmlformats.org/officeDocument/2006/relationships/hyperlink" Target="https://sdgs.un.org/goals/goal14" TargetMode="External"/><Relationship Id="rId4" Type="http://schemas.openxmlformats.org/officeDocument/2006/relationships/hyperlink" Target="https://sdgs.un.org/goals/goal13"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hyperlink" Target="https://smallbusiness.co.uk/entrepreneur-environment-eco-princes-trust-2544109/" TargetMode="External"/><Relationship Id="rId2" Type="http://schemas.openxmlformats.org/officeDocument/2006/relationships/notesSlide" Target="../notesSlides/notesSlide67.xml"/><Relationship Id="rId1" Type="http://schemas.openxmlformats.org/officeDocument/2006/relationships/slideLayout" Target="../slideLayouts/slideLayout19.xml"/><Relationship Id="rId5" Type="http://schemas.openxmlformats.org/officeDocument/2006/relationships/image" Target="../media/image80.png"/><Relationship Id="rId4" Type="http://schemas.openxmlformats.org/officeDocument/2006/relationships/hyperlink" Target="https://youtu.be/w8bH4myIP-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empower.eco/about"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www.nudge.nl/" TargetMode="External"/><Relationship Id="rId7" Type="http://schemas.openxmlformats.org/officeDocument/2006/relationships/image" Target="../media/image81.jp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hyperlink" Target="https://digitalsocial.eu/images/upload/32-Food%20and%20environment.pdf" TargetMode="External"/><Relationship Id="rId5" Type="http://schemas.openxmlformats.org/officeDocument/2006/relationships/hyperlink" Target="https://www.arduino.cc/" TargetMode="External"/><Relationship Id="rId4" Type="http://schemas.openxmlformats.org/officeDocument/2006/relationships/hyperlink" Target="https://www.opensourceecology.or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classy.org/blog/how-to-create-a-more-data-driven-nonprofit/" TargetMode="External"/><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hyperlink" Target="https://www.itu.int/en/ITU-D/Statistics/Documents/facts/ICTFactsFigures2015.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un.org/en/global-issues/"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sdgs.un.org/goal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png"/><Relationship Id="rId3" Type="http://schemas.openxmlformats.org/officeDocument/2006/relationships/hyperlink" Target="https://sdgs.un.org/goals/goal3" TargetMode="External"/><Relationship Id="rId7" Type="http://schemas.openxmlformats.org/officeDocument/2006/relationships/hyperlink" Target="https://sdgs.un.org/goals/goal5" TargetMode="External"/><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hyperlink" Target="https://sdgs.un.org/goals/goal2" TargetMode="External"/><Relationship Id="rId5" Type="http://schemas.openxmlformats.org/officeDocument/2006/relationships/hyperlink" Target="https://sdgs.un.org/goals/goal4" TargetMode="Externa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hyperlink" Target="https://sdgs.un.org/goals/goal1" TargetMode="External"/><Relationship Id="rId14" Type="http://schemas.openxmlformats.org/officeDocument/2006/relationships/hyperlink" Target="https://sdgs.un.org/go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366020" y="3278300"/>
            <a:ext cx="4740551" cy="731140"/>
          </a:xfrm>
        </p:spPr>
        <p:txBody>
          <a:bodyPr>
            <a:noAutofit/>
          </a:bodyPr>
          <a:lstStyle/>
          <a:p>
            <a:endParaRPr lang="en-US" sz="3200" b="1" dirty="0" smtClean="0"/>
          </a:p>
          <a:p>
            <a:r>
              <a:rPr lang="ro-RO" sz="3200" b="1" dirty="0" smtClean="0"/>
              <a:t>Inovarea</a:t>
            </a:r>
            <a:r>
              <a:rPr lang="en-US" sz="3200" b="1" dirty="0" smtClean="0"/>
              <a:t> Social Digital</a:t>
            </a:r>
            <a:r>
              <a:rPr lang="ro-RO" sz="3200" b="1" dirty="0" smtClean="0"/>
              <a:t>ă</a:t>
            </a:r>
            <a:endParaRPr lang="en-US" sz="3200" b="1" dirty="0"/>
          </a:p>
          <a:p>
            <a:pPr algn="ctr"/>
            <a:r>
              <a:rPr lang="ro-RO" sz="2000" dirty="0" smtClean="0">
                <a:solidFill>
                  <a:srgbClr val="FFFFFF"/>
                </a:solidFill>
                <a:latin typeface="Calibri" panose="020F0502020204030204" pitchFamily="34" charset="0"/>
                <a:ea typeface="Calibri" panose="020F0502020204030204" pitchFamily="34" charset="0"/>
              </a:rPr>
              <a:t>Unde sunt oportunitățile pentru tineri?</a:t>
            </a:r>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a:xfrm>
            <a:off x="1026144" y="2441042"/>
            <a:ext cx="3195485" cy="837258"/>
          </a:xfrm>
        </p:spPr>
        <p:txBody>
          <a:bodyPr>
            <a:normAutofit fontScale="92500" lnSpcReduction="10000"/>
          </a:bodyPr>
          <a:lstStyle/>
          <a:p>
            <a:r>
              <a:rPr lang="ro-RO" sz="5400" b="1" dirty="0" smtClean="0"/>
              <a:t>Modulul</a:t>
            </a:r>
            <a:r>
              <a:rPr lang="en-US" sz="5400" b="1" dirty="0" smtClean="0"/>
              <a:t> </a:t>
            </a:r>
            <a:r>
              <a:rPr lang="en-US" sz="5400" b="1" dirty="0"/>
              <a:t>2</a:t>
            </a:r>
            <a:endParaRPr lang="en-IE" dirty="0"/>
          </a:p>
        </p:txBody>
      </p:sp>
    </p:spTree>
    <p:extLst>
      <p:ext uri="{BB962C8B-B14F-4D97-AF65-F5344CB8AC3E}">
        <p14:creationId xmlns:p14="http://schemas.microsoft.com/office/powerpoint/2010/main" val="2823576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0"/>
          <p:cNvSpPr txBox="1">
            <a:spLocks noGrp="1"/>
          </p:cNvSpPr>
          <p:nvPr>
            <p:ph type="body" idx="2"/>
          </p:nvPr>
        </p:nvSpPr>
        <p:spPr>
          <a:xfrm>
            <a:off x="5511800" y="1135200"/>
            <a:ext cx="6529800" cy="43299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IE" sz="4000" i="1">
                <a:solidFill>
                  <a:srgbClr val="FFFFFF"/>
                </a:solidFill>
              </a:rPr>
              <a:t>Abodarea inovării sociale în vederea rezolvării provocărilor sociale</a:t>
            </a:r>
            <a:endParaRPr sz="4000" i="1">
              <a:solidFill>
                <a:srgbClr val="FFFFFF"/>
              </a:solidFill>
            </a:endParaRPr>
          </a:p>
          <a:p>
            <a:pPr marL="0" lvl="0" indent="0" algn="l" rtl="0">
              <a:lnSpc>
                <a:spcPct val="90000"/>
              </a:lnSpc>
              <a:spcBef>
                <a:spcPts val="0"/>
              </a:spcBef>
              <a:spcAft>
                <a:spcPts val="0"/>
              </a:spcAft>
              <a:buClr>
                <a:schemeClr val="lt1"/>
              </a:buClr>
              <a:buSzPts val="4000"/>
              <a:buNone/>
            </a:pPr>
            <a:endParaRPr sz="4000" i="1"/>
          </a:p>
          <a:p>
            <a:pPr marL="0" lvl="0" indent="0" algn="l" rtl="0">
              <a:lnSpc>
                <a:spcPct val="90000"/>
              </a:lnSpc>
              <a:spcBef>
                <a:spcPts val="1000"/>
              </a:spcBef>
              <a:spcAft>
                <a:spcPts val="0"/>
              </a:spcAft>
              <a:buClr>
                <a:schemeClr val="lt1"/>
              </a:buClr>
              <a:buSzPts val="4000"/>
              <a:buNone/>
            </a:pPr>
            <a:endParaRPr sz="4000"/>
          </a:p>
          <a:p>
            <a:pPr marL="0" lvl="0" indent="0" algn="l" rtl="0">
              <a:spcBef>
                <a:spcPts val="1000"/>
              </a:spcBef>
              <a:spcAft>
                <a:spcPts val="0"/>
              </a:spcAft>
              <a:buClr>
                <a:schemeClr val="dk1"/>
              </a:buClr>
              <a:buSzPts val="1100"/>
              <a:buFont typeface="Arial"/>
              <a:buNone/>
            </a:pPr>
            <a:r>
              <a:rPr lang="en-IE" sz="4400" b="1">
                <a:solidFill>
                  <a:srgbClr val="FFFFFF"/>
                </a:solidFill>
              </a:rPr>
              <a:t>Obiectiv 1</a:t>
            </a:r>
            <a:r>
              <a:rPr lang="en-IE" sz="4800" b="1">
                <a:solidFill>
                  <a:srgbClr val="FFFFFF"/>
                </a:solidFill>
              </a:rPr>
              <a:t> </a:t>
            </a:r>
            <a:r>
              <a:rPr lang="en-IE" sz="4000">
                <a:solidFill>
                  <a:srgbClr val="FFFFFF"/>
                </a:solidFill>
              </a:rPr>
              <a:t>Abordarea sărăciei</a:t>
            </a:r>
            <a:endParaRPr sz="4000">
              <a:solidFill>
                <a:srgbClr val="FFFFFF"/>
              </a:solidFill>
            </a:endParaRPr>
          </a:p>
          <a:p>
            <a:pPr marL="0" lvl="0" indent="0" algn="l" rtl="0">
              <a:lnSpc>
                <a:spcPct val="90000"/>
              </a:lnSpc>
              <a:spcBef>
                <a:spcPts val="1000"/>
              </a:spcBef>
              <a:spcAft>
                <a:spcPts val="0"/>
              </a:spcAft>
              <a:buClr>
                <a:schemeClr val="lt1"/>
              </a:buClr>
              <a:buSzPts val="4800"/>
              <a:buNone/>
            </a:pPr>
            <a:endParaRPr sz="4800" b="1"/>
          </a:p>
          <a:p>
            <a:pPr marL="0" lvl="0" indent="0" algn="l" rtl="0">
              <a:lnSpc>
                <a:spcPct val="90000"/>
              </a:lnSpc>
              <a:spcBef>
                <a:spcPts val="1000"/>
              </a:spcBef>
              <a:spcAft>
                <a:spcPts val="0"/>
              </a:spcAft>
              <a:buClr>
                <a:schemeClr val="lt1"/>
              </a:buClr>
              <a:buSzPts val="6000"/>
              <a:buNone/>
            </a:pPr>
            <a:endParaRPr sz="6000"/>
          </a:p>
        </p:txBody>
      </p:sp>
      <p:pic>
        <p:nvPicPr>
          <p:cNvPr id="473" name="Google Shape;473;p10" descr="A picture containing person&#10;&#10;Description automatically generated"/>
          <p:cNvPicPr preferRelativeResize="0">
            <a:picLocks noGrp="1"/>
          </p:cNvPicPr>
          <p:nvPr>
            <p:ph type="pic" idx="3"/>
          </p:nvPr>
        </p:nvPicPr>
        <p:blipFill rotWithShape="1">
          <a:blip r:embed="rId3">
            <a:alphaModFix/>
          </a:blip>
          <a:srcRect l="11300" r="11301"/>
          <a:stretch/>
        </p:blipFill>
        <p:spPr>
          <a:xfrm>
            <a:off x="1590040" y="0"/>
            <a:ext cx="3550920" cy="687913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 descr="A group of people holding signs&#10;&#10;Description automatically generated with medium confidence"/>
          <p:cNvPicPr preferRelativeResize="0">
            <a:picLocks noGrp="1"/>
          </p:cNvPicPr>
          <p:nvPr>
            <p:ph type="pic" idx="2"/>
          </p:nvPr>
        </p:nvPicPr>
        <p:blipFill rotWithShape="1">
          <a:blip r:embed="rId3">
            <a:alphaModFix/>
          </a:blip>
          <a:srcRect l="3346" r="3346"/>
          <a:stretch/>
        </p:blipFill>
        <p:spPr>
          <a:xfrm>
            <a:off x="7821613" y="760413"/>
            <a:ext cx="3333750" cy="5359400"/>
          </a:xfrm>
          <a:prstGeom prst="rect">
            <a:avLst/>
          </a:prstGeom>
          <a:noFill/>
          <a:ln>
            <a:noFill/>
          </a:ln>
        </p:spPr>
      </p:pic>
      <p:sp>
        <p:nvSpPr>
          <p:cNvPr id="479" name="Google Shape;479;p11"/>
          <p:cNvSpPr txBox="1">
            <a:spLocks noGrp="1"/>
          </p:cNvSpPr>
          <p:nvPr>
            <p:ph type="body" idx="1"/>
          </p:nvPr>
        </p:nvSpPr>
        <p:spPr>
          <a:xfrm>
            <a:off x="508175" y="1701100"/>
            <a:ext cx="6302100" cy="4246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800"/>
              <a:buNone/>
            </a:pPr>
            <a:r>
              <a:rPr lang="en-IE" sz="2800" b="1" i="1" dirty="0">
                <a:solidFill>
                  <a:srgbClr val="3F3F3F"/>
                </a:solidFill>
              </a:rPr>
              <a:t>‘</a:t>
            </a:r>
            <a:r>
              <a:rPr lang="en-IE" sz="2800" b="1" i="1" dirty="0">
                <a:solidFill>
                  <a:srgbClr val="404040"/>
                </a:solidFill>
              </a:rPr>
              <a:t>‘</a:t>
            </a:r>
            <a:r>
              <a:rPr lang="en-IE" sz="2800" b="1" i="1" dirty="0" err="1">
                <a:solidFill>
                  <a:srgbClr val="404040"/>
                </a:solidFill>
              </a:rPr>
              <a:t>Aproximativ</a:t>
            </a:r>
            <a:r>
              <a:rPr lang="en-IE" sz="2800" b="1" i="1" dirty="0">
                <a:solidFill>
                  <a:srgbClr val="404040"/>
                </a:solidFill>
              </a:rPr>
              <a:t> 10% </a:t>
            </a:r>
            <a:r>
              <a:rPr lang="en-IE" sz="2800" b="1" i="1" dirty="0" err="1">
                <a:solidFill>
                  <a:srgbClr val="404040"/>
                </a:solidFill>
              </a:rPr>
              <a:t>sau</a:t>
            </a:r>
            <a:r>
              <a:rPr lang="en-IE" sz="2800" b="1" i="1" dirty="0">
                <a:solidFill>
                  <a:srgbClr val="404040"/>
                </a:solidFill>
              </a:rPr>
              <a:t> </a:t>
            </a:r>
            <a:r>
              <a:rPr lang="en-IE" sz="2800" b="1" i="1" dirty="0" err="1">
                <a:solidFill>
                  <a:srgbClr val="404040"/>
                </a:solidFill>
              </a:rPr>
              <a:t>mai</a:t>
            </a:r>
            <a:r>
              <a:rPr lang="en-IE" sz="2800" b="1" i="1" dirty="0">
                <a:solidFill>
                  <a:srgbClr val="404040"/>
                </a:solidFill>
              </a:rPr>
              <a:t> </a:t>
            </a:r>
            <a:r>
              <a:rPr lang="en-IE" sz="2800" b="1" i="1" dirty="0" err="1">
                <a:solidFill>
                  <a:srgbClr val="404040"/>
                </a:solidFill>
              </a:rPr>
              <a:t>mult</a:t>
            </a:r>
            <a:r>
              <a:rPr lang="en-IE" sz="2800" b="1" i="1" dirty="0">
                <a:solidFill>
                  <a:srgbClr val="404040"/>
                </a:solidFill>
              </a:rPr>
              <a:t> de 700 </a:t>
            </a:r>
            <a:r>
              <a:rPr lang="en-IE" sz="2800" b="1" i="1" dirty="0" err="1">
                <a:solidFill>
                  <a:srgbClr val="404040"/>
                </a:solidFill>
              </a:rPr>
              <a:t>milioane</a:t>
            </a:r>
            <a:r>
              <a:rPr lang="en-IE" sz="2800" b="1" i="1" dirty="0">
                <a:solidFill>
                  <a:srgbClr val="404040"/>
                </a:solidFill>
              </a:rPr>
              <a:t> din </a:t>
            </a:r>
            <a:r>
              <a:rPr lang="en-IE" sz="2800" b="1" i="1" dirty="0" err="1">
                <a:solidFill>
                  <a:srgbClr val="404040"/>
                </a:solidFill>
              </a:rPr>
              <a:t>populația</a:t>
            </a:r>
            <a:r>
              <a:rPr lang="en-IE" sz="2800" b="1" i="1" dirty="0">
                <a:solidFill>
                  <a:srgbClr val="404040"/>
                </a:solidFill>
              </a:rPr>
              <a:t> </a:t>
            </a:r>
            <a:r>
              <a:rPr lang="en-IE" sz="2800" b="1" i="1" dirty="0" err="1">
                <a:solidFill>
                  <a:srgbClr val="404040"/>
                </a:solidFill>
              </a:rPr>
              <a:t>lumii</a:t>
            </a:r>
            <a:r>
              <a:rPr lang="en-IE" sz="2800" b="1" i="1" dirty="0">
                <a:solidFill>
                  <a:srgbClr val="404040"/>
                </a:solidFill>
              </a:rPr>
              <a:t>, </a:t>
            </a:r>
            <a:r>
              <a:rPr lang="en-IE" sz="2800" b="1" i="1" dirty="0" err="1">
                <a:solidFill>
                  <a:srgbClr val="404040"/>
                </a:solidFill>
              </a:rPr>
              <a:t>majoritatea</a:t>
            </a:r>
            <a:r>
              <a:rPr lang="en-IE" sz="2800" b="1" i="1" dirty="0">
                <a:solidFill>
                  <a:srgbClr val="404040"/>
                </a:solidFill>
              </a:rPr>
              <a:t> din </a:t>
            </a:r>
            <a:r>
              <a:rPr lang="en-IE" sz="2800" b="1" i="1" dirty="0" err="1">
                <a:solidFill>
                  <a:srgbClr val="404040"/>
                </a:solidFill>
              </a:rPr>
              <a:t>economiile</a:t>
            </a:r>
            <a:r>
              <a:rPr lang="en-IE" sz="2800" b="1" i="1" dirty="0">
                <a:solidFill>
                  <a:srgbClr val="404040"/>
                </a:solidFill>
              </a:rPr>
              <a:t> </a:t>
            </a:r>
            <a:r>
              <a:rPr lang="en-IE" sz="2800" b="1" i="1" dirty="0" err="1">
                <a:solidFill>
                  <a:srgbClr val="404040"/>
                </a:solidFill>
              </a:rPr>
              <a:t>emergente</a:t>
            </a:r>
            <a:r>
              <a:rPr lang="en-IE" sz="2800" b="1" i="1" dirty="0">
                <a:solidFill>
                  <a:srgbClr val="404040"/>
                </a:solidFill>
              </a:rPr>
              <a:t> </a:t>
            </a:r>
            <a:r>
              <a:rPr lang="en-IE" sz="2800" b="1" i="1" dirty="0" err="1">
                <a:solidFill>
                  <a:srgbClr val="404040"/>
                </a:solidFill>
              </a:rPr>
              <a:t>sau</a:t>
            </a:r>
            <a:r>
              <a:rPr lang="en-IE" sz="2800" b="1" i="1" dirty="0">
                <a:solidFill>
                  <a:srgbClr val="404040"/>
                </a:solidFill>
              </a:rPr>
              <a:t> </a:t>
            </a:r>
            <a:endParaRPr sz="2800" b="1" i="1" dirty="0">
              <a:solidFill>
                <a:srgbClr val="404040"/>
              </a:solidFill>
            </a:endParaRPr>
          </a:p>
          <a:p>
            <a:pPr marL="0" lvl="0" indent="0" algn="ctr" rtl="0">
              <a:lnSpc>
                <a:spcPct val="90000"/>
              </a:lnSpc>
              <a:spcBef>
                <a:spcPts val="0"/>
              </a:spcBef>
              <a:spcAft>
                <a:spcPts val="0"/>
              </a:spcAft>
              <a:buClr>
                <a:srgbClr val="3F3F3F"/>
              </a:buClr>
              <a:buSzPts val="2800"/>
              <a:buNone/>
            </a:pPr>
            <a:r>
              <a:rPr lang="en-IE" sz="2800" b="1" i="1" dirty="0" err="1">
                <a:solidFill>
                  <a:srgbClr val="404040"/>
                </a:solidFill>
              </a:rPr>
              <a:t>în</a:t>
            </a:r>
            <a:r>
              <a:rPr lang="en-IE" sz="2800" b="1" i="1" dirty="0">
                <a:solidFill>
                  <a:srgbClr val="404040"/>
                </a:solidFill>
              </a:rPr>
              <a:t> curs de </a:t>
            </a:r>
            <a:r>
              <a:rPr lang="en-IE" sz="2800" b="1" i="1" dirty="0" err="1">
                <a:solidFill>
                  <a:srgbClr val="404040"/>
                </a:solidFill>
              </a:rPr>
              <a:t>dezvoltare</a:t>
            </a:r>
            <a:r>
              <a:rPr lang="en-IE" sz="2800" b="1" i="1" dirty="0">
                <a:solidFill>
                  <a:srgbClr val="404040"/>
                </a:solidFill>
              </a:rPr>
              <a:t>, </a:t>
            </a:r>
            <a:r>
              <a:rPr lang="en-IE" sz="2800" b="1" i="1" dirty="0" err="1" smtClean="0">
                <a:solidFill>
                  <a:srgbClr val="404040"/>
                </a:solidFill>
              </a:rPr>
              <a:t>înc</a:t>
            </a:r>
            <a:r>
              <a:rPr lang="ro-RO" sz="2800" b="1" i="1" dirty="0" smtClean="0">
                <a:solidFill>
                  <a:srgbClr val="404040"/>
                </a:solidFill>
              </a:rPr>
              <a:t>ă</a:t>
            </a:r>
            <a:r>
              <a:rPr lang="en-IE" sz="2800" b="1" i="1" dirty="0" smtClean="0">
                <a:solidFill>
                  <a:srgbClr val="404040"/>
                </a:solidFill>
              </a:rPr>
              <a:t>, </a:t>
            </a:r>
            <a:r>
              <a:rPr lang="en-IE" sz="2800" b="1" i="1" dirty="0" err="1">
                <a:solidFill>
                  <a:srgbClr val="404040"/>
                </a:solidFill>
              </a:rPr>
              <a:t>trăiesc</a:t>
            </a:r>
            <a:r>
              <a:rPr lang="en-IE" sz="2800" b="1" i="1" dirty="0">
                <a:solidFill>
                  <a:srgbClr val="404040"/>
                </a:solidFill>
              </a:rPr>
              <a:t> </a:t>
            </a:r>
            <a:endParaRPr sz="2800" b="1" i="1" dirty="0">
              <a:solidFill>
                <a:srgbClr val="404040"/>
              </a:solidFill>
            </a:endParaRPr>
          </a:p>
          <a:p>
            <a:pPr marL="0" lvl="0" indent="0" algn="ctr" rtl="0">
              <a:lnSpc>
                <a:spcPct val="90000"/>
              </a:lnSpc>
              <a:spcBef>
                <a:spcPts val="0"/>
              </a:spcBef>
              <a:spcAft>
                <a:spcPts val="0"/>
              </a:spcAft>
              <a:buClr>
                <a:srgbClr val="3F3F3F"/>
              </a:buClr>
              <a:buSzPts val="2800"/>
              <a:buNone/>
            </a:pPr>
            <a:r>
              <a:rPr lang="en-IE" sz="2800" b="1" i="1" dirty="0" err="1">
                <a:solidFill>
                  <a:srgbClr val="404040"/>
                </a:solidFill>
              </a:rPr>
              <a:t>în</a:t>
            </a:r>
            <a:r>
              <a:rPr lang="en-IE" sz="2800" b="1" i="1" dirty="0">
                <a:solidFill>
                  <a:srgbClr val="404040"/>
                </a:solidFill>
              </a:rPr>
              <a:t> </a:t>
            </a:r>
            <a:r>
              <a:rPr lang="en-IE" sz="2800" b="1" i="1" dirty="0" err="1">
                <a:solidFill>
                  <a:srgbClr val="404040"/>
                </a:solidFill>
              </a:rPr>
              <a:t>sărăcie</a:t>
            </a:r>
            <a:r>
              <a:rPr lang="en-IE" sz="2800" b="1" i="1" dirty="0">
                <a:solidFill>
                  <a:srgbClr val="404040"/>
                </a:solidFill>
              </a:rPr>
              <a:t> </a:t>
            </a:r>
            <a:r>
              <a:rPr lang="en-IE" sz="2800" b="1" i="1" dirty="0" err="1">
                <a:solidFill>
                  <a:srgbClr val="404040"/>
                </a:solidFill>
              </a:rPr>
              <a:t>extremă</a:t>
            </a:r>
            <a:r>
              <a:rPr lang="en-IE" sz="2800" b="1" i="1" dirty="0">
                <a:solidFill>
                  <a:srgbClr val="404040"/>
                </a:solidFill>
              </a:rPr>
              <a:t> </a:t>
            </a:r>
            <a:r>
              <a:rPr lang="en-IE" sz="2800" b="1" i="1" dirty="0" err="1">
                <a:solidFill>
                  <a:srgbClr val="404040"/>
                </a:solidFill>
              </a:rPr>
              <a:t>sau</a:t>
            </a:r>
            <a:r>
              <a:rPr lang="en-IE" sz="2800" b="1" i="1" dirty="0">
                <a:solidFill>
                  <a:srgbClr val="404040"/>
                </a:solidFill>
              </a:rPr>
              <a:t> </a:t>
            </a:r>
            <a:r>
              <a:rPr lang="en-IE" sz="2800" b="1" i="1" dirty="0" err="1">
                <a:solidFill>
                  <a:srgbClr val="404040"/>
                </a:solidFill>
              </a:rPr>
              <a:t>câștigă</a:t>
            </a:r>
            <a:r>
              <a:rPr lang="en-IE" sz="2800" b="1" i="1" dirty="0">
                <a:solidFill>
                  <a:srgbClr val="404040"/>
                </a:solidFill>
              </a:rPr>
              <a:t> </a:t>
            </a:r>
            <a:r>
              <a:rPr lang="en-IE" sz="2800" b="1" i="1" dirty="0" err="1">
                <a:solidFill>
                  <a:srgbClr val="404040"/>
                </a:solidFill>
              </a:rPr>
              <a:t>mai</a:t>
            </a:r>
            <a:r>
              <a:rPr lang="en-IE" sz="2800" b="1" i="1" dirty="0">
                <a:solidFill>
                  <a:srgbClr val="404040"/>
                </a:solidFill>
              </a:rPr>
              <a:t> </a:t>
            </a:r>
            <a:r>
              <a:rPr lang="en-IE" sz="2800" b="1" i="1" dirty="0" err="1">
                <a:solidFill>
                  <a:srgbClr val="404040"/>
                </a:solidFill>
              </a:rPr>
              <a:t>puțin</a:t>
            </a:r>
            <a:r>
              <a:rPr lang="en-IE" sz="2800" b="1" i="1" dirty="0">
                <a:solidFill>
                  <a:srgbClr val="404040"/>
                </a:solidFill>
              </a:rPr>
              <a:t> de 1.90 $ </a:t>
            </a:r>
            <a:r>
              <a:rPr lang="en-IE" sz="2800" b="1" i="1" dirty="0" err="1">
                <a:solidFill>
                  <a:srgbClr val="404040"/>
                </a:solidFill>
              </a:rPr>
              <a:t>pe</a:t>
            </a:r>
            <a:r>
              <a:rPr lang="en-IE" sz="2800" b="1" i="1" dirty="0">
                <a:solidFill>
                  <a:srgbClr val="404040"/>
                </a:solidFill>
              </a:rPr>
              <a:t> </a:t>
            </a:r>
            <a:r>
              <a:rPr lang="en-IE" sz="2800" b="1" i="1" dirty="0" err="1">
                <a:solidFill>
                  <a:srgbClr val="404040"/>
                </a:solidFill>
              </a:rPr>
              <a:t>zi</a:t>
            </a:r>
            <a:r>
              <a:rPr lang="en-IE" sz="2800" b="1" i="1" dirty="0">
                <a:solidFill>
                  <a:srgbClr val="404040"/>
                </a:solidFill>
              </a:rPr>
              <a:t>”</a:t>
            </a:r>
            <a:endParaRPr sz="2800" b="1" i="1" dirty="0">
              <a:solidFill>
                <a:srgbClr val="404040"/>
              </a:solidFill>
            </a:endParaRPr>
          </a:p>
          <a:p>
            <a:pPr marL="0" lvl="0" indent="0" algn="ctr" rtl="0">
              <a:spcBef>
                <a:spcPts val="1000"/>
              </a:spcBef>
              <a:spcAft>
                <a:spcPts val="0"/>
              </a:spcAft>
              <a:buClr>
                <a:schemeClr val="dk1"/>
              </a:buClr>
              <a:buSzPts val="1100"/>
              <a:buFont typeface="Arial"/>
              <a:buNone/>
            </a:pPr>
            <a:r>
              <a:rPr lang="en-IE" sz="2800" b="1" i="1" dirty="0">
                <a:solidFill>
                  <a:srgbClr val="404040"/>
                </a:solidFill>
              </a:rPr>
              <a:t>”Din </a:t>
            </a:r>
            <a:r>
              <a:rPr lang="en-IE" sz="2800" b="1" i="1" dirty="0" err="1">
                <a:solidFill>
                  <a:srgbClr val="404040"/>
                </a:solidFill>
              </a:rPr>
              <a:t>cauza</a:t>
            </a:r>
            <a:r>
              <a:rPr lang="en-IE" sz="2800" b="1" i="1" dirty="0">
                <a:solidFill>
                  <a:srgbClr val="404040"/>
                </a:solidFill>
              </a:rPr>
              <a:t> COVID </a:t>
            </a:r>
            <a:r>
              <a:rPr lang="en-IE" sz="2800" b="1" i="1" dirty="0" err="1">
                <a:solidFill>
                  <a:srgbClr val="404040"/>
                </a:solidFill>
              </a:rPr>
              <a:t>încă</a:t>
            </a:r>
            <a:r>
              <a:rPr lang="en-IE" sz="2800" b="1" i="1" dirty="0">
                <a:solidFill>
                  <a:srgbClr val="404040"/>
                </a:solidFill>
              </a:rPr>
              <a:t> 71 </a:t>
            </a:r>
            <a:r>
              <a:rPr lang="en-IE" sz="2800" b="1" i="1" dirty="0" err="1">
                <a:solidFill>
                  <a:srgbClr val="404040"/>
                </a:solidFill>
              </a:rPr>
              <a:t>milioane</a:t>
            </a:r>
            <a:r>
              <a:rPr lang="en-IE" sz="2800" b="1" i="1" dirty="0">
                <a:solidFill>
                  <a:srgbClr val="404040"/>
                </a:solidFill>
              </a:rPr>
              <a:t> de </a:t>
            </a:r>
            <a:r>
              <a:rPr lang="en-IE" sz="2800" b="1" i="1" dirty="0" err="1">
                <a:solidFill>
                  <a:srgbClr val="404040"/>
                </a:solidFill>
              </a:rPr>
              <a:t>persoane</a:t>
            </a:r>
            <a:r>
              <a:rPr lang="en-IE" sz="2800" b="1" i="1" dirty="0">
                <a:solidFill>
                  <a:srgbClr val="404040"/>
                </a:solidFill>
              </a:rPr>
              <a:t> </a:t>
            </a:r>
            <a:r>
              <a:rPr lang="en-IE" sz="2800" b="1" i="1" dirty="0" err="1">
                <a:solidFill>
                  <a:srgbClr val="404040"/>
                </a:solidFill>
              </a:rPr>
              <a:t>vor</a:t>
            </a:r>
            <a:r>
              <a:rPr lang="en-IE" sz="2800" b="1" i="1" dirty="0">
                <a:solidFill>
                  <a:srgbClr val="404040"/>
                </a:solidFill>
              </a:rPr>
              <a:t> </a:t>
            </a:r>
            <a:r>
              <a:rPr lang="en-IE" sz="2800" b="1" i="1" dirty="0" err="1">
                <a:solidFill>
                  <a:srgbClr val="404040"/>
                </a:solidFill>
              </a:rPr>
              <a:t>trăi</a:t>
            </a:r>
            <a:r>
              <a:rPr lang="en-IE" sz="2800" b="1" i="1" dirty="0">
                <a:solidFill>
                  <a:srgbClr val="404040"/>
                </a:solidFill>
              </a:rPr>
              <a:t> </a:t>
            </a:r>
            <a:r>
              <a:rPr lang="en-IE" sz="2800" b="1" i="1" dirty="0" err="1">
                <a:solidFill>
                  <a:srgbClr val="404040"/>
                </a:solidFill>
              </a:rPr>
              <a:t>în</a:t>
            </a:r>
            <a:r>
              <a:rPr lang="en-IE" sz="2800" b="1" i="1" dirty="0">
                <a:solidFill>
                  <a:srgbClr val="404040"/>
                </a:solidFill>
              </a:rPr>
              <a:t> </a:t>
            </a:r>
            <a:r>
              <a:rPr lang="en-IE" sz="2800" b="1" i="1" dirty="0" err="1">
                <a:solidFill>
                  <a:srgbClr val="404040"/>
                </a:solidFill>
              </a:rPr>
              <a:t>sărăcie</a:t>
            </a:r>
            <a:r>
              <a:rPr lang="en-IE" sz="2800" b="1" i="1" dirty="0">
                <a:solidFill>
                  <a:srgbClr val="404040"/>
                </a:solidFill>
              </a:rPr>
              <a:t> </a:t>
            </a:r>
            <a:r>
              <a:rPr lang="en-IE" sz="2800" b="1" i="1" dirty="0" err="1">
                <a:solidFill>
                  <a:srgbClr val="404040"/>
                </a:solidFill>
              </a:rPr>
              <a:t>extremă</a:t>
            </a:r>
            <a:r>
              <a:rPr lang="en-IE" sz="2800" b="1" i="1" dirty="0">
                <a:solidFill>
                  <a:srgbClr val="404040"/>
                </a:solidFill>
              </a:rPr>
              <a:t>”</a:t>
            </a:r>
            <a:endParaRPr sz="2800" b="1" i="1" dirty="0">
              <a:solidFill>
                <a:srgbClr val="404040"/>
              </a:solidFill>
            </a:endParaRPr>
          </a:p>
          <a:p>
            <a:pPr marL="0" lvl="0" indent="0" algn="ctr" rtl="0">
              <a:spcBef>
                <a:spcPts val="1000"/>
              </a:spcBef>
              <a:spcAft>
                <a:spcPts val="0"/>
              </a:spcAft>
              <a:buClr>
                <a:schemeClr val="dk1"/>
              </a:buClr>
              <a:buSzPts val="1100"/>
              <a:buFont typeface="Arial"/>
              <a:buNone/>
            </a:pPr>
            <a:r>
              <a:rPr lang="en-IE" b="1" i="1" dirty="0">
                <a:solidFill>
                  <a:srgbClr val="404040"/>
                </a:solidFill>
              </a:rPr>
              <a:t>(ONU, 2020)</a:t>
            </a:r>
            <a:endParaRPr b="1" i="1" dirty="0">
              <a:solidFill>
                <a:srgbClr val="404040"/>
              </a:solidFill>
            </a:endParaRPr>
          </a:p>
          <a:p>
            <a:pPr marL="0" lvl="0" indent="0" algn="ctr" rtl="0">
              <a:lnSpc>
                <a:spcPct val="90000"/>
              </a:lnSpc>
              <a:spcBef>
                <a:spcPts val="0"/>
              </a:spcBef>
              <a:spcAft>
                <a:spcPts val="0"/>
              </a:spcAft>
              <a:buClr>
                <a:srgbClr val="3F3F3F"/>
              </a:buClr>
              <a:buSzPts val="2800"/>
              <a:buNone/>
            </a:pPr>
            <a:endParaRPr sz="2800" b="1" i="1" dirty="0">
              <a:solidFill>
                <a:srgbClr val="3F3F3F"/>
              </a:solidFill>
            </a:endParaRPr>
          </a:p>
          <a:p>
            <a:pPr marL="1828800" lvl="0" indent="0" algn="l" rtl="0">
              <a:lnSpc>
                <a:spcPct val="90000"/>
              </a:lnSpc>
              <a:spcBef>
                <a:spcPts val="1000"/>
              </a:spcBef>
              <a:spcAft>
                <a:spcPts val="0"/>
              </a:spcAft>
              <a:buClr>
                <a:schemeClr val="lt1"/>
              </a:buClr>
              <a:buSzPts val="2400"/>
              <a:buNone/>
            </a:pPr>
            <a:r>
              <a:rPr lang="en-IE" b="1" i="1" dirty="0" err="1"/>
              <a:t>Citește</a:t>
            </a:r>
            <a:r>
              <a:rPr lang="en-IE" b="1" i="1" dirty="0"/>
              <a:t> </a:t>
            </a:r>
            <a:r>
              <a:rPr lang="en-IE" b="1" i="1" u="sng" dirty="0" err="1">
                <a:solidFill>
                  <a:schemeClr val="hlink"/>
                </a:solidFill>
                <a:hlinkClick r:id="rId4"/>
              </a:rPr>
              <a:t>mai</a:t>
            </a:r>
            <a:r>
              <a:rPr lang="en-IE" b="1" i="1" u="sng" dirty="0">
                <a:solidFill>
                  <a:schemeClr val="hlink"/>
                </a:solidFill>
                <a:hlinkClick r:id="rId4"/>
              </a:rPr>
              <a:t> </a:t>
            </a:r>
            <a:r>
              <a:rPr lang="en-IE" b="1" i="1" u="sng" dirty="0" err="1">
                <a:solidFill>
                  <a:schemeClr val="hlink"/>
                </a:solidFill>
                <a:hlinkClick r:id="rId4"/>
              </a:rPr>
              <a:t>mult</a:t>
            </a:r>
            <a:endParaRPr b="1" i="1" dirty="0"/>
          </a:p>
          <a:p>
            <a:pPr marL="0" lvl="0" indent="0" algn="l" rtl="0">
              <a:lnSpc>
                <a:spcPct val="90000"/>
              </a:lnSpc>
              <a:spcBef>
                <a:spcPts val="1000"/>
              </a:spcBef>
              <a:spcAft>
                <a:spcPts val="0"/>
              </a:spcAft>
              <a:buClr>
                <a:schemeClr val="lt1"/>
              </a:buClr>
              <a:buSzPts val="2400"/>
              <a:buNone/>
            </a:pPr>
            <a:r>
              <a:rPr lang="en-IE" b="1" dirty="0">
                <a:solidFill>
                  <a:srgbClr val="3F3F3F"/>
                </a:solidFill>
              </a:rPr>
              <a:t>	</a:t>
            </a:r>
            <a:endParaRPr b="1" dirty="0">
              <a:solidFill>
                <a:srgbClr val="3F3F3F"/>
              </a:solidFill>
            </a:endParaRPr>
          </a:p>
        </p:txBody>
      </p:sp>
      <p:sp>
        <p:nvSpPr>
          <p:cNvPr id="480" name="Google Shape;480;p11"/>
          <p:cNvSpPr txBox="1">
            <a:spLocks noGrp="1"/>
          </p:cNvSpPr>
          <p:nvPr>
            <p:ph type="body" idx="3"/>
          </p:nvPr>
        </p:nvSpPr>
        <p:spPr>
          <a:xfrm>
            <a:off x="0" y="308075"/>
            <a:ext cx="5658000" cy="1232400"/>
          </a:xfrm>
          <a:prstGeom prst="rect">
            <a:avLst/>
          </a:prstGeom>
          <a:solidFill>
            <a:srgbClr val="FDA81F"/>
          </a:solidFill>
          <a:ln>
            <a:noFill/>
          </a:ln>
        </p:spPr>
        <p:txBody>
          <a:bodyPr spcFirstLastPara="1" wrap="square" lIns="91425" tIns="45700" rIns="91425" bIns="45700" anchor="ctr" anchorCtr="0">
            <a:noAutofit/>
          </a:bodyPr>
          <a:lstStyle/>
          <a:p>
            <a:pPr marL="0" lvl="0" indent="0" algn="ctr" rtl="0">
              <a:spcBef>
                <a:spcPts val="1000"/>
              </a:spcBef>
              <a:spcAft>
                <a:spcPts val="0"/>
              </a:spcAft>
              <a:buClr>
                <a:schemeClr val="dk1"/>
              </a:buClr>
              <a:buSzPts val="1100"/>
              <a:buNone/>
            </a:pPr>
            <a:endParaRPr b="1">
              <a:solidFill>
                <a:srgbClr val="404040"/>
              </a:solidFill>
            </a:endParaRPr>
          </a:p>
          <a:p>
            <a:pPr marL="0" lvl="0" indent="0" algn="ctr" rtl="0">
              <a:spcBef>
                <a:spcPts val="1000"/>
              </a:spcBef>
              <a:spcAft>
                <a:spcPts val="0"/>
              </a:spcAft>
              <a:buClr>
                <a:schemeClr val="dk1"/>
              </a:buClr>
              <a:buSzPts val="1100"/>
              <a:buFont typeface="Arial"/>
              <a:buNone/>
            </a:pPr>
            <a:r>
              <a:rPr lang="en-IE" b="1">
                <a:solidFill>
                  <a:srgbClr val="404040"/>
                </a:solidFill>
              </a:rPr>
              <a:t>Sărăcia afectează 1 din 9 oameni, la nivel global</a:t>
            </a:r>
            <a:endParaRPr b="1">
              <a:solidFill>
                <a:srgbClr val="404040"/>
              </a:solidFill>
            </a:endParaRPr>
          </a:p>
          <a:p>
            <a:pPr marL="0" lvl="0" indent="0" algn="ctr" rtl="0">
              <a:lnSpc>
                <a:spcPct val="90000"/>
              </a:lnSpc>
              <a:spcBef>
                <a:spcPts val="0"/>
              </a:spcBef>
              <a:spcAft>
                <a:spcPts val="0"/>
              </a:spcAft>
              <a:buClr>
                <a:srgbClr val="3F3F3F"/>
              </a:buClr>
              <a:buSzPts val="3600"/>
              <a:buNone/>
            </a:pPr>
            <a:endParaRPr b="1">
              <a:solidFill>
                <a:srgbClr val="3F3F3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2"/>
          <p:cNvSpPr txBox="1">
            <a:spLocks noGrp="1"/>
          </p:cNvSpPr>
          <p:nvPr>
            <p:ph type="body" idx="1"/>
          </p:nvPr>
        </p:nvSpPr>
        <p:spPr>
          <a:xfrm>
            <a:off x="501125" y="1665404"/>
            <a:ext cx="4718700" cy="4692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IE" sz="2400" b="1" i="0">
                <a:latin typeface="Open Sans"/>
                <a:ea typeface="Open Sans"/>
                <a:cs typeface="Open Sans"/>
                <a:sym typeface="Open Sans"/>
              </a:rPr>
              <a:t>P</a:t>
            </a:r>
            <a:r>
              <a:rPr lang="en-IE" b="1">
                <a:latin typeface="Open Sans"/>
                <a:ea typeface="Open Sans"/>
                <a:cs typeface="Open Sans"/>
                <a:sym typeface="Open Sans"/>
              </a:rPr>
              <a:t>â</a:t>
            </a:r>
            <a:r>
              <a:rPr lang="en-IE" sz="2400" b="1" i="0">
                <a:latin typeface="Open Sans"/>
                <a:ea typeface="Open Sans"/>
                <a:cs typeface="Open Sans"/>
                <a:sym typeface="Open Sans"/>
              </a:rPr>
              <a:t>n</a:t>
            </a:r>
            <a:r>
              <a:rPr lang="en-IE" b="1">
                <a:latin typeface="Open Sans"/>
                <a:ea typeface="Open Sans"/>
                <a:cs typeface="Open Sans"/>
                <a:sym typeface="Open Sans"/>
              </a:rPr>
              <a:t>ă</a:t>
            </a:r>
            <a:r>
              <a:rPr lang="en-IE" sz="2400" b="1" i="0">
                <a:latin typeface="Open Sans"/>
                <a:ea typeface="Open Sans"/>
                <a:cs typeface="Open Sans"/>
                <a:sym typeface="Open Sans"/>
              </a:rPr>
              <a:t> </a:t>
            </a:r>
            <a:r>
              <a:rPr lang="en-IE" b="1">
                <a:latin typeface="Open Sans"/>
                <a:ea typeface="Open Sans"/>
                <a:cs typeface="Open Sans"/>
                <a:sym typeface="Open Sans"/>
              </a:rPr>
              <a:t>î</a:t>
            </a:r>
            <a:r>
              <a:rPr lang="en-IE" sz="2400" b="1" i="0">
                <a:latin typeface="Open Sans"/>
                <a:ea typeface="Open Sans"/>
                <a:cs typeface="Open Sans"/>
                <a:sym typeface="Open Sans"/>
              </a:rPr>
              <a:t>n anul 2030, 50% din popula</a:t>
            </a:r>
            <a:r>
              <a:rPr lang="en-IE" b="1">
                <a:latin typeface="Open Sans"/>
                <a:ea typeface="Open Sans"/>
                <a:cs typeface="Open Sans"/>
                <a:sym typeface="Open Sans"/>
              </a:rPr>
              <a:t>ț</a:t>
            </a:r>
            <a:r>
              <a:rPr lang="en-IE" sz="2400" b="1" i="0">
                <a:latin typeface="Open Sans"/>
                <a:ea typeface="Open Sans"/>
                <a:cs typeface="Open Sans"/>
                <a:sym typeface="Open Sans"/>
              </a:rPr>
              <a:t>ia globului va tr</a:t>
            </a:r>
            <a:r>
              <a:rPr lang="en-IE" b="1">
                <a:latin typeface="Open Sans"/>
                <a:ea typeface="Open Sans"/>
                <a:cs typeface="Open Sans"/>
                <a:sym typeface="Open Sans"/>
              </a:rPr>
              <a:t>ă</a:t>
            </a:r>
            <a:r>
              <a:rPr lang="en-IE" sz="2400" b="1" i="0">
                <a:latin typeface="Open Sans"/>
                <a:ea typeface="Open Sans"/>
                <a:cs typeface="Open Sans"/>
                <a:sym typeface="Open Sans"/>
              </a:rPr>
              <a:t>i </a:t>
            </a:r>
            <a:r>
              <a:rPr lang="en-IE" b="1">
                <a:latin typeface="Open Sans"/>
                <a:ea typeface="Open Sans"/>
                <a:cs typeface="Open Sans"/>
                <a:sym typeface="Open Sans"/>
              </a:rPr>
              <a:t>î</a:t>
            </a:r>
            <a:r>
              <a:rPr lang="en-IE" sz="2400" b="1" i="0">
                <a:latin typeface="Open Sans"/>
                <a:ea typeface="Open Sans"/>
                <a:cs typeface="Open Sans"/>
                <a:sym typeface="Open Sans"/>
              </a:rPr>
              <a:t>n zone de fragilitate </a:t>
            </a:r>
            <a:r>
              <a:rPr lang="en-IE" b="1">
                <a:latin typeface="Open Sans"/>
                <a:ea typeface="Open Sans"/>
                <a:cs typeface="Open Sans"/>
                <a:sym typeface="Open Sans"/>
              </a:rPr>
              <a:t>ș</a:t>
            </a:r>
            <a:r>
              <a:rPr lang="en-IE" sz="2400" b="1" i="0">
                <a:latin typeface="Open Sans"/>
                <a:ea typeface="Open Sans"/>
                <a:cs typeface="Open Sans"/>
                <a:sym typeface="Open Sans"/>
              </a:rPr>
              <a:t>i conflict, dac</a:t>
            </a:r>
            <a:r>
              <a:rPr lang="en-IE" b="1">
                <a:latin typeface="Open Sans"/>
                <a:ea typeface="Open Sans"/>
                <a:cs typeface="Open Sans"/>
                <a:sym typeface="Open Sans"/>
              </a:rPr>
              <a:t>ă</a:t>
            </a:r>
            <a:r>
              <a:rPr lang="en-IE" sz="2400" b="1" i="0">
                <a:latin typeface="Open Sans"/>
                <a:ea typeface="Open Sans"/>
                <a:cs typeface="Open Sans"/>
                <a:sym typeface="Open Sans"/>
              </a:rPr>
              <a:t> nu ac</a:t>
            </a:r>
            <a:r>
              <a:rPr lang="en-IE" b="1">
                <a:latin typeface="Open Sans"/>
                <a:ea typeface="Open Sans"/>
                <a:cs typeface="Open Sans"/>
                <a:sym typeface="Open Sans"/>
              </a:rPr>
              <a:t>ț</a:t>
            </a:r>
            <a:r>
              <a:rPr lang="en-IE" sz="2400" b="1" i="0">
                <a:latin typeface="Open Sans"/>
                <a:ea typeface="Open Sans"/>
                <a:cs typeface="Open Sans"/>
                <a:sym typeface="Open Sans"/>
              </a:rPr>
              <a:t>ion</a:t>
            </a:r>
            <a:r>
              <a:rPr lang="en-IE" b="1">
                <a:latin typeface="Open Sans"/>
                <a:ea typeface="Open Sans"/>
                <a:cs typeface="Open Sans"/>
                <a:sym typeface="Open Sans"/>
              </a:rPr>
              <a:t>ă</a:t>
            </a:r>
            <a:r>
              <a:rPr lang="en-IE" sz="2400" b="1" i="0">
                <a:latin typeface="Open Sans"/>
                <a:ea typeface="Open Sans"/>
                <a:cs typeface="Open Sans"/>
                <a:sym typeface="Open Sans"/>
              </a:rPr>
              <a:t>m acum!</a:t>
            </a:r>
            <a:endParaRPr sz="1000"/>
          </a:p>
          <a:p>
            <a:pPr marL="0" lvl="0" indent="0" algn="ctr" rtl="0">
              <a:lnSpc>
                <a:spcPct val="90000"/>
              </a:lnSpc>
              <a:spcBef>
                <a:spcPts val="1000"/>
              </a:spcBef>
              <a:spcAft>
                <a:spcPts val="0"/>
              </a:spcAft>
              <a:buClr>
                <a:schemeClr val="lt1"/>
              </a:buClr>
              <a:buSzPts val="2300"/>
              <a:buNone/>
            </a:pPr>
            <a:r>
              <a:rPr lang="en-IE" sz="2300" b="1"/>
              <a:t>”Aproximativ 80 milioane din populația vulnerabilă a planetei</a:t>
            </a:r>
            <a:r>
              <a:rPr lang="en-IE" sz="2300"/>
              <a:t>, trăiește în 82 de țări. Ei sunt vulnerabili în fața celor mai urgente provocări – schimbările climatice, poluare, fragilitate, conflict, violență, corupție, tensiuni, număr crescut de refugiați și migrație forțată”</a:t>
            </a:r>
            <a:endParaRPr/>
          </a:p>
          <a:p>
            <a:pPr marL="0" lvl="0" indent="0" algn="ctr" rtl="0">
              <a:lnSpc>
                <a:spcPct val="90000"/>
              </a:lnSpc>
              <a:spcBef>
                <a:spcPts val="1000"/>
              </a:spcBef>
              <a:spcAft>
                <a:spcPts val="0"/>
              </a:spcAft>
              <a:buClr>
                <a:schemeClr val="lt1"/>
              </a:buClr>
              <a:buSzPts val="1800"/>
              <a:buNone/>
            </a:pPr>
            <a:r>
              <a:rPr lang="en-IE" sz="1800" b="1" i="1"/>
              <a:t>(Organizația Națiunilor Unite, 2020)</a:t>
            </a:r>
            <a:endParaRPr/>
          </a:p>
          <a:p>
            <a:pPr marL="0" lvl="0" indent="0" algn="ctr" rtl="0">
              <a:lnSpc>
                <a:spcPct val="90000"/>
              </a:lnSpc>
              <a:spcBef>
                <a:spcPts val="1000"/>
              </a:spcBef>
              <a:spcAft>
                <a:spcPts val="0"/>
              </a:spcAft>
              <a:buClr>
                <a:schemeClr val="lt1"/>
              </a:buClr>
              <a:buSzPts val="2400"/>
              <a:buNone/>
            </a:pPr>
            <a:endParaRPr sz="2400"/>
          </a:p>
          <a:p>
            <a:pPr marL="0" lvl="0" indent="0" algn="l" rtl="0">
              <a:lnSpc>
                <a:spcPct val="90000"/>
              </a:lnSpc>
              <a:spcBef>
                <a:spcPts val="1000"/>
              </a:spcBef>
              <a:spcAft>
                <a:spcPts val="0"/>
              </a:spcAft>
              <a:buClr>
                <a:schemeClr val="lt1"/>
              </a:buClr>
              <a:buSzPts val="2400"/>
              <a:buNone/>
            </a:pPr>
            <a:endParaRPr/>
          </a:p>
        </p:txBody>
      </p:sp>
      <p:sp>
        <p:nvSpPr>
          <p:cNvPr id="486" name="Google Shape;486;p12"/>
          <p:cNvSpPr txBox="1">
            <a:spLocks noGrp="1"/>
          </p:cNvSpPr>
          <p:nvPr>
            <p:ph type="body" idx="3"/>
          </p:nvPr>
        </p:nvSpPr>
        <p:spPr>
          <a:xfrm>
            <a:off x="177421" y="411736"/>
            <a:ext cx="4913855" cy="1146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ro-RO" b="1" dirty="0" smtClean="0"/>
              <a:t>Sărăcia este o problemă socială globală</a:t>
            </a:r>
            <a:endParaRPr lang="ro-RO" dirty="0"/>
          </a:p>
        </p:txBody>
      </p:sp>
      <p:sp>
        <p:nvSpPr>
          <p:cNvPr id="487" name="Google Shape;487;p12"/>
          <p:cNvSpPr txBox="1"/>
          <p:nvPr/>
        </p:nvSpPr>
        <p:spPr>
          <a:xfrm>
            <a:off x="5524500" y="6213513"/>
            <a:ext cx="6343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u="sng">
                <a:solidFill>
                  <a:schemeClr val="hlink"/>
                </a:solidFill>
                <a:latin typeface="Calibri"/>
                <a:ea typeface="Calibri"/>
                <a:cs typeface="Calibri"/>
                <a:sym typeface="Calibri"/>
                <a:hlinkClick r:id="rId3"/>
              </a:rPr>
              <a:t>Lectură suplimentară: 9 Statistici internaționale despre sărăcie, pe care toată lumea ar trebui să le cunoască</a:t>
            </a:r>
            <a:endParaRPr sz="1800">
              <a:solidFill>
                <a:schemeClr val="lt1"/>
              </a:solidFill>
              <a:latin typeface="Calibri"/>
              <a:ea typeface="Calibri"/>
              <a:cs typeface="Calibri"/>
              <a:sym typeface="Calibri"/>
            </a:endParaRPr>
          </a:p>
        </p:txBody>
      </p:sp>
      <p:pic>
        <p:nvPicPr>
          <p:cNvPr id="488" name="Google Shape;488;p12" descr="A picture containing outdoor, person&#10;&#10;Description automatically generated"/>
          <p:cNvPicPr preferRelativeResize="0">
            <a:picLocks noGrp="1"/>
          </p:cNvPicPr>
          <p:nvPr>
            <p:ph type="pic" idx="2"/>
          </p:nvPr>
        </p:nvPicPr>
        <p:blipFill rotWithShape="1">
          <a:blip r:embed="rId4">
            <a:alphaModFix/>
          </a:blip>
          <a:srcRect l="8260" r="8260"/>
          <a:stretch/>
        </p:blipFill>
        <p:spPr>
          <a:xfrm>
            <a:off x="5443538" y="760413"/>
            <a:ext cx="6762750" cy="540067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3"/>
          <p:cNvSpPr txBox="1">
            <a:spLocks noGrp="1"/>
          </p:cNvSpPr>
          <p:nvPr>
            <p:ph type="body" idx="1"/>
          </p:nvPr>
        </p:nvSpPr>
        <p:spPr>
          <a:xfrm>
            <a:off x="-195085" y="37961"/>
            <a:ext cx="10833587" cy="8162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4000"/>
              <a:buNone/>
            </a:pPr>
            <a:r>
              <a:rPr lang="en-IE" sz="4000" b="1">
                <a:solidFill>
                  <a:srgbClr val="3F3F3F"/>
                </a:solidFill>
              </a:rPr>
              <a:t>Sărăcia – Provocări și probleme</a:t>
            </a:r>
            <a:endParaRPr sz="4000" b="1">
              <a:solidFill>
                <a:srgbClr val="3F3F3F"/>
              </a:solidFill>
            </a:endParaRPr>
          </a:p>
          <a:p>
            <a:pPr marL="0" lvl="0" indent="0" algn="ctr" rtl="0">
              <a:lnSpc>
                <a:spcPct val="90000"/>
              </a:lnSpc>
              <a:spcBef>
                <a:spcPts val="1000"/>
              </a:spcBef>
              <a:spcAft>
                <a:spcPts val="0"/>
              </a:spcAft>
              <a:buClr>
                <a:srgbClr val="ED2A59"/>
              </a:buClr>
              <a:buSzPts val="2800"/>
              <a:buNone/>
            </a:pPr>
            <a:r>
              <a:rPr lang="en-IE" sz="2800" b="1">
                <a:solidFill>
                  <a:srgbClr val="ED2A59"/>
                </a:solidFill>
              </a:rPr>
              <a:t>Accent pe obiectivul 1 (fără sărăcie) și obiectivul 2 (zero foamete)</a:t>
            </a:r>
            <a:endParaRPr/>
          </a:p>
        </p:txBody>
      </p:sp>
      <p:sp>
        <p:nvSpPr>
          <p:cNvPr id="494" name="Google Shape;494;p13"/>
          <p:cNvSpPr txBox="1">
            <a:spLocks noGrp="1"/>
          </p:cNvSpPr>
          <p:nvPr>
            <p:ph type="body" idx="3"/>
          </p:nvPr>
        </p:nvSpPr>
        <p:spPr>
          <a:xfrm>
            <a:off x="451028" y="1242194"/>
            <a:ext cx="7119811" cy="535939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3F3F3F"/>
              </a:buClr>
              <a:buSzPts val="2400"/>
              <a:buFont typeface="Noto Sans Symbols"/>
              <a:buChar char="✔"/>
            </a:pPr>
            <a:r>
              <a:rPr lang="en-IE" sz="2400" dirty="0" err="1">
                <a:solidFill>
                  <a:srgbClr val="3F3F3F"/>
                </a:solidFill>
              </a:rPr>
              <a:t>Lipsa</a:t>
            </a:r>
            <a:r>
              <a:rPr lang="en-IE" sz="2400" dirty="0">
                <a:solidFill>
                  <a:srgbClr val="3F3F3F"/>
                </a:solidFill>
              </a:rPr>
              <a:t> </a:t>
            </a:r>
            <a:r>
              <a:rPr lang="en-IE" sz="2400" b="1" i="1" dirty="0" err="1">
                <a:solidFill>
                  <a:srgbClr val="3F3F3F"/>
                </a:solidFill>
              </a:rPr>
              <a:t>accesului</a:t>
            </a:r>
            <a:r>
              <a:rPr lang="en-IE" sz="2400" b="1" i="1" dirty="0">
                <a:solidFill>
                  <a:srgbClr val="3F3F3F"/>
                </a:solidFill>
              </a:rPr>
              <a:t> </a:t>
            </a:r>
            <a:r>
              <a:rPr lang="en-IE" sz="2400" dirty="0">
                <a:solidFill>
                  <a:srgbClr val="3F3F3F"/>
                </a:solidFill>
              </a:rPr>
              <a:t>la </a:t>
            </a:r>
            <a:r>
              <a:rPr lang="en-IE" sz="2400" b="1" i="1" dirty="0" err="1">
                <a:solidFill>
                  <a:srgbClr val="3F3F3F"/>
                </a:solidFill>
              </a:rPr>
              <a:t>servicii</a:t>
            </a:r>
            <a:r>
              <a:rPr lang="en-IE" sz="2400" b="1" i="1" dirty="0">
                <a:solidFill>
                  <a:srgbClr val="3F3F3F"/>
                </a:solidFill>
              </a:rPr>
              <a:t> de </a:t>
            </a:r>
            <a:r>
              <a:rPr lang="en-IE" sz="2400" b="1" i="1" dirty="0" err="1">
                <a:solidFill>
                  <a:srgbClr val="3F3F3F"/>
                </a:solidFill>
              </a:rPr>
              <a:t>bază</a:t>
            </a:r>
            <a:r>
              <a:rPr lang="en-IE" sz="2400" dirty="0">
                <a:solidFill>
                  <a:srgbClr val="3F3F3F"/>
                </a:solidFill>
              </a:rPr>
              <a:t>, cum </a:t>
            </a:r>
            <a:r>
              <a:rPr lang="en-IE" sz="2400" dirty="0" err="1">
                <a:solidFill>
                  <a:srgbClr val="3F3F3F"/>
                </a:solidFill>
              </a:rPr>
              <a:t>ar</a:t>
            </a:r>
            <a:r>
              <a:rPr lang="en-IE" sz="2400" dirty="0">
                <a:solidFill>
                  <a:srgbClr val="3F3F3F"/>
                </a:solidFill>
              </a:rPr>
              <a:t> fi </a:t>
            </a:r>
            <a:r>
              <a:rPr lang="en-IE" sz="2400" dirty="0" err="1">
                <a:solidFill>
                  <a:srgbClr val="3F3F3F"/>
                </a:solidFill>
              </a:rPr>
              <a:t>educație</a:t>
            </a:r>
            <a:r>
              <a:rPr lang="en-IE" sz="2400" dirty="0">
                <a:solidFill>
                  <a:srgbClr val="3F3F3F"/>
                </a:solidFill>
              </a:rPr>
              <a:t>, </a:t>
            </a:r>
            <a:r>
              <a:rPr lang="en-IE" sz="2400" dirty="0" smtClean="0">
                <a:solidFill>
                  <a:srgbClr val="3F3F3F"/>
                </a:solidFill>
              </a:rPr>
              <a:t>s</a:t>
            </a:r>
            <a:r>
              <a:rPr lang="ro-RO" sz="2400" dirty="0" smtClean="0">
                <a:solidFill>
                  <a:srgbClr val="3F3F3F"/>
                </a:solidFill>
              </a:rPr>
              <a:t>ă</a:t>
            </a:r>
            <a:r>
              <a:rPr lang="en-IE" sz="2400" dirty="0" smtClean="0">
                <a:solidFill>
                  <a:srgbClr val="3F3F3F"/>
                </a:solidFill>
              </a:rPr>
              <a:t>n</a:t>
            </a:r>
            <a:r>
              <a:rPr lang="ro-RO" sz="2400" dirty="0" smtClean="0">
                <a:solidFill>
                  <a:srgbClr val="3F3F3F"/>
                </a:solidFill>
              </a:rPr>
              <a:t>ă</a:t>
            </a:r>
            <a:r>
              <a:rPr lang="en-IE" sz="2400" dirty="0" err="1" smtClean="0">
                <a:solidFill>
                  <a:srgbClr val="3F3F3F"/>
                </a:solidFill>
              </a:rPr>
              <a:t>tate</a:t>
            </a:r>
            <a:r>
              <a:rPr lang="en-IE" sz="2400" dirty="0">
                <a:solidFill>
                  <a:srgbClr val="3F3F3F"/>
                </a:solidFill>
              </a:rPr>
              <a:t>, </a:t>
            </a:r>
            <a:r>
              <a:rPr lang="en-IE" sz="2400" dirty="0" err="1">
                <a:solidFill>
                  <a:srgbClr val="3F3F3F"/>
                </a:solidFill>
              </a:rPr>
              <a:t>fonduri</a:t>
            </a:r>
            <a:r>
              <a:rPr lang="en-IE" sz="2400" dirty="0">
                <a:solidFill>
                  <a:srgbClr val="3F3F3F"/>
                </a:solidFill>
              </a:rPr>
              <a:t>, </a:t>
            </a:r>
            <a:r>
              <a:rPr lang="en-IE" sz="2400" dirty="0" err="1">
                <a:solidFill>
                  <a:srgbClr val="3F3F3F"/>
                </a:solidFill>
              </a:rPr>
              <a:t>tehnologie</a:t>
            </a:r>
            <a:r>
              <a:rPr lang="en-IE" sz="2400" dirty="0">
                <a:solidFill>
                  <a:srgbClr val="3F3F3F"/>
                </a:solidFill>
              </a:rPr>
              <a:t>, </a:t>
            </a:r>
            <a:r>
              <a:rPr lang="en-IE" sz="2400" dirty="0" err="1">
                <a:solidFill>
                  <a:srgbClr val="3F3F3F"/>
                </a:solidFill>
              </a:rPr>
              <a:t>venit</a:t>
            </a:r>
            <a:r>
              <a:rPr lang="en-IE" sz="2400" dirty="0">
                <a:solidFill>
                  <a:srgbClr val="3F3F3F"/>
                </a:solidFill>
              </a:rPr>
              <a:t> (</a:t>
            </a:r>
            <a:r>
              <a:rPr lang="en-IE" sz="2400" dirty="0" err="1">
                <a:solidFill>
                  <a:srgbClr val="3F3F3F"/>
                </a:solidFill>
              </a:rPr>
              <a:t>șomaj</a:t>
            </a:r>
            <a:r>
              <a:rPr lang="en-IE" sz="2400" dirty="0">
                <a:solidFill>
                  <a:srgbClr val="3F3F3F"/>
                </a:solidFill>
              </a:rPr>
              <a:t>) </a:t>
            </a:r>
            <a:r>
              <a:rPr lang="en-IE" sz="2400" dirty="0" err="1">
                <a:solidFill>
                  <a:srgbClr val="3F3F3F"/>
                </a:solidFill>
              </a:rPr>
              <a:t>și</a:t>
            </a:r>
            <a:r>
              <a:rPr lang="en-IE" sz="2400" dirty="0">
                <a:solidFill>
                  <a:srgbClr val="3F3F3F"/>
                </a:solidFill>
              </a:rPr>
              <a:t> </a:t>
            </a:r>
            <a:r>
              <a:rPr lang="en-IE" sz="2400" dirty="0" err="1">
                <a:solidFill>
                  <a:srgbClr val="3F3F3F"/>
                </a:solidFill>
              </a:rPr>
              <a:t>infrastructură</a:t>
            </a:r>
            <a:r>
              <a:rPr lang="en-IE" sz="2400" dirty="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en-IE" sz="2400" b="1" i="1" dirty="0" err="1">
                <a:solidFill>
                  <a:srgbClr val="3F3F3F"/>
                </a:solidFill>
              </a:rPr>
              <a:t>Foamete</a:t>
            </a:r>
            <a:r>
              <a:rPr lang="en-IE" sz="2400" dirty="0">
                <a:solidFill>
                  <a:srgbClr val="3F3F3F"/>
                </a:solidFill>
              </a:rPr>
              <a:t> </a:t>
            </a:r>
            <a:r>
              <a:rPr lang="en-IE" sz="2400" dirty="0" err="1">
                <a:solidFill>
                  <a:srgbClr val="3F3F3F"/>
                </a:solidFill>
              </a:rPr>
              <a:t>constantă</a:t>
            </a:r>
            <a:r>
              <a:rPr lang="en-IE" sz="2400" dirty="0">
                <a:solidFill>
                  <a:srgbClr val="3F3F3F"/>
                </a:solidFill>
              </a:rPr>
              <a:t>, </a:t>
            </a:r>
            <a:r>
              <a:rPr lang="en-IE" sz="2400" dirty="0" err="1">
                <a:solidFill>
                  <a:srgbClr val="3F3F3F"/>
                </a:solidFill>
              </a:rPr>
              <a:t>malnutriție</a:t>
            </a:r>
            <a:r>
              <a:rPr lang="en-IE" sz="2400" dirty="0">
                <a:solidFill>
                  <a:srgbClr val="3F3F3F"/>
                </a:solidFill>
              </a:rPr>
              <a:t>;</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en-IE" sz="2400" b="1" i="1" dirty="0" err="1">
                <a:solidFill>
                  <a:srgbClr val="3F3F3F"/>
                </a:solidFill>
              </a:rPr>
              <a:t>Discriminare</a:t>
            </a:r>
            <a:r>
              <a:rPr lang="en-IE" sz="2400" dirty="0">
                <a:solidFill>
                  <a:srgbClr val="3F3F3F"/>
                </a:solidFill>
              </a:rPr>
              <a:t> </a:t>
            </a:r>
            <a:r>
              <a:rPr lang="en-IE" sz="2400" dirty="0" err="1">
                <a:solidFill>
                  <a:srgbClr val="3F3F3F"/>
                </a:solidFill>
              </a:rPr>
              <a:t>socială</a:t>
            </a:r>
            <a:r>
              <a:rPr lang="en-IE" sz="2400" dirty="0">
                <a:solidFill>
                  <a:srgbClr val="3F3F3F"/>
                </a:solidFill>
              </a:rPr>
              <a:t>, </a:t>
            </a:r>
            <a:r>
              <a:rPr lang="en-IE" sz="2400" b="1" i="1" dirty="0" smtClean="0">
                <a:solidFill>
                  <a:srgbClr val="3F3F3F"/>
                </a:solidFill>
              </a:rPr>
              <a:t>ex</a:t>
            </a:r>
            <a:r>
              <a:rPr lang="ro-RO" sz="2400" b="1" i="1" dirty="0" smtClean="0">
                <a:solidFill>
                  <a:srgbClr val="3F3F3F"/>
                </a:solidFill>
              </a:rPr>
              <a:t>c</a:t>
            </a:r>
            <a:r>
              <a:rPr lang="en-IE" sz="2400" b="1" i="1" dirty="0" err="1" smtClean="0">
                <a:solidFill>
                  <a:srgbClr val="3F3F3F"/>
                </a:solidFill>
              </a:rPr>
              <a:t>ludere</a:t>
            </a:r>
            <a:r>
              <a:rPr lang="en-IE" sz="2400" b="1" i="1" dirty="0">
                <a:solidFill>
                  <a:srgbClr val="3F3F3F"/>
                </a:solidFill>
              </a:rPr>
              <a:t>;</a:t>
            </a:r>
            <a:r>
              <a:rPr lang="en-IE" sz="2400" b="1" dirty="0">
                <a:solidFill>
                  <a:srgbClr val="3F3F3F"/>
                </a:solidFill>
              </a:rPr>
              <a:t> </a:t>
            </a:r>
            <a:endParaRPr sz="2400" b="1" i="1" dirty="0">
              <a:solidFill>
                <a:srgbClr val="3F3F3F"/>
              </a:solidFill>
            </a:endParaRPr>
          </a:p>
          <a:p>
            <a:pPr marL="342900" lvl="0" indent="-342900" algn="l" rtl="0">
              <a:lnSpc>
                <a:spcPct val="90000"/>
              </a:lnSpc>
              <a:spcBef>
                <a:spcPts val="1000"/>
              </a:spcBef>
              <a:spcAft>
                <a:spcPts val="0"/>
              </a:spcAft>
              <a:buClr>
                <a:srgbClr val="3F3F3F"/>
              </a:buClr>
              <a:buSzPts val="2400"/>
              <a:buFont typeface="Noto Sans Symbols"/>
              <a:buChar char="✔"/>
            </a:pPr>
            <a:r>
              <a:rPr lang="en-IE" sz="2400" dirty="0" err="1">
                <a:solidFill>
                  <a:srgbClr val="3F3F3F"/>
                </a:solidFill>
              </a:rPr>
              <a:t>Lipsa</a:t>
            </a:r>
            <a:r>
              <a:rPr lang="en-IE" sz="2400" dirty="0">
                <a:solidFill>
                  <a:srgbClr val="3F3F3F"/>
                </a:solidFill>
              </a:rPr>
              <a:t> </a:t>
            </a:r>
            <a:r>
              <a:rPr lang="en-IE" sz="2400" dirty="0" err="1">
                <a:solidFill>
                  <a:srgbClr val="3F3F3F"/>
                </a:solidFill>
              </a:rPr>
              <a:t>influenței</a:t>
            </a:r>
            <a:r>
              <a:rPr lang="en-IE" sz="2400" dirty="0">
                <a:solidFill>
                  <a:srgbClr val="3F3F3F"/>
                </a:solidFill>
              </a:rPr>
              <a:t> </a:t>
            </a:r>
            <a:r>
              <a:rPr lang="en-IE" sz="2400" dirty="0" err="1">
                <a:solidFill>
                  <a:srgbClr val="3F3F3F"/>
                </a:solidFill>
              </a:rPr>
              <a:t>asupra</a:t>
            </a:r>
            <a:r>
              <a:rPr lang="en-IE" sz="2400" dirty="0">
                <a:solidFill>
                  <a:srgbClr val="3F3F3F"/>
                </a:solidFill>
              </a:rPr>
              <a:t> </a:t>
            </a:r>
            <a:r>
              <a:rPr lang="en-IE" sz="2400" b="1" i="1" dirty="0" err="1">
                <a:solidFill>
                  <a:srgbClr val="3F3F3F"/>
                </a:solidFill>
              </a:rPr>
              <a:t>luărilor</a:t>
            </a:r>
            <a:r>
              <a:rPr lang="en-IE" sz="2400" b="1" i="1" dirty="0">
                <a:solidFill>
                  <a:srgbClr val="3F3F3F"/>
                </a:solidFill>
              </a:rPr>
              <a:t> </a:t>
            </a:r>
            <a:r>
              <a:rPr lang="en-IE" sz="2400" b="1" i="1" dirty="0" err="1">
                <a:solidFill>
                  <a:srgbClr val="3F3F3F"/>
                </a:solidFill>
              </a:rPr>
              <a:t>importante</a:t>
            </a:r>
            <a:r>
              <a:rPr lang="en-IE" sz="2400" b="1" i="1" dirty="0">
                <a:solidFill>
                  <a:srgbClr val="3F3F3F"/>
                </a:solidFill>
              </a:rPr>
              <a:t> de </a:t>
            </a:r>
            <a:r>
              <a:rPr lang="en-IE" sz="2400" b="1" i="1" dirty="0" err="1">
                <a:solidFill>
                  <a:srgbClr val="3F3F3F"/>
                </a:solidFill>
              </a:rPr>
              <a:t>decizie</a:t>
            </a:r>
            <a:r>
              <a:rPr lang="en-IE" sz="2400" dirty="0">
                <a:solidFill>
                  <a:srgbClr val="3F3F3F"/>
                </a:solidFill>
              </a:rPr>
              <a:t> </a:t>
            </a:r>
            <a:r>
              <a:rPr lang="en-IE" sz="2400" dirty="0" err="1">
                <a:solidFill>
                  <a:srgbClr val="3F3F3F"/>
                </a:solidFill>
              </a:rPr>
              <a:t>și</a:t>
            </a:r>
            <a:r>
              <a:rPr lang="en-IE" sz="2400" dirty="0">
                <a:solidFill>
                  <a:srgbClr val="3F3F3F"/>
                </a:solidFill>
              </a:rPr>
              <a:t>, </a:t>
            </a:r>
            <a:r>
              <a:rPr lang="en-IE" sz="2400" dirty="0" err="1">
                <a:solidFill>
                  <a:srgbClr val="3F3F3F"/>
                </a:solidFill>
              </a:rPr>
              <a:t>în</a:t>
            </a:r>
            <a:r>
              <a:rPr lang="en-IE" sz="2400" dirty="0">
                <a:solidFill>
                  <a:srgbClr val="3F3F3F"/>
                </a:solidFill>
              </a:rPr>
              <a:t> special, </a:t>
            </a:r>
            <a:r>
              <a:rPr lang="en-IE" sz="2400" dirty="0" err="1">
                <a:solidFill>
                  <a:srgbClr val="3F3F3F"/>
                </a:solidFill>
              </a:rPr>
              <a:t>asupra</a:t>
            </a:r>
            <a:r>
              <a:rPr lang="en-IE" sz="2400" dirty="0">
                <a:solidFill>
                  <a:srgbClr val="3F3F3F"/>
                </a:solidFill>
              </a:rPr>
              <a:t> </a:t>
            </a:r>
            <a:r>
              <a:rPr lang="en-IE" sz="2400" dirty="0" err="1">
                <a:solidFill>
                  <a:srgbClr val="3F3F3F"/>
                </a:solidFill>
              </a:rPr>
              <a:t>deciziilor</a:t>
            </a:r>
            <a:r>
              <a:rPr lang="en-IE" sz="2400" dirty="0">
                <a:solidFill>
                  <a:srgbClr val="3F3F3F"/>
                </a:solidFill>
              </a:rPr>
              <a:t> </a:t>
            </a:r>
            <a:r>
              <a:rPr lang="en-IE" sz="2400" dirty="0" err="1">
                <a:solidFill>
                  <a:srgbClr val="3F3F3F"/>
                </a:solidFill>
              </a:rPr>
              <a:t>guvernamentale</a:t>
            </a:r>
            <a:r>
              <a:rPr lang="en-IE" sz="2400" dirty="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en-IE" sz="2400" dirty="0" err="1">
                <a:solidFill>
                  <a:srgbClr val="3F3F3F"/>
                </a:solidFill>
              </a:rPr>
              <a:t>Lipsa</a:t>
            </a:r>
            <a:r>
              <a:rPr lang="en-IE" sz="2400" dirty="0">
                <a:solidFill>
                  <a:srgbClr val="3F3F3F"/>
                </a:solidFill>
              </a:rPr>
              <a:t> </a:t>
            </a:r>
            <a:r>
              <a:rPr lang="en-IE" sz="2400" b="1" i="1" dirty="0" err="1">
                <a:solidFill>
                  <a:srgbClr val="3F3F3F"/>
                </a:solidFill>
              </a:rPr>
              <a:t>investițiilor</a:t>
            </a:r>
            <a:r>
              <a:rPr lang="en-IE" sz="2400" dirty="0">
                <a:solidFill>
                  <a:srgbClr val="3F3F3F"/>
                </a:solidFill>
              </a:rPr>
              <a:t> </a:t>
            </a:r>
            <a:r>
              <a:rPr lang="en-IE" sz="2400" dirty="0" err="1">
                <a:solidFill>
                  <a:srgbClr val="3F3F3F"/>
                </a:solidFill>
              </a:rPr>
              <a:t>în</a:t>
            </a:r>
            <a:r>
              <a:rPr lang="en-IE" sz="2400" dirty="0">
                <a:solidFill>
                  <a:srgbClr val="3F3F3F"/>
                </a:solidFill>
              </a:rPr>
              <a:t> </a:t>
            </a:r>
            <a:r>
              <a:rPr lang="en-IE" sz="2400" dirty="0" err="1">
                <a:solidFill>
                  <a:srgbClr val="3F3F3F"/>
                </a:solidFill>
              </a:rPr>
              <a:t>economie</a:t>
            </a:r>
            <a:r>
              <a:rPr lang="en-IE" sz="2400" dirty="0">
                <a:solidFill>
                  <a:srgbClr val="3F3F3F"/>
                </a:solidFill>
              </a:rPr>
              <a:t>, </a:t>
            </a:r>
            <a:r>
              <a:rPr lang="en-IE" sz="2400" dirty="0" err="1">
                <a:solidFill>
                  <a:srgbClr val="3F3F3F"/>
                </a:solidFill>
              </a:rPr>
              <a:t>infrastructură</a:t>
            </a:r>
            <a:r>
              <a:rPr lang="en-IE" sz="2400" dirty="0">
                <a:solidFill>
                  <a:srgbClr val="3F3F3F"/>
                </a:solidFill>
              </a:rPr>
              <a:t> </a:t>
            </a:r>
            <a:r>
              <a:rPr lang="en-IE" sz="2400" dirty="0" err="1">
                <a:solidFill>
                  <a:srgbClr val="3F3F3F"/>
                </a:solidFill>
              </a:rPr>
              <a:t>și</a:t>
            </a:r>
            <a:r>
              <a:rPr lang="en-IE" sz="2400" dirty="0">
                <a:solidFill>
                  <a:srgbClr val="3F3F3F"/>
                </a:solidFill>
              </a:rPr>
              <a:t> </a:t>
            </a:r>
            <a:r>
              <a:rPr lang="en-IE" sz="2400" dirty="0" err="1">
                <a:solidFill>
                  <a:srgbClr val="3F3F3F"/>
                </a:solidFill>
              </a:rPr>
              <a:t>inițiative</a:t>
            </a:r>
            <a:r>
              <a:rPr lang="en-IE" sz="2400" dirty="0">
                <a:solidFill>
                  <a:srgbClr val="3F3F3F"/>
                </a:solidFill>
              </a:rPr>
              <a:t> </a:t>
            </a:r>
            <a:r>
              <a:rPr lang="en-IE" sz="2400" dirty="0" err="1">
                <a:solidFill>
                  <a:srgbClr val="3F3F3F"/>
                </a:solidFill>
              </a:rPr>
              <a:t>agricole</a:t>
            </a:r>
            <a:r>
              <a:rPr lang="en-IE" sz="2400" dirty="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en-IE" sz="2400" dirty="0" err="1">
                <a:solidFill>
                  <a:srgbClr val="3F3F3F"/>
                </a:solidFill>
              </a:rPr>
              <a:t>Femeilor</a:t>
            </a:r>
            <a:r>
              <a:rPr lang="en-IE" sz="2400" dirty="0">
                <a:solidFill>
                  <a:srgbClr val="3F3F3F"/>
                </a:solidFill>
              </a:rPr>
              <a:t> </a:t>
            </a:r>
            <a:r>
              <a:rPr lang="en-IE" sz="2400" dirty="0" err="1">
                <a:solidFill>
                  <a:srgbClr val="3F3F3F"/>
                </a:solidFill>
              </a:rPr>
              <a:t>și</a:t>
            </a:r>
            <a:r>
              <a:rPr lang="en-IE" sz="2400" dirty="0">
                <a:solidFill>
                  <a:srgbClr val="3F3F3F"/>
                </a:solidFill>
              </a:rPr>
              <a:t> </a:t>
            </a:r>
            <a:r>
              <a:rPr lang="en-IE" sz="2400" dirty="0" err="1">
                <a:solidFill>
                  <a:srgbClr val="3F3F3F"/>
                </a:solidFill>
              </a:rPr>
              <a:t>persoanelor</a:t>
            </a:r>
            <a:r>
              <a:rPr lang="en-IE" sz="2400" dirty="0">
                <a:solidFill>
                  <a:srgbClr val="3F3F3F"/>
                </a:solidFill>
              </a:rPr>
              <a:t> cu </a:t>
            </a:r>
            <a:r>
              <a:rPr lang="en-IE" sz="2400" dirty="0" err="1">
                <a:solidFill>
                  <a:srgbClr val="3F3F3F"/>
                </a:solidFill>
              </a:rPr>
              <a:t>dizabilități</a:t>
            </a:r>
            <a:r>
              <a:rPr lang="en-IE" sz="2400" dirty="0">
                <a:solidFill>
                  <a:srgbClr val="3F3F3F"/>
                </a:solidFill>
              </a:rPr>
              <a:t> le </a:t>
            </a:r>
            <a:r>
              <a:rPr lang="en-IE" sz="2400" dirty="0" err="1">
                <a:solidFill>
                  <a:srgbClr val="3F3F3F"/>
                </a:solidFill>
              </a:rPr>
              <a:t>sunt</a:t>
            </a:r>
            <a:r>
              <a:rPr lang="en-IE" sz="2400" dirty="0">
                <a:solidFill>
                  <a:srgbClr val="3F3F3F"/>
                </a:solidFill>
              </a:rPr>
              <a:t> </a:t>
            </a:r>
            <a:r>
              <a:rPr lang="en-IE" sz="2400" dirty="0" err="1">
                <a:solidFill>
                  <a:srgbClr val="3F3F3F"/>
                </a:solidFill>
              </a:rPr>
              <a:t>refuzate</a:t>
            </a:r>
            <a:r>
              <a:rPr lang="en-IE" sz="2400" dirty="0">
                <a:solidFill>
                  <a:srgbClr val="3F3F3F"/>
                </a:solidFill>
              </a:rPr>
              <a:t> </a:t>
            </a:r>
            <a:r>
              <a:rPr lang="en-IE" sz="2400" b="1" i="1" dirty="0" err="1">
                <a:solidFill>
                  <a:srgbClr val="3F3F3F"/>
                </a:solidFill>
              </a:rPr>
              <a:t>oportunități</a:t>
            </a:r>
            <a:r>
              <a:rPr lang="en-IE" sz="2400" b="1" i="1" dirty="0">
                <a:solidFill>
                  <a:srgbClr val="3F3F3F"/>
                </a:solidFill>
              </a:rPr>
              <a:t> </a:t>
            </a:r>
            <a:r>
              <a:rPr lang="en-IE" sz="2400" b="1" i="1" dirty="0" err="1">
                <a:solidFill>
                  <a:srgbClr val="3F3F3F"/>
                </a:solidFill>
              </a:rPr>
              <a:t>egale</a:t>
            </a:r>
            <a:r>
              <a:rPr lang="en-IE" sz="2400" dirty="0">
                <a:solidFill>
                  <a:srgbClr val="3F3F3F"/>
                </a:solidFill>
              </a:rPr>
              <a:t>; </a:t>
            </a:r>
            <a:endParaRPr sz="2400" b="1" i="1" dirty="0">
              <a:solidFill>
                <a:srgbClr val="3F3F3F"/>
              </a:solidFill>
            </a:endParaRPr>
          </a:p>
          <a:p>
            <a:pPr marL="342900" lvl="0" indent="-342900" algn="l" rtl="0">
              <a:lnSpc>
                <a:spcPct val="90000"/>
              </a:lnSpc>
              <a:spcBef>
                <a:spcPts val="1000"/>
              </a:spcBef>
              <a:spcAft>
                <a:spcPts val="0"/>
              </a:spcAft>
              <a:buClr>
                <a:srgbClr val="3F3F3F"/>
              </a:buClr>
              <a:buSzPts val="2400"/>
              <a:buFont typeface="Noto Sans Symbols"/>
              <a:buChar char="✔"/>
            </a:pPr>
            <a:r>
              <a:rPr lang="en-IE" sz="2400" dirty="0" err="1">
                <a:solidFill>
                  <a:srgbClr val="3F3F3F"/>
                </a:solidFill>
              </a:rPr>
              <a:t>Creșterea</a:t>
            </a:r>
            <a:r>
              <a:rPr lang="en-IE" sz="2400" dirty="0">
                <a:solidFill>
                  <a:srgbClr val="3F3F3F"/>
                </a:solidFill>
              </a:rPr>
              <a:t> </a:t>
            </a:r>
            <a:r>
              <a:rPr lang="en-IE" sz="2400" dirty="0" err="1">
                <a:solidFill>
                  <a:srgbClr val="3F3F3F"/>
                </a:solidFill>
              </a:rPr>
              <a:t>sărăciei</a:t>
            </a:r>
            <a:r>
              <a:rPr lang="en-IE" sz="2400" dirty="0">
                <a:solidFill>
                  <a:srgbClr val="3F3F3F"/>
                </a:solidFill>
              </a:rPr>
              <a:t> </a:t>
            </a:r>
            <a:r>
              <a:rPr lang="en-IE" sz="2400" dirty="0" err="1">
                <a:solidFill>
                  <a:srgbClr val="3F3F3F"/>
                </a:solidFill>
              </a:rPr>
              <a:t>duce</a:t>
            </a:r>
            <a:r>
              <a:rPr lang="en-IE" sz="2400" dirty="0">
                <a:solidFill>
                  <a:srgbClr val="3F3F3F"/>
                </a:solidFill>
              </a:rPr>
              <a:t> la </a:t>
            </a:r>
            <a:r>
              <a:rPr lang="en-IE" sz="2400" dirty="0" err="1">
                <a:solidFill>
                  <a:srgbClr val="3F3F3F"/>
                </a:solidFill>
              </a:rPr>
              <a:t>creșterea</a:t>
            </a:r>
            <a:r>
              <a:rPr lang="en-IE" sz="2400" dirty="0">
                <a:solidFill>
                  <a:srgbClr val="3F3F3F"/>
                </a:solidFill>
              </a:rPr>
              <a:t> </a:t>
            </a:r>
            <a:r>
              <a:rPr lang="en-IE" sz="2400" b="1" i="1" dirty="0" err="1">
                <a:solidFill>
                  <a:srgbClr val="3F3F3F"/>
                </a:solidFill>
              </a:rPr>
              <a:t>faptelor</a:t>
            </a:r>
            <a:r>
              <a:rPr lang="en-IE" sz="2400" b="1" i="1" dirty="0">
                <a:solidFill>
                  <a:srgbClr val="3F3F3F"/>
                </a:solidFill>
              </a:rPr>
              <a:t> </a:t>
            </a:r>
            <a:r>
              <a:rPr lang="en-IE" sz="2400" b="1" i="1" dirty="0" err="1">
                <a:solidFill>
                  <a:srgbClr val="3F3F3F"/>
                </a:solidFill>
              </a:rPr>
              <a:t>ilegale</a:t>
            </a:r>
            <a:r>
              <a:rPr lang="en-IE" sz="2400" dirty="0">
                <a:solidFill>
                  <a:srgbClr val="3F3F3F"/>
                </a:solidFill>
              </a:rPr>
              <a:t>, </a:t>
            </a:r>
            <a:r>
              <a:rPr lang="en-IE" sz="2400" dirty="0" err="1">
                <a:solidFill>
                  <a:srgbClr val="3F3F3F"/>
                </a:solidFill>
              </a:rPr>
              <a:t>conflictului</a:t>
            </a:r>
            <a:r>
              <a:rPr lang="en-IE" sz="2400" dirty="0">
                <a:solidFill>
                  <a:srgbClr val="3F3F3F"/>
                </a:solidFill>
              </a:rPr>
              <a:t>, </a:t>
            </a:r>
            <a:r>
              <a:rPr lang="en-IE" sz="2400" dirty="0" err="1">
                <a:solidFill>
                  <a:srgbClr val="3F3F3F"/>
                </a:solidFill>
              </a:rPr>
              <a:t>tensiunilor</a:t>
            </a:r>
            <a:r>
              <a:rPr lang="en-IE" sz="2400" dirty="0">
                <a:solidFill>
                  <a:srgbClr val="3F3F3F"/>
                </a:solidFill>
              </a:rPr>
              <a:t>, </a:t>
            </a:r>
            <a:r>
              <a:rPr lang="en-IE" sz="2400" dirty="0" err="1">
                <a:solidFill>
                  <a:srgbClr val="3F3F3F"/>
                </a:solidFill>
              </a:rPr>
              <a:t>violenței</a:t>
            </a:r>
            <a:r>
              <a:rPr lang="en-IE" sz="2400" dirty="0">
                <a:solidFill>
                  <a:srgbClr val="3F3F3F"/>
                </a:solidFill>
              </a:rPr>
              <a:t>, </a:t>
            </a:r>
            <a:r>
              <a:rPr lang="en-IE" sz="2400" dirty="0" err="1">
                <a:solidFill>
                  <a:srgbClr val="3F3F3F"/>
                </a:solidFill>
              </a:rPr>
              <a:t>corupției</a:t>
            </a:r>
            <a:r>
              <a:rPr lang="en-IE" sz="2400" dirty="0">
                <a:solidFill>
                  <a:srgbClr val="3F3F3F"/>
                </a:solidFill>
              </a:rPr>
              <a:t>…</a:t>
            </a:r>
            <a:endParaRPr dirty="0"/>
          </a:p>
        </p:txBody>
      </p:sp>
      <p:pic>
        <p:nvPicPr>
          <p:cNvPr id="495" name="Google Shape;495;p13" descr="A picture containing outdoor&#10;&#10;Description automatically generated"/>
          <p:cNvPicPr preferRelativeResize="0">
            <a:picLocks noGrp="1"/>
          </p:cNvPicPr>
          <p:nvPr>
            <p:ph type="pic" idx="2"/>
          </p:nvPr>
        </p:nvPicPr>
        <p:blipFill rotWithShape="1">
          <a:blip r:embed="rId3">
            <a:alphaModFix/>
          </a:blip>
          <a:srcRect l="26674" r="26673"/>
          <a:stretch/>
        </p:blipFill>
        <p:spPr>
          <a:xfrm>
            <a:off x="7949432" y="1242194"/>
            <a:ext cx="3333750" cy="53594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4"/>
          <p:cNvSpPr txBox="1">
            <a:spLocks noGrp="1"/>
          </p:cNvSpPr>
          <p:nvPr>
            <p:ph type="body" idx="1"/>
          </p:nvPr>
        </p:nvSpPr>
        <p:spPr>
          <a:xfrm>
            <a:off x="3852527" y="178041"/>
            <a:ext cx="7540362" cy="617359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0A67A"/>
              </a:buClr>
              <a:buSzPts val="3200"/>
              <a:buNone/>
            </a:pPr>
            <a:r>
              <a:rPr lang="en-IE" sz="3200" b="1" dirty="0">
                <a:solidFill>
                  <a:srgbClr val="40A67A"/>
                </a:solidFill>
              </a:rPr>
              <a:t>OPORTUNITĂȚI</a:t>
            </a:r>
            <a:endParaRPr dirty="0"/>
          </a:p>
          <a:p>
            <a:pPr marL="0" lvl="0" indent="0" algn="ctr" rtl="0">
              <a:lnSpc>
                <a:spcPct val="90000"/>
              </a:lnSpc>
              <a:spcBef>
                <a:spcPts val="1000"/>
              </a:spcBef>
              <a:spcAft>
                <a:spcPts val="0"/>
              </a:spcAft>
              <a:buClr>
                <a:srgbClr val="ED2A59"/>
              </a:buClr>
              <a:buSzPts val="2800"/>
              <a:buNone/>
            </a:pPr>
            <a:r>
              <a:rPr lang="en-IE" sz="2800" b="1" dirty="0">
                <a:solidFill>
                  <a:srgbClr val="ED2A59"/>
                </a:solidFill>
              </a:rPr>
              <a:t>GÂNDEȘTE-TE  </a:t>
            </a:r>
            <a:r>
              <a:rPr lang="en-IE" sz="2800" i="0" dirty="0">
                <a:solidFill>
                  <a:srgbClr val="3F3F3F"/>
                </a:solidFill>
              </a:rPr>
              <a:t>la </a:t>
            </a:r>
            <a:r>
              <a:rPr lang="en-IE" sz="2800" i="0" dirty="0" err="1">
                <a:solidFill>
                  <a:srgbClr val="3F3F3F"/>
                </a:solidFill>
              </a:rPr>
              <a:t>re</a:t>
            </a:r>
            <a:r>
              <a:rPr lang="en-IE" sz="2800" dirty="0" err="1">
                <a:solidFill>
                  <a:srgbClr val="3F3F3F"/>
                </a:solidFill>
              </a:rPr>
              <a:t>ț</a:t>
            </a:r>
            <a:r>
              <a:rPr lang="en-IE" sz="2800" i="0" dirty="0" err="1">
                <a:solidFill>
                  <a:srgbClr val="3F3F3F"/>
                </a:solidFill>
              </a:rPr>
              <a:t>elele</a:t>
            </a:r>
            <a:r>
              <a:rPr lang="en-IE" sz="2800" i="0" dirty="0">
                <a:solidFill>
                  <a:srgbClr val="3F3F3F"/>
                </a:solidFill>
              </a:rPr>
              <a:t> </a:t>
            </a:r>
            <a:r>
              <a:rPr lang="en-IE" sz="2800" i="0" dirty="0" err="1">
                <a:solidFill>
                  <a:srgbClr val="3F3F3F"/>
                </a:solidFill>
              </a:rPr>
              <a:t>sociale</a:t>
            </a:r>
            <a:r>
              <a:rPr lang="en-IE" sz="2800" i="0" dirty="0">
                <a:solidFill>
                  <a:srgbClr val="3F3F3F"/>
                </a:solidFill>
              </a:rPr>
              <a:t> ale </a:t>
            </a:r>
            <a:r>
              <a:rPr lang="en-IE" sz="2800" i="0" dirty="0" err="1">
                <a:solidFill>
                  <a:srgbClr val="3F3F3F"/>
                </a:solidFill>
              </a:rPr>
              <a:t>comunit</a:t>
            </a:r>
            <a:r>
              <a:rPr lang="en-IE" sz="2800" dirty="0" err="1">
                <a:solidFill>
                  <a:srgbClr val="3F3F3F"/>
                </a:solidFill>
              </a:rPr>
              <a:t>ăț</a:t>
            </a:r>
            <a:r>
              <a:rPr lang="en-IE" sz="2800" i="0" dirty="0" err="1">
                <a:solidFill>
                  <a:srgbClr val="3F3F3F"/>
                </a:solidFill>
              </a:rPr>
              <a:t>ii</a:t>
            </a:r>
            <a:r>
              <a:rPr lang="en-IE" sz="2800" i="0" dirty="0">
                <a:solidFill>
                  <a:srgbClr val="3F3F3F"/>
                </a:solidFill>
              </a:rPr>
              <a:t> </a:t>
            </a:r>
            <a:r>
              <a:rPr lang="en-IE" sz="2800" i="0" dirty="0" err="1">
                <a:solidFill>
                  <a:srgbClr val="3F3F3F"/>
                </a:solidFill>
              </a:rPr>
              <a:t>pentru</a:t>
            </a:r>
            <a:r>
              <a:rPr lang="en-IE" sz="2800" i="0" dirty="0">
                <a:solidFill>
                  <a:srgbClr val="3F3F3F"/>
                </a:solidFill>
              </a:rPr>
              <a:t> </a:t>
            </a:r>
            <a:r>
              <a:rPr lang="en-IE" sz="2800" dirty="0" err="1">
                <a:solidFill>
                  <a:srgbClr val="3F3F3F"/>
                </a:solidFill>
              </a:rPr>
              <a:t>alimente</a:t>
            </a:r>
            <a:r>
              <a:rPr lang="en-IE" sz="2800" dirty="0">
                <a:solidFill>
                  <a:srgbClr val="3F3F3F"/>
                </a:solidFill>
              </a:rPr>
              <a:t> – </a:t>
            </a:r>
            <a:r>
              <a:rPr lang="en-IE" sz="2800" dirty="0" err="1">
                <a:solidFill>
                  <a:srgbClr val="3F3F3F"/>
                </a:solidFill>
              </a:rPr>
              <a:t>sau</a:t>
            </a:r>
            <a:r>
              <a:rPr lang="en-IE" sz="2800" dirty="0">
                <a:solidFill>
                  <a:srgbClr val="3F3F3F"/>
                </a:solidFill>
              </a:rPr>
              <a:t> </a:t>
            </a:r>
            <a:r>
              <a:rPr lang="en-IE" sz="2800" dirty="0" err="1">
                <a:solidFill>
                  <a:srgbClr val="3F3F3F"/>
                </a:solidFill>
              </a:rPr>
              <a:t>partajarea</a:t>
            </a:r>
            <a:r>
              <a:rPr lang="en-IE" sz="2800" dirty="0">
                <a:solidFill>
                  <a:srgbClr val="3F3F3F"/>
                </a:solidFill>
              </a:rPr>
              <a:t> de </a:t>
            </a:r>
            <a:r>
              <a:rPr lang="en-IE" sz="2800" dirty="0" err="1">
                <a:solidFill>
                  <a:srgbClr val="3F3F3F"/>
                </a:solidFill>
              </a:rPr>
              <a:t>obiecte</a:t>
            </a:r>
            <a:r>
              <a:rPr lang="en-IE" sz="2800" dirty="0">
                <a:solidFill>
                  <a:srgbClr val="3F3F3F"/>
                </a:solidFill>
              </a:rPr>
              <a:t> </a:t>
            </a:r>
            <a:r>
              <a:rPr lang="en-IE" sz="2800" dirty="0" err="1">
                <a:solidFill>
                  <a:srgbClr val="3F3F3F"/>
                </a:solidFill>
              </a:rPr>
              <a:t>prin</a:t>
            </a:r>
            <a:r>
              <a:rPr lang="en-IE" sz="2800" dirty="0">
                <a:solidFill>
                  <a:srgbClr val="3F3F3F"/>
                </a:solidFill>
              </a:rPr>
              <a:t> </a:t>
            </a:r>
            <a:r>
              <a:rPr lang="en-IE" sz="2800" dirty="0" err="1">
                <a:solidFill>
                  <a:srgbClr val="3F3F3F"/>
                </a:solidFill>
              </a:rPr>
              <a:t>intermediul</a:t>
            </a:r>
            <a:r>
              <a:rPr lang="en-IE" sz="2800" dirty="0">
                <a:solidFill>
                  <a:srgbClr val="3F3F3F"/>
                </a:solidFill>
              </a:rPr>
              <a:t> </a:t>
            </a:r>
            <a:r>
              <a:rPr lang="en-IE" sz="2800" dirty="0" err="1">
                <a:solidFill>
                  <a:srgbClr val="3F3F3F"/>
                </a:solidFill>
              </a:rPr>
              <a:t>modelelor</a:t>
            </a:r>
            <a:r>
              <a:rPr lang="en-IE" sz="2800" dirty="0">
                <a:solidFill>
                  <a:srgbClr val="3F3F3F"/>
                </a:solidFill>
              </a:rPr>
              <a:t> </a:t>
            </a:r>
            <a:r>
              <a:rPr lang="en-IE" sz="2800" dirty="0" err="1">
                <a:solidFill>
                  <a:srgbClr val="3F3F3F"/>
                </a:solidFill>
              </a:rPr>
              <a:t>digitale</a:t>
            </a:r>
            <a:r>
              <a:rPr lang="en-IE" sz="2800" dirty="0">
                <a:solidFill>
                  <a:srgbClr val="3F3F3F"/>
                </a:solidFill>
              </a:rPr>
              <a:t> de </a:t>
            </a:r>
            <a:r>
              <a:rPr lang="en-IE" sz="2800" dirty="0" err="1">
                <a:solidFill>
                  <a:srgbClr val="3F3F3F"/>
                </a:solidFill>
              </a:rPr>
              <a:t>cooperare</a:t>
            </a:r>
            <a:endParaRPr sz="2800" b="0" i="0" dirty="0">
              <a:solidFill>
                <a:srgbClr val="3F3F3F"/>
              </a:solidFill>
            </a:endParaRPr>
          </a:p>
          <a:p>
            <a:pPr marL="0" lvl="0" indent="0" algn="ctr" rtl="0">
              <a:lnSpc>
                <a:spcPct val="90000"/>
              </a:lnSpc>
              <a:spcBef>
                <a:spcPts val="1000"/>
              </a:spcBef>
              <a:spcAft>
                <a:spcPts val="0"/>
              </a:spcAft>
              <a:buClr>
                <a:srgbClr val="40A67A"/>
              </a:buClr>
              <a:buSzPts val="3200"/>
              <a:buNone/>
            </a:pPr>
            <a:r>
              <a:rPr lang="en-IE" sz="3200" b="1" dirty="0" err="1">
                <a:solidFill>
                  <a:srgbClr val="40A67A"/>
                </a:solidFill>
              </a:rPr>
              <a:t>Oportunități</a:t>
            </a:r>
            <a:r>
              <a:rPr lang="en-IE" sz="3200" b="1" dirty="0">
                <a:solidFill>
                  <a:srgbClr val="40A67A"/>
                </a:solidFill>
              </a:rPr>
              <a:t> ISD </a:t>
            </a:r>
            <a:r>
              <a:rPr lang="en-IE" sz="3200" b="1" dirty="0" err="1">
                <a:solidFill>
                  <a:srgbClr val="40A67A"/>
                </a:solidFill>
              </a:rPr>
              <a:t>explorate</a:t>
            </a:r>
            <a:endParaRPr sz="3200" b="1" dirty="0">
              <a:solidFill>
                <a:srgbClr val="40A67A"/>
              </a:solidFill>
            </a:endParaRPr>
          </a:p>
          <a:p>
            <a:pPr marL="0" lvl="0" indent="0" algn="ctr" rtl="0">
              <a:lnSpc>
                <a:spcPct val="90000"/>
              </a:lnSpc>
              <a:spcBef>
                <a:spcPts val="1000"/>
              </a:spcBef>
              <a:spcAft>
                <a:spcPts val="0"/>
              </a:spcAft>
              <a:buClr>
                <a:srgbClr val="3F3F3F"/>
              </a:buClr>
              <a:buSzPts val="2400"/>
              <a:buNone/>
            </a:pPr>
            <a:r>
              <a:rPr lang="en-IE" dirty="0">
                <a:solidFill>
                  <a:srgbClr val="3F3F3F"/>
                </a:solidFill>
              </a:rPr>
              <a:t>ISD </a:t>
            </a:r>
            <a:r>
              <a:rPr lang="en-IE" dirty="0" err="1">
                <a:solidFill>
                  <a:srgbClr val="3F3F3F"/>
                </a:solidFill>
              </a:rPr>
              <a:t>este</a:t>
            </a:r>
            <a:r>
              <a:rPr lang="en-IE" dirty="0">
                <a:solidFill>
                  <a:srgbClr val="3F3F3F"/>
                </a:solidFill>
              </a:rPr>
              <a:t> </a:t>
            </a:r>
            <a:r>
              <a:rPr lang="en-IE" dirty="0" err="1">
                <a:solidFill>
                  <a:srgbClr val="3F3F3F"/>
                </a:solidFill>
              </a:rPr>
              <a:t>fenomenală</a:t>
            </a:r>
            <a:r>
              <a:rPr lang="en-IE" dirty="0">
                <a:solidFill>
                  <a:srgbClr val="3F3F3F"/>
                </a:solidFill>
              </a:rPr>
              <a:t> </a:t>
            </a:r>
            <a:r>
              <a:rPr lang="en-IE" dirty="0" err="1">
                <a:solidFill>
                  <a:srgbClr val="3F3F3F"/>
                </a:solidFill>
              </a:rPr>
              <a:t>pentru</a:t>
            </a:r>
            <a:r>
              <a:rPr lang="en-IE" dirty="0">
                <a:solidFill>
                  <a:srgbClr val="3F3F3F"/>
                </a:solidFill>
              </a:rPr>
              <a:t> </a:t>
            </a:r>
            <a:r>
              <a:rPr lang="en-IE" dirty="0" err="1">
                <a:solidFill>
                  <a:srgbClr val="3F3F3F"/>
                </a:solidFill>
              </a:rPr>
              <a:t>că</a:t>
            </a:r>
            <a:r>
              <a:rPr lang="en-IE" dirty="0">
                <a:solidFill>
                  <a:srgbClr val="3F3F3F"/>
                </a:solidFill>
              </a:rPr>
              <a:t> </a:t>
            </a:r>
            <a:r>
              <a:rPr lang="en-IE" dirty="0" err="1" smtClean="0">
                <a:solidFill>
                  <a:srgbClr val="3F3F3F"/>
                </a:solidFill>
              </a:rPr>
              <a:t>utilizeaz</a:t>
            </a:r>
            <a:r>
              <a:rPr lang="ro-RO" dirty="0" smtClean="0">
                <a:solidFill>
                  <a:srgbClr val="3F3F3F"/>
                </a:solidFill>
              </a:rPr>
              <a:t>ă</a:t>
            </a:r>
            <a:r>
              <a:rPr lang="en-IE" dirty="0" smtClean="0">
                <a:solidFill>
                  <a:srgbClr val="3F3F3F"/>
                </a:solidFill>
              </a:rPr>
              <a:t> </a:t>
            </a:r>
            <a:r>
              <a:rPr lang="en-IE" b="1" i="1" dirty="0" err="1">
                <a:solidFill>
                  <a:srgbClr val="3F3F3F"/>
                </a:solidFill>
              </a:rPr>
              <a:t>tehnologii</a:t>
            </a:r>
            <a:r>
              <a:rPr lang="en-IE" b="1" i="1" dirty="0">
                <a:solidFill>
                  <a:srgbClr val="3F3F3F"/>
                </a:solidFill>
              </a:rPr>
              <a:t> </a:t>
            </a:r>
            <a:r>
              <a:rPr lang="en-IE" b="1" i="1" dirty="0" err="1">
                <a:solidFill>
                  <a:srgbClr val="3F3F3F"/>
                </a:solidFill>
              </a:rPr>
              <a:t>colaborative</a:t>
            </a:r>
            <a:r>
              <a:rPr lang="en-IE" b="1" i="1" dirty="0">
                <a:solidFill>
                  <a:srgbClr val="3F3F3F"/>
                </a:solidFill>
              </a:rPr>
              <a:t>, </a:t>
            </a:r>
            <a:r>
              <a:rPr lang="en-IE" b="1" i="1" dirty="0" err="1">
                <a:solidFill>
                  <a:srgbClr val="3F3F3F"/>
                </a:solidFill>
              </a:rPr>
              <a:t>deschise</a:t>
            </a:r>
            <a:r>
              <a:rPr lang="en-IE" dirty="0">
                <a:solidFill>
                  <a:srgbClr val="3F3F3F"/>
                </a:solidFill>
              </a:rPr>
              <a:t>, care pot fi </a:t>
            </a:r>
            <a:r>
              <a:rPr lang="en-IE" dirty="0" err="1">
                <a:solidFill>
                  <a:srgbClr val="3F3F3F"/>
                </a:solidFill>
              </a:rPr>
              <a:t>aplicate</a:t>
            </a:r>
            <a:r>
              <a:rPr lang="en-IE" dirty="0">
                <a:solidFill>
                  <a:srgbClr val="3F3F3F"/>
                </a:solidFill>
              </a:rPr>
              <a:t> </a:t>
            </a:r>
            <a:r>
              <a:rPr lang="en-IE" dirty="0" err="1">
                <a:solidFill>
                  <a:srgbClr val="3F3F3F"/>
                </a:solidFill>
              </a:rPr>
              <a:t>pentru</a:t>
            </a:r>
            <a:r>
              <a:rPr lang="en-IE" dirty="0">
                <a:solidFill>
                  <a:srgbClr val="3F3F3F"/>
                </a:solidFill>
              </a:rPr>
              <a:t> </a:t>
            </a:r>
            <a:r>
              <a:rPr lang="en-IE" dirty="0" err="1">
                <a:solidFill>
                  <a:srgbClr val="3F3F3F"/>
                </a:solidFill>
              </a:rPr>
              <a:t>toate</a:t>
            </a:r>
            <a:r>
              <a:rPr lang="en-IE" dirty="0">
                <a:solidFill>
                  <a:srgbClr val="3F3F3F"/>
                </a:solidFill>
              </a:rPr>
              <a:t> </a:t>
            </a:r>
            <a:r>
              <a:rPr lang="en-IE" dirty="0" err="1">
                <a:solidFill>
                  <a:srgbClr val="3F3F3F"/>
                </a:solidFill>
              </a:rPr>
              <a:t>cele</a:t>
            </a:r>
            <a:r>
              <a:rPr lang="en-IE" dirty="0">
                <a:solidFill>
                  <a:srgbClr val="3F3F3F"/>
                </a:solidFill>
              </a:rPr>
              <a:t> 17 </a:t>
            </a:r>
            <a:r>
              <a:rPr lang="en-IE" dirty="0" err="1">
                <a:solidFill>
                  <a:srgbClr val="3F3F3F"/>
                </a:solidFill>
              </a:rPr>
              <a:t>provocări</a:t>
            </a:r>
            <a:r>
              <a:rPr lang="en-IE" dirty="0">
                <a:solidFill>
                  <a:srgbClr val="3F3F3F"/>
                </a:solidFill>
              </a:rPr>
              <a:t> </a:t>
            </a:r>
            <a:r>
              <a:rPr lang="en-IE" dirty="0" err="1">
                <a:solidFill>
                  <a:srgbClr val="3F3F3F"/>
                </a:solidFill>
              </a:rPr>
              <a:t>globale</a:t>
            </a:r>
            <a:r>
              <a:rPr lang="en-IE" dirty="0">
                <a:solidFill>
                  <a:srgbClr val="3F3F3F"/>
                </a:solidFill>
              </a:rPr>
              <a:t>, </a:t>
            </a:r>
            <a:r>
              <a:rPr lang="en-IE" dirty="0" err="1">
                <a:solidFill>
                  <a:srgbClr val="3F3F3F"/>
                </a:solidFill>
              </a:rPr>
              <a:t>asigurând</a:t>
            </a:r>
            <a:r>
              <a:rPr lang="en-IE" dirty="0">
                <a:solidFill>
                  <a:srgbClr val="3F3F3F"/>
                </a:solidFill>
              </a:rPr>
              <a:t> </a:t>
            </a:r>
            <a:r>
              <a:rPr lang="en-IE" dirty="0" err="1">
                <a:solidFill>
                  <a:srgbClr val="3F3F3F"/>
                </a:solidFill>
              </a:rPr>
              <a:t>tranziția</a:t>
            </a:r>
            <a:r>
              <a:rPr lang="en-IE" dirty="0">
                <a:solidFill>
                  <a:srgbClr val="3F3F3F"/>
                </a:solidFill>
              </a:rPr>
              <a:t> </a:t>
            </a:r>
            <a:r>
              <a:rPr lang="en-IE" dirty="0" err="1">
                <a:solidFill>
                  <a:srgbClr val="3F3F3F"/>
                </a:solidFill>
              </a:rPr>
              <a:t>către</a:t>
            </a:r>
            <a:r>
              <a:rPr lang="en-IE" dirty="0">
                <a:solidFill>
                  <a:srgbClr val="3F3F3F"/>
                </a:solidFill>
              </a:rPr>
              <a:t> </a:t>
            </a:r>
            <a:r>
              <a:rPr lang="en-IE" dirty="0" err="1">
                <a:solidFill>
                  <a:srgbClr val="3F3F3F"/>
                </a:solidFill>
              </a:rPr>
              <a:t>societăți</a:t>
            </a:r>
            <a:r>
              <a:rPr lang="en-IE" dirty="0">
                <a:solidFill>
                  <a:srgbClr val="3F3F3F"/>
                </a:solidFill>
              </a:rPr>
              <a:t> </a:t>
            </a:r>
            <a:r>
              <a:rPr lang="en-IE" dirty="0" err="1">
                <a:solidFill>
                  <a:srgbClr val="3F3F3F"/>
                </a:solidFill>
              </a:rPr>
              <a:t>și</a:t>
            </a:r>
            <a:r>
              <a:rPr lang="en-IE" dirty="0">
                <a:solidFill>
                  <a:srgbClr val="3F3F3F"/>
                </a:solidFill>
              </a:rPr>
              <a:t> </a:t>
            </a:r>
            <a:r>
              <a:rPr lang="en-IE" dirty="0" err="1">
                <a:solidFill>
                  <a:srgbClr val="3F3F3F"/>
                </a:solidFill>
              </a:rPr>
              <a:t>economii</a:t>
            </a:r>
            <a:r>
              <a:rPr lang="en-IE" dirty="0">
                <a:solidFill>
                  <a:srgbClr val="3F3F3F"/>
                </a:solidFill>
              </a:rPr>
              <a:t> </a:t>
            </a:r>
            <a:r>
              <a:rPr lang="en-IE" dirty="0" err="1">
                <a:solidFill>
                  <a:srgbClr val="3F3F3F"/>
                </a:solidFill>
              </a:rPr>
              <a:t>mai</a:t>
            </a:r>
            <a:r>
              <a:rPr lang="en-IE" dirty="0">
                <a:solidFill>
                  <a:srgbClr val="3F3F3F"/>
                </a:solidFill>
              </a:rPr>
              <a:t> </a:t>
            </a:r>
            <a:r>
              <a:rPr lang="en-IE" dirty="0" err="1">
                <a:solidFill>
                  <a:srgbClr val="3F3F3F"/>
                </a:solidFill>
              </a:rPr>
              <a:t>sustenabile</a:t>
            </a:r>
            <a:r>
              <a:rPr lang="en-IE" dirty="0">
                <a:solidFill>
                  <a:srgbClr val="3F3F3F"/>
                </a:solidFill>
              </a:rPr>
              <a:t>, care </a:t>
            </a:r>
            <a:r>
              <a:rPr lang="en-IE" dirty="0" err="1">
                <a:solidFill>
                  <a:srgbClr val="3F3F3F"/>
                </a:solidFill>
              </a:rPr>
              <a:t>implică</a:t>
            </a:r>
            <a:r>
              <a:rPr lang="en-IE" dirty="0">
                <a:solidFill>
                  <a:srgbClr val="3F3F3F"/>
                </a:solidFill>
              </a:rPr>
              <a:t> </a:t>
            </a:r>
            <a:r>
              <a:rPr lang="en-IE" dirty="0" err="1">
                <a:solidFill>
                  <a:srgbClr val="3F3F3F"/>
                </a:solidFill>
              </a:rPr>
              <a:t>publicul</a:t>
            </a:r>
            <a:r>
              <a:rPr lang="en-IE" dirty="0">
                <a:solidFill>
                  <a:srgbClr val="3F3F3F"/>
                </a:solidFill>
              </a:rPr>
              <a:t>, </a:t>
            </a:r>
            <a:r>
              <a:rPr lang="en-IE" dirty="0" err="1" smtClean="0">
                <a:solidFill>
                  <a:srgbClr val="3F3F3F"/>
                </a:solidFill>
              </a:rPr>
              <a:t>localizeaz</a:t>
            </a:r>
            <a:r>
              <a:rPr lang="ro-RO" dirty="0" smtClean="0">
                <a:solidFill>
                  <a:srgbClr val="3F3F3F"/>
                </a:solidFill>
              </a:rPr>
              <a:t>ă</a:t>
            </a:r>
            <a:r>
              <a:rPr lang="en-IE" dirty="0" smtClean="0">
                <a:solidFill>
                  <a:srgbClr val="3F3F3F"/>
                </a:solidFill>
              </a:rPr>
              <a:t> </a:t>
            </a:r>
            <a:r>
              <a:rPr lang="en-IE" dirty="0" err="1">
                <a:solidFill>
                  <a:srgbClr val="3F3F3F"/>
                </a:solidFill>
              </a:rPr>
              <a:t>producția</a:t>
            </a:r>
            <a:r>
              <a:rPr lang="en-IE" dirty="0">
                <a:solidFill>
                  <a:srgbClr val="3F3F3F"/>
                </a:solidFill>
              </a:rPr>
              <a:t> de </a:t>
            </a:r>
            <a:r>
              <a:rPr lang="en-IE" dirty="0" err="1">
                <a:solidFill>
                  <a:srgbClr val="3F3F3F"/>
                </a:solidFill>
              </a:rPr>
              <a:t>energie</a:t>
            </a:r>
            <a:r>
              <a:rPr lang="en-IE" dirty="0">
                <a:solidFill>
                  <a:srgbClr val="3F3F3F"/>
                </a:solidFill>
              </a:rPr>
              <a:t> </a:t>
            </a:r>
            <a:r>
              <a:rPr lang="en-IE" dirty="0" err="1">
                <a:solidFill>
                  <a:srgbClr val="3F3F3F"/>
                </a:solidFill>
              </a:rPr>
              <a:t>și</a:t>
            </a:r>
            <a:r>
              <a:rPr lang="en-IE" dirty="0">
                <a:solidFill>
                  <a:srgbClr val="3F3F3F"/>
                </a:solidFill>
              </a:rPr>
              <a:t> </a:t>
            </a:r>
            <a:r>
              <a:rPr lang="en-IE" dirty="0" err="1" smtClean="0">
                <a:solidFill>
                  <a:srgbClr val="3F3F3F"/>
                </a:solidFill>
              </a:rPr>
              <a:t>optimizeaz</a:t>
            </a:r>
            <a:r>
              <a:rPr lang="ro-RO" dirty="0" smtClean="0">
                <a:solidFill>
                  <a:srgbClr val="3F3F3F"/>
                </a:solidFill>
              </a:rPr>
              <a:t>ă</a:t>
            </a:r>
            <a:r>
              <a:rPr lang="en-IE" dirty="0" smtClean="0">
                <a:solidFill>
                  <a:srgbClr val="3F3F3F"/>
                </a:solidFill>
              </a:rPr>
              <a:t> </a:t>
            </a:r>
            <a:r>
              <a:rPr lang="en-IE" dirty="0" err="1">
                <a:solidFill>
                  <a:srgbClr val="3F3F3F"/>
                </a:solidFill>
              </a:rPr>
              <a:t>soluțiile</a:t>
            </a:r>
            <a:r>
              <a:rPr lang="en-IE" dirty="0">
                <a:solidFill>
                  <a:srgbClr val="3F3F3F"/>
                </a:solidFill>
              </a:rPr>
              <a:t> de </a:t>
            </a:r>
            <a:r>
              <a:rPr lang="en-IE" dirty="0" err="1">
                <a:solidFill>
                  <a:srgbClr val="3F3F3F"/>
                </a:solidFill>
              </a:rPr>
              <a:t>mobilitate</a:t>
            </a:r>
            <a:r>
              <a:rPr lang="en-IE" b="0" i="0" dirty="0">
                <a:solidFill>
                  <a:srgbClr val="3F3F3F"/>
                </a:solidFill>
              </a:rPr>
              <a:t>. </a:t>
            </a:r>
            <a:endParaRPr dirty="0"/>
          </a:p>
          <a:p>
            <a:pPr marL="0" lvl="0" indent="0" algn="ctr" rtl="0">
              <a:lnSpc>
                <a:spcPct val="90000"/>
              </a:lnSpc>
              <a:spcBef>
                <a:spcPts val="1000"/>
              </a:spcBef>
              <a:spcAft>
                <a:spcPts val="0"/>
              </a:spcAft>
              <a:buClr>
                <a:srgbClr val="3F3F3F"/>
              </a:buClr>
              <a:buSzPts val="2400"/>
              <a:buNone/>
            </a:pPr>
            <a:r>
              <a:rPr lang="en-IE" u="sng" dirty="0">
                <a:solidFill>
                  <a:schemeClr val="hlink"/>
                </a:solidFill>
                <a:hlinkClick r:id="rId3"/>
              </a:rPr>
              <a:t>ISD</a:t>
            </a:r>
            <a:r>
              <a:rPr lang="en-IE" dirty="0">
                <a:solidFill>
                  <a:srgbClr val="3F3F3F"/>
                </a:solidFill>
              </a:rPr>
              <a:t> are ca </a:t>
            </a:r>
            <a:r>
              <a:rPr lang="en-IE" dirty="0" err="1">
                <a:solidFill>
                  <a:srgbClr val="3F3F3F"/>
                </a:solidFill>
              </a:rPr>
              <a:t>obiectiv</a:t>
            </a:r>
            <a:r>
              <a:rPr lang="en-IE" dirty="0">
                <a:solidFill>
                  <a:srgbClr val="3F3F3F"/>
                </a:solidFill>
              </a:rPr>
              <a:t> </a:t>
            </a:r>
            <a:r>
              <a:rPr lang="en-IE" dirty="0" err="1">
                <a:solidFill>
                  <a:srgbClr val="3F3F3F"/>
                </a:solidFill>
              </a:rPr>
              <a:t>creșterea</a:t>
            </a:r>
            <a:r>
              <a:rPr lang="en-IE" dirty="0">
                <a:solidFill>
                  <a:srgbClr val="3F3F3F"/>
                </a:solidFill>
              </a:rPr>
              <a:t> </a:t>
            </a:r>
            <a:r>
              <a:rPr lang="en-IE" b="1" i="1" dirty="0" err="1">
                <a:solidFill>
                  <a:srgbClr val="3F3F3F"/>
                </a:solidFill>
              </a:rPr>
              <a:t>conștientizării</a:t>
            </a:r>
            <a:r>
              <a:rPr lang="en-IE" b="1" i="1" dirty="0">
                <a:solidFill>
                  <a:srgbClr val="3F3F3F"/>
                </a:solidFill>
              </a:rPr>
              <a:t> </a:t>
            </a:r>
            <a:r>
              <a:rPr lang="en-IE" dirty="0">
                <a:solidFill>
                  <a:srgbClr val="3F3F3F"/>
                </a:solidFill>
              </a:rPr>
              <a:t>cu </a:t>
            </a:r>
            <a:r>
              <a:rPr lang="en-IE" dirty="0" err="1">
                <a:solidFill>
                  <a:srgbClr val="3F3F3F"/>
                </a:solidFill>
              </a:rPr>
              <a:t>privire</a:t>
            </a:r>
            <a:r>
              <a:rPr lang="en-IE" dirty="0">
                <a:solidFill>
                  <a:srgbClr val="3F3F3F"/>
                </a:solidFill>
              </a:rPr>
              <a:t> la </a:t>
            </a:r>
            <a:r>
              <a:rPr lang="en-IE" b="1" i="1" dirty="0" err="1">
                <a:solidFill>
                  <a:srgbClr val="3F3F3F"/>
                </a:solidFill>
              </a:rPr>
              <a:t>provocările</a:t>
            </a:r>
            <a:r>
              <a:rPr lang="en-IE" b="1" i="1" dirty="0">
                <a:solidFill>
                  <a:srgbClr val="3F3F3F"/>
                </a:solidFill>
              </a:rPr>
              <a:t> </a:t>
            </a:r>
            <a:r>
              <a:rPr lang="en-IE" b="1" i="1" dirty="0" err="1">
                <a:solidFill>
                  <a:srgbClr val="3F3F3F"/>
                </a:solidFill>
              </a:rPr>
              <a:t>și</a:t>
            </a:r>
            <a:r>
              <a:rPr lang="en-IE" b="1" i="1" dirty="0">
                <a:solidFill>
                  <a:srgbClr val="3F3F3F"/>
                </a:solidFill>
              </a:rPr>
              <a:t> </a:t>
            </a:r>
            <a:r>
              <a:rPr lang="en-IE" b="1" i="1" dirty="0" err="1">
                <a:solidFill>
                  <a:srgbClr val="3F3F3F"/>
                </a:solidFill>
              </a:rPr>
              <a:t>problemele</a:t>
            </a:r>
            <a:r>
              <a:rPr lang="en-IE" b="1" i="1" dirty="0">
                <a:solidFill>
                  <a:srgbClr val="3F3F3F"/>
                </a:solidFill>
              </a:rPr>
              <a:t> </a:t>
            </a:r>
            <a:r>
              <a:rPr lang="en-IE" b="1" i="1" dirty="0" err="1">
                <a:solidFill>
                  <a:srgbClr val="3F3F3F"/>
                </a:solidFill>
              </a:rPr>
              <a:t>sociale</a:t>
            </a:r>
            <a:r>
              <a:rPr lang="en-IE" b="0" i="0" dirty="0">
                <a:solidFill>
                  <a:srgbClr val="3F3F3F"/>
                </a:solidFill>
              </a:rPr>
              <a:t>, </a:t>
            </a:r>
            <a:r>
              <a:rPr lang="en-IE" dirty="0" err="1">
                <a:solidFill>
                  <a:srgbClr val="3F3F3F"/>
                </a:solidFill>
              </a:rPr>
              <a:t>î</a:t>
            </a:r>
            <a:r>
              <a:rPr lang="en-IE" b="0" i="0" dirty="0" err="1">
                <a:solidFill>
                  <a:srgbClr val="3F3F3F"/>
                </a:solidFill>
              </a:rPr>
              <a:t>mbun</a:t>
            </a:r>
            <a:r>
              <a:rPr lang="en-IE" dirty="0" err="1">
                <a:solidFill>
                  <a:srgbClr val="3F3F3F"/>
                </a:solidFill>
              </a:rPr>
              <a:t>ă</a:t>
            </a:r>
            <a:r>
              <a:rPr lang="en-IE" b="0" i="0" dirty="0" err="1">
                <a:solidFill>
                  <a:srgbClr val="3F3F3F"/>
                </a:solidFill>
              </a:rPr>
              <a:t>t</a:t>
            </a:r>
            <a:r>
              <a:rPr lang="en-IE" dirty="0" err="1">
                <a:solidFill>
                  <a:srgbClr val="3F3F3F"/>
                </a:solidFill>
              </a:rPr>
              <a:t>ăț</a:t>
            </a:r>
            <a:r>
              <a:rPr lang="en-IE" b="0" i="0" dirty="0" err="1">
                <a:solidFill>
                  <a:srgbClr val="3F3F3F"/>
                </a:solidFill>
              </a:rPr>
              <a:t>irea</a:t>
            </a:r>
            <a:r>
              <a:rPr lang="en-IE" b="0" i="0" dirty="0">
                <a:solidFill>
                  <a:srgbClr val="3F3F3F"/>
                </a:solidFill>
              </a:rPr>
              <a:t> </a:t>
            </a:r>
            <a:r>
              <a:rPr lang="en-IE" b="1" i="1" dirty="0" err="1">
                <a:solidFill>
                  <a:srgbClr val="3F3F3F"/>
                </a:solidFill>
              </a:rPr>
              <a:t>accesului</a:t>
            </a:r>
            <a:r>
              <a:rPr lang="en-IE" b="0" i="0" dirty="0">
                <a:solidFill>
                  <a:srgbClr val="3F3F3F"/>
                </a:solidFill>
              </a:rPr>
              <a:t> </a:t>
            </a:r>
            <a:r>
              <a:rPr lang="en-IE" b="0" i="0" dirty="0" err="1">
                <a:solidFill>
                  <a:srgbClr val="3F3F3F"/>
                </a:solidFill>
              </a:rPr>
              <a:t>cet</a:t>
            </a:r>
            <a:r>
              <a:rPr lang="en-IE" dirty="0" err="1">
                <a:solidFill>
                  <a:srgbClr val="3F3F3F"/>
                </a:solidFill>
              </a:rPr>
              <a:t>ăț</a:t>
            </a:r>
            <a:r>
              <a:rPr lang="en-IE" b="0" i="0" dirty="0" err="1">
                <a:solidFill>
                  <a:srgbClr val="3F3F3F"/>
                </a:solidFill>
              </a:rPr>
              <a:t>enilor</a:t>
            </a:r>
            <a:r>
              <a:rPr lang="en-IE" b="0" i="0" dirty="0">
                <a:solidFill>
                  <a:srgbClr val="3F3F3F"/>
                </a:solidFill>
              </a:rPr>
              <a:t> la </a:t>
            </a:r>
            <a:r>
              <a:rPr lang="en-IE" b="0" i="0" dirty="0" err="1">
                <a:solidFill>
                  <a:srgbClr val="3F3F3F"/>
                </a:solidFill>
              </a:rPr>
              <a:t>tehnologie</a:t>
            </a:r>
            <a:r>
              <a:rPr lang="en-IE" b="0" i="0" dirty="0">
                <a:solidFill>
                  <a:srgbClr val="3F3F3F"/>
                </a:solidFill>
              </a:rPr>
              <a:t> </a:t>
            </a:r>
            <a:r>
              <a:rPr lang="en-IE" dirty="0" err="1">
                <a:solidFill>
                  <a:srgbClr val="3F3F3F"/>
                </a:solidFill>
              </a:rPr>
              <a:t>ș</a:t>
            </a:r>
            <a:r>
              <a:rPr lang="en-IE" b="0" i="0" dirty="0" err="1">
                <a:solidFill>
                  <a:srgbClr val="3F3F3F"/>
                </a:solidFill>
              </a:rPr>
              <a:t>i</a:t>
            </a:r>
            <a:r>
              <a:rPr lang="en-IE" b="0" i="0" dirty="0">
                <a:solidFill>
                  <a:srgbClr val="3F3F3F"/>
                </a:solidFill>
              </a:rPr>
              <a:t> </a:t>
            </a:r>
            <a:r>
              <a:rPr lang="en-IE" b="0" i="0" dirty="0" err="1">
                <a:solidFill>
                  <a:srgbClr val="3F3F3F"/>
                </a:solidFill>
              </a:rPr>
              <a:t>solu</a:t>
            </a:r>
            <a:r>
              <a:rPr lang="en-IE" dirty="0" err="1">
                <a:solidFill>
                  <a:srgbClr val="3F3F3F"/>
                </a:solidFill>
              </a:rPr>
              <a:t>ț</a:t>
            </a:r>
            <a:r>
              <a:rPr lang="en-IE" b="0" i="0" dirty="0" err="1">
                <a:solidFill>
                  <a:srgbClr val="3F3F3F"/>
                </a:solidFill>
              </a:rPr>
              <a:t>ii</a:t>
            </a:r>
            <a:r>
              <a:rPr lang="en-IE" b="0" i="0" dirty="0">
                <a:solidFill>
                  <a:srgbClr val="3F3F3F"/>
                </a:solidFill>
              </a:rPr>
              <a:t> </a:t>
            </a:r>
            <a:r>
              <a:rPr lang="en-IE" b="0" i="0" dirty="0" err="1">
                <a:solidFill>
                  <a:srgbClr val="3F3F3F"/>
                </a:solidFill>
              </a:rPr>
              <a:t>sustenabile</a:t>
            </a:r>
            <a:r>
              <a:rPr lang="en-IE" b="0" i="0" dirty="0">
                <a:solidFill>
                  <a:srgbClr val="3F3F3F"/>
                </a:solidFill>
              </a:rPr>
              <a:t> </a:t>
            </a:r>
            <a:r>
              <a:rPr lang="en-IE" dirty="0" err="1">
                <a:solidFill>
                  <a:srgbClr val="3F3F3F"/>
                </a:solidFill>
              </a:rPr>
              <a:t>ș</a:t>
            </a:r>
            <a:r>
              <a:rPr lang="en-IE" b="0" i="0" dirty="0" err="1">
                <a:solidFill>
                  <a:srgbClr val="3F3F3F"/>
                </a:solidFill>
              </a:rPr>
              <a:t>i</a:t>
            </a:r>
            <a:r>
              <a:rPr lang="en-IE" dirty="0">
                <a:solidFill>
                  <a:srgbClr val="3F3F3F"/>
                </a:solidFill>
              </a:rPr>
              <a:t> </a:t>
            </a:r>
            <a:r>
              <a:rPr lang="en-IE" dirty="0" err="1">
                <a:solidFill>
                  <a:srgbClr val="3F3F3F"/>
                </a:solidFill>
              </a:rPr>
              <a:t>transformarea</a:t>
            </a:r>
            <a:r>
              <a:rPr lang="en-IE" dirty="0">
                <a:solidFill>
                  <a:srgbClr val="3F3F3F"/>
                </a:solidFill>
              </a:rPr>
              <a:t> </a:t>
            </a:r>
            <a:r>
              <a:rPr lang="en-IE" dirty="0" err="1">
                <a:solidFill>
                  <a:srgbClr val="3F3F3F"/>
                </a:solidFill>
              </a:rPr>
              <a:t>soluțiilor</a:t>
            </a:r>
            <a:r>
              <a:rPr lang="en-IE" dirty="0">
                <a:solidFill>
                  <a:srgbClr val="3F3F3F"/>
                </a:solidFill>
              </a:rPr>
              <a:t> </a:t>
            </a:r>
            <a:r>
              <a:rPr lang="en-IE" dirty="0" err="1">
                <a:solidFill>
                  <a:srgbClr val="3F3F3F"/>
                </a:solidFill>
              </a:rPr>
              <a:t>într-unele</a:t>
            </a:r>
            <a:r>
              <a:rPr lang="en-IE" dirty="0">
                <a:solidFill>
                  <a:srgbClr val="3F3F3F"/>
                </a:solidFill>
              </a:rPr>
              <a:t> </a:t>
            </a:r>
            <a:r>
              <a:rPr lang="en-IE" b="1" i="1" dirty="0" err="1">
                <a:solidFill>
                  <a:srgbClr val="3F3F3F"/>
                </a:solidFill>
              </a:rPr>
              <a:t>disponibile</a:t>
            </a:r>
            <a:r>
              <a:rPr lang="en-IE" dirty="0">
                <a:solidFill>
                  <a:srgbClr val="3F3F3F"/>
                </a:solidFill>
              </a:rPr>
              <a:t> </a:t>
            </a:r>
            <a:r>
              <a:rPr lang="en-IE" dirty="0" err="1">
                <a:solidFill>
                  <a:srgbClr val="3F3F3F"/>
                </a:solidFill>
              </a:rPr>
              <a:t>și</a:t>
            </a:r>
            <a:r>
              <a:rPr lang="en-IE" dirty="0">
                <a:solidFill>
                  <a:srgbClr val="3F3F3F"/>
                </a:solidFill>
              </a:rPr>
              <a:t> care </a:t>
            </a:r>
            <a:r>
              <a:rPr lang="en-IE" dirty="0" err="1">
                <a:solidFill>
                  <a:srgbClr val="3F3F3F"/>
                </a:solidFill>
              </a:rPr>
              <a:t>să</a:t>
            </a:r>
            <a:r>
              <a:rPr lang="en-IE" dirty="0">
                <a:solidFill>
                  <a:srgbClr val="3F3F3F"/>
                </a:solidFill>
              </a:rPr>
              <a:t> </a:t>
            </a:r>
            <a:r>
              <a:rPr lang="en-IE" dirty="0" err="1">
                <a:solidFill>
                  <a:srgbClr val="3F3F3F"/>
                </a:solidFill>
              </a:rPr>
              <a:t>promoveze</a:t>
            </a:r>
            <a:r>
              <a:rPr lang="en-IE" dirty="0">
                <a:solidFill>
                  <a:srgbClr val="3F3F3F"/>
                </a:solidFill>
              </a:rPr>
              <a:t> </a:t>
            </a:r>
            <a:r>
              <a:rPr lang="en-IE" b="1" i="1" dirty="0" err="1">
                <a:solidFill>
                  <a:srgbClr val="3F3F3F"/>
                </a:solidFill>
              </a:rPr>
              <a:t>colaborarea</a:t>
            </a:r>
            <a:r>
              <a:rPr lang="en-IE" b="1" i="1" dirty="0">
                <a:solidFill>
                  <a:srgbClr val="3F3F3F"/>
                </a:solidFill>
              </a:rPr>
              <a:t> </a:t>
            </a:r>
            <a:r>
              <a:rPr lang="en-IE" b="1" i="1" dirty="0" err="1">
                <a:solidFill>
                  <a:srgbClr val="3F3F3F"/>
                </a:solidFill>
              </a:rPr>
              <a:t>comunitară</a:t>
            </a:r>
            <a:r>
              <a:rPr lang="en-IE" dirty="0">
                <a:solidFill>
                  <a:srgbClr val="3F3F3F"/>
                </a:solidFill>
              </a:rPr>
              <a:t>. </a:t>
            </a:r>
            <a:endParaRPr b="1" dirty="0">
              <a:solidFill>
                <a:srgbClr val="3F3F3F"/>
              </a:solidFill>
            </a:endParaRPr>
          </a:p>
        </p:txBody>
      </p:sp>
      <p:pic>
        <p:nvPicPr>
          <p:cNvPr id="501" name="Google Shape;501;p14" descr="A person taking a selfie&#10;&#10;Description automatically generated with medium confidence"/>
          <p:cNvPicPr preferRelativeResize="0"/>
          <p:nvPr/>
        </p:nvPicPr>
        <p:blipFill rotWithShape="1">
          <a:blip r:embed="rId4">
            <a:alphaModFix/>
          </a:blip>
          <a:srcRect/>
          <a:stretch/>
        </p:blipFill>
        <p:spPr>
          <a:xfrm>
            <a:off x="9525" y="825741"/>
            <a:ext cx="3472758" cy="520651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5"/>
          <p:cNvSpPr txBox="1">
            <a:spLocks noGrp="1"/>
          </p:cNvSpPr>
          <p:nvPr>
            <p:ph type="body" idx="1"/>
          </p:nvPr>
        </p:nvSpPr>
        <p:spPr>
          <a:xfrm>
            <a:off x="3649656" y="529249"/>
            <a:ext cx="8130000" cy="5362416"/>
          </a:xfrm>
          <a:prstGeom prst="rect">
            <a:avLst/>
          </a:prstGeom>
          <a:noFill/>
          <a:ln>
            <a:noFill/>
          </a:ln>
        </p:spPr>
        <p:txBody>
          <a:bodyPr spcFirstLastPara="1" wrap="square" lIns="91425" tIns="45700" rIns="91425" bIns="45700" anchor="t" anchorCtr="0">
            <a:noAutofit/>
          </a:bodyPr>
          <a:lstStyle/>
          <a:p>
            <a:pPr marL="342900" lvl="0" indent="-336550" algn="l" rtl="0">
              <a:lnSpc>
                <a:spcPct val="90000"/>
              </a:lnSpc>
              <a:spcBef>
                <a:spcPts val="0"/>
              </a:spcBef>
              <a:spcAft>
                <a:spcPts val="0"/>
              </a:spcAft>
              <a:buClr>
                <a:srgbClr val="3F3F3F"/>
              </a:buClr>
              <a:buSzPts val="2100"/>
              <a:buFont typeface="Noto Sans Symbols"/>
              <a:buChar char="✔"/>
            </a:pPr>
            <a:r>
              <a:rPr lang="en-IE" sz="2100" dirty="0">
                <a:solidFill>
                  <a:srgbClr val="3F3F3F"/>
                </a:solidFill>
              </a:rPr>
              <a:t>TIC </a:t>
            </a:r>
            <a:r>
              <a:rPr lang="en-IE" sz="2100" dirty="0" err="1">
                <a:solidFill>
                  <a:srgbClr val="3F3F3F"/>
                </a:solidFill>
              </a:rPr>
              <a:t>poate</a:t>
            </a:r>
            <a:r>
              <a:rPr lang="en-IE" sz="2100" dirty="0">
                <a:solidFill>
                  <a:srgbClr val="3F3F3F"/>
                </a:solidFill>
              </a:rPr>
              <a:t> </a:t>
            </a:r>
            <a:r>
              <a:rPr lang="en-IE" sz="2100" dirty="0" err="1">
                <a:solidFill>
                  <a:srgbClr val="3F3F3F"/>
                </a:solidFill>
              </a:rPr>
              <a:t>furniza</a:t>
            </a:r>
            <a:r>
              <a:rPr lang="en-IE" sz="2100" dirty="0">
                <a:solidFill>
                  <a:srgbClr val="3F3F3F"/>
                </a:solidFill>
              </a:rPr>
              <a:t> </a:t>
            </a:r>
            <a:r>
              <a:rPr lang="en-IE" sz="2100" dirty="0" err="1">
                <a:solidFill>
                  <a:srgbClr val="3F3F3F"/>
                </a:solidFill>
              </a:rPr>
              <a:t>oportunități</a:t>
            </a:r>
            <a:r>
              <a:rPr lang="en-IE" sz="2100" dirty="0">
                <a:solidFill>
                  <a:srgbClr val="3F3F3F"/>
                </a:solidFill>
              </a:rPr>
              <a:t> de </a:t>
            </a:r>
            <a:r>
              <a:rPr lang="en-IE" sz="2100" b="1" dirty="0" err="1">
                <a:solidFill>
                  <a:srgbClr val="40A67A"/>
                </a:solidFill>
              </a:rPr>
              <a:t>afaceri</a:t>
            </a:r>
            <a:r>
              <a:rPr lang="en-IE" sz="2100" b="1" dirty="0">
                <a:solidFill>
                  <a:srgbClr val="40A67A"/>
                </a:solidFill>
              </a:rPr>
              <a:t> </a:t>
            </a:r>
            <a:r>
              <a:rPr lang="en-IE" sz="2100" b="1" dirty="0" err="1">
                <a:solidFill>
                  <a:srgbClr val="40A67A"/>
                </a:solidFill>
              </a:rPr>
              <a:t>și</a:t>
            </a:r>
            <a:r>
              <a:rPr lang="en-IE" sz="2100" b="1" dirty="0">
                <a:solidFill>
                  <a:srgbClr val="40A67A"/>
                </a:solidFill>
              </a:rPr>
              <a:t> </a:t>
            </a:r>
            <a:r>
              <a:rPr lang="en-IE" sz="2100" b="1" dirty="0" err="1">
                <a:solidFill>
                  <a:srgbClr val="40A67A"/>
                </a:solidFill>
              </a:rPr>
              <a:t>locuri</a:t>
            </a:r>
            <a:r>
              <a:rPr lang="en-IE" sz="2100" b="1" dirty="0">
                <a:solidFill>
                  <a:srgbClr val="40A67A"/>
                </a:solidFill>
              </a:rPr>
              <a:t> de </a:t>
            </a:r>
            <a:r>
              <a:rPr lang="en-IE" sz="2100" b="1" dirty="0" err="1">
                <a:solidFill>
                  <a:srgbClr val="40A67A"/>
                </a:solidFill>
              </a:rPr>
              <a:t>muncă</a:t>
            </a:r>
            <a:r>
              <a:rPr lang="en-IE" sz="2100" dirty="0">
                <a:solidFill>
                  <a:srgbClr val="3F3F3F"/>
                </a:solidFill>
              </a:rPr>
              <a:t>, </a:t>
            </a:r>
            <a:r>
              <a:rPr lang="en-IE" sz="2100" dirty="0" err="1">
                <a:solidFill>
                  <a:srgbClr val="3F3F3F"/>
                </a:solidFill>
              </a:rPr>
              <a:t>să</a:t>
            </a:r>
            <a:r>
              <a:rPr lang="en-IE" sz="2100" dirty="0">
                <a:solidFill>
                  <a:srgbClr val="3F3F3F"/>
                </a:solidFill>
              </a:rPr>
              <a:t> </a:t>
            </a:r>
            <a:r>
              <a:rPr lang="en-IE" sz="2100" dirty="0" err="1">
                <a:solidFill>
                  <a:srgbClr val="3F3F3F"/>
                </a:solidFill>
              </a:rPr>
              <a:t>implice</a:t>
            </a:r>
            <a:r>
              <a:rPr lang="en-IE" sz="2100" dirty="0">
                <a:solidFill>
                  <a:srgbClr val="3F3F3F"/>
                </a:solidFill>
              </a:rPr>
              <a:t> </a:t>
            </a:r>
            <a:r>
              <a:rPr lang="en-IE" sz="2100" dirty="0" err="1">
                <a:solidFill>
                  <a:srgbClr val="3F3F3F"/>
                </a:solidFill>
              </a:rPr>
              <a:t>femei</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tineri</a:t>
            </a:r>
            <a:r>
              <a:rPr lang="en-IE" sz="2100" dirty="0">
                <a:solidFill>
                  <a:srgbClr val="3F3F3F"/>
                </a:solidFill>
              </a:rPr>
              <a:t> care </a:t>
            </a:r>
            <a:r>
              <a:rPr lang="en-IE" sz="2100" dirty="0" err="1">
                <a:solidFill>
                  <a:srgbClr val="3F3F3F"/>
                </a:solidFill>
              </a:rPr>
              <a:t>sunt</a:t>
            </a:r>
            <a:r>
              <a:rPr lang="en-IE" sz="2100" dirty="0">
                <a:solidFill>
                  <a:srgbClr val="3F3F3F"/>
                </a:solidFill>
              </a:rPr>
              <a:t>, </a:t>
            </a:r>
            <a:r>
              <a:rPr lang="en-IE" sz="2100" dirty="0" err="1">
                <a:solidFill>
                  <a:srgbClr val="3F3F3F"/>
                </a:solidFill>
              </a:rPr>
              <a:t>în</a:t>
            </a:r>
            <a:r>
              <a:rPr lang="en-IE" sz="2100" dirty="0">
                <a:solidFill>
                  <a:srgbClr val="3F3F3F"/>
                </a:solidFill>
              </a:rPr>
              <a:t> mod normal, de </a:t>
            </a:r>
            <a:r>
              <a:rPr lang="en-IE" sz="2100" dirty="0" err="1">
                <a:solidFill>
                  <a:srgbClr val="3F3F3F"/>
                </a:solidFill>
              </a:rPr>
              <a:t>neatins</a:t>
            </a:r>
            <a:r>
              <a:rPr lang="en-IE" sz="2100" dirty="0">
                <a:solidFill>
                  <a:srgbClr val="3F3F3F"/>
                </a:solidFill>
              </a:rPr>
              <a:t>. </a:t>
            </a:r>
            <a:endParaRPr sz="2300" dirty="0"/>
          </a:p>
          <a:p>
            <a:pPr marL="342900" lvl="0" indent="-336550" algn="l" rtl="0">
              <a:lnSpc>
                <a:spcPct val="90000"/>
              </a:lnSpc>
              <a:spcBef>
                <a:spcPts val="1000"/>
              </a:spcBef>
              <a:spcAft>
                <a:spcPts val="0"/>
              </a:spcAft>
              <a:buClr>
                <a:srgbClr val="3F3F3F"/>
              </a:buClr>
              <a:buSzPts val="2100"/>
              <a:buFont typeface="Noto Sans Symbols"/>
              <a:buChar char="✔"/>
            </a:pPr>
            <a:r>
              <a:rPr lang="en-IE" sz="2100" dirty="0">
                <a:solidFill>
                  <a:srgbClr val="3F3F3F"/>
                </a:solidFill>
              </a:rPr>
              <a:t>TIC </a:t>
            </a:r>
            <a:r>
              <a:rPr lang="en-IE" sz="2100" dirty="0" err="1">
                <a:solidFill>
                  <a:srgbClr val="3F3F3F"/>
                </a:solidFill>
              </a:rPr>
              <a:t>poate</a:t>
            </a:r>
            <a:r>
              <a:rPr lang="en-IE" sz="2100" dirty="0">
                <a:solidFill>
                  <a:srgbClr val="3F3F3F"/>
                </a:solidFill>
              </a:rPr>
              <a:t> </a:t>
            </a:r>
            <a:r>
              <a:rPr lang="en-IE" sz="2100" dirty="0" err="1">
                <a:solidFill>
                  <a:srgbClr val="3F3F3F"/>
                </a:solidFill>
              </a:rPr>
              <a:t>furniza</a:t>
            </a:r>
            <a:r>
              <a:rPr lang="en-IE" sz="2100" dirty="0">
                <a:solidFill>
                  <a:srgbClr val="3F3F3F"/>
                </a:solidFill>
              </a:rPr>
              <a:t> </a:t>
            </a:r>
            <a:r>
              <a:rPr lang="en-IE" sz="2100" b="1" dirty="0" err="1">
                <a:solidFill>
                  <a:srgbClr val="40A67A"/>
                </a:solidFill>
              </a:rPr>
              <a:t>acces</a:t>
            </a:r>
            <a:r>
              <a:rPr lang="en-IE" sz="2100" b="1" dirty="0">
                <a:solidFill>
                  <a:srgbClr val="40A67A"/>
                </a:solidFill>
              </a:rPr>
              <a:t> la </a:t>
            </a:r>
            <a:r>
              <a:rPr lang="en-IE" sz="2100" b="1" dirty="0" err="1">
                <a:solidFill>
                  <a:srgbClr val="40A67A"/>
                </a:solidFill>
              </a:rPr>
              <a:t>fonduri</a:t>
            </a:r>
            <a:r>
              <a:rPr lang="en-IE" sz="2100" b="1" dirty="0">
                <a:solidFill>
                  <a:srgbClr val="40A67A"/>
                </a:solidFill>
              </a:rPr>
              <a:t>, </a:t>
            </a:r>
            <a:r>
              <a:rPr lang="en-IE" sz="2100" b="1" dirty="0" err="1">
                <a:solidFill>
                  <a:srgbClr val="40A67A"/>
                </a:solidFill>
              </a:rPr>
              <a:t>asigurări</a:t>
            </a:r>
            <a:r>
              <a:rPr lang="en-IE" sz="2100" b="1" dirty="0">
                <a:solidFill>
                  <a:srgbClr val="40A67A"/>
                </a:solidFill>
              </a:rPr>
              <a:t> </a:t>
            </a:r>
            <a:r>
              <a:rPr lang="en-IE" sz="2100" dirty="0" err="1">
                <a:solidFill>
                  <a:srgbClr val="3F3F3F"/>
                </a:solidFill>
              </a:rPr>
              <a:t>către</a:t>
            </a:r>
            <a:r>
              <a:rPr lang="en-IE" sz="2100" dirty="0">
                <a:solidFill>
                  <a:srgbClr val="3F3F3F"/>
                </a:solidFill>
              </a:rPr>
              <a:t> </a:t>
            </a:r>
            <a:r>
              <a:rPr lang="en-IE" sz="2100" dirty="0" err="1">
                <a:solidFill>
                  <a:srgbClr val="3F3F3F"/>
                </a:solidFill>
              </a:rPr>
              <a:t>cei</a:t>
            </a:r>
            <a:r>
              <a:rPr lang="en-IE" sz="2100" dirty="0">
                <a:solidFill>
                  <a:srgbClr val="3F3F3F"/>
                </a:solidFill>
              </a:rPr>
              <a:t> care, </a:t>
            </a:r>
            <a:r>
              <a:rPr lang="en-IE" sz="2100" dirty="0" err="1">
                <a:solidFill>
                  <a:srgbClr val="3F3F3F"/>
                </a:solidFill>
              </a:rPr>
              <a:t>în</a:t>
            </a:r>
            <a:r>
              <a:rPr lang="en-IE" sz="2100" dirty="0">
                <a:solidFill>
                  <a:srgbClr val="3F3F3F"/>
                </a:solidFill>
              </a:rPr>
              <a:t> mod normal, nu au </a:t>
            </a:r>
            <a:r>
              <a:rPr lang="en-IE" sz="2100" dirty="0" err="1">
                <a:solidFill>
                  <a:srgbClr val="3F3F3F"/>
                </a:solidFill>
              </a:rPr>
              <a:t>acces</a:t>
            </a:r>
            <a:r>
              <a:rPr lang="en-IE" sz="2100" dirty="0">
                <a:solidFill>
                  <a:srgbClr val="3F3F3F"/>
                </a:solidFill>
              </a:rPr>
              <a:t>. TIC </a:t>
            </a:r>
            <a:r>
              <a:rPr lang="en-IE" sz="2100" dirty="0" err="1">
                <a:solidFill>
                  <a:srgbClr val="3F3F3F"/>
                </a:solidFill>
              </a:rPr>
              <a:t>îi</a:t>
            </a:r>
            <a:r>
              <a:rPr lang="en-IE" sz="2100" dirty="0">
                <a:solidFill>
                  <a:srgbClr val="3F3F3F"/>
                </a:solidFill>
              </a:rPr>
              <a:t> </a:t>
            </a:r>
            <a:r>
              <a:rPr lang="en-IE" sz="2100" dirty="0" err="1">
                <a:solidFill>
                  <a:srgbClr val="3F3F3F"/>
                </a:solidFill>
              </a:rPr>
              <a:t>ajută</a:t>
            </a:r>
            <a:r>
              <a:rPr lang="en-IE" sz="2100" dirty="0">
                <a:solidFill>
                  <a:srgbClr val="3F3F3F"/>
                </a:solidFill>
              </a:rPr>
              <a:t> </a:t>
            </a:r>
            <a:r>
              <a:rPr lang="en-IE" sz="2100" dirty="0" err="1">
                <a:solidFill>
                  <a:srgbClr val="3F3F3F"/>
                </a:solidFill>
              </a:rPr>
              <a:t>să</a:t>
            </a:r>
            <a:r>
              <a:rPr lang="en-IE" sz="2100" dirty="0">
                <a:solidFill>
                  <a:srgbClr val="3F3F3F"/>
                </a:solidFill>
              </a:rPr>
              <a:t> </a:t>
            </a:r>
            <a:r>
              <a:rPr lang="en-IE" sz="2100" dirty="0" err="1">
                <a:solidFill>
                  <a:srgbClr val="3F3F3F"/>
                </a:solidFill>
              </a:rPr>
              <a:t>își</a:t>
            </a:r>
            <a:r>
              <a:rPr lang="en-IE" sz="2100" dirty="0">
                <a:solidFill>
                  <a:srgbClr val="3F3F3F"/>
                </a:solidFill>
              </a:rPr>
              <a:t> </a:t>
            </a:r>
            <a:r>
              <a:rPr lang="en-IE" sz="2100" dirty="0" err="1">
                <a:solidFill>
                  <a:srgbClr val="3F3F3F"/>
                </a:solidFill>
              </a:rPr>
              <a:t>asigure</a:t>
            </a:r>
            <a:r>
              <a:rPr lang="en-IE" sz="2100" dirty="0">
                <a:solidFill>
                  <a:srgbClr val="3F3F3F"/>
                </a:solidFill>
              </a:rPr>
              <a:t> </a:t>
            </a:r>
            <a:r>
              <a:rPr lang="en-IE" sz="2100" dirty="0" err="1">
                <a:solidFill>
                  <a:srgbClr val="3F3F3F"/>
                </a:solidFill>
              </a:rPr>
              <a:t>economiile</a:t>
            </a:r>
            <a:r>
              <a:rPr lang="en-IE" sz="2100" dirty="0">
                <a:solidFill>
                  <a:srgbClr val="3F3F3F"/>
                </a:solidFill>
              </a:rPr>
              <a:t>, </a:t>
            </a:r>
            <a:r>
              <a:rPr lang="en-IE" sz="2100" dirty="0" err="1">
                <a:solidFill>
                  <a:srgbClr val="3F3F3F"/>
                </a:solidFill>
              </a:rPr>
              <a:t>să</a:t>
            </a:r>
            <a:r>
              <a:rPr lang="en-IE" sz="2100" dirty="0">
                <a:solidFill>
                  <a:srgbClr val="3F3F3F"/>
                </a:solidFill>
              </a:rPr>
              <a:t> </a:t>
            </a:r>
            <a:r>
              <a:rPr lang="en-IE" sz="2100" dirty="0" err="1">
                <a:solidFill>
                  <a:srgbClr val="3F3F3F"/>
                </a:solidFill>
              </a:rPr>
              <a:t>își</a:t>
            </a:r>
            <a:r>
              <a:rPr lang="en-IE" sz="2100" dirty="0">
                <a:solidFill>
                  <a:srgbClr val="3F3F3F"/>
                </a:solidFill>
              </a:rPr>
              <a:t> </a:t>
            </a:r>
            <a:r>
              <a:rPr lang="en-IE" sz="2100" dirty="0" err="1">
                <a:solidFill>
                  <a:srgbClr val="3F3F3F"/>
                </a:solidFill>
              </a:rPr>
              <a:t>găsească</a:t>
            </a:r>
            <a:r>
              <a:rPr lang="en-IE" sz="2100" dirty="0">
                <a:solidFill>
                  <a:srgbClr val="3F3F3F"/>
                </a:solidFill>
              </a:rPr>
              <a:t> </a:t>
            </a:r>
            <a:r>
              <a:rPr lang="en-IE" sz="2100" dirty="0" err="1">
                <a:solidFill>
                  <a:srgbClr val="3F3F3F"/>
                </a:solidFill>
              </a:rPr>
              <a:t>asigurări</a:t>
            </a:r>
            <a:r>
              <a:rPr lang="en-IE" sz="2100" dirty="0">
                <a:solidFill>
                  <a:srgbClr val="3F3F3F"/>
                </a:solidFill>
              </a:rPr>
              <a:t> </a:t>
            </a:r>
            <a:r>
              <a:rPr lang="en-IE" sz="2100" dirty="0" err="1">
                <a:solidFill>
                  <a:srgbClr val="3F3F3F"/>
                </a:solidFill>
              </a:rPr>
              <a:t>pe</a:t>
            </a:r>
            <a:r>
              <a:rPr lang="en-IE" sz="2100" dirty="0">
                <a:solidFill>
                  <a:srgbClr val="3F3F3F"/>
                </a:solidFill>
              </a:rPr>
              <a:t> care </a:t>
            </a:r>
            <a:r>
              <a:rPr lang="en-IE" sz="2100" dirty="0" err="1">
                <a:solidFill>
                  <a:srgbClr val="3F3F3F"/>
                </a:solidFill>
              </a:rPr>
              <a:t>să</a:t>
            </a:r>
            <a:r>
              <a:rPr lang="en-IE" sz="2100" dirty="0">
                <a:solidFill>
                  <a:srgbClr val="3F3F3F"/>
                </a:solidFill>
              </a:rPr>
              <a:t> </a:t>
            </a:r>
            <a:r>
              <a:rPr lang="en-IE" sz="2100" dirty="0" err="1">
                <a:solidFill>
                  <a:srgbClr val="3F3F3F"/>
                </a:solidFill>
              </a:rPr>
              <a:t>și</a:t>
            </a:r>
            <a:r>
              <a:rPr lang="en-IE" sz="2100" dirty="0">
                <a:solidFill>
                  <a:srgbClr val="3F3F3F"/>
                </a:solidFill>
              </a:rPr>
              <a:t> le </a:t>
            </a:r>
            <a:r>
              <a:rPr lang="en-IE" sz="2100" dirty="0" err="1">
                <a:solidFill>
                  <a:srgbClr val="3F3F3F"/>
                </a:solidFill>
              </a:rPr>
              <a:t>permită</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instrumente</a:t>
            </a:r>
            <a:r>
              <a:rPr lang="en-IE" sz="2100" dirty="0">
                <a:solidFill>
                  <a:srgbClr val="3F3F3F"/>
                </a:solidFill>
              </a:rPr>
              <a:t> cu care </a:t>
            </a:r>
            <a:r>
              <a:rPr lang="en-IE" sz="2100" dirty="0" err="1">
                <a:solidFill>
                  <a:srgbClr val="3F3F3F"/>
                </a:solidFill>
              </a:rPr>
              <a:t>să</a:t>
            </a:r>
            <a:r>
              <a:rPr lang="en-IE" sz="2100" dirty="0">
                <a:solidFill>
                  <a:srgbClr val="3F3F3F"/>
                </a:solidFill>
              </a:rPr>
              <a:t> </a:t>
            </a:r>
            <a:r>
              <a:rPr lang="en-IE" sz="2100" dirty="0" err="1">
                <a:solidFill>
                  <a:srgbClr val="3F3F3F"/>
                </a:solidFill>
              </a:rPr>
              <a:t>își</a:t>
            </a:r>
            <a:r>
              <a:rPr lang="en-IE" sz="2100" dirty="0">
                <a:solidFill>
                  <a:srgbClr val="3F3F3F"/>
                </a:solidFill>
              </a:rPr>
              <a:t> </a:t>
            </a:r>
            <a:r>
              <a:rPr lang="en-IE" sz="2100" dirty="0" err="1">
                <a:solidFill>
                  <a:srgbClr val="3F3F3F"/>
                </a:solidFill>
              </a:rPr>
              <a:t>administreze</a:t>
            </a:r>
            <a:r>
              <a:rPr lang="en-IE" sz="2100" dirty="0">
                <a:solidFill>
                  <a:srgbClr val="3F3F3F"/>
                </a:solidFill>
              </a:rPr>
              <a:t> </a:t>
            </a:r>
            <a:r>
              <a:rPr lang="en-IE" sz="2100" dirty="0" err="1">
                <a:solidFill>
                  <a:srgbClr val="3F3F3F"/>
                </a:solidFill>
              </a:rPr>
              <a:t>banii</a:t>
            </a:r>
            <a:r>
              <a:rPr lang="en-IE" sz="2100" dirty="0">
                <a:solidFill>
                  <a:srgbClr val="3F3F3F"/>
                </a:solidFill>
              </a:rPr>
              <a:t>. </a:t>
            </a:r>
            <a:endParaRPr sz="2300" dirty="0"/>
          </a:p>
          <a:p>
            <a:pPr marL="342900" lvl="0" indent="-336550" algn="l" rtl="0">
              <a:lnSpc>
                <a:spcPct val="90000"/>
              </a:lnSpc>
              <a:spcBef>
                <a:spcPts val="1000"/>
              </a:spcBef>
              <a:spcAft>
                <a:spcPts val="0"/>
              </a:spcAft>
              <a:buClr>
                <a:srgbClr val="3F3F3F"/>
              </a:buClr>
              <a:buSzPts val="2100"/>
              <a:buFont typeface="Noto Sans Symbols"/>
              <a:buChar char="✔"/>
            </a:pPr>
            <a:r>
              <a:rPr lang="en-IE" sz="2100" dirty="0">
                <a:solidFill>
                  <a:srgbClr val="3F3F3F"/>
                </a:solidFill>
              </a:rPr>
              <a:t>TIC se </a:t>
            </a:r>
            <a:r>
              <a:rPr lang="en-IE" sz="2100" dirty="0" err="1">
                <a:solidFill>
                  <a:srgbClr val="3F3F3F"/>
                </a:solidFill>
              </a:rPr>
              <a:t>asigură</a:t>
            </a:r>
            <a:r>
              <a:rPr lang="en-IE" sz="2100" dirty="0">
                <a:solidFill>
                  <a:srgbClr val="3F3F3F"/>
                </a:solidFill>
              </a:rPr>
              <a:t> </a:t>
            </a:r>
            <a:r>
              <a:rPr lang="en-IE" sz="2100" dirty="0" err="1">
                <a:solidFill>
                  <a:srgbClr val="3F3F3F"/>
                </a:solidFill>
              </a:rPr>
              <a:t>că</a:t>
            </a:r>
            <a:r>
              <a:rPr lang="en-IE" sz="2100" dirty="0">
                <a:solidFill>
                  <a:srgbClr val="3F3F3F"/>
                </a:solidFill>
              </a:rPr>
              <a:t> </a:t>
            </a:r>
            <a:r>
              <a:rPr lang="en-IE" sz="2100" b="1" dirty="0" err="1">
                <a:solidFill>
                  <a:srgbClr val="40A67A"/>
                </a:solidFill>
              </a:rPr>
              <a:t>alimentele</a:t>
            </a:r>
            <a:r>
              <a:rPr lang="en-IE" sz="2100" b="1" dirty="0">
                <a:solidFill>
                  <a:srgbClr val="40A67A"/>
                </a:solidFill>
              </a:rPr>
              <a:t> </a:t>
            </a:r>
            <a:r>
              <a:rPr lang="en-IE" sz="2100" b="1" dirty="0" err="1">
                <a:solidFill>
                  <a:srgbClr val="40A67A"/>
                </a:solidFill>
              </a:rPr>
              <a:t>sunt</a:t>
            </a:r>
            <a:r>
              <a:rPr lang="en-IE" sz="2100" b="1" dirty="0">
                <a:solidFill>
                  <a:srgbClr val="40A67A"/>
                </a:solidFill>
              </a:rPr>
              <a:t> </a:t>
            </a:r>
            <a:r>
              <a:rPr lang="en-IE" sz="2100" b="1" dirty="0" err="1">
                <a:solidFill>
                  <a:srgbClr val="40A67A"/>
                </a:solidFill>
              </a:rPr>
              <a:t>sigure</a:t>
            </a:r>
            <a:r>
              <a:rPr lang="en-IE" sz="2100" dirty="0">
                <a:solidFill>
                  <a:srgbClr val="3F3F3F"/>
                </a:solidFill>
              </a:rPr>
              <a:t>, </a:t>
            </a:r>
            <a:r>
              <a:rPr lang="en-IE" sz="2100" dirty="0" err="1">
                <a:solidFill>
                  <a:srgbClr val="3F3F3F"/>
                </a:solidFill>
              </a:rPr>
              <a:t>furnizând</a:t>
            </a:r>
            <a:r>
              <a:rPr lang="en-IE" sz="2100" dirty="0">
                <a:solidFill>
                  <a:srgbClr val="3F3F3F"/>
                </a:solidFill>
              </a:rPr>
              <a:t> </a:t>
            </a:r>
            <a:r>
              <a:rPr lang="en-IE" sz="2100" dirty="0" err="1">
                <a:solidFill>
                  <a:srgbClr val="3F3F3F"/>
                </a:solidFill>
              </a:rPr>
              <a:t>informații</a:t>
            </a:r>
            <a:r>
              <a:rPr lang="en-IE" sz="2100" dirty="0">
                <a:solidFill>
                  <a:srgbClr val="3F3F3F"/>
                </a:solidFill>
              </a:rPr>
              <a:t> online </a:t>
            </a:r>
            <a:r>
              <a:rPr lang="en-IE" sz="2100" dirty="0" err="1">
                <a:solidFill>
                  <a:srgbClr val="3F3F3F"/>
                </a:solidFill>
              </a:rPr>
              <a:t>eficiente</a:t>
            </a:r>
            <a:r>
              <a:rPr lang="en-IE" sz="2100" dirty="0">
                <a:solidFill>
                  <a:srgbClr val="3F3F3F"/>
                </a:solidFill>
              </a:rPr>
              <a:t> </a:t>
            </a:r>
            <a:r>
              <a:rPr lang="en-IE" sz="2100" dirty="0" err="1">
                <a:solidFill>
                  <a:srgbClr val="3F3F3F"/>
                </a:solidFill>
              </a:rPr>
              <a:t>și</a:t>
            </a:r>
            <a:r>
              <a:rPr lang="en-IE" sz="2100" dirty="0">
                <a:solidFill>
                  <a:srgbClr val="3F3F3F"/>
                </a:solidFill>
              </a:rPr>
              <a:t> de </a:t>
            </a:r>
            <a:r>
              <a:rPr lang="en-IE" sz="2100" dirty="0" err="1">
                <a:solidFill>
                  <a:srgbClr val="3F3F3F"/>
                </a:solidFill>
              </a:rPr>
              <a:t>încredere</a:t>
            </a:r>
            <a:r>
              <a:rPr lang="en-IE" sz="2100" dirty="0">
                <a:solidFill>
                  <a:srgbClr val="3F3F3F"/>
                </a:solidFill>
              </a:rPr>
              <a:t> care se </a:t>
            </a:r>
            <a:r>
              <a:rPr lang="en-IE" sz="2100" dirty="0" err="1">
                <a:solidFill>
                  <a:srgbClr val="3F3F3F"/>
                </a:solidFill>
              </a:rPr>
              <a:t>aliniază</a:t>
            </a:r>
            <a:r>
              <a:rPr lang="en-IE" sz="2100" dirty="0">
                <a:solidFill>
                  <a:srgbClr val="3F3F3F"/>
                </a:solidFill>
              </a:rPr>
              <a:t> </a:t>
            </a:r>
            <a:r>
              <a:rPr lang="en-IE" sz="2100" dirty="0" err="1">
                <a:solidFill>
                  <a:srgbClr val="3F3F3F"/>
                </a:solidFill>
              </a:rPr>
              <a:t>standardelor</a:t>
            </a:r>
            <a:r>
              <a:rPr lang="en-IE" sz="2100" dirty="0">
                <a:solidFill>
                  <a:srgbClr val="3F3F3F"/>
                </a:solidFill>
              </a:rPr>
              <a:t> </a:t>
            </a:r>
            <a:r>
              <a:rPr lang="en-IE" sz="2100" dirty="0" err="1">
                <a:solidFill>
                  <a:srgbClr val="3F3F3F"/>
                </a:solidFill>
              </a:rPr>
              <a:t>alimentare</a:t>
            </a:r>
            <a:r>
              <a:rPr lang="en-IE" sz="2100" dirty="0">
                <a:solidFill>
                  <a:srgbClr val="3F3F3F"/>
                </a:solidFill>
              </a:rPr>
              <a:t>. </a:t>
            </a:r>
            <a:endParaRPr sz="2300" dirty="0"/>
          </a:p>
          <a:p>
            <a:pPr marL="342900" lvl="0" indent="-336550" algn="l" rtl="0">
              <a:lnSpc>
                <a:spcPct val="90000"/>
              </a:lnSpc>
              <a:spcBef>
                <a:spcPts val="1000"/>
              </a:spcBef>
              <a:spcAft>
                <a:spcPts val="0"/>
              </a:spcAft>
              <a:buClr>
                <a:srgbClr val="3F3F3F"/>
              </a:buClr>
              <a:buSzPts val="2100"/>
              <a:buFont typeface="Noto Sans Symbols"/>
              <a:buChar char="✔"/>
            </a:pPr>
            <a:r>
              <a:rPr lang="en-IE" sz="2100" dirty="0">
                <a:solidFill>
                  <a:srgbClr val="3F3F3F"/>
                </a:solidFill>
              </a:rPr>
              <a:t>TIC </a:t>
            </a:r>
            <a:r>
              <a:rPr lang="en-IE" sz="2100" dirty="0" err="1">
                <a:solidFill>
                  <a:srgbClr val="3F3F3F"/>
                </a:solidFill>
              </a:rPr>
              <a:t>permite</a:t>
            </a:r>
            <a:r>
              <a:rPr lang="en-IE" sz="2100" dirty="0">
                <a:solidFill>
                  <a:srgbClr val="3F3F3F"/>
                </a:solidFill>
              </a:rPr>
              <a:t> </a:t>
            </a:r>
            <a:r>
              <a:rPr lang="en-IE" sz="2100" dirty="0" err="1">
                <a:solidFill>
                  <a:srgbClr val="3F3F3F"/>
                </a:solidFill>
              </a:rPr>
              <a:t>cercetătorilor</a:t>
            </a:r>
            <a:r>
              <a:rPr lang="en-IE" sz="2100" dirty="0">
                <a:solidFill>
                  <a:srgbClr val="3F3F3F"/>
                </a:solidFill>
              </a:rPr>
              <a:t> </a:t>
            </a:r>
            <a:r>
              <a:rPr lang="en-IE" sz="2100" dirty="0" err="1">
                <a:solidFill>
                  <a:srgbClr val="3F3F3F"/>
                </a:solidFill>
              </a:rPr>
              <a:t>agricoli</a:t>
            </a:r>
            <a:r>
              <a:rPr lang="en-IE" sz="2100" dirty="0">
                <a:solidFill>
                  <a:srgbClr val="3F3F3F"/>
                </a:solidFill>
              </a:rPr>
              <a:t>, </a:t>
            </a:r>
            <a:r>
              <a:rPr lang="en-IE" sz="2100" dirty="0" err="1">
                <a:solidFill>
                  <a:srgbClr val="3F3F3F"/>
                </a:solidFill>
              </a:rPr>
              <a:t>agenților</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fermierilor</a:t>
            </a:r>
            <a:r>
              <a:rPr lang="en-IE" sz="2100" dirty="0">
                <a:solidFill>
                  <a:srgbClr val="3F3F3F"/>
                </a:solidFill>
              </a:rPr>
              <a:t> </a:t>
            </a:r>
            <a:r>
              <a:rPr lang="en-IE" sz="2100" dirty="0" err="1">
                <a:solidFill>
                  <a:srgbClr val="3F3F3F"/>
                </a:solidFill>
              </a:rPr>
              <a:t>să</a:t>
            </a:r>
            <a:r>
              <a:rPr lang="en-IE" sz="2100" dirty="0">
                <a:solidFill>
                  <a:srgbClr val="3F3F3F"/>
                </a:solidFill>
              </a:rPr>
              <a:t> </a:t>
            </a:r>
            <a:r>
              <a:rPr lang="en-IE" sz="2100" dirty="0" err="1">
                <a:solidFill>
                  <a:srgbClr val="3F3F3F"/>
                </a:solidFill>
              </a:rPr>
              <a:t>comunice</a:t>
            </a:r>
            <a:r>
              <a:rPr lang="en-IE" sz="2100" dirty="0">
                <a:solidFill>
                  <a:srgbClr val="3F3F3F"/>
                </a:solidFill>
              </a:rPr>
              <a:t> </a:t>
            </a:r>
            <a:r>
              <a:rPr lang="en-IE" sz="2100" dirty="0" err="1">
                <a:solidFill>
                  <a:srgbClr val="3F3F3F"/>
                </a:solidFill>
              </a:rPr>
              <a:t>oricând</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oriunde</a:t>
            </a:r>
            <a:r>
              <a:rPr lang="en-IE" sz="2100" dirty="0">
                <a:solidFill>
                  <a:srgbClr val="3F3F3F"/>
                </a:solidFill>
              </a:rPr>
              <a:t>, </a:t>
            </a:r>
            <a:r>
              <a:rPr lang="en-IE" sz="2100" dirty="0" err="1">
                <a:solidFill>
                  <a:srgbClr val="3F3F3F"/>
                </a:solidFill>
              </a:rPr>
              <a:t>în</a:t>
            </a:r>
            <a:r>
              <a:rPr lang="en-IE" sz="2100" dirty="0">
                <a:solidFill>
                  <a:srgbClr val="3F3F3F"/>
                </a:solidFill>
              </a:rPr>
              <a:t> </a:t>
            </a:r>
            <a:r>
              <a:rPr lang="en-IE" sz="2100" dirty="0" err="1">
                <a:solidFill>
                  <a:srgbClr val="3F3F3F"/>
                </a:solidFill>
              </a:rPr>
              <a:t>timp</a:t>
            </a:r>
            <a:r>
              <a:rPr lang="en-IE" sz="2100" dirty="0">
                <a:solidFill>
                  <a:srgbClr val="3F3F3F"/>
                </a:solidFill>
              </a:rPr>
              <a:t> real, </a:t>
            </a:r>
            <a:r>
              <a:rPr lang="en-IE" sz="2100" dirty="0" err="1">
                <a:solidFill>
                  <a:srgbClr val="3F3F3F"/>
                </a:solidFill>
              </a:rPr>
              <a:t>astfel</a:t>
            </a:r>
            <a:r>
              <a:rPr lang="en-IE" sz="2100" dirty="0">
                <a:solidFill>
                  <a:srgbClr val="3F3F3F"/>
                </a:solidFill>
              </a:rPr>
              <a:t> </a:t>
            </a:r>
            <a:r>
              <a:rPr lang="en-IE" sz="2100" b="1" dirty="0" err="1">
                <a:solidFill>
                  <a:srgbClr val="40A67A"/>
                </a:solidFill>
              </a:rPr>
              <a:t>crescând</a:t>
            </a:r>
            <a:r>
              <a:rPr lang="en-IE" sz="2100" b="1" dirty="0">
                <a:solidFill>
                  <a:srgbClr val="40A67A"/>
                </a:solidFill>
              </a:rPr>
              <a:t> </a:t>
            </a:r>
            <a:r>
              <a:rPr lang="en-IE" sz="2100" b="1" dirty="0" err="1">
                <a:solidFill>
                  <a:srgbClr val="40A67A"/>
                </a:solidFill>
              </a:rPr>
              <a:t>producția</a:t>
            </a:r>
            <a:r>
              <a:rPr lang="en-IE" sz="2100" dirty="0">
                <a:solidFill>
                  <a:srgbClr val="3F3F3F"/>
                </a:solidFill>
              </a:rPr>
              <a:t>. </a:t>
            </a:r>
            <a:endParaRPr sz="2300" dirty="0"/>
          </a:p>
          <a:p>
            <a:pPr marL="342900" lvl="0" indent="-336550" algn="l" rtl="0">
              <a:lnSpc>
                <a:spcPct val="90000"/>
              </a:lnSpc>
              <a:spcBef>
                <a:spcPts val="1000"/>
              </a:spcBef>
              <a:spcAft>
                <a:spcPts val="0"/>
              </a:spcAft>
              <a:buClr>
                <a:srgbClr val="3F3F3F"/>
              </a:buClr>
              <a:buSzPts val="2100"/>
              <a:buFont typeface="Noto Sans Symbols"/>
              <a:buChar char="✔"/>
            </a:pPr>
            <a:r>
              <a:rPr lang="en-IE" sz="2100" dirty="0">
                <a:solidFill>
                  <a:srgbClr val="3F3F3F"/>
                </a:solidFill>
              </a:rPr>
              <a:t>TIC </a:t>
            </a:r>
            <a:r>
              <a:rPr lang="en-IE" sz="2100" dirty="0" err="1">
                <a:solidFill>
                  <a:srgbClr val="3F3F3F"/>
                </a:solidFill>
              </a:rPr>
              <a:t>permite</a:t>
            </a:r>
            <a:r>
              <a:rPr lang="en-IE" sz="2100" dirty="0">
                <a:solidFill>
                  <a:srgbClr val="3F3F3F"/>
                </a:solidFill>
              </a:rPr>
              <a:t> </a:t>
            </a:r>
            <a:r>
              <a:rPr lang="en-IE" sz="2100" dirty="0" err="1">
                <a:solidFill>
                  <a:srgbClr val="3F3F3F"/>
                </a:solidFill>
              </a:rPr>
              <a:t>fermierilor</a:t>
            </a:r>
            <a:r>
              <a:rPr lang="en-IE" sz="2100" dirty="0">
                <a:solidFill>
                  <a:srgbClr val="3F3F3F"/>
                </a:solidFill>
              </a:rPr>
              <a:t> </a:t>
            </a:r>
            <a:r>
              <a:rPr lang="en-IE" sz="2100" dirty="0" err="1">
                <a:solidFill>
                  <a:srgbClr val="3F3F3F"/>
                </a:solidFill>
              </a:rPr>
              <a:t>să</a:t>
            </a:r>
            <a:r>
              <a:rPr lang="en-IE" sz="2100" dirty="0">
                <a:solidFill>
                  <a:srgbClr val="3F3F3F"/>
                </a:solidFill>
              </a:rPr>
              <a:t> </a:t>
            </a:r>
            <a:r>
              <a:rPr lang="en-IE" sz="2100" dirty="0" err="1">
                <a:solidFill>
                  <a:srgbClr val="3F3F3F"/>
                </a:solidFill>
              </a:rPr>
              <a:t>dezvolte</a:t>
            </a:r>
            <a:r>
              <a:rPr lang="en-IE" sz="2100" dirty="0">
                <a:solidFill>
                  <a:srgbClr val="3F3F3F"/>
                </a:solidFill>
              </a:rPr>
              <a:t> </a:t>
            </a:r>
            <a:r>
              <a:rPr lang="en-IE" sz="2100" b="1" dirty="0" err="1">
                <a:solidFill>
                  <a:srgbClr val="40A67A"/>
                </a:solidFill>
              </a:rPr>
              <a:t>practici</a:t>
            </a:r>
            <a:r>
              <a:rPr lang="en-IE" sz="2100" b="1" dirty="0">
                <a:solidFill>
                  <a:srgbClr val="40A67A"/>
                </a:solidFill>
              </a:rPr>
              <a:t> de </a:t>
            </a:r>
            <a:r>
              <a:rPr lang="en-IE" sz="2100" b="1" dirty="0" err="1">
                <a:solidFill>
                  <a:srgbClr val="40A67A"/>
                </a:solidFill>
              </a:rPr>
              <a:t>agricultură</a:t>
            </a:r>
            <a:r>
              <a:rPr lang="en-IE" sz="2100" b="1" dirty="0">
                <a:solidFill>
                  <a:srgbClr val="40A67A"/>
                </a:solidFill>
              </a:rPr>
              <a:t> </a:t>
            </a:r>
            <a:r>
              <a:rPr lang="en-IE" sz="2100" b="1" dirty="0" err="1">
                <a:solidFill>
                  <a:srgbClr val="40A67A"/>
                </a:solidFill>
              </a:rPr>
              <a:t>sustenabilă</a:t>
            </a:r>
            <a:r>
              <a:rPr lang="en-IE" sz="2100" b="1" dirty="0">
                <a:solidFill>
                  <a:srgbClr val="40A67A"/>
                </a:solidFill>
              </a:rPr>
              <a:t> </a:t>
            </a:r>
            <a:r>
              <a:rPr lang="en-IE" sz="2100" b="1" dirty="0" err="1">
                <a:solidFill>
                  <a:srgbClr val="40A67A"/>
                </a:solidFill>
              </a:rPr>
              <a:t>și</a:t>
            </a:r>
            <a:r>
              <a:rPr lang="en-IE" sz="2100" b="1" dirty="0">
                <a:solidFill>
                  <a:srgbClr val="40A67A"/>
                </a:solidFill>
              </a:rPr>
              <a:t> </a:t>
            </a:r>
            <a:r>
              <a:rPr lang="en-IE" sz="2100" b="1" dirty="0" err="1">
                <a:solidFill>
                  <a:srgbClr val="40A67A"/>
                </a:solidFill>
              </a:rPr>
              <a:t>prietenoasă</a:t>
            </a:r>
            <a:r>
              <a:rPr lang="en-IE" sz="2100" b="1" dirty="0">
                <a:solidFill>
                  <a:srgbClr val="40A67A"/>
                </a:solidFill>
              </a:rPr>
              <a:t> cu </a:t>
            </a:r>
            <a:r>
              <a:rPr lang="en-IE" sz="2100" b="1" dirty="0" err="1">
                <a:solidFill>
                  <a:srgbClr val="40A67A"/>
                </a:solidFill>
              </a:rPr>
              <a:t>mediul</a:t>
            </a:r>
            <a:r>
              <a:rPr lang="en-IE" sz="2100" dirty="0">
                <a:solidFill>
                  <a:srgbClr val="3F3F3F"/>
                </a:solidFill>
              </a:rPr>
              <a:t>, </a:t>
            </a:r>
            <a:r>
              <a:rPr lang="en-IE" sz="2100" dirty="0" err="1">
                <a:solidFill>
                  <a:srgbClr val="3F3F3F"/>
                </a:solidFill>
              </a:rPr>
              <a:t>furnizându</a:t>
            </a:r>
            <a:r>
              <a:rPr lang="en-IE" sz="2100" dirty="0">
                <a:solidFill>
                  <a:srgbClr val="3F3F3F"/>
                </a:solidFill>
              </a:rPr>
              <a:t>-le </a:t>
            </a:r>
            <a:r>
              <a:rPr lang="en-IE" sz="2100" dirty="0" err="1">
                <a:solidFill>
                  <a:srgbClr val="3F3F3F"/>
                </a:solidFill>
              </a:rPr>
              <a:t>acces</a:t>
            </a:r>
            <a:r>
              <a:rPr lang="en-IE" sz="2100" dirty="0">
                <a:solidFill>
                  <a:srgbClr val="3F3F3F"/>
                </a:solidFill>
              </a:rPr>
              <a:t> la </a:t>
            </a:r>
            <a:r>
              <a:rPr lang="en-IE" sz="2100" dirty="0" err="1">
                <a:solidFill>
                  <a:srgbClr val="3F3F3F"/>
                </a:solidFill>
              </a:rPr>
              <a:t>cunoașterea</a:t>
            </a:r>
            <a:r>
              <a:rPr lang="en-IE" sz="2100" dirty="0">
                <a:solidFill>
                  <a:srgbClr val="3F3F3F"/>
                </a:solidFill>
              </a:rPr>
              <a:t> </a:t>
            </a:r>
            <a:r>
              <a:rPr lang="en-IE" sz="2100" dirty="0" err="1">
                <a:solidFill>
                  <a:srgbClr val="3F3F3F"/>
                </a:solidFill>
              </a:rPr>
              <a:t>inteligentă</a:t>
            </a:r>
            <a:r>
              <a:rPr lang="en-IE" sz="2100" dirty="0">
                <a:solidFill>
                  <a:srgbClr val="3F3F3F"/>
                </a:solidFill>
              </a:rPr>
              <a:t> a </a:t>
            </a:r>
            <a:r>
              <a:rPr lang="en-IE" sz="2100" dirty="0" err="1">
                <a:solidFill>
                  <a:srgbClr val="3F3F3F"/>
                </a:solidFill>
              </a:rPr>
              <a:t>mediului</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învățându</a:t>
            </a:r>
            <a:r>
              <a:rPr lang="en-IE" sz="2100" dirty="0">
                <a:solidFill>
                  <a:srgbClr val="3F3F3F"/>
                </a:solidFill>
              </a:rPr>
              <a:t>-i cum </a:t>
            </a:r>
            <a:r>
              <a:rPr lang="en-IE" sz="2100" dirty="0" err="1">
                <a:solidFill>
                  <a:srgbClr val="3F3F3F"/>
                </a:solidFill>
              </a:rPr>
              <a:t>să</a:t>
            </a:r>
            <a:r>
              <a:rPr lang="en-IE" sz="2100" dirty="0">
                <a:solidFill>
                  <a:srgbClr val="3F3F3F"/>
                </a:solidFill>
              </a:rPr>
              <a:t> le </a:t>
            </a:r>
            <a:r>
              <a:rPr lang="en-IE" sz="2100" dirty="0" err="1">
                <a:solidFill>
                  <a:srgbClr val="3F3F3F"/>
                </a:solidFill>
              </a:rPr>
              <a:t>folosească</a:t>
            </a:r>
            <a:r>
              <a:rPr lang="en-IE" sz="2100" dirty="0">
                <a:solidFill>
                  <a:srgbClr val="3F3F3F"/>
                </a:solidFill>
              </a:rPr>
              <a:t>. </a:t>
            </a:r>
            <a:endParaRPr sz="2300" dirty="0"/>
          </a:p>
          <a:p>
            <a:pPr marL="342900" lvl="0" indent="-342900" algn="l" rtl="0">
              <a:lnSpc>
                <a:spcPct val="90000"/>
              </a:lnSpc>
              <a:spcBef>
                <a:spcPts val="1000"/>
              </a:spcBef>
              <a:spcAft>
                <a:spcPts val="0"/>
              </a:spcAft>
              <a:buClr>
                <a:srgbClr val="3F3F3F"/>
              </a:buClr>
              <a:buSzPts val="2200"/>
              <a:buFont typeface="Noto Sans Symbols"/>
              <a:buChar char="✔"/>
            </a:pPr>
            <a:r>
              <a:rPr lang="en-IE" sz="2100" dirty="0">
                <a:solidFill>
                  <a:srgbClr val="3F3F3F"/>
                </a:solidFill>
              </a:rPr>
              <a:t>TIC </a:t>
            </a:r>
            <a:r>
              <a:rPr lang="en-IE" sz="2100" dirty="0" err="1">
                <a:solidFill>
                  <a:srgbClr val="3F3F3F"/>
                </a:solidFill>
              </a:rPr>
              <a:t>furnizează</a:t>
            </a:r>
            <a:r>
              <a:rPr lang="en-IE" sz="2100" dirty="0">
                <a:solidFill>
                  <a:srgbClr val="3F3F3F"/>
                </a:solidFill>
              </a:rPr>
              <a:t> </a:t>
            </a:r>
            <a:r>
              <a:rPr lang="en-IE" sz="2100" b="1" dirty="0" err="1">
                <a:solidFill>
                  <a:srgbClr val="40A67A"/>
                </a:solidFill>
              </a:rPr>
              <a:t>sprijin</a:t>
            </a:r>
            <a:r>
              <a:rPr lang="en-IE" sz="2100" b="1" dirty="0">
                <a:solidFill>
                  <a:srgbClr val="40A67A"/>
                </a:solidFill>
              </a:rPr>
              <a:t> </a:t>
            </a:r>
            <a:r>
              <a:rPr lang="en-IE" sz="2100" b="1" dirty="0" err="1">
                <a:solidFill>
                  <a:srgbClr val="40A67A"/>
                </a:solidFill>
              </a:rPr>
              <a:t>și</a:t>
            </a:r>
            <a:r>
              <a:rPr lang="en-IE" sz="2100" b="1" dirty="0">
                <a:solidFill>
                  <a:srgbClr val="40A67A"/>
                </a:solidFill>
              </a:rPr>
              <a:t> </a:t>
            </a:r>
            <a:r>
              <a:rPr lang="en-IE" sz="2100" b="1" dirty="0" err="1">
                <a:solidFill>
                  <a:srgbClr val="40A67A"/>
                </a:solidFill>
              </a:rPr>
              <a:t>finanțare</a:t>
            </a:r>
            <a:r>
              <a:rPr lang="en-IE" sz="2100" dirty="0">
                <a:solidFill>
                  <a:srgbClr val="3F3F3F"/>
                </a:solidFill>
              </a:rPr>
              <a:t>, </a:t>
            </a:r>
            <a:r>
              <a:rPr lang="en-IE" sz="2100" dirty="0" err="1">
                <a:solidFill>
                  <a:srgbClr val="3F3F3F"/>
                </a:solidFill>
              </a:rPr>
              <a:t>permițând</a:t>
            </a:r>
            <a:r>
              <a:rPr lang="en-IE" sz="2100" dirty="0">
                <a:solidFill>
                  <a:srgbClr val="3F3F3F"/>
                </a:solidFill>
              </a:rPr>
              <a:t> </a:t>
            </a:r>
            <a:r>
              <a:rPr lang="en-IE" sz="2100" dirty="0" err="1">
                <a:solidFill>
                  <a:srgbClr val="3F3F3F"/>
                </a:solidFill>
              </a:rPr>
              <a:t>comunicarea</a:t>
            </a:r>
            <a:r>
              <a:rPr lang="en-IE" sz="2100" dirty="0">
                <a:solidFill>
                  <a:srgbClr val="3F3F3F"/>
                </a:solidFill>
              </a:rPr>
              <a:t> </a:t>
            </a:r>
            <a:r>
              <a:rPr lang="en-IE" sz="2100" dirty="0" err="1">
                <a:solidFill>
                  <a:srgbClr val="3F3F3F"/>
                </a:solidFill>
              </a:rPr>
              <a:t>internațională</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locală</a:t>
            </a:r>
            <a:r>
              <a:rPr lang="en-IE" sz="2100" dirty="0">
                <a:solidFill>
                  <a:srgbClr val="3F3F3F"/>
                </a:solidFill>
              </a:rPr>
              <a:t>, </a:t>
            </a:r>
            <a:r>
              <a:rPr lang="en-IE" sz="2100" dirty="0" err="1">
                <a:solidFill>
                  <a:srgbClr val="3F3F3F"/>
                </a:solidFill>
              </a:rPr>
              <a:t>împărtășind</a:t>
            </a:r>
            <a:r>
              <a:rPr lang="en-IE" sz="2100" dirty="0">
                <a:solidFill>
                  <a:srgbClr val="3F3F3F"/>
                </a:solidFill>
              </a:rPr>
              <a:t> </a:t>
            </a:r>
            <a:r>
              <a:rPr lang="en-IE" sz="2100" dirty="0" err="1">
                <a:solidFill>
                  <a:srgbClr val="3F3F3F"/>
                </a:solidFill>
              </a:rPr>
              <a:t>cunoaștere</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informații</a:t>
            </a:r>
            <a:r>
              <a:rPr lang="en-IE" sz="2100" dirty="0">
                <a:solidFill>
                  <a:srgbClr val="3F3F3F"/>
                </a:solidFill>
              </a:rPr>
              <a:t>, </a:t>
            </a:r>
            <a:r>
              <a:rPr lang="en-IE" sz="2100" dirty="0" err="1">
                <a:solidFill>
                  <a:srgbClr val="3F3F3F"/>
                </a:solidFill>
              </a:rPr>
              <a:t>în</a:t>
            </a:r>
            <a:r>
              <a:rPr lang="en-IE" sz="2100" dirty="0">
                <a:solidFill>
                  <a:srgbClr val="3F3F3F"/>
                </a:solidFill>
              </a:rPr>
              <a:t> </a:t>
            </a:r>
            <a:r>
              <a:rPr lang="en-IE" sz="2100" dirty="0" err="1">
                <a:solidFill>
                  <a:srgbClr val="3F3F3F"/>
                </a:solidFill>
              </a:rPr>
              <a:t>timp</a:t>
            </a:r>
            <a:r>
              <a:rPr lang="en-IE" sz="2100" dirty="0">
                <a:solidFill>
                  <a:srgbClr val="3F3F3F"/>
                </a:solidFill>
              </a:rPr>
              <a:t> real - de ex. </a:t>
            </a:r>
            <a:r>
              <a:rPr lang="en-IE" sz="2100" b="1" i="1" dirty="0">
                <a:solidFill>
                  <a:srgbClr val="3F3F3F"/>
                </a:solidFill>
              </a:rPr>
              <a:t>crowdsourcing,  </a:t>
            </a:r>
            <a:r>
              <a:rPr lang="en-IE" sz="2100" dirty="0" err="1">
                <a:solidFill>
                  <a:srgbClr val="3F3F3F"/>
                </a:solidFill>
              </a:rPr>
              <a:t>astfel</a:t>
            </a:r>
            <a:r>
              <a:rPr lang="en-IE" sz="2100" dirty="0">
                <a:solidFill>
                  <a:srgbClr val="3F3F3F"/>
                </a:solidFill>
              </a:rPr>
              <a:t> </a:t>
            </a:r>
            <a:r>
              <a:rPr lang="en-IE" sz="2100" dirty="0" err="1">
                <a:solidFill>
                  <a:srgbClr val="3F3F3F"/>
                </a:solidFill>
              </a:rPr>
              <a:t>încât</a:t>
            </a:r>
            <a:r>
              <a:rPr lang="en-IE" sz="2100" dirty="0">
                <a:solidFill>
                  <a:srgbClr val="3F3F3F"/>
                </a:solidFill>
              </a:rPr>
              <a:t> </a:t>
            </a:r>
            <a:r>
              <a:rPr lang="en-IE" sz="2100" dirty="0" err="1">
                <a:solidFill>
                  <a:srgbClr val="3F3F3F"/>
                </a:solidFill>
              </a:rPr>
              <a:t>finanțarea</a:t>
            </a:r>
            <a:r>
              <a:rPr lang="en-IE" sz="2100" dirty="0">
                <a:solidFill>
                  <a:srgbClr val="3F3F3F"/>
                </a:solidFill>
              </a:rPr>
              <a:t> </a:t>
            </a:r>
            <a:r>
              <a:rPr lang="en-IE" sz="2100" dirty="0" err="1">
                <a:solidFill>
                  <a:srgbClr val="3F3F3F"/>
                </a:solidFill>
              </a:rPr>
              <a:t>și</a:t>
            </a:r>
            <a:r>
              <a:rPr lang="en-IE" sz="2100" dirty="0">
                <a:solidFill>
                  <a:srgbClr val="3F3F3F"/>
                </a:solidFill>
              </a:rPr>
              <a:t> </a:t>
            </a:r>
            <a:r>
              <a:rPr lang="en-IE" sz="2100" dirty="0" err="1">
                <a:solidFill>
                  <a:srgbClr val="3F3F3F"/>
                </a:solidFill>
              </a:rPr>
              <a:t>sprijinul</a:t>
            </a:r>
            <a:r>
              <a:rPr lang="en-IE" sz="2100" dirty="0">
                <a:solidFill>
                  <a:srgbClr val="3F3F3F"/>
                </a:solidFill>
              </a:rPr>
              <a:t> pot fi </a:t>
            </a:r>
            <a:r>
              <a:rPr lang="en-IE" sz="2100" dirty="0" err="1">
                <a:solidFill>
                  <a:srgbClr val="3F3F3F"/>
                </a:solidFill>
              </a:rPr>
              <a:t>atinse</a:t>
            </a:r>
            <a:r>
              <a:rPr lang="en-IE" sz="2100" dirty="0">
                <a:solidFill>
                  <a:srgbClr val="3F3F3F"/>
                </a:solidFill>
              </a:rPr>
              <a:t> de </a:t>
            </a:r>
            <a:r>
              <a:rPr lang="en-IE" sz="2100" dirty="0" err="1">
                <a:solidFill>
                  <a:srgbClr val="3F3F3F"/>
                </a:solidFill>
              </a:rPr>
              <a:t>către</a:t>
            </a:r>
            <a:r>
              <a:rPr lang="en-IE" sz="2100" dirty="0">
                <a:solidFill>
                  <a:srgbClr val="3F3F3F"/>
                </a:solidFill>
              </a:rPr>
              <a:t> </a:t>
            </a:r>
            <a:r>
              <a:rPr lang="en-IE" sz="2100" dirty="0" err="1">
                <a:solidFill>
                  <a:srgbClr val="3F3F3F"/>
                </a:solidFill>
              </a:rPr>
              <a:t>indivizi</a:t>
            </a:r>
            <a:r>
              <a:rPr lang="en-IE" sz="2100" dirty="0">
                <a:solidFill>
                  <a:srgbClr val="3F3F3F"/>
                </a:solidFill>
              </a:rPr>
              <a:t> </a:t>
            </a:r>
            <a:r>
              <a:rPr lang="en-IE" sz="2100" dirty="0" err="1">
                <a:solidFill>
                  <a:srgbClr val="3F3F3F"/>
                </a:solidFill>
              </a:rPr>
              <a:t>sau</a:t>
            </a:r>
            <a:r>
              <a:rPr lang="en-IE" sz="2100" dirty="0">
                <a:solidFill>
                  <a:srgbClr val="3F3F3F"/>
                </a:solidFill>
              </a:rPr>
              <a:t> </a:t>
            </a:r>
            <a:r>
              <a:rPr lang="en-IE" sz="2100" dirty="0" err="1">
                <a:solidFill>
                  <a:srgbClr val="3F3F3F"/>
                </a:solidFill>
              </a:rPr>
              <a:t>organizații</a:t>
            </a:r>
            <a:r>
              <a:rPr lang="en-IE" sz="2100" dirty="0">
                <a:solidFill>
                  <a:srgbClr val="3F3F3F"/>
                </a:solidFill>
              </a:rPr>
              <a:t>.</a:t>
            </a:r>
            <a:r>
              <a:rPr lang="en-IE" sz="2200" dirty="0">
                <a:solidFill>
                  <a:srgbClr val="3F3F3F"/>
                </a:solidFill>
              </a:rPr>
              <a:t>  </a:t>
            </a:r>
            <a:endParaRPr dirty="0"/>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p>
        </p:txBody>
      </p:sp>
      <p:sp>
        <p:nvSpPr>
          <p:cNvPr id="507" name="Google Shape;507;p15"/>
          <p:cNvSpPr txBox="1"/>
          <p:nvPr/>
        </p:nvSpPr>
        <p:spPr>
          <a:xfrm>
            <a:off x="171450" y="529249"/>
            <a:ext cx="3219450" cy="579950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lt1"/>
              </a:buClr>
              <a:buSzPct val="100000"/>
              <a:buFont typeface="Arial"/>
              <a:buNone/>
            </a:pPr>
            <a:r>
              <a:rPr lang="en-IE" sz="3600" b="1">
                <a:solidFill>
                  <a:schemeClr val="lt1"/>
                </a:solidFill>
                <a:latin typeface="Calibri"/>
                <a:ea typeface="Calibri"/>
                <a:cs typeface="Calibri"/>
                <a:sym typeface="Calibri"/>
              </a:rPr>
              <a:t>Oportunități de inovare socială</a:t>
            </a:r>
            <a:endParaRPr sz="36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r>
              <a:rPr lang="en-IE" sz="3600" b="1">
                <a:solidFill>
                  <a:schemeClr val="lt1"/>
                </a:solidFill>
                <a:latin typeface="Calibri"/>
                <a:ea typeface="Calibri"/>
                <a:cs typeface="Calibri"/>
                <a:sym typeface="Calibri"/>
              </a:rPr>
              <a:t> </a:t>
            </a:r>
            <a:endParaRPr/>
          </a:p>
          <a:p>
            <a:pPr marL="0" marR="0" lvl="0" indent="0" algn="ctr" rtl="0">
              <a:lnSpc>
                <a:spcPct val="90000"/>
              </a:lnSpc>
              <a:spcBef>
                <a:spcPts val="0"/>
              </a:spcBef>
              <a:spcAft>
                <a:spcPts val="0"/>
              </a:spcAft>
              <a:buClr>
                <a:schemeClr val="lt1"/>
              </a:buClr>
              <a:buSzPct val="100000"/>
              <a:buFont typeface="Arial"/>
              <a:buNone/>
            </a:pPr>
            <a:r>
              <a:rPr lang="en-IE" sz="3600" b="1">
                <a:solidFill>
                  <a:schemeClr val="lt1"/>
                </a:solidFill>
                <a:latin typeface="Calibri"/>
                <a:ea typeface="Calibri"/>
                <a:cs typeface="Calibri"/>
                <a:sym typeface="Calibri"/>
              </a:rPr>
              <a:t>Rezolvarea sărăciei prin</a:t>
            </a:r>
            <a:endParaRPr sz="36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r>
              <a:rPr lang="en-IE" sz="3600" b="1">
                <a:solidFill>
                  <a:schemeClr val="lt1"/>
                </a:solidFill>
                <a:latin typeface="Calibri"/>
                <a:ea typeface="Calibri"/>
                <a:cs typeface="Calibri"/>
                <a:sym typeface="Calibri"/>
              </a:rPr>
              <a:t>TIC (Tehnologia Informației și a Comunicațiilor)</a:t>
            </a:r>
            <a:endParaRPr/>
          </a:p>
          <a:p>
            <a:pPr marL="0" marR="0" lvl="0" indent="0" algn="ctr" rtl="0">
              <a:lnSpc>
                <a:spcPct val="90000"/>
              </a:lnSpc>
              <a:spcBef>
                <a:spcPts val="0"/>
              </a:spcBef>
              <a:spcAft>
                <a:spcPts val="0"/>
              </a:spcAft>
              <a:buClr>
                <a:schemeClr val="lt1"/>
              </a:buClr>
              <a:buSzPct val="100000"/>
              <a:buFont typeface="Arial"/>
              <a:buNone/>
            </a:pPr>
            <a:endParaRPr sz="36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r>
              <a:rPr lang="en-IE" sz="3600">
                <a:solidFill>
                  <a:schemeClr val="lt1"/>
                </a:solidFill>
                <a:latin typeface="Calibri"/>
                <a:ea typeface="Calibri"/>
                <a:cs typeface="Calibri"/>
                <a:sym typeface="Calibri"/>
              </a:rPr>
              <a:t>Exemple</a:t>
            </a:r>
            <a:endParaRPr sz="36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endParaRPr sz="36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r>
              <a:rPr lang="en-IE" sz="3600">
                <a:solidFill>
                  <a:schemeClr val="lt1"/>
                </a:solidFill>
                <a:latin typeface="Calibri"/>
                <a:ea typeface="Calibri"/>
                <a:cs typeface="Calibri"/>
                <a:sym typeface="Calibri"/>
              </a:rPr>
              <a:t> </a:t>
            </a:r>
            <a:r>
              <a:rPr lang="en-IE" sz="3600" i="1">
                <a:solidFill>
                  <a:schemeClr val="lt1"/>
                </a:solidFill>
                <a:latin typeface="Calibri"/>
                <a:ea typeface="Calibri"/>
                <a:cs typeface="Calibri"/>
                <a:sym typeface="Calibri"/>
              </a:rPr>
              <a:t>telefoane smart, calculatore, dispozitive conectate la internet, tehnologie wireless.</a:t>
            </a:r>
            <a:endParaRPr/>
          </a:p>
          <a:p>
            <a:pPr marL="0" marR="0" lvl="0" indent="0" algn="ctr" rtl="0">
              <a:lnSpc>
                <a:spcPct val="90000"/>
              </a:lnSpc>
              <a:spcBef>
                <a:spcPts val="0"/>
              </a:spcBef>
              <a:spcAft>
                <a:spcPts val="0"/>
              </a:spcAft>
              <a:buClr>
                <a:schemeClr val="lt1"/>
              </a:buClr>
              <a:buSzPct val="100000"/>
              <a:buFont typeface="Arial"/>
              <a:buNone/>
            </a:pPr>
            <a:endParaRPr sz="3600" i="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endParaRPr sz="36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r>
              <a:rPr lang="en-IE" sz="2000">
                <a:solidFill>
                  <a:schemeClr val="lt1"/>
                </a:solidFill>
                <a:latin typeface="Calibri"/>
                <a:ea typeface="Calibri"/>
                <a:cs typeface="Calibri"/>
                <a:sym typeface="Calibri"/>
              </a:rPr>
              <a:t>Citește </a:t>
            </a:r>
            <a:r>
              <a:rPr lang="en-IE" sz="2000" u="sng">
                <a:solidFill>
                  <a:schemeClr val="lt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mai mult</a:t>
            </a:r>
            <a:endParaRPr sz="20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endParaRPr sz="3600" b="1">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ct val="100000"/>
              <a:buFont typeface="Arial"/>
              <a:buNone/>
            </a:pPr>
            <a:endParaRPr sz="36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6"/>
          <p:cNvSpPr txBox="1">
            <a:spLocks noGrp="1"/>
          </p:cNvSpPr>
          <p:nvPr>
            <p:ph type="body" idx="1"/>
          </p:nvPr>
        </p:nvSpPr>
        <p:spPr>
          <a:xfrm>
            <a:off x="3966825" y="234400"/>
            <a:ext cx="7540500" cy="297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D2A59"/>
              </a:buClr>
              <a:buSzPts val="2200"/>
              <a:buNone/>
            </a:pPr>
            <a:r>
              <a:rPr lang="en-IE" sz="2200" b="1">
                <a:solidFill>
                  <a:srgbClr val="ED2A59"/>
                </a:solidFill>
              </a:rPr>
              <a:t>TIC include o listă lungă de componente despre calculatoare și tehnologii digitale. </a:t>
            </a:r>
            <a:r>
              <a:rPr lang="en-IE" sz="2200">
                <a:solidFill>
                  <a:srgbClr val="3F3F3F"/>
                </a:solidFill>
              </a:rPr>
              <a:t> Lista componentelor TIC este fără sfârșit </a:t>
            </a:r>
            <a:r>
              <a:rPr lang="en-IE" sz="2200" b="1" i="1">
                <a:solidFill>
                  <a:srgbClr val="3F3F3F"/>
                </a:solidFill>
              </a:rPr>
              <a:t>(cloud computing, software, hardware, acces la internet, date, tranzacții, tehnologii de comunicație</a:t>
            </a:r>
            <a:r>
              <a:rPr lang="en-IE" sz="2200">
                <a:solidFill>
                  <a:srgbClr val="3F3F3F"/>
                </a:solidFill>
              </a:rPr>
              <a:t>…). Astfel, TIC poate continua să revoluționeze experiența umană. De exemplu, pe vremuri, calculatoarele răspundeau la telefon și direcționau apelurile către persoane; acum, roboții nu doar răspund la telefon, dar, de multe ori, rezolvă mult mai eficient și mai rapid, solicitările apelanților. </a:t>
            </a:r>
            <a:endParaRPr/>
          </a:p>
        </p:txBody>
      </p:sp>
      <p:sp>
        <p:nvSpPr>
          <p:cNvPr id="513" name="Google Shape;513;p16"/>
          <p:cNvSpPr txBox="1">
            <a:spLocks noGrp="1"/>
          </p:cNvSpPr>
          <p:nvPr>
            <p:ph type="body" idx="2"/>
          </p:nvPr>
        </p:nvSpPr>
        <p:spPr>
          <a:xfrm>
            <a:off x="334045" y="234400"/>
            <a:ext cx="2852539" cy="520651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600"/>
              <a:buNone/>
            </a:pPr>
            <a:r>
              <a:rPr lang="en-IE"/>
              <a:t>Componente ale TIC </a:t>
            </a:r>
            <a:endParaRPr/>
          </a:p>
          <a:p>
            <a:pPr marL="0" lvl="0" indent="0" algn="ctr" rtl="0">
              <a:lnSpc>
                <a:spcPct val="90000"/>
              </a:lnSpc>
              <a:spcBef>
                <a:spcPts val="1000"/>
              </a:spcBef>
              <a:spcAft>
                <a:spcPts val="0"/>
              </a:spcAft>
              <a:buClr>
                <a:schemeClr val="lt1"/>
              </a:buClr>
              <a:buSzPts val="2800"/>
              <a:buNone/>
            </a:pPr>
            <a:endParaRPr sz="2800"/>
          </a:p>
          <a:p>
            <a:pPr marL="0" lvl="0" indent="0" algn="ctr" rtl="0">
              <a:lnSpc>
                <a:spcPct val="90000"/>
              </a:lnSpc>
              <a:spcBef>
                <a:spcPts val="1000"/>
              </a:spcBef>
              <a:spcAft>
                <a:spcPts val="0"/>
              </a:spcAft>
              <a:buClr>
                <a:schemeClr val="lt1"/>
              </a:buClr>
              <a:buSzPts val="2800"/>
              <a:buNone/>
            </a:pPr>
            <a:r>
              <a:rPr lang="en-IE" sz="2800"/>
              <a:t>…sunt tehnologii care se combină, astfel încât să permită persoanelor și organizațiilor să interacționeze în lumea digitală</a:t>
            </a:r>
            <a:endParaRPr sz="2800"/>
          </a:p>
          <a:p>
            <a:pPr marL="0" lvl="0" indent="0" algn="ctr" rtl="0">
              <a:lnSpc>
                <a:spcPct val="90000"/>
              </a:lnSpc>
              <a:spcBef>
                <a:spcPts val="1000"/>
              </a:spcBef>
              <a:spcAft>
                <a:spcPts val="0"/>
              </a:spcAft>
              <a:buClr>
                <a:schemeClr val="lt1"/>
              </a:buClr>
              <a:buSzPts val="2800"/>
              <a:buNone/>
            </a:pPr>
            <a:endParaRPr sz="2800"/>
          </a:p>
          <a:p>
            <a:pPr marL="0" lvl="0" indent="0" algn="ctr" rtl="0">
              <a:lnSpc>
                <a:spcPct val="90000"/>
              </a:lnSpc>
              <a:spcBef>
                <a:spcPts val="1000"/>
              </a:spcBef>
              <a:spcAft>
                <a:spcPts val="0"/>
              </a:spcAft>
              <a:buClr>
                <a:schemeClr val="lt1"/>
              </a:buClr>
              <a:buSzPts val="1800"/>
              <a:buNone/>
            </a:pPr>
            <a:r>
              <a:rPr lang="en-IE" sz="1800" u="sng">
                <a:solidFill>
                  <a:schemeClr val="hlink"/>
                </a:solidFill>
                <a:hlinkClick r:id="rId3"/>
              </a:rPr>
              <a:t>Citește mai mult</a:t>
            </a:r>
            <a:endParaRPr sz="1800"/>
          </a:p>
        </p:txBody>
      </p:sp>
      <p:pic>
        <p:nvPicPr>
          <p:cNvPr id="514" name="Google Shape;514;p16" descr="Components of ICT"/>
          <p:cNvPicPr preferRelativeResize="0"/>
          <p:nvPr/>
        </p:nvPicPr>
        <p:blipFill rotWithShape="1">
          <a:blip r:embed="rId4">
            <a:alphaModFix/>
          </a:blip>
          <a:srcRect l="7033" t="23212" r="7418" b="7980"/>
          <a:stretch/>
        </p:blipFill>
        <p:spPr>
          <a:xfrm>
            <a:off x="5819399" y="3617482"/>
            <a:ext cx="3663825" cy="3135568"/>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7"/>
          <p:cNvSpPr txBox="1">
            <a:spLocks noGrp="1"/>
          </p:cNvSpPr>
          <p:nvPr>
            <p:ph type="body" idx="1"/>
          </p:nvPr>
        </p:nvSpPr>
        <p:spPr>
          <a:xfrm>
            <a:off x="3794810" y="396041"/>
            <a:ext cx="8029015" cy="601520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ED2A59"/>
              </a:buClr>
              <a:buSzPts val="2400"/>
              <a:buFont typeface="Noto Sans Symbols"/>
              <a:buChar char="✔"/>
            </a:pPr>
            <a:r>
              <a:rPr lang="en-IE" sz="2400" b="1" dirty="0">
                <a:solidFill>
                  <a:srgbClr val="ED2A59"/>
                </a:solidFill>
              </a:rPr>
              <a:t>TIC </a:t>
            </a:r>
            <a:r>
              <a:rPr lang="ro-RO" sz="2400" b="1" dirty="0" smtClean="0">
                <a:solidFill>
                  <a:srgbClr val="ED2A59"/>
                </a:solidFill>
              </a:rPr>
              <a:t>Tehnologia Informa</a:t>
            </a:r>
            <a:r>
              <a:rPr lang="ro-RO" b="1" dirty="0" smtClean="0">
                <a:solidFill>
                  <a:srgbClr val="ED2A59"/>
                </a:solidFill>
              </a:rPr>
              <a:t>ț</a:t>
            </a:r>
            <a:r>
              <a:rPr lang="ro-RO" sz="2400" b="1" dirty="0" smtClean="0">
                <a:solidFill>
                  <a:srgbClr val="ED2A59"/>
                </a:solidFill>
              </a:rPr>
              <a:t>iei </a:t>
            </a:r>
            <a:r>
              <a:rPr lang="ro-RO" b="1" dirty="0" smtClean="0">
                <a:solidFill>
                  <a:srgbClr val="ED2A59"/>
                </a:solidFill>
              </a:rPr>
              <a:t>ș</a:t>
            </a:r>
            <a:r>
              <a:rPr lang="ro-RO" sz="2400" b="1" dirty="0" smtClean="0">
                <a:solidFill>
                  <a:srgbClr val="ED2A59"/>
                </a:solidFill>
              </a:rPr>
              <a:t>i a Comunica</a:t>
            </a:r>
            <a:r>
              <a:rPr lang="ro-RO" b="1" dirty="0" smtClean="0">
                <a:solidFill>
                  <a:srgbClr val="ED2A59"/>
                </a:solidFill>
              </a:rPr>
              <a:t>ț</a:t>
            </a:r>
            <a:r>
              <a:rPr lang="ro-RO" sz="2400" b="1" dirty="0" smtClean="0">
                <a:solidFill>
                  <a:srgbClr val="ED2A59"/>
                </a:solidFill>
              </a:rPr>
              <a:t>iilor</a:t>
            </a:r>
            <a:r>
              <a:rPr lang="en-IE" sz="2400" b="1" dirty="0" smtClean="0">
                <a:solidFill>
                  <a:srgbClr val="ED2A59"/>
                </a:solidFill>
              </a:rPr>
              <a:t>, </a:t>
            </a:r>
            <a:r>
              <a:rPr lang="en-IE" dirty="0" err="1">
                <a:solidFill>
                  <a:srgbClr val="3F3F3F"/>
                </a:solidFill>
              </a:rPr>
              <a:t>î</a:t>
            </a:r>
            <a:r>
              <a:rPr lang="en-IE" sz="2400" dirty="0" err="1">
                <a:solidFill>
                  <a:srgbClr val="3F3F3F"/>
                </a:solidFill>
              </a:rPr>
              <a:t>n</a:t>
            </a:r>
            <a:r>
              <a:rPr lang="en-IE" sz="2400" dirty="0">
                <a:solidFill>
                  <a:srgbClr val="3F3F3F"/>
                </a:solidFill>
              </a:rPr>
              <a:t> special </a:t>
            </a:r>
            <a:endParaRPr dirty="0">
              <a:solidFill>
                <a:srgbClr val="3F3F3F"/>
              </a:solidFill>
            </a:endParaRPr>
          </a:p>
          <a:p>
            <a:pPr marL="0" lvl="0" indent="0" algn="l" rtl="0">
              <a:lnSpc>
                <a:spcPct val="90000"/>
              </a:lnSpc>
              <a:spcBef>
                <a:spcPts val="0"/>
              </a:spcBef>
              <a:spcAft>
                <a:spcPts val="0"/>
              </a:spcAft>
              <a:buNone/>
            </a:pPr>
            <a:r>
              <a:rPr lang="ro-RO" dirty="0" smtClean="0">
                <a:solidFill>
                  <a:srgbClr val="3F3F3F"/>
                </a:solidFill>
              </a:rPr>
              <a:t>î</a:t>
            </a:r>
            <a:r>
              <a:rPr lang="ro-RO" sz="2400" dirty="0" smtClean="0">
                <a:solidFill>
                  <a:srgbClr val="3F3F3F"/>
                </a:solidFill>
              </a:rPr>
              <a:t>n zone rurale, </a:t>
            </a:r>
            <a:r>
              <a:rPr lang="ro-RO" sz="2400" b="1" i="1" dirty="0" smtClean="0">
                <a:solidFill>
                  <a:srgbClr val="3F3F3F"/>
                </a:solidFill>
              </a:rPr>
              <a:t>reduce costurile legate de </a:t>
            </a:r>
            <a:r>
              <a:rPr lang="ro-RO" b="1" i="1" dirty="0" smtClean="0">
                <a:solidFill>
                  <a:srgbClr val="3F3F3F"/>
                </a:solidFill>
              </a:rPr>
              <a:t>transmiterea informației și de transferul de bani, eficientizează serviciile</a:t>
            </a:r>
            <a:r>
              <a:rPr lang="ro-RO" dirty="0" smtClean="0">
                <a:solidFill>
                  <a:srgbClr val="3F3F3F"/>
                </a:solidFill>
              </a:rPr>
              <a:t>, generează noi </a:t>
            </a:r>
            <a:r>
              <a:rPr lang="ro-RO" b="1" i="1" dirty="0" smtClean="0">
                <a:solidFill>
                  <a:srgbClr val="3F3F3F"/>
                </a:solidFill>
              </a:rPr>
              <a:t>metode de câștiguri financiare </a:t>
            </a:r>
            <a:r>
              <a:rPr lang="ro-RO" dirty="0" smtClean="0">
                <a:solidFill>
                  <a:srgbClr val="3F3F3F"/>
                </a:solidFill>
              </a:rPr>
              <a:t>și protejează resursele. Totodată, TIC a transformat felul în care </a:t>
            </a:r>
            <a:r>
              <a:rPr lang="ro-RO" b="1" i="1" dirty="0" smtClean="0">
                <a:solidFill>
                  <a:srgbClr val="3F3F3F"/>
                </a:solidFill>
              </a:rPr>
              <a:t>operează</a:t>
            </a:r>
            <a:r>
              <a:rPr lang="ro-RO" dirty="0" smtClean="0">
                <a:solidFill>
                  <a:srgbClr val="3F3F3F"/>
                </a:solidFill>
              </a:rPr>
              <a:t>, </a:t>
            </a:r>
            <a:r>
              <a:rPr lang="ro-RO" b="1" i="1" dirty="0" smtClean="0">
                <a:solidFill>
                  <a:srgbClr val="3F3F3F"/>
                </a:solidFill>
              </a:rPr>
              <a:t>comunică și cooperează </a:t>
            </a:r>
            <a:r>
              <a:rPr lang="ro-RO" dirty="0" smtClean="0">
                <a:solidFill>
                  <a:srgbClr val="3F3F3F"/>
                </a:solidFill>
              </a:rPr>
              <a:t>afacerile, oamenii și guvernele</a:t>
            </a:r>
            <a:r>
              <a:rPr lang="en-IE" dirty="0" smtClean="0">
                <a:solidFill>
                  <a:srgbClr val="3F3F3F"/>
                </a:solidFill>
              </a:rPr>
              <a:t>. </a:t>
            </a:r>
            <a:r>
              <a:rPr lang="en-IE" sz="2400" dirty="0" smtClean="0">
                <a:solidFill>
                  <a:srgbClr val="3F3F3F"/>
                </a:solidFill>
              </a:rPr>
              <a:t> </a:t>
            </a:r>
            <a:endParaRPr dirty="0"/>
          </a:p>
          <a:p>
            <a:pPr marL="0" lvl="0" indent="0" algn="l" rtl="0">
              <a:lnSpc>
                <a:spcPct val="90000"/>
              </a:lnSpc>
              <a:spcBef>
                <a:spcPts val="1000"/>
              </a:spcBef>
              <a:spcAft>
                <a:spcPts val="0"/>
              </a:spcAft>
              <a:buClr>
                <a:schemeClr val="dk1"/>
              </a:buClr>
              <a:buSzPts val="1000"/>
              <a:buNone/>
            </a:pPr>
            <a:endParaRPr sz="1000" dirty="0">
              <a:solidFill>
                <a:srgbClr val="3F3F3F"/>
              </a:solidFill>
            </a:endParaRPr>
          </a:p>
          <a:p>
            <a:pPr marL="342900" lvl="0" indent="-342900" algn="l" rtl="0">
              <a:lnSpc>
                <a:spcPct val="90000"/>
              </a:lnSpc>
              <a:spcBef>
                <a:spcPts val="1000"/>
              </a:spcBef>
              <a:spcAft>
                <a:spcPts val="0"/>
              </a:spcAft>
              <a:buClr>
                <a:srgbClr val="ED2A59"/>
              </a:buClr>
              <a:buSzPts val="2400"/>
              <a:buFont typeface="Noto Sans Symbols"/>
              <a:buChar char="✔"/>
            </a:pPr>
            <a:r>
              <a:rPr lang="en-IE" b="1" dirty="0">
                <a:solidFill>
                  <a:srgbClr val="ED2A59"/>
                </a:solidFill>
              </a:rPr>
              <a:t>TIC </a:t>
            </a:r>
            <a:r>
              <a:rPr lang="ro-RO" b="1" dirty="0" smtClean="0">
                <a:solidFill>
                  <a:srgbClr val="ED2A59"/>
                </a:solidFill>
              </a:rPr>
              <a:t>Educație</a:t>
            </a:r>
            <a:r>
              <a:rPr lang="en-IE" b="1" dirty="0" smtClean="0">
                <a:solidFill>
                  <a:srgbClr val="ED2A59"/>
                </a:solidFill>
              </a:rPr>
              <a:t>. </a:t>
            </a:r>
            <a:r>
              <a:rPr lang="ro-RO" b="1" i="1" dirty="0" smtClean="0">
                <a:solidFill>
                  <a:srgbClr val="3F3F3F"/>
                </a:solidFill>
              </a:rPr>
              <a:t>Decalajul di</a:t>
            </a:r>
            <a:r>
              <a:rPr lang="ro-RO" sz="2400" b="1" i="1" dirty="0" smtClean="0">
                <a:solidFill>
                  <a:srgbClr val="3F3F3F"/>
                </a:solidFill>
              </a:rPr>
              <a:t>gital </a:t>
            </a:r>
            <a:r>
              <a:rPr lang="ro-RO" dirty="0" smtClean="0">
                <a:solidFill>
                  <a:srgbClr val="3F3F3F"/>
                </a:solidFill>
              </a:rPr>
              <a:t>î</a:t>
            </a:r>
            <a:r>
              <a:rPr lang="ro-RO" sz="2400" dirty="0" smtClean="0">
                <a:solidFill>
                  <a:srgbClr val="3F3F3F"/>
                </a:solidFill>
              </a:rPr>
              <a:t>n ceea ce prive</a:t>
            </a:r>
            <a:r>
              <a:rPr lang="ro-RO" dirty="0" smtClean="0">
                <a:solidFill>
                  <a:srgbClr val="3F3F3F"/>
                </a:solidFill>
              </a:rPr>
              <a:t>ș</a:t>
            </a:r>
            <a:r>
              <a:rPr lang="ro-RO" sz="2400" dirty="0" smtClean="0">
                <a:solidFill>
                  <a:srgbClr val="3F3F3F"/>
                </a:solidFill>
              </a:rPr>
              <a:t>te num</a:t>
            </a:r>
            <a:r>
              <a:rPr lang="ro-RO" dirty="0" smtClean="0">
                <a:solidFill>
                  <a:srgbClr val="3F3F3F"/>
                </a:solidFill>
              </a:rPr>
              <a:t>ă</a:t>
            </a:r>
            <a:r>
              <a:rPr lang="ro-RO" sz="2400" dirty="0" smtClean="0">
                <a:solidFill>
                  <a:srgbClr val="3F3F3F"/>
                </a:solidFill>
              </a:rPr>
              <a:t>rul de abonamente de band</a:t>
            </a:r>
            <a:r>
              <a:rPr lang="ro-RO" dirty="0" smtClean="0">
                <a:solidFill>
                  <a:srgbClr val="3F3F3F"/>
                </a:solidFill>
              </a:rPr>
              <a:t>ă</a:t>
            </a:r>
            <a:r>
              <a:rPr lang="ro-RO" sz="2400" dirty="0" smtClean="0">
                <a:solidFill>
                  <a:srgbClr val="3F3F3F"/>
                </a:solidFill>
              </a:rPr>
              <a:t> larg</a:t>
            </a:r>
            <a:r>
              <a:rPr lang="ro-RO" dirty="0" smtClean="0">
                <a:solidFill>
                  <a:srgbClr val="3F3F3F"/>
                </a:solidFill>
              </a:rPr>
              <a:t>ă </a:t>
            </a:r>
            <a:r>
              <a:rPr lang="ro-RO" sz="2400" dirty="0" smtClean="0">
                <a:solidFill>
                  <a:srgbClr val="3F3F3F"/>
                </a:solidFill>
              </a:rPr>
              <a:t>mobil</a:t>
            </a:r>
            <a:r>
              <a:rPr lang="ro-RO" dirty="0" smtClean="0">
                <a:solidFill>
                  <a:srgbClr val="3F3F3F"/>
                </a:solidFill>
              </a:rPr>
              <a:t>ă,</a:t>
            </a:r>
            <a:r>
              <a:rPr lang="ro-RO" sz="2400" dirty="0" smtClean="0">
                <a:solidFill>
                  <a:srgbClr val="3F3F3F"/>
                </a:solidFill>
              </a:rPr>
              <a:t> </a:t>
            </a:r>
            <a:r>
              <a:rPr lang="ro-RO" dirty="0" smtClean="0">
                <a:solidFill>
                  <a:srgbClr val="3F3F3F"/>
                </a:solidFill>
              </a:rPr>
              <a:t>î</a:t>
            </a:r>
            <a:r>
              <a:rPr lang="ro-RO" sz="2400" dirty="0" smtClean="0">
                <a:solidFill>
                  <a:srgbClr val="3F3F3F"/>
                </a:solidFill>
              </a:rPr>
              <a:t>n </a:t>
            </a:r>
            <a:r>
              <a:rPr lang="ro-RO" dirty="0" smtClean="0">
                <a:solidFill>
                  <a:srgbClr val="3F3F3F"/>
                </a:solidFill>
              </a:rPr>
              <a:t>ță</a:t>
            </a:r>
            <a:r>
              <a:rPr lang="ro-RO" sz="2400" dirty="0" smtClean="0">
                <a:solidFill>
                  <a:srgbClr val="3F3F3F"/>
                </a:solidFill>
              </a:rPr>
              <a:t>rile mai pu</a:t>
            </a:r>
            <a:r>
              <a:rPr lang="ro-RO" dirty="0" smtClean="0">
                <a:solidFill>
                  <a:srgbClr val="3F3F3F"/>
                </a:solidFill>
              </a:rPr>
              <a:t>ț</a:t>
            </a:r>
            <a:r>
              <a:rPr lang="ro-RO" sz="2400" dirty="0" smtClean="0">
                <a:solidFill>
                  <a:srgbClr val="3F3F3F"/>
                </a:solidFill>
              </a:rPr>
              <a:t>in dezvoltate</a:t>
            </a:r>
            <a:r>
              <a:rPr lang="ro-RO" dirty="0" smtClean="0">
                <a:solidFill>
                  <a:srgbClr val="3F3F3F"/>
                </a:solidFill>
              </a:rPr>
              <a:t>, este de patru ori mai mic decât cel din țările dezvoltate. </a:t>
            </a:r>
            <a:r>
              <a:rPr lang="ro-RO" sz="2400" dirty="0" smtClean="0">
                <a:solidFill>
                  <a:srgbClr val="3F3F3F"/>
                </a:solidFill>
              </a:rPr>
              <a:t>(ITU, 2017). </a:t>
            </a:r>
            <a:r>
              <a:rPr lang="ro-RO" dirty="0" smtClean="0">
                <a:solidFill>
                  <a:srgbClr val="3F3F3F"/>
                </a:solidFill>
              </a:rPr>
              <a:t>TIC furnizează </a:t>
            </a:r>
            <a:r>
              <a:rPr lang="ro-RO" b="1" dirty="0" smtClean="0">
                <a:solidFill>
                  <a:srgbClr val="3F3F3F"/>
                </a:solidFill>
              </a:rPr>
              <a:t>tinerilor antreprenori</a:t>
            </a:r>
            <a:r>
              <a:rPr lang="ro-RO" dirty="0" smtClean="0">
                <a:solidFill>
                  <a:srgbClr val="3F3F3F"/>
                </a:solidFill>
              </a:rPr>
              <a:t>, </a:t>
            </a:r>
            <a:r>
              <a:rPr lang="ro-RO" b="1" dirty="0" smtClean="0">
                <a:solidFill>
                  <a:srgbClr val="3F3F3F"/>
                </a:solidFill>
              </a:rPr>
              <a:t>acces mai ieftin și de încredere la dispozitive TIC </a:t>
            </a:r>
            <a:r>
              <a:rPr lang="ro-RO" dirty="0" smtClean="0">
                <a:solidFill>
                  <a:srgbClr val="3F3F3F"/>
                </a:solidFill>
              </a:rPr>
              <a:t>și le </a:t>
            </a:r>
            <a:r>
              <a:rPr lang="ro-RO" b="1" dirty="0" smtClean="0">
                <a:solidFill>
                  <a:srgbClr val="3F3F3F"/>
                </a:solidFill>
              </a:rPr>
              <a:t>conectează</a:t>
            </a:r>
            <a:r>
              <a:rPr lang="ro-RO" dirty="0" smtClean="0">
                <a:solidFill>
                  <a:srgbClr val="3F3F3F"/>
                </a:solidFill>
              </a:rPr>
              <a:t> cu infrastructura potrivită. Inovarea digitală TIC </a:t>
            </a:r>
            <a:r>
              <a:rPr lang="ro-RO" b="1" dirty="0" smtClean="0">
                <a:solidFill>
                  <a:srgbClr val="3F3F3F"/>
                </a:solidFill>
              </a:rPr>
              <a:t>sprijină tinerii să devină </a:t>
            </a:r>
            <a:r>
              <a:rPr lang="ro-RO" dirty="0" smtClean="0">
                <a:solidFill>
                  <a:srgbClr val="3F3F3F"/>
                </a:solidFill>
              </a:rPr>
              <a:t>factori de inovare</a:t>
            </a:r>
            <a:r>
              <a:rPr lang="en-IE" dirty="0" smtClean="0">
                <a:solidFill>
                  <a:srgbClr val="3F3F3F"/>
                </a:solidFill>
              </a:rPr>
              <a:t>. </a:t>
            </a:r>
            <a:endParaRPr sz="1000" dirty="0">
              <a:solidFill>
                <a:srgbClr val="3F3F3F"/>
              </a:solidFill>
            </a:endParaRPr>
          </a:p>
          <a:p>
            <a:pPr marL="0" lvl="0" indent="0" algn="l" rtl="0">
              <a:lnSpc>
                <a:spcPct val="90000"/>
              </a:lnSpc>
              <a:spcBef>
                <a:spcPts val="1000"/>
              </a:spcBef>
              <a:spcAft>
                <a:spcPts val="0"/>
              </a:spcAft>
              <a:buClr>
                <a:srgbClr val="ED2A59"/>
              </a:buClr>
              <a:buSzPts val="2400"/>
              <a:buNone/>
            </a:pPr>
            <a:r>
              <a:rPr lang="ro-RO" sz="2400" b="1" i="1" dirty="0" smtClean="0">
                <a:solidFill>
                  <a:srgbClr val="ED2A59"/>
                </a:solidFill>
              </a:rPr>
              <a:t>Not</a:t>
            </a:r>
            <a:r>
              <a:rPr lang="ro-RO" b="1" i="1" dirty="0" smtClean="0">
                <a:solidFill>
                  <a:srgbClr val="ED2A59"/>
                </a:solidFill>
              </a:rPr>
              <a:t>ă</a:t>
            </a:r>
            <a:r>
              <a:rPr lang="en-IE" sz="2400" b="1" i="1" dirty="0" smtClean="0">
                <a:solidFill>
                  <a:srgbClr val="ED2A59"/>
                </a:solidFill>
              </a:rPr>
              <a:t>: </a:t>
            </a:r>
            <a:r>
              <a:rPr lang="en-IE" sz="2400" dirty="0" smtClean="0">
                <a:solidFill>
                  <a:srgbClr val="3F3F3F"/>
                </a:solidFill>
              </a:rPr>
              <a:t> </a:t>
            </a:r>
            <a:r>
              <a:rPr lang="ro-RO" sz="2400" dirty="0" smtClean="0">
                <a:solidFill>
                  <a:srgbClr val="3F3F3F"/>
                </a:solidFill>
              </a:rPr>
              <a:t>Trainingurile TIC trebuie s</a:t>
            </a:r>
            <a:r>
              <a:rPr lang="ro-RO" dirty="0" smtClean="0">
                <a:solidFill>
                  <a:srgbClr val="3F3F3F"/>
                </a:solidFill>
              </a:rPr>
              <a:t>ă</a:t>
            </a:r>
            <a:r>
              <a:rPr lang="ro-RO" sz="2400" dirty="0" smtClean="0">
                <a:solidFill>
                  <a:srgbClr val="3F3F3F"/>
                </a:solidFill>
              </a:rPr>
              <a:t> se plieze pe nevoile </a:t>
            </a:r>
            <a:r>
              <a:rPr lang="ro-RO" dirty="0" smtClean="0">
                <a:solidFill>
                  <a:srgbClr val="3F3F3F"/>
                </a:solidFill>
              </a:rPr>
              <a:t>ș</a:t>
            </a:r>
            <a:r>
              <a:rPr lang="ro-RO" sz="2400" dirty="0" smtClean="0">
                <a:solidFill>
                  <a:srgbClr val="3F3F3F"/>
                </a:solidFill>
              </a:rPr>
              <a:t>i limi</a:t>
            </a:r>
            <a:r>
              <a:rPr lang="ro-RO" dirty="0" smtClean="0">
                <a:solidFill>
                  <a:srgbClr val="3F3F3F"/>
                </a:solidFill>
              </a:rPr>
              <a:t>tă</a:t>
            </a:r>
            <a:r>
              <a:rPr lang="ro-RO" sz="2400" dirty="0" smtClean="0">
                <a:solidFill>
                  <a:srgbClr val="3F3F3F"/>
                </a:solidFill>
              </a:rPr>
              <a:t>rile popula</a:t>
            </a:r>
            <a:r>
              <a:rPr lang="ro-RO" dirty="0" smtClean="0">
                <a:solidFill>
                  <a:srgbClr val="3F3F3F"/>
                </a:solidFill>
              </a:rPr>
              <a:t>ț</a:t>
            </a:r>
            <a:r>
              <a:rPr lang="ro-RO" sz="2400" dirty="0" smtClean="0">
                <a:solidFill>
                  <a:srgbClr val="3F3F3F"/>
                </a:solidFill>
              </a:rPr>
              <a:t>iei rurale mai s</a:t>
            </a:r>
            <a:r>
              <a:rPr lang="ro-RO" dirty="0" smtClean="0">
                <a:solidFill>
                  <a:srgbClr val="3F3F3F"/>
                </a:solidFill>
              </a:rPr>
              <a:t>ă</a:t>
            </a:r>
            <a:r>
              <a:rPr lang="ro-RO" sz="2400" dirty="0" smtClean="0">
                <a:solidFill>
                  <a:srgbClr val="3F3F3F"/>
                </a:solidFill>
              </a:rPr>
              <a:t>race, trebuie s</a:t>
            </a:r>
            <a:r>
              <a:rPr lang="ro-RO" dirty="0" smtClean="0">
                <a:solidFill>
                  <a:srgbClr val="3F3F3F"/>
                </a:solidFill>
              </a:rPr>
              <a:t>ă</a:t>
            </a:r>
            <a:r>
              <a:rPr lang="ro-RO" sz="2400" dirty="0" smtClean="0">
                <a:solidFill>
                  <a:srgbClr val="3F3F3F"/>
                </a:solidFill>
              </a:rPr>
              <a:t> fie </a:t>
            </a:r>
            <a:r>
              <a:rPr lang="ro-RO" dirty="0" smtClean="0">
                <a:solidFill>
                  <a:srgbClr val="3F3F3F"/>
                </a:solidFill>
              </a:rPr>
              <a:t>î</a:t>
            </a:r>
            <a:r>
              <a:rPr lang="ro-RO" sz="2400" dirty="0" smtClean="0">
                <a:solidFill>
                  <a:srgbClr val="3F3F3F"/>
                </a:solidFill>
              </a:rPr>
              <a:t>n </a:t>
            </a:r>
            <a:r>
              <a:rPr lang="ro-RO" dirty="0" smtClean="0">
                <a:solidFill>
                  <a:srgbClr val="3F3F3F"/>
                </a:solidFill>
              </a:rPr>
              <a:t>limba natală și să respecte cultura și tradițiile</a:t>
            </a:r>
            <a:r>
              <a:rPr lang="en-IE" dirty="0" smtClean="0">
                <a:solidFill>
                  <a:srgbClr val="3F3F3F"/>
                </a:solidFill>
              </a:rPr>
              <a:t>. </a:t>
            </a: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520" name="Google Shape;520;p17"/>
          <p:cNvSpPr txBox="1"/>
          <p:nvPr/>
        </p:nvSpPr>
        <p:spPr>
          <a:xfrm>
            <a:off x="167677" y="653500"/>
            <a:ext cx="3219450" cy="5206518"/>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3F3F3F"/>
              </a:buClr>
              <a:buSzPct val="100000"/>
              <a:buFont typeface="Arial"/>
              <a:buNone/>
            </a:pPr>
            <a:r>
              <a:rPr lang="en-IE" sz="3600" b="1">
                <a:solidFill>
                  <a:srgbClr val="3F3F3F"/>
                </a:solidFill>
                <a:latin typeface="Calibri"/>
                <a:ea typeface="Calibri"/>
                <a:cs typeface="Calibri"/>
                <a:sym typeface="Calibri"/>
              </a:rPr>
              <a:t>Oportunități de inovare socială</a:t>
            </a: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ct val="100000"/>
              <a:buFont typeface="Arial"/>
              <a:buNone/>
            </a:pPr>
            <a:r>
              <a:rPr lang="en-IE" sz="3600" b="1">
                <a:solidFill>
                  <a:srgbClr val="3F3F3F"/>
                </a:solidFill>
                <a:latin typeface="Calibri"/>
                <a:ea typeface="Calibri"/>
                <a:cs typeface="Calibri"/>
                <a:sym typeface="Calibri"/>
              </a:rPr>
              <a:t> </a:t>
            </a: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ct val="100000"/>
              <a:buFont typeface="Arial"/>
              <a:buNone/>
            </a:pPr>
            <a:r>
              <a:rPr lang="en-IE" sz="3600" b="1">
                <a:solidFill>
                  <a:srgbClr val="3F3F3F"/>
                </a:solidFill>
                <a:latin typeface="Calibri"/>
                <a:ea typeface="Calibri"/>
                <a:cs typeface="Calibri"/>
                <a:sym typeface="Calibri"/>
              </a:rPr>
              <a:t>Sărăcia</a:t>
            </a: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ct val="100000"/>
              <a:buFont typeface="Arial"/>
              <a:buNone/>
            </a:pPr>
            <a:r>
              <a:rPr lang="en-IE" sz="3600">
                <a:solidFill>
                  <a:srgbClr val="3F3F3F"/>
                </a:solidFill>
                <a:latin typeface="Calibri"/>
                <a:ea typeface="Calibri"/>
                <a:cs typeface="Calibri"/>
                <a:sym typeface="Calibri"/>
              </a:rPr>
              <a:t> </a:t>
            </a:r>
            <a:endParaRPr/>
          </a:p>
          <a:p>
            <a:pPr marL="0" marR="0" lvl="0" indent="0" algn="ctr" rtl="0">
              <a:lnSpc>
                <a:spcPct val="90000"/>
              </a:lnSpc>
              <a:spcBef>
                <a:spcPts val="0"/>
              </a:spcBef>
              <a:spcAft>
                <a:spcPts val="0"/>
              </a:spcAft>
              <a:buClr>
                <a:srgbClr val="3F3F3F"/>
              </a:buClr>
              <a:buSzPct val="100000"/>
              <a:buFont typeface="Arial"/>
              <a:buNone/>
            </a:pPr>
            <a:r>
              <a:rPr lang="en-IE" sz="3600">
                <a:solidFill>
                  <a:srgbClr val="3F3F3F"/>
                </a:solidFill>
                <a:latin typeface="Calibri"/>
                <a:ea typeface="Calibri"/>
                <a:cs typeface="Calibri"/>
                <a:sym typeface="Calibri"/>
              </a:rPr>
              <a:t>TIC (Tehnologia Informației și a Comunicațiilor) furnizează soluții accesibile și ieftine!!</a:t>
            </a:r>
            <a:endParaRPr/>
          </a:p>
          <a:p>
            <a:pPr marL="0" marR="0" lvl="0" indent="0" algn="ctr" rtl="0">
              <a:lnSpc>
                <a:spcPct val="90000"/>
              </a:lnSpc>
              <a:spcBef>
                <a:spcPts val="0"/>
              </a:spcBef>
              <a:spcAft>
                <a:spcPts val="0"/>
              </a:spcAft>
              <a:buClr>
                <a:schemeClr val="lt1"/>
              </a:buClr>
              <a:buSzPct val="100000"/>
              <a:buFont typeface="Arial"/>
              <a:buNone/>
            </a:pPr>
            <a:endParaRPr sz="3600" b="1">
              <a:solidFill>
                <a:srgbClr val="3F3F3F"/>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ct val="100000"/>
              <a:buFont typeface="Arial"/>
              <a:buNone/>
            </a:pPr>
            <a:endParaRPr sz="360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8"/>
          <p:cNvSpPr txBox="1">
            <a:spLocks noGrp="1"/>
          </p:cNvSpPr>
          <p:nvPr>
            <p:ph type="body" idx="1"/>
          </p:nvPr>
        </p:nvSpPr>
        <p:spPr>
          <a:xfrm>
            <a:off x="3560465" y="291362"/>
            <a:ext cx="8010907" cy="65666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ED2A59"/>
              </a:buClr>
              <a:buSzPts val="2400"/>
              <a:buFont typeface="Noto Sans Symbols"/>
              <a:buChar char="✔"/>
            </a:pPr>
            <a:r>
              <a:rPr lang="en-IE" b="1" dirty="0">
                <a:solidFill>
                  <a:srgbClr val="ED2A59"/>
                </a:solidFill>
              </a:rPr>
              <a:t>TIC Civic &amp; </a:t>
            </a:r>
            <a:r>
              <a:rPr lang="en-IE" b="1" dirty="0" err="1">
                <a:solidFill>
                  <a:srgbClr val="ED2A59"/>
                </a:solidFill>
              </a:rPr>
              <a:t>Agricultură</a:t>
            </a:r>
            <a:r>
              <a:rPr lang="en-IE" b="1" dirty="0">
                <a:solidFill>
                  <a:srgbClr val="ED2A59"/>
                </a:solidFill>
              </a:rPr>
              <a:t>  </a:t>
            </a:r>
            <a:r>
              <a:rPr lang="en-IE" b="1" dirty="0">
                <a:solidFill>
                  <a:srgbClr val="009FD8"/>
                </a:solidFill>
              </a:rPr>
              <a:t>TIC</a:t>
            </a:r>
            <a:r>
              <a:rPr lang="en-IE" dirty="0">
                <a:solidFill>
                  <a:srgbClr val="3F3F3F"/>
                </a:solidFill>
              </a:rPr>
              <a:t> </a:t>
            </a:r>
            <a:r>
              <a:rPr lang="ro-RO" dirty="0" smtClean="0">
                <a:solidFill>
                  <a:srgbClr val="3F3F3F"/>
                </a:solidFill>
              </a:rPr>
              <a:t>furnizează </a:t>
            </a:r>
            <a:r>
              <a:rPr lang="ro-RO" b="1" i="1" dirty="0" smtClean="0">
                <a:solidFill>
                  <a:srgbClr val="3F3F3F"/>
                </a:solidFill>
              </a:rPr>
              <a:t>informație </a:t>
            </a:r>
            <a:r>
              <a:rPr lang="ro-RO" dirty="0" smtClean="0">
                <a:solidFill>
                  <a:srgbClr val="3F3F3F"/>
                </a:solidFill>
              </a:rPr>
              <a:t>critică comunităților rurale pentru </a:t>
            </a:r>
            <a:r>
              <a:rPr lang="ro-RO" b="1" i="1" dirty="0" smtClean="0">
                <a:solidFill>
                  <a:srgbClr val="3F3F3F"/>
                </a:solidFill>
              </a:rPr>
              <a:t>a lua decizii </a:t>
            </a:r>
            <a:r>
              <a:rPr lang="ro-RO" dirty="0" smtClean="0">
                <a:solidFill>
                  <a:srgbClr val="3F3F3F"/>
                </a:solidFill>
              </a:rPr>
              <a:t>despre valoarea producției globale, distribuției și consumului de bunuri și servicii (de ex. prețul alimentelor din piețe locale, în timp real); condiții de mediu (când să plantezi, să pescuiești, ce să plantezi, ce instrumente/fertilizatori/apă să folosești și cum, când să recoltezi, cât să păstrezi pentru uz personal, cât să vinzi și cât să depozitezi). </a:t>
            </a:r>
            <a:endParaRPr lang="ro-RO" dirty="0" smtClean="0"/>
          </a:p>
          <a:p>
            <a:pPr marL="342900" lvl="0" indent="-342900" algn="l" rtl="0">
              <a:lnSpc>
                <a:spcPct val="90000"/>
              </a:lnSpc>
              <a:spcBef>
                <a:spcPts val="1000"/>
              </a:spcBef>
              <a:spcAft>
                <a:spcPts val="0"/>
              </a:spcAft>
              <a:buClr>
                <a:srgbClr val="ED2A59"/>
              </a:buClr>
              <a:buSzPts val="2400"/>
              <a:buFont typeface="Noto Sans Symbols"/>
              <a:buChar char="✔"/>
            </a:pPr>
            <a:r>
              <a:rPr lang="en-IE" b="1" dirty="0" smtClean="0">
                <a:solidFill>
                  <a:srgbClr val="ED2A59"/>
                </a:solidFill>
              </a:rPr>
              <a:t>ICT </a:t>
            </a:r>
            <a:r>
              <a:rPr lang="ro-RO" b="1" dirty="0" smtClean="0">
                <a:solidFill>
                  <a:srgbClr val="ED2A59"/>
                </a:solidFill>
              </a:rPr>
              <a:t>Educație în Business </a:t>
            </a:r>
            <a:r>
              <a:rPr lang="ro-RO" b="1" i="1" dirty="0" smtClean="0">
                <a:solidFill>
                  <a:srgbClr val="009FD8"/>
                </a:solidFill>
              </a:rPr>
              <a:t>P</a:t>
            </a:r>
            <a:r>
              <a:rPr lang="ro-RO" sz="2400" b="1" i="1" dirty="0" smtClean="0">
                <a:solidFill>
                  <a:srgbClr val="009FD8"/>
                </a:solidFill>
              </a:rPr>
              <a:t>latforme de E-learning </a:t>
            </a:r>
            <a:r>
              <a:rPr lang="ro-RO" dirty="0" smtClean="0">
                <a:solidFill>
                  <a:srgbClr val="3F3F3F"/>
                </a:solidFill>
              </a:rPr>
              <a:t>(învățare online) pentru oameni de afaceri din locații îndepărtate și cu acces dificil, astfel încât aceștia să aibă </a:t>
            </a:r>
            <a:r>
              <a:rPr lang="ro-RO" b="1" i="1" dirty="0" smtClean="0">
                <a:solidFill>
                  <a:srgbClr val="3F3F3F"/>
                </a:solidFill>
              </a:rPr>
              <a:t>acces la traininguri </a:t>
            </a:r>
            <a:r>
              <a:rPr lang="ro-RO" dirty="0" smtClean="0">
                <a:solidFill>
                  <a:srgbClr val="3F3F3F"/>
                </a:solidFill>
              </a:rPr>
              <a:t>și </a:t>
            </a:r>
            <a:r>
              <a:rPr lang="ro-RO" b="1" i="1" dirty="0" smtClean="0">
                <a:solidFill>
                  <a:srgbClr val="3F3F3F"/>
                </a:solidFill>
              </a:rPr>
              <a:t>sfaturi de business</a:t>
            </a:r>
            <a:r>
              <a:rPr lang="ro-RO" dirty="0" smtClean="0">
                <a:solidFill>
                  <a:srgbClr val="3F3F3F"/>
                </a:solidFill>
              </a:rPr>
              <a:t>, </a:t>
            </a:r>
            <a:r>
              <a:rPr lang="ro-RO" b="1" i="1" dirty="0" smtClean="0">
                <a:solidFill>
                  <a:srgbClr val="3F3F3F"/>
                </a:solidFill>
              </a:rPr>
              <a:t>instrumente, informație și sprijin </a:t>
            </a:r>
            <a:r>
              <a:rPr lang="ro-RO" sz="2400" dirty="0" smtClean="0">
                <a:solidFill>
                  <a:srgbClr val="3F3F3F"/>
                </a:solidFill>
              </a:rPr>
              <a:t>pentru a dezvolta o afacere de succes, f</a:t>
            </a:r>
            <a:r>
              <a:rPr lang="ro-RO" dirty="0" smtClean="0">
                <a:solidFill>
                  <a:srgbClr val="3F3F3F"/>
                </a:solidFill>
              </a:rPr>
              <a:t>ă</a:t>
            </a:r>
            <a:r>
              <a:rPr lang="ro-RO" sz="2400" dirty="0" smtClean="0">
                <a:solidFill>
                  <a:srgbClr val="3F3F3F"/>
                </a:solidFill>
              </a:rPr>
              <a:t>r</a:t>
            </a:r>
            <a:r>
              <a:rPr lang="ro-RO" dirty="0" smtClean="0">
                <a:solidFill>
                  <a:srgbClr val="3F3F3F"/>
                </a:solidFill>
              </a:rPr>
              <a:t>ă</a:t>
            </a:r>
            <a:r>
              <a:rPr lang="ro-RO" sz="2400" dirty="0" smtClean="0">
                <a:solidFill>
                  <a:srgbClr val="3F3F3F"/>
                </a:solidFill>
              </a:rPr>
              <a:t> s</a:t>
            </a:r>
            <a:r>
              <a:rPr lang="ro-RO" dirty="0" smtClean="0">
                <a:solidFill>
                  <a:srgbClr val="3F3F3F"/>
                </a:solidFill>
              </a:rPr>
              <a:t>ă</a:t>
            </a:r>
            <a:r>
              <a:rPr lang="ro-RO" sz="2400" dirty="0" smtClean="0">
                <a:solidFill>
                  <a:srgbClr val="3F3F3F"/>
                </a:solidFill>
              </a:rPr>
              <a:t> aib</a:t>
            </a:r>
            <a:r>
              <a:rPr lang="ro-RO" dirty="0" smtClean="0">
                <a:solidFill>
                  <a:srgbClr val="3F3F3F"/>
                </a:solidFill>
              </a:rPr>
              <a:t>ă</a:t>
            </a:r>
            <a:r>
              <a:rPr lang="ro-RO" sz="2400" dirty="0" smtClean="0">
                <a:solidFill>
                  <a:srgbClr val="3F3F3F"/>
                </a:solidFill>
              </a:rPr>
              <a:t> nevoie de trainer fa</a:t>
            </a:r>
            <a:r>
              <a:rPr lang="ro-RO" dirty="0" smtClean="0">
                <a:solidFill>
                  <a:srgbClr val="3F3F3F"/>
                </a:solidFill>
              </a:rPr>
              <a:t>ță</a:t>
            </a:r>
            <a:r>
              <a:rPr lang="ro-RO" sz="2400" dirty="0" smtClean="0">
                <a:solidFill>
                  <a:srgbClr val="3F3F3F"/>
                </a:solidFill>
              </a:rPr>
              <a:t>-</a:t>
            </a:r>
            <a:r>
              <a:rPr lang="ro-RO" dirty="0" smtClean="0">
                <a:solidFill>
                  <a:srgbClr val="3F3F3F"/>
                </a:solidFill>
              </a:rPr>
              <a:t>î</a:t>
            </a:r>
            <a:r>
              <a:rPr lang="ro-RO" sz="2400" dirty="0" smtClean="0">
                <a:solidFill>
                  <a:srgbClr val="3F3F3F"/>
                </a:solidFill>
              </a:rPr>
              <a:t>n-fa</a:t>
            </a:r>
            <a:r>
              <a:rPr lang="ro-RO" dirty="0" smtClean="0">
                <a:solidFill>
                  <a:srgbClr val="3F3F3F"/>
                </a:solidFill>
              </a:rPr>
              <a:t>ță</a:t>
            </a:r>
            <a:r>
              <a:rPr lang="ro-RO" sz="2400" dirty="0" smtClean="0">
                <a:solidFill>
                  <a:srgbClr val="3F3F3F"/>
                </a:solidFill>
              </a:rPr>
              <a:t>. Este </a:t>
            </a:r>
            <a:r>
              <a:rPr lang="ro-RO" b="1" i="1" dirty="0" smtClean="0">
                <a:solidFill>
                  <a:srgbClr val="3F3F3F"/>
                </a:solidFill>
              </a:rPr>
              <a:t>accesibil, flexibil</a:t>
            </a:r>
            <a:r>
              <a:rPr lang="ro-RO" sz="2400" dirty="0" smtClean="0">
                <a:solidFill>
                  <a:srgbClr val="3F3F3F"/>
                </a:solidFill>
              </a:rPr>
              <a:t> </a:t>
            </a:r>
            <a:r>
              <a:rPr lang="ro-RO" dirty="0" smtClean="0">
                <a:solidFill>
                  <a:srgbClr val="3F3F3F"/>
                </a:solidFill>
              </a:rPr>
              <a:t>ș</a:t>
            </a:r>
            <a:r>
              <a:rPr lang="ro-RO" sz="2400" dirty="0" smtClean="0">
                <a:solidFill>
                  <a:srgbClr val="3F3F3F"/>
                </a:solidFill>
              </a:rPr>
              <a:t>i ajunge la </a:t>
            </a:r>
            <a:r>
              <a:rPr lang="ro-RO" dirty="0" smtClean="0">
                <a:solidFill>
                  <a:srgbClr val="3F3F3F"/>
                </a:solidFill>
              </a:rPr>
              <a:t>un număr mare de antreprenori, indiferent de unde sunt</a:t>
            </a:r>
            <a:r>
              <a:rPr lang="en-IE" dirty="0" smtClean="0">
                <a:solidFill>
                  <a:srgbClr val="3F3F3F"/>
                </a:solidFill>
              </a:rPr>
              <a:t>. </a:t>
            </a:r>
            <a:endParaRPr sz="2400" dirty="0">
              <a:solidFill>
                <a:srgbClr val="3F3F3F"/>
              </a:solidFill>
            </a:endParaRPr>
          </a:p>
          <a:p>
            <a:pPr marL="0" lvl="0" indent="0" algn="l" rtl="0">
              <a:lnSpc>
                <a:spcPct val="90000"/>
              </a:lnSpc>
              <a:spcBef>
                <a:spcPts val="1000"/>
              </a:spcBef>
              <a:spcAft>
                <a:spcPts val="0"/>
              </a:spcAft>
              <a:buClr>
                <a:srgbClr val="ED2A59"/>
              </a:buClr>
              <a:buSzPts val="2300"/>
              <a:buNone/>
            </a:pPr>
            <a:r>
              <a:rPr lang="en-IE" sz="2300" b="1" dirty="0" err="1">
                <a:solidFill>
                  <a:srgbClr val="ED2A59"/>
                </a:solidFill>
              </a:rPr>
              <a:t>Află</a:t>
            </a:r>
            <a:r>
              <a:rPr lang="en-IE" sz="2300" dirty="0">
                <a:solidFill>
                  <a:srgbClr val="3F3F3F"/>
                </a:solidFill>
              </a:rPr>
              <a:t> cum </a:t>
            </a:r>
            <a:r>
              <a:rPr lang="en-IE" sz="2300"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What</a:t>
            </a:r>
            <a:r>
              <a:rPr lang="ro-RO" sz="2300"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a:t>
            </a:r>
            <a:r>
              <a:rPr lang="en-IE" sz="2300"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App</a:t>
            </a:r>
            <a:r>
              <a:rPr lang="en-IE" sz="2300" b="1" dirty="0" smtClean="0">
                <a:solidFill>
                  <a:srgbClr val="009FD8"/>
                </a:solidFill>
              </a:rPr>
              <a:t> </a:t>
            </a:r>
            <a:r>
              <a:rPr lang="en-IE" sz="2300" dirty="0">
                <a:solidFill>
                  <a:srgbClr val="3F3F3F"/>
                </a:solidFill>
              </a:rPr>
              <a:t>a </a:t>
            </a:r>
            <a:r>
              <a:rPr lang="ro-RO" sz="2300" dirty="0" smtClean="0">
                <a:solidFill>
                  <a:srgbClr val="3F3F3F"/>
                </a:solidFill>
              </a:rPr>
              <a:t>oferit unei afaceri conduse de o mamă și o fiică, care se chinuiau, cunoașterea necesară pentru ca acestea să își păstreze afacerea vie în contextul COVID 19</a:t>
            </a:r>
            <a:r>
              <a:rPr lang="en-IE" sz="2300" dirty="0" smtClean="0">
                <a:solidFill>
                  <a:srgbClr val="3F3F3F"/>
                </a:solidFill>
              </a:rPr>
              <a:t>.</a:t>
            </a:r>
            <a:endParaRPr dirty="0"/>
          </a:p>
          <a:p>
            <a:pPr marL="0" lvl="0" indent="0" algn="l" rtl="0">
              <a:lnSpc>
                <a:spcPct val="90000"/>
              </a:lnSpc>
              <a:spcBef>
                <a:spcPts val="1000"/>
              </a:spcBef>
              <a:spcAft>
                <a:spcPts val="0"/>
              </a:spcAft>
              <a:buClr>
                <a:schemeClr val="dk1"/>
              </a:buClr>
              <a:buSzPts val="2400"/>
              <a:buNone/>
            </a:pPr>
            <a:endParaRPr dirty="0">
              <a:solidFill>
                <a:srgbClr val="3F3F3F"/>
              </a:solidFill>
            </a:endParaRPr>
          </a:p>
          <a:p>
            <a:pPr marL="0" lvl="0" indent="0" algn="l" rtl="0">
              <a:lnSpc>
                <a:spcPct val="90000"/>
              </a:lnSpc>
              <a:spcBef>
                <a:spcPts val="1000"/>
              </a:spcBef>
              <a:spcAft>
                <a:spcPts val="0"/>
              </a:spcAft>
              <a:buClr>
                <a:schemeClr val="dk1"/>
              </a:buClr>
              <a:buSzPts val="2400"/>
              <a:buNone/>
            </a:pPr>
            <a:endParaRPr sz="2400" b="1" dirty="0">
              <a:solidFill>
                <a:srgbClr val="ED2A59"/>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526" name="Google Shape;526;p18"/>
          <p:cNvSpPr txBox="1"/>
          <p:nvPr/>
        </p:nvSpPr>
        <p:spPr>
          <a:xfrm>
            <a:off x="109003" y="598908"/>
            <a:ext cx="3219450" cy="5206518"/>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rgbClr val="3F3F3F"/>
              </a:buClr>
              <a:buSzPct val="100000"/>
              <a:buFont typeface="Arial"/>
              <a:buNone/>
            </a:pPr>
            <a:r>
              <a:rPr lang="en-IE" sz="3600" b="1" dirty="0" err="1">
                <a:solidFill>
                  <a:srgbClr val="3F3F3F"/>
                </a:solidFill>
                <a:latin typeface="Calibri"/>
                <a:ea typeface="Calibri"/>
                <a:cs typeface="Calibri"/>
                <a:sym typeface="Calibri"/>
              </a:rPr>
              <a:t>Oportunități</a:t>
            </a:r>
            <a:r>
              <a:rPr lang="en-IE" sz="3600" b="1" dirty="0">
                <a:solidFill>
                  <a:srgbClr val="3F3F3F"/>
                </a:solidFill>
                <a:latin typeface="Calibri"/>
                <a:ea typeface="Calibri"/>
                <a:cs typeface="Calibri"/>
                <a:sym typeface="Calibri"/>
              </a:rPr>
              <a:t> de </a:t>
            </a:r>
            <a:r>
              <a:rPr lang="en-IE" sz="3600" b="1" dirty="0" err="1">
                <a:solidFill>
                  <a:srgbClr val="3F3F3F"/>
                </a:solidFill>
                <a:latin typeface="Calibri"/>
                <a:ea typeface="Calibri"/>
                <a:cs typeface="Calibri"/>
                <a:sym typeface="Calibri"/>
              </a:rPr>
              <a:t>inovare</a:t>
            </a:r>
            <a:r>
              <a:rPr lang="en-IE" sz="3600" b="1" dirty="0">
                <a:solidFill>
                  <a:srgbClr val="3F3F3F"/>
                </a:solidFill>
                <a:latin typeface="Calibri"/>
                <a:ea typeface="Calibri"/>
                <a:cs typeface="Calibri"/>
                <a:sym typeface="Calibri"/>
              </a:rPr>
              <a:t> </a:t>
            </a:r>
            <a:r>
              <a:rPr lang="en-IE" sz="3600" b="1" dirty="0" err="1">
                <a:solidFill>
                  <a:srgbClr val="3F3F3F"/>
                </a:solidFill>
                <a:latin typeface="Calibri"/>
                <a:ea typeface="Calibri"/>
                <a:cs typeface="Calibri"/>
                <a:sym typeface="Calibri"/>
              </a:rPr>
              <a:t>socială</a:t>
            </a:r>
            <a:endParaRPr sz="3600" b="1" dirty="0">
              <a:solidFill>
                <a:srgbClr val="3F3F3F"/>
              </a:solidFill>
              <a:latin typeface="Calibri"/>
              <a:ea typeface="Calibri"/>
              <a:cs typeface="Calibri"/>
              <a:sym typeface="Calibri"/>
            </a:endParaRPr>
          </a:p>
          <a:p>
            <a:pPr marL="0" lvl="0" indent="0" algn="ctr" rtl="0">
              <a:lnSpc>
                <a:spcPct val="90000"/>
              </a:lnSpc>
              <a:spcBef>
                <a:spcPts val="0"/>
              </a:spcBef>
              <a:spcAft>
                <a:spcPts val="0"/>
              </a:spcAft>
              <a:buClr>
                <a:srgbClr val="3F3F3F"/>
              </a:buClr>
              <a:buSzPct val="100000"/>
              <a:buFont typeface="Arial"/>
              <a:buNone/>
            </a:pPr>
            <a:r>
              <a:rPr lang="en-IE" sz="3600" b="1" dirty="0">
                <a:solidFill>
                  <a:srgbClr val="3F3F3F"/>
                </a:solidFill>
                <a:latin typeface="Calibri"/>
                <a:ea typeface="Calibri"/>
                <a:cs typeface="Calibri"/>
                <a:sym typeface="Calibri"/>
              </a:rPr>
              <a:t> </a:t>
            </a:r>
            <a:endParaRPr sz="3600" b="1" dirty="0">
              <a:solidFill>
                <a:srgbClr val="3F3F3F"/>
              </a:solidFill>
              <a:latin typeface="Calibri"/>
              <a:ea typeface="Calibri"/>
              <a:cs typeface="Calibri"/>
              <a:sym typeface="Calibri"/>
            </a:endParaRPr>
          </a:p>
          <a:p>
            <a:pPr marL="0" lvl="0" indent="0" algn="ctr" rtl="0">
              <a:lnSpc>
                <a:spcPct val="90000"/>
              </a:lnSpc>
              <a:spcBef>
                <a:spcPts val="0"/>
              </a:spcBef>
              <a:spcAft>
                <a:spcPts val="0"/>
              </a:spcAft>
              <a:buClr>
                <a:srgbClr val="3F3F3F"/>
              </a:buClr>
              <a:buSzPct val="100000"/>
              <a:buFont typeface="Arial"/>
              <a:buNone/>
            </a:pPr>
            <a:r>
              <a:rPr lang="en-IE" sz="3600" b="1" dirty="0" err="1">
                <a:solidFill>
                  <a:srgbClr val="3F3F3F"/>
                </a:solidFill>
                <a:latin typeface="Calibri"/>
                <a:ea typeface="Calibri"/>
                <a:cs typeface="Calibri"/>
                <a:sym typeface="Calibri"/>
              </a:rPr>
              <a:t>Sărăcia</a:t>
            </a:r>
            <a:endParaRPr sz="3600" b="1" dirty="0">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ct val="100000"/>
              <a:buFont typeface="Arial"/>
              <a:buNone/>
            </a:pPr>
            <a:r>
              <a:rPr lang="en-IE" sz="3600" b="1" dirty="0">
                <a:solidFill>
                  <a:srgbClr val="3F3F3F"/>
                </a:solidFill>
                <a:latin typeface="Calibri"/>
                <a:ea typeface="Calibri"/>
                <a:cs typeface="Calibri"/>
                <a:sym typeface="Calibri"/>
              </a:rPr>
              <a:t> </a:t>
            </a:r>
            <a:endParaRPr dirty="0"/>
          </a:p>
          <a:p>
            <a:pPr marL="0" marR="0" lvl="0" indent="0" algn="ctr" rtl="0">
              <a:lnSpc>
                <a:spcPct val="90000"/>
              </a:lnSpc>
              <a:spcBef>
                <a:spcPts val="0"/>
              </a:spcBef>
              <a:spcAft>
                <a:spcPts val="0"/>
              </a:spcAft>
              <a:buClr>
                <a:schemeClr val="lt1"/>
              </a:buClr>
              <a:buSzPct val="100000"/>
              <a:buFont typeface="Arial"/>
              <a:buNone/>
            </a:pPr>
            <a:endParaRPr sz="3600" b="1" dirty="0">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ct val="100000"/>
              <a:buFont typeface="Arial"/>
              <a:buNone/>
            </a:pPr>
            <a:endParaRPr sz="3600" b="1" dirty="0">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ct val="100000"/>
              <a:buFont typeface="Arial"/>
              <a:buNone/>
            </a:pPr>
            <a:r>
              <a:rPr lang="en-IE" sz="3600" dirty="0">
                <a:solidFill>
                  <a:srgbClr val="3F3F3F"/>
                </a:solidFill>
                <a:latin typeface="Calibri"/>
                <a:ea typeface="Calibri"/>
                <a:cs typeface="Calibri"/>
                <a:sym typeface="Calibri"/>
              </a:rPr>
              <a:t>Cum </a:t>
            </a:r>
            <a:r>
              <a:rPr lang="en-IE" sz="3600" dirty="0" err="1">
                <a:solidFill>
                  <a:srgbClr val="3F3F3F"/>
                </a:solidFill>
                <a:latin typeface="Calibri"/>
                <a:ea typeface="Calibri"/>
                <a:cs typeface="Calibri"/>
                <a:sym typeface="Calibri"/>
              </a:rPr>
              <a:t>furnizează</a:t>
            </a:r>
            <a:r>
              <a:rPr lang="en-IE" sz="3600" dirty="0">
                <a:solidFill>
                  <a:srgbClr val="3F3F3F"/>
                </a:solidFill>
                <a:latin typeface="Calibri"/>
                <a:ea typeface="Calibri"/>
                <a:cs typeface="Calibri"/>
                <a:sym typeface="Calibri"/>
              </a:rPr>
              <a:t>   </a:t>
            </a:r>
            <a:endParaRPr dirty="0"/>
          </a:p>
          <a:p>
            <a:pPr marL="0" marR="0" lvl="0" indent="0" algn="ctr" rtl="0">
              <a:lnSpc>
                <a:spcPct val="90000"/>
              </a:lnSpc>
              <a:spcBef>
                <a:spcPts val="0"/>
              </a:spcBef>
              <a:spcAft>
                <a:spcPts val="0"/>
              </a:spcAft>
              <a:buClr>
                <a:srgbClr val="3F3F3F"/>
              </a:buClr>
              <a:buSzPct val="100000"/>
              <a:buFont typeface="Arial"/>
              <a:buNone/>
            </a:pPr>
            <a:r>
              <a:rPr lang="en-IE" sz="3600" dirty="0">
                <a:solidFill>
                  <a:srgbClr val="3F3F3F"/>
                </a:solidFill>
                <a:latin typeface="Calibri"/>
                <a:ea typeface="Calibri"/>
                <a:cs typeface="Calibri"/>
                <a:sym typeface="Calibri"/>
              </a:rPr>
              <a:t>TIC (</a:t>
            </a:r>
            <a:r>
              <a:rPr lang="en-IE" sz="3600" dirty="0" err="1">
                <a:solidFill>
                  <a:srgbClr val="3F3F3F"/>
                </a:solidFill>
                <a:latin typeface="Calibri"/>
                <a:ea typeface="Calibri"/>
                <a:cs typeface="Calibri"/>
                <a:sym typeface="Calibri"/>
              </a:rPr>
              <a:t>Tehnologia</a:t>
            </a:r>
            <a:r>
              <a:rPr lang="en-IE" sz="3600" dirty="0">
                <a:solidFill>
                  <a:srgbClr val="3F3F3F"/>
                </a:solidFill>
                <a:latin typeface="Calibri"/>
                <a:ea typeface="Calibri"/>
                <a:cs typeface="Calibri"/>
                <a:sym typeface="Calibri"/>
              </a:rPr>
              <a:t> </a:t>
            </a:r>
            <a:r>
              <a:rPr lang="ro-RO" sz="3600" dirty="0" smtClean="0">
                <a:solidFill>
                  <a:srgbClr val="3F3F3F"/>
                </a:solidFill>
                <a:latin typeface="Calibri"/>
                <a:ea typeface="Calibri"/>
                <a:cs typeface="Calibri"/>
                <a:sym typeface="Calibri"/>
              </a:rPr>
              <a:t>Informației și a Comunicaățiilor) soluții accesibile și ieftine</a:t>
            </a:r>
            <a:r>
              <a:rPr lang="en-IE" sz="3600" dirty="0" smtClean="0">
                <a:solidFill>
                  <a:srgbClr val="3F3F3F"/>
                </a:solidFill>
                <a:latin typeface="Calibri"/>
                <a:ea typeface="Calibri"/>
                <a:cs typeface="Calibri"/>
                <a:sym typeface="Calibri"/>
              </a:rPr>
              <a:t>!!</a:t>
            </a:r>
            <a:endParaRPr dirty="0"/>
          </a:p>
          <a:p>
            <a:pPr marL="0" marR="0" lvl="0" indent="0" algn="ctr" rtl="0">
              <a:lnSpc>
                <a:spcPct val="90000"/>
              </a:lnSpc>
              <a:spcBef>
                <a:spcPts val="0"/>
              </a:spcBef>
              <a:spcAft>
                <a:spcPts val="0"/>
              </a:spcAft>
              <a:buClr>
                <a:schemeClr val="lt1"/>
              </a:buClr>
              <a:buSzPct val="100000"/>
              <a:buFont typeface="Arial"/>
              <a:buNone/>
            </a:pPr>
            <a:endParaRPr sz="3600" b="1" dirty="0">
              <a:solidFill>
                <a:srgbClr val="3F3F3F"/>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ct val="100000"/>
              <a:buFont typeface="Arial"/>
              <a:buNone/>
            </a:pPr>
            <a:endParaRPr sz="3600" dirty="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9"/>
          <p:cNvSpPr txBox="1">
            <a:spLocks noGrp="1"/>
          </p:cNvSpPr>
          <p:nvPr>
            <p:ph type="body" idx="1"/>
          </p:nvPr>
        </p:nvSpPr>
        <p:spPr>
          <a:xfrm>
            <a:off x="3714415" y="245245"/>
            <a:ext cx="8104725" cy="651387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A6377D"/>
              </a:buClr>
              <a:buSzPts val="2400"/>
              <a:buNone/>
            </a:pPr>
            <a:r>
              <a:rPr lang="ro-RO" sz="2400" b="1" dirty="0" smtClean="0">
                <a:solidFill>
                  <a:srgbClr val="A6377D"/>
                </a:solidFill>
              </a:rPr>
              <a:t>Modul </a:t>
            </a:r>
            <a:r>
              <a:rPr lang="ro-RO" b="1" dirty="0" smtClean="0">
                <a:solidFill>
                  <a:srgbClr val="A6377D"/>
                </a:solidFill>
              </a:rPr>
              <a:t>î</a:t>
            </a:r>
            <a:r>
              <a:rPr lang="ro-RO" sz="2400" b="1" dirty="0" smtClean="0">
                <a:solidFill>
                  <a:srgbClr val="A6377D"/>
                </a:solidFill>
              </a:rPr>
              <a:t>n care func</a:t>
            </a:r>
            <a:r>
              <a:rPr lang="ro-RO" b="1" dirty="0" smtClean="0">
                <a:solidFill>
                  <a:srgbClr val="A6377D"/>
                </a:solidFill>
              </a:rPr>
              <a:t>ț</a:t>
            </a:r>
            <a:r>
              <a:rPr lang="ro-RO" sz="2400" b="1" dirty="0" smtClean="0">
                <a:solidFill>
                  <a:srgbClr val="A6377D"/>
                </a:solidFill>
              </a:rPr>
              <a:t>ioneaz</a:t>
            </a:r>
            <a:r>
              <a:rPr lang="ro-RO" b="1" dirty="0" smtClean="0">
                <a:solidFill>
                  <a:srgbClr val="A6377D"/>
                </a:solidFill>
              </a:rPr>
              <a:t>ă</a:t>
            </a:r>
            <a:r>
              <a:rPr lang="ro-RO" sz="2400" b="1" dirty="0" smtClean="0">
                <a:solidFill>
                  <a:srgbClr val="A6377D"/>
                </a:solidFill>
              </a:rPr>
              <a:t> TIC cu Inteligen</a:t>
            </a:r>
            <a:r>
              <a:rPr lang="ro-RO" b="1" dirty="0" smtClean="0">
                <a:solidFill>
                  <a:srgbClr val="A6377D"/>
                </a:solidFill>
              </a:rPr>
              <a:t>ț</a:t>
            </a:r>
            <a:r>
              <a:rPr lang="ro-RO" sz="2400" b="1" dirty="0" smtClean="0">
                <a:solidFill>
                  <a:srgbClr val="A6377D"/>
                </a:solidFill>
              </a:rPr>
              <a:t>a artificial</a:t>
            </a:r>
            <a:r>
              <a:rPr lang="ro-RO" b="1" dirty="0" smtClean="0">
                <a:solidFill>
                  <a:srgbClr val="A6377D"/>
                </a:solidFill>
              </a:rPr>
              <a:t>ă</a:t>
            </a:r>
            <a:r>
              <a:rPr lang="ro-RO" sz="2400" b="1" dirty="0" smtClean="0">
                <a:solidFill>
                  <a:srgbClr val="A6377D"/>
                </a:solidFill>
              </a:rPr>
              <a:t> de frontier</a:t>
            </a:r>
            <a:r>
              <a:rPr lang="ro-RO" b="1" dirty="0" smtClean="0">
                <a:solidFill>
                  <a:srgbClr val="A6377D"/>
                </a:solidFill>
              </a:rPr>
              <a:t>ă</a:t>
            </a:r>
            <a:r>
              <a:rPr lang="ro-RO" sz="2400" b="1" dirty="0" smtClean="0">
                <a:solidFill>
                  <a:srgbClr val="A6377D"/>
                </a:solidFill>
              </a:rPr>
              <a:t>, IoT, data science </a:t>
            </a:r>
            <a:r>
              <a:rPr lang="ro-RO" b="1" dirty="0" smtClean="0">
                <a:solidFill>
                  <a:srgbClr val="A6377D"/>
                </a:solidFill>
              </a:rPr>
              <a:t>ș</a:t>
            </a:r>
            <a:r>
              <a:rPr lang="ro-RO" sz="2400" b="1" dirty="0" smtClean="0">
                <a:solidFill>
                  <a:srgbClr val="A6377D"/>
                </a:solidFill>
              </a:rPr>
              <a:t>i analytics, </a:t>
            </a:r>
            <a:r>
              <a:rPr lang="ro-RO" b="1" dirty="0" smtClean="0">
                <a:solidFill>
                  <a:srgbClr val="A6377D"/>
                </a:solidFill>
              </a:rPr>
              <a:t>robotica, </a:t>
            </a:r>
            <a:r>
              <a:rPr lang="ro-RO" sz="2400" b="1" dirty="0" smtClean="0">
                <a:solidFill>
                  <a:srgbClr val="A6377D"/>
                </a:solidFill>
              </a:rPr>
              <a:t>machine learning, teledetec</a:t>
            </a:r>
            <a:r>
              <a:rPr lang="ro-RO" b="1" dirty="0" smtClean="0">
                <a:solidFill>
                  <a:srgbClr val="A6377D"/>
                </a:solidFill>
              </a:rPr>
              <a:t>ț</a:t>
            </a:r>
            <a:r>
              <a:rPr lang="ro-RO" sz="2400" b="1" dirty="0" smtClean="0">
                <a:solidFill>
                  <a:srgbClr val="A6377D"/>
                </a:solidFill>
              </a:rPr>
              <a:t>ie, crowdsourcing</a:t>
            </a:r>
            <a:r>
              <a:rPr lang="ro-RO" b="1" dirty="0" smtClean="0">
                <a:solidFill>
                  <a:srgbClr val="A6377D"/>
                </a:solidFill>
              </a:rPr>
              <a:t> și</a:t>
            </a:r>
            <a:r>
              <a:rPr lang="ro-RO" sz="2400" b="1" dirty="0" smtClean="0">
                <a:solidFill>
                  <a:srgbClr val="A6377D"/>
                </a:solidFill>
              </a:rPr>
              <a:t> block-chain ne transform</a:t>
            </a:r>
            <a:r>
              <a:rPr lang="ro-RO" b="1" dirty="0" smtClean="0">
                <a:solidFill>
                  <a:srgbClr val="A6377D"/>
                </a:solidFill>
              </a:rPr>
              <a:t>ă</a:t>
            </a:r>
            <a:r>
              <a:rPr lang="ro-RO" sz="2400" b="1" dirty="0" smtClean="0">
                <a:solidFill>
                  <a:srgbClr val="A6377D"/>
                </a:solidFill>
              </a:rPr>
              <a:t> felul </a:t>
            </a:r>
            <a:r>
              <a:rPr lang="ro-RO" b="1" dirty="0" smtClean="0">
                <a:solidFill>
                  <a:srgbClr val="A6377D"/>
                </a:solidFill>
              </a:rPr>
              <a:t>î</a:t>
            </a:r>
            <a:r>
              <a:rPr lang="ro-RO" sz="2400" b="1" dirty="0" smtClean="0">
                <a:solidFill>
                  <a:srgbClr val="A6377D"/>
                </a:solidFill>
              </a:rPr>
              <a:t>n care tr</a:t>
            </a:r>
            <a:r>
              <a:rPr lang="ro-RO" b="1" dirty="0" smtClean="0">
                <a:solidFill>
                  <a:srgbClr val="A6377D"/>
                </a:solidFill>
              </a:rPr>
              <a:t>ă</a:t>
            </a:r>
            <a:r>
              <a:rPr lang="ro-RO" sz="2400" b="1" dirty="0" smtClean="0">
                <a:solidFill>
                  <a:srgbClr val="A6377D"/>
                </a:solidFill>
              </a:rPr>
              <a:t>im </a:t>
            </a:r>
            <a:r>
              <a:rPr lang="ro-RO" b="1" dirty="0" smtClean="0">
                <a:solidFill>
                  <a:srgbClr val="A6377D"/>
                </a:solidFill>
              </a:rPr>
              <a:t>ș</a:t>
            </a:r>
            <a:r>
              <a:rPr lang="ro-RO" sz="2400" b="1" dirty="0" smtClean="0">
                <a:solidFill>
                  <a:srgbClr val="A6377D"/>
                </a:solidFill>
              </a:rPr>
              <a:t>i lucr</a:t>
            </a:r>
            <a:r>
              <a:rPr lang="ro-RO" b="1" dirty="0" smtClean="0">
                <a:solidFill>
                  <a:srgbClr val="A6377D"/>
                </a:solidFill>
              </a:rPr>
              <a:t>ă</a:t>
            </a:r>
            <a:r>
              <a:rPr lang="ro-RO" sz="2400" b="1" dirty="0" smtClean="0">
                <a:solidFill>
                  <a:srgbClr val="A6377D"/>
                </a:solidFill>
              </a:rPr>
              <a:t>m</a:t>
            </a:r>
            <a:r>
              <a:rPr lang="en-IE" sz="2400" b="1" dirty="0" smtClean="0">
                <a:solidFill>
                  <a:srgbClr val="A6377D"/>
                </a:solidFill>
              </a:rPr>
              <a:t>.  </a:t>
            </a:r>
            <a:endParaRPr dirty="0"/>
          </a:p>
          <a:p>
            <a:pPr marL="0" lvl="0" indent="0" algn="ctr" rtl="0">
              <a:lnSpc>
                <a:spcPct val="90000"/>
              </a:lnSpc>
              <a:spcBef>
                <a:spcPts val="1000"/>
              </a:spcBef>
              <a:spcAft>
                <a:spcPts val="0"/>
              </a:spcAft>
              <a:buClr>
                <a:schemeClr val="dk1"/>
              </a:buClr>
              <a:buSzPts val="1000"/>
              <a:buNone/>
            </a:pPr>
            <a:endParaRPr sz="1000" b="1" dirty="0">
              <a:solidFill>
                <a:srgbClr val="3F3F3F"/>
              </a:solidFill>
            </a:endParaRPr>
          </a:p>
          <a:p>
            <a:pPr marL="0" lvl="0" indent="0" algn="l" rtl="0">
              <a:lnSpc>
                <a:spcPct val="90000"/>
              </a:lnSpc>
              <a:spcBef>
                <a:spcPts val="1000"/>
              </a:spcBef>
              <a:spcAft>
                <a:spcPts val="0"/>
              </a:spcAft>
              <a:buClr>
                <a:srgbClr val="ED2A59"/>
              </a:buClr>
              <a:buSzPts val="2400"/>
              <a:buNone/>
            </a:pPr>
            <a:r>
              <a:rPr lang="ro-RO" sz="2400" b="1" dirty="0" smtClean="0">
                <a:solidFill>
                  <a:srgbClr val="ED2A59"/>
                </a:solidFill>
              </a:rPr>
              <a:t>Sateli</a:t>
            </a:r>
            <a:r>
              <a:rPr lang="ro-RO" b="1" dirty="0" smtClean="0">
                <a:solidFill>
                  <a:srgbClr val="ED2A59"/>
                </a:solidFill>
              </a:rPr>
              <a:t>ț</a:t>
            </a:r>
            <a:r>
              <a:rPr lang="ro-RO" sz="2400" b="1" dirty="0" smtClean="0">
                <a:solidFill>
                  <a:srgbClr val="ED2A59"/>
                </a:solidFill>
              </a:rPr>
              <a:t>ii</a:t>
            </a:r>
            <a:r>
              <a:rPr lang="ro-RO" b="1" dirty="0" smtClean="0">
                <a:solidFill>
                  <a:srgbClr val="ED2A59"/>
                </a:solidFill>
              </a:rPr>
              <a:t>, </a:t>
            </a:r>
            <a:r>
              <a:rPr lang="ro-RO" sz="2400" b="1" dirty="0" smtClean="0">
                <a:solidFill>
                  <a:srgbClr val="ED2A59"/>
                </a:solidFill>
              </a:rPr>
              <a:t>teledetec</a:t>
            </a:r>
            <a:r>
              <a:rPr lang="ro-RO" b="1" dirty="0" smtClean="0">
                <a:solidFill>
                  <a:srgbClr val="ED2A59"/>
                </a:solidFill>
              </a:rPr>
              <a:t>ț</a:t>
            </a:r>
            <a:r>
              <a:rPr lang="ro-RO" sz="2400" b="1" dirty="0" smtClean="0">
                <a:solidFill>
                  <a:srgbClr val="ED2A59"/>
                </a:solidFill>
              </a:rPr>
              <a:t>ia </a:t>
            </a:r>
            <a:r>
              <a:rPr lang="ro-RO" b="1" dirty="0" smtClean="0">
                <a:solidFill>
                  <a:srgbClr val="ED2A59"/>
                </a:solidFill>
              </a:rPr>
              <a:t>ș</a:t>
            </a:r>
            <a:r>
              <a:rPr lang="ro-RO" sz="2400" b="1" dirty="0" smtClean="0">
                <a:solidFill>
                  <a:srgbClr val="ED2A59"/>
                </a:solidFill>
              </a:rPr>
              <a:t>i dronele din agricultur</a:t>
            </a:r>
            <a:r>
              <a:rPr lang="ro-RO" b="1" dirty="0" smtClean="0">
                <a:solidFill>
                  <a:srgbClr val="ED2A59"/>
                </a:solidFill>
              </a:rPr>
              <a:t>ă</a:t>
            </a:r>
            <a:r>
              <a:rPr lang="ro-RO" sz="2400" b="1" dirty="0" smtClean="0">
                <a:solidFill>
                  <a:srgbClr val="ED2A59"/>
                </a:solidFill>
              </a:rPr>
              <a:t> </a:t>
            </a:r>
            <a:r>
              <a:rPr lang="ro-RO" sz="2400" dirty="0" smtClean="0">
                <a:solidFill>
                  <a:srgbClr val="3F3F3F"/>
                </a:solidFill>
              </a:rPr>
              <a:t> adun</a:t>
            </a:r>
            <a:r>
              <a:rPr lang="ro-RO" dirty="0" smtClean="0">
                <a:solidFill>
                  <a:srgbClr val="3F3F3F"/>
                </a:solidFill>
              </a:rPr>
              <a:t>ă</a:t>
            </a:r>
            <a:r>
              <a:rPr lang="ro-RO" sz="2400" dirty="0" smtClean="0">
                <a:solidFill>
                  <a:srgbClr val="3F3F3F"/>
                </a:solidFill>
              </a:rPr>
              <a:t> date despre umiditatea solului, temperatur</a:t>
            </a:r>
            <a:r>
              <a:rPr lang="ro-RO" dirty="0" smtClean="0">
                <a:solidFill>
                  <a:srgbClr val="3F3F3F"/>
                </a:solidFill>
              </a:rPr>
              <a:t>ă</a:t>
            </a:r>
            <a:r>
              <a:rPr lang="ro-RO" sz="2400" dirty="0" smtClean="0">
                <a:solidFill>
                  <a:srgbClr val="3F3F3F"/>
                </a:solidFill>
              </a:rPr>
              <a:t>, niveluri de cre</a:t>
            </a:r>
            <a:r>
              <a:rPr lang="ro-RO" dirty="0" smtClean="0">
                <a:solidFill>
                  <a:srgbClr val="3F3F3F"/>
                </a:solidFill>
              </a:rPr>
              <a:t>ș</a:t>
            </a:r>
            <a:r>
              <a:rPr lang="ro-RO" sz="2400" dirty="0" smtClean="0">
                <a:solidFill>
                  <a:srgbClr val="3F3F3F"/>
                </a:solidFill>
              </a:rPr>
              <a:t>tere </a:t>
            </a:r>
            <a:r>
              <a:rPr lang="ro-RO" dirty="0" smtClean="0">
                <a:solidFill>
                  <a:srgbClr val="3F3F3F"/>
                </a:solidFill>
              </a:rPr>
              <a:t>ș</a:t>
            </a:r>
            <a:r>
              <a:rPr lang="ro-RO" sz="2400" dirty="0" smtClean="0">
                <a:solidFill>
                  <a:srgbClr val="3F3F3F"/>
                </a:solidFill>
              </a:rPr>
              <a:t>i alimenta</a:t>
            </a:r>
            <a:r>
              <a:rPr lang="ro-RO" dirty="0" smtClean="0">
                <a:solidFill>
                  <a:srgbClr val="3F3F3F"/>
                </a:solidFill>
              </a:rPr>
              <a:t>ț</a:t>
            </a:r>
            <a:r>
              <a:rPr lang="ro-RO" sz="2400" dirty="0" smtClean="0">
                <a:solidFill>
                  <a:srgbClr val="3F3F3F"/>
                </a:solidFill>
              </a:rPr>
              <a:t>ie ale vitelor. Acestea le permit fermierilor </a:t>
            </a:r>
            <a:r>
              <a:rPr lang="ro-RO" b="1" dirty="0" smtClean="0">
                <a:solidFill>
                  <a:srgbClr val="3F3F3F"/>
                </a:solidFill>
              </a:rPr>
              <a:t>să producă mai mult, să reducă cheltuielile și să își mărească venitul</a:t>
            </a:r>
            <a:r>
              <a:rPr lang="ro-RO" sz="2400" dirty="0" smtClean="0">
                <a:solidFill>
                  <a:srgbClr val="3F3F3F"/>
                </a:solidFill>
              </a:rPr>
              <a:t>, prin </a:t>
            </a:r>
            <a:r>
              <a:rPr lang="ro-RO" dirty="0" smtClean="0">
                <a:solidFill>
                  <a:srgbClr val="3F3F3F"/>
                </a:solidFill>
              </a:rPr>
              <a:t>î</a:t>
            </a:r>
            <a:r>
              <a:rPr lang="ro-RO" sz="2400" dirty="0" smtClean="0">
                <a:solidFill>
                  <a:srgbClr val="3F3F3F"/>
                </a:solidFill>
              </a:rPr>
              <a:t>mbun</a:t>
            </a:r>
            <a:r>
              <a:rPr lang="ro-RO" dirty="0" smtClean="0">
                <a:solidFill>
                  <a:srgbClr val="3F3F3F"/>
                </a:solidFill>
              </a:rPr>
              <a:t>ă</a:t>
            </a:r>
            <a:r>
              <a:rPr lang="ro-RO" sz="2400" dirty="0" smtClean="0">
                <a:solidFill>
                  <a:srgbClr val="3F3F3F"/>
                </a:solidFill>
              </a:rPr>
              <a:t>t</a:t>
            </a:r>
            <a:r>
              <a:rPr lang="ro-RO" dirty="0" smtClean="0">
                <a:solidFill>
                  <a:srgbClr val="3F3F3F"/>
                </a:solidFill>
              </a:rPr>
              <a:t>ăț</a:t>
            </a:r>
            <a:r>
              <a:rPr lang="ro-RO" sz="2400" dirty="0" smtClean="0">
                <a:solidFill>
                  <a:srgbClr val="3F3F3F"/>
                </a:solidFill>
              </a:rPr>
              <a:t>irea administr</a:t>
            </a:r>
            <a:r>
              <a:rPr lang="ro-RO" dirty="0" smtClean="0">
                <a:solidFill>
                  <a:srgbClr val="3F3F3F"/>
                </a:solidFill>
              </a:rPr>
              <a:t>ă</a:t>
            </a:r>
            <a:r>
              <a:rPr lang="ro-RO" sz="2400" dirty="0" smtClean="0">
                <a:solidFill>
                  <a:srgbClr val="3F3F3F"/>
                </a:solidFill>
              </a:rPr>
              <a:t>rii recoltelor </a:t>
            </a:r>
            <a:r>
              <a:rPr lang="ro-RO" dirty="0" smtClean="0">
                <a:solidFill>
                  <a:srgbClr val="3F3F3F"/>
                </a:solidFill>
              </a:rPr>
              <a:t>ș</a:t>
            </a:r>
            <a:r>
              <a:rPr lang="ro-RO" sz="2400" dirty="0" smtClean="0">
                <a:solidFill>
                  <a:srgbClr val="3F3F3F"/>
                </a:solidFill>
              </a:rPr>
              <a:t>i reducerea utilizării de fertilizatori, pesticide </a:t>
            </a:r>
            <a:r>
              <a:rPr lang="ro-RO" dirty="0" smtClean="0">
                <a:solidFill>
                  <a:srgbClr val="3F3F3F"/>
                </a:solidFill>
              </a:rPr>
              <a:t>ș</a:t>
            </a:r>
            <a:r>
              <a:rPr lang="ro-RO" sz="2400" dirty="0" smtClean="0">
                <a:solidFill>
                  <a:srgbClr val="3F3F3F"/>
                </a:solidFill>
              </a:rPr>
              <a:t>i ap</a:t>
            </a:r>
            <a:r>
              <a:rPr lang="ro-RO" dirty="0" smtClean="0">
                <a:solidFill>
                  <a:srgbClr val="3F3F3F"/>
                </a:solidFill>
              </a:rPr>
              <a:t>ă</a:t>
            </a:r>
            <a:r>
              <a:rPr lang="en-IE" sz="2400" dirty="0" smtClean="0">
                <a:solidFill>
                  <a:srgbClr val="3F3F3F"/>
                </a:solidFill>
              </a:rPr>
              <a:t>. </a:t>
            </a:r>
            <a:endParaRPr dirty="0"/>
          </a:p>
          <a:p>
            <a:pPr marL="0" lvl="0" indent="0" algn="l" rtl="0">
              <a:lnSpc>
                <a:spcPct val="90000"/>
              </a:lnSpc>
              <a:spcBef>
                <a:spcPts val="1000"/>
              </a:spcBef>
              <a:spcAft>
                <a:spcPts val="0"/>
              </a:spcAft>
              <a:buClr>
                <a:srgbClr val="009FD8"/>
              </a:buClr>
              <a:buSzPts val="2400"/>
              <a:buNone/>
            </a:pPr>
            <a:r>
              <a:rPr lang="ro-RO"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Monitorizarea tehnologiei geospațiale </a:t>
            </a:r>
            <a:r>
              <a:rPr lang="ro-RO" dirty="0" smtClean="0">
                <a:solidFill>
                  <a:srgbClr val="3F3F3F"/>
                </a:solidFill>
              </a:rPr>
              <a:t> permite </a:t>
            </a:r>
            <a:r>
              <a:rPr lang="ro-RO" sz="2400" dirty="0" smtClean="0">
                <a:solidFill>
                  <a:srgbClr val="3F3F3F"/>
                </a:solidFill>
              </a:rPr>
              <a:t>“</a:t>
            </a:r>
            <a:r>
              <a:rPr lang="ro-RO" sz="2400" u="sng" dirty="0" smtClean="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agricultura de precizie</a:t>
            </a:r>
            <a:r>
              <a:rPr lang="ro-RO" sz="2400" dirty="0" smtClean="0">
                <a:solidFill>
                  <a:srgbClr val="3F3F3F"/>
                </a:solidFill>
              </a:rPr>
              <a:t>”, prin utilizarea </a:t>
            </a:r>
            <a:r>
              <a:rPr lang="ro-RO" b="1" i="1" dirty="0" smtClean="0">
                <a:solidFill>
                  <a:srgbClr val="3F3F3F"/>
                </a:solidFill>
              </a:rPr>
              <a:t>datelor de teledetecție </a:t>
            </a:r>
            <a:r>
              <a:rPr lang="ro-RO" sz="2400" dirty="0" smtClean="0">
                <a:solidFill>
                  <a:srgbClr val="3F3F3F"/>
                </a:solidFill>
              </a:rPr>
              <a:t>(imagini </a:t>
            </a:r>
            <a:r>
              <a:rPr lang="ro-RO" dirty="0" smtClean="0">
                <a:solidFill>
                  <a:srgbClr val="3F3F3F"/>
                </a:solidFill>
              </a:rPr>
              <a:t>ș</a:t>
            </a:r>
            <a:r>
              <a:rPr lang="ro-RO" sz="2400" dirty="0" smtClean="0">
                <a:solidFill>
                  <a:srgbClr val="3F3F3F"/>
                </a:solidFill>
              </a:rPr>
              <a:t>i informa</a:t>
            </a:r>
            <a:r>
              <a:rPr lang="ro-RO" dirty="0" smtClean="0">
                <a:solidFill>
                  <a:srgbClr val="3F3F3F"/>
                </a:solidFill>
              </a:rPr>
              <a:t>ț</a:t>
            </a:r>
            <a:r>
              <a:rPr lang="ro-RO" sz="2400" dirty="0" smtClean="0">
                <a:solidFill>
                  <a:srgbClr val="3F3F3F"/>
                </a:solidFill>
              </a:rPr>
              <a:t>i</a:t>
            </a:r>
            <a:r>
              <a:rPr lang="ro-RO" dirty="0" smtClean="0">
                <a:solidFill>
                  <a:srgbClr val="3F3F3F"/>
                </a:solidFill>
              </a:rPr>
              <a:t>i</a:t>
            </a:r>
            <a:r>
              <a:rPr lang="ro-RO" sz="2400" dirty="0" smtClean="0">
                <a:solidFill>
                  <a:srgbClr val="3F3F3F"/>
                </a:solidFill>
              </a:rPr>
              <a:t> ob</a:t>
            </a:r>
            <a:r>
              <a:rPr lang="ro-RO" dirty="0" smtClean="0">
                <a:solidFill>
                  <a:srgbClr val="3F3F3F"/>
                </a:solidFill>
              </a:rPr>
              <a:t>ț</a:t>
            </a:r>
            <a:r>
              <a:rPr lang="ro-RO" sz="2400" dirty="0" smtClean="0">
                <a:solidFill>
                  <a:srgbClr val="3F3F3F"/>
                </a:solidFill>
              </a:rPr>
              <a:t>inut</a:t>
            </a:r>
            <a:r>
              <a:rPr lang="ro-RO" dirty="0" smtClean="0">
                <a:solidFill>
                  <a:srgbClr val="3F3F3F"/>
                </a:solidFill>
              </a:rPr>
              <a:t>e</a:t>
            </a:r>
            <a:r>
              <a:rPr lang="ro-RO" sz="2400" dirty="0" smtClean="0">
                <a:solidFill>
                  <a:srgbClr val="3F3F3F"/>
                </a:solidFill>
              </a:rPr>
              <a:t> de la </a:t>
            </a:r>
            <a:r>
              <a:rPr lang="ro-RO" sz="2400" b="1" i="1" dirty="0" smtClean="0">
                <a:solidFill>
                  <a:srgbClr val="3F3F3F"/>
                </a:solidFill>
              </a:rPr>
              <a:t>sateli</a:t>
            </a:r>
            <a:r>
              <a:rPr lang="ro-RO" b="1" i="1" dirty="0" smtClean="0">
                <a:solidFill>
                  <a:srgbClr val="3F3F3F"/>
                </a:solidFill>
              </a:rPr>
              <a:t>ț</a:t>
            </a:r>
            <a:r>
              <a:rPr lang="ro-RO" sz="2400" b="1" i="1" dirty="0" smtClean="0">
                <a:solidFill>
                  <a:srgbClr val="3F3F3F"/>
                </a:solidFill>
              </a:rPr>
              <a:t>i </a:t>
            </a:r>
            <a:r>
              <a:rPr lang="ro-RO" b="1" i="1" dirty="0" smtClean="0">
                <a:solidFill>
                  <a:srgbClr val="3F3F3F"/>
                </a:solidFill>
              </a:rPr>
              <a:t>ș</a:t>
            </a:r>
            <a:r>
              <a:rPr lang="ro-RO" sz="2400" b="1" i="1" dirty="0" smtClean="0">
                <a:solidFill>
                  <a:srgbClr val="3F3F3F"/>
                </a:solidFill>
              </a:rPr>
              <a:t>i drone</a:t>
            </a:r>
            <a:r>
              <a:rPr lang="ro-RO" sz="2400" dirty="0" smtClean="0">
                <a:solidFill>
                  <a:srgbClr val="3F3F3F"/>
                </a:solidFill>
              </a:rPr>
              <a:t>) </a:t>
            </a:r>
            <a:r>
              <a:rPr lang="ro-RO" dirty="0" smtClean="0">
                <a:solidFill>
                  <a:srgbClr val="3F3F3F"/>
                </a:solidFill>
              </a:rPr>
              <a:t>ș</a:t>
            </a:r>
            <a:r>
              <a:rPr lang="ro-RO" sz="2400" dirty="0" smtClean="0">
                <a:solidFill>
                  <a:srgbClr val="3F3F3F"/>
                </a:solidFill>
              </a:rPr>
              <a:t>i prin </a:t>
            </a:r>
            <a:r>
              <a:rPr lang="ro-RO" sz="2400" b="1" i="1" dirty="0" smtClean="0">
                <a:solidFill>
                  <a:srgbClr val="3F3F3F"/>
                </a:solidFill>
              </a:rPr>
              <a:t>machine learning </a:t>
            </a:r>
            <a:r>
              <a:rPr lang="ro-RO" dirty="0" smtClean="0">
                <a:solidFill>
                  <a:srgbClr val="3F3F3F"/>
                </a:solidFill>
              </a:rPr>
              <a:t>pe</a:t>
            </a:r>
            <a:r>
              <a:rPr lang="ro-RO" sz="2400" dirty="0" smtClean="0">
                <a:solidFill>
                  <a:srgbClr val="3F3F3F"/>
                </a:solidFill>
              </a:rPr>
              <a:t>ntru a identifica cantitatea exact</a:t>
            </a:r>
            <a:r>
              <a:rPr lang="ro-RO" dirty="0" smtClean="0">
                <a:solidFill>
                  <a:srgbClr val="3F3F3F"/>
                </a:solidFill>
              </a:rPr>
              <a:t>ă</a:t>
            </a:r>
            <a:r>
              <a:rPr lang="ro-RO" sz="2400" dirty="0" smtClean="0">
                <a:solidFill>
                  <a:srgbClr val="3F3F3F"/>
                </a:solidFill>
              </a:rPr>
              <a:t> de ap</a:t>
            </a:r>
            <a:r>
              <a:rPr lang="ro-RO" dirty="0" smtClean="0">
                <a:solidFill>
                  <a:srgbClr val="3F3F3F"/>
                </a:solidFill>
              </a:rPr>
              <a:t>ă</a:t>
            </a:r>
            <a:r>
              <a:rPr lang="ro-RO" sz="2400" dirty="0" smtClean="0">
                <a:solidFill>
                  <a:srgbClr val="3F3F3F"/>
                </a:solidFill>
              </a:rPr>
              <a:t>, fertilizatori, pesticide </a:t>
            </a:r>
            <a:r>
              <a:rPr lang="ro-RO" dirty="0" smtClean="0">
                <a:solidFill>
                  <a:srgbClr val="3F3F3F"/>
                </a:solidFill>
              </a:rPr>
              <a:t>ș</a:t>
            </a:r>
            <a:r>
              <a:rPr lang="ro-RO" sz="2400" dirty="0" smtClean="0">
                <a:solidFill>
                  <a:srgbClr val="3F3F3F"/>
                </a:solidFill>
              </a:rPr>
              <a:t>i alte elemente care ar trebui folosite la recolte, precum </a:t>
            </a:r>
            <a:r>
              <a:rPr lang="ro-RO" dirty="0" smtClean="0">
                <a:solidFill>
                  <a:srgbClr val="3F3F3F"/>
                </a:solidFill>
              </a:rPr>
              <a:t>ș</a:t>
            </a:r>
            <a:r>
              <a:rPr lang="ro-RO" sz="2400" dirty="0" smtClean="0">
                <a:solidFill>
                  <a:srgbClr val="3F3F3F"/>
                </a:solidFill>
              </a:rPr>
              <a:t>i sincronizarea perfect</a:t>
            </a:r>
            <a:r>
              <a:rPr lang="ro-RO" dirty="0" smtClean="0">
                <a:solidFill>
                  <a:srgbClr val="3F3F3F"/>
                </a:solidFill>
              </a:rPr>
              <a:t>ă</a:t>
            </a:r>
            <a:r>
              <a:rPr lang="ro-RO" sz="2400" dirty="0" smtClean="0">
                <a:solidFill>
                  <a:srgbClr val="3F3F3F"/>
                </a:solidFill>
              </a:rPr>
              <a:t>. Agricultura de precizie devine o metoda comun</a:t>
            </a:r>
            <a:r>
              <a:rPr lang="ro-RO" dirty="0" smtClean="0">
                <a:solidFill>
                  <a:srgbClr val="3F3F3F"/>
                </a:solidFill>
              </a:rPr>
              <a:t>ă</a:t>
            </a:r>
            <a:r>
              <a:rPr lang="ro-RO" sz="2400" dirty="0" smtClean="0">
                <a:solidFill>
                  <a:srgbClr val="3F3F3F"/>
                </a:solidFill>
              </a:rPr>
              <a:t> c</a:t>
            </a:r>
            <a:r>
              <a:rPr lang="ro-RO" dirty="0" smtClean="0">
                <a:solidFill>
                  <a:srgbClr val="3F3F3F"/>
                </a:solidFill>
              </a:rPr>
              <a:t>â</a:t>
            </a:r>
            <a:r>
              <a:rPr lang="ro-RO" sz="2400" dirty="0" smtClean="0">
                <a:solidFill>
                  <a:srgbClr val="3F3F3F"/>
                </a:solidFill>
              </a:rPr>
              <a:t>nd vine vorba de recolte ca porumbul </a:t>
            </a:r>
            <a:r>
              <a:rPr lang="ro-RO" dirty="0" smtClean="0">
                <a:solidFill>
                  <a:srgbClr val="3F3F3F"/>
                </a:solidFill>
              </a:rPr>
              <a:t>ș</a:t>
            </a:r>
            <a:r>
              <a:rPr lang="ro-RO" sz="2400" dirty="0" smtClean="0">
                <a:solidFill>
                  <a:srgbClr val="3F3F3F"/>
                </a:solidFill>
              </a:rPr>
              <a:t>i soia</a:t>
            </a:r>
            <a:r>
              <a:rPr lang="en-IE" sz="2400" dirty="0" smtClean="0">
                <a:solidFill>
                  <a:srgbClr val="3F3F3F"/>
                </a:solidFill>
              </a:rPr>
              <a:t>. </a:t>
            </a:r>
            <a:endParaRPr dirty="0"/>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532" name="Google Shape;532;p19"/>
          <p:cNvSpPr txBox="1">
            <a:spLocks noGrp="1"/>
          </p:cNvSpPr>
          <p:nvPr>
            <p:ph type="body" idx="2"/>
          </p:nvPr>
        </p:nvSpPr>
        <p:spPr>
          <a:xfrm>
            <a:off x="301423" y="245245"/>
            <a:ext cx="2852539" cy="612698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spcBef>
                <a:spcPts val="0"/>
              </a:spcBef>
              <a:spcAft>
                <a:spcPts val="0"/>
              </a:spcAft>
              <a:buClr>
                <a:schemeClr val="lt1"/>
              </a:buClr>
              <a:buSzPct val="100000"/>
              <a:buNone/>
            </a:pPr>
            <a:r>
              <a:rPr lang="en-IE" b="1"/>
              <a:t>Oportunități de inovare socială</a:t>
            </a:r>
            <a:endParaRPr/>
          </a:p>
          <a:p>
            <a:pPr marL="0" lvl="0" indent="0" algn="ctr" rtl="0">
              <a:spcBef>
                <a:spcPts val="0"/>
              </a:spcBef>
              <a:spcAft>
                <a:spcPts val="0"/>
              </a:spcAft>
              <a:buClr>
                <a:schemeClr val="lt1"/>
              </a:buClr>
              <a:buSzPct val="100000"/>
              <a:buNone/>
            </a:pPr>
            <a:endParaRPr b="1"/>
          </a:p>
          <a:p>
            <a:pPr marL="0" lvl="0" indent="0" algn="ctr" rtl="0">
              <a:spcBef>
                <a:spcPts val="0"/>
              </a:spcBef>
              <a:spcAft>
                <a:spcPts val="0"/>
              </a:spcAft>
              <a:buClr>
                <a:schemeClr val="lt1"/>
              </a:buClr>
              <a:buSzPct val="78260"/>
              <a:buFont typeface="Arial"/>
              <a:buNone/>
            </a:pPr>
            <a:r>
              <a:rPr lang="en-IE" b="1"/>
              <a:t> Sărăcia</a:t>
            </a:r>
            <a:endParaRPr sz="4600" b="1"/>
          </a:p>
          <a:p>
            <a:pPr marL="0" lvl="0" indent="0" algn="ctr" rtl="0">
              <a:lnSpc>
                <a:spcPct val="90000"/>
              </a:lnSpc>
              <a:spcBef>
                <a:spcPts val="0"/>
              </a:spcBef>
              <a:spcAft>
                <a:spcPts val="0"/>
              </a:spcAft>
              <a:buClr>
                <a:schemeClr val="lt1"/>
              </a:buClr>
              <a:buSzPct val="100000"/>
              <a:buNone/>
            </a:pPr>
            <a:endParaRPr b="1"/>
          </a:p>
          <a:p>
            <a:pPr marL="0" lvl="0" indent="0" algn="ctr" rtl="0">
              <a:lnSpc>
                <a:spcPct val="90000"/>
              </a:lnSpc>
              <a:spcBef>
                <a:spcPts val="0"/>
              </a:spcBef>
              <a:spcAft>
                <a:spcPts val="0"/>
              </a:spcAft>
              <a:buClr>
                <a:schemeClr val="lt1"/>
              </a:buClr>
              <a:buSzPct val="100000"/>
              <a:buNone/>
            </a:pPr>
            <a:endParaRPr b="1"/>
          </a:p>
          <a:p>
            <a:pPr marL="0" lvl="0" indent="0" algn="ctr" rtl="0">
              <a:lnSpc>
                <a:spcPct val="120000"/>
              </a:lnSpc>
              <a:spcBef>
                <a:spcPts val="0"/>
              </a:spcBef>
              <a:spcAft>
                <a:spcPts val="0"/>
              </a:spcAft>
              <a:buClr>
                <a:schemeClr val="lt1"/>
              </a:buClr>
              <a:buSzPct val="100000"/>
              <a:buNone/>
            </a:pPr>
            <a:r>
              <a:rPr lang="en-IE" sz="3100"/>
              <a:t>Inteligența artificială, Internetul lucrurilor (</a:t>
            </a:r>
            <a:r>
              <a:rPr lang="en-IE" sz="3100" i="1"/>
              <a:t>IoT</a:t>
            </a:r>
            <a:r>
              <a:rPr lang="en-IE" sz="3100"/>
              <a:t>), analiza și știința datelor (</a:t>
            </a:r>
            <a:r>
              <a:rPr lang="en-IE" sz="3100" i="1"/>
              <a:t>data science and analytics</a:t>
            </a:r>
            <a:r>
              <a:rPr lang="en-IE" sz="3100"/>
              <a:t>), robotica, machine learning, teledetecție, crowdsourcing, și blockchain…</a:t>
            </a:r>
            <a:endParaRPr sz="3100" b="1"/>
          </a:p>
          <a:p>
            <a:pPr marL="0" lvl="0" indent="0" algn="ctr" rtl="0">
              <a:lnSpc>
                <a:spcPct val="90000"/>
              </a:lnSpc>
              <a:spcBef>
                <a:spcPts val="0"/>
              </a:spcBef>
              <a:spcAft>
                <a:spcPts val="0"/>
              </a:spcAft>
              <a:buClr>
                <a:schemeClr val="lt1"/>
              </a:buClr>
              <a:buSzPct val="100000"/>
              <a:buNone/>
            </a:pPr>
            <a:endParaRPr b="1"/>
          </a:p>
          <a:p>
            <a:pPr marL="0" lvl="0" indent="0" algn="l" rtl="0">
              <a:lnSpc>
                <a:spcPct val="90000"/>
              </a:lnSpc>
              <a:spcBef>
                <a:spcPts val="1000"/>
              </a:spcBef>
              <a:spcAft>
                <a:spcPts val="0"/>
              </a:spcAft>
              <a:buClr>
                <a:schemeClr val="lt1"/>
              </a:buClr>
              <a:buSzPct val="1000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 descr="A person wearing a mask&#10;&#10;Description automatically generated with low confidence"/>
          <p:cNvPicPr preferRelativeResize="0">
            <a:picLocks noGrp="1"/>
          </p:cNvPicPr>
          <p:nvPr>
            <p:ph type="pic" idx="2"/>
          </p:nvPr>
        </p:nvPicPr>
        <p:blipFill rotWithShape="1">
          <a:blip r:embed="rId3">
            <a:alphaModFix/>
          </a:blip>
          <a:srcRect t="3991" b="3991"/>
          <a:stretch/>
        </p:blipFill>
        <p:spPr>
          <a:xfrm>
            <a:off x="6530975" y="784225"/>
            <a:ext cx="3832225" cy="5289550"/>
          </a:xfrm>
          <a:prstGeom prst="rect">
            <a:avLst/>
          </a:prstGeom>
          <a:noFill/>
          <a:ln>
            <a:noFill/>
          </a:ln>
        </p:spPr>
      </p:pic>
      <p:sp>
        <p:nvSpPr>
          <p:cNvPr id="405" name="Google Shape;405;p2"/>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000"/>
              <a:buNone/>
            </a:pPr>
            <a:r>
              <a:rPr lang="en-IE" sz="7200" dirty="0"/>
              <a:t>Bine </a:t>
            </a:r>
            <a:r>
              <a:rPr lang="en-IE" sz="7200" dirty="0" err="1"/>
              <a:t>ați</a:t>
            </a:r>
            <a:r>
              <a:rPr lang="en-IE" sz="7200" dirty="0"/>
              <a:t> </a:t>
            </a:r>
            <a:r>
              <a:rPr lang="en-IE" sz="7200" dirty="0" err="1"/>
              <a:t>venit</a:t>
            </a:r>
            <a:r>
              <a:rPr lang="en-IE" sz="7200" dirty="0" smtClean="0"/>
              <a:t>! </a:t>
            </a:r>
            <a:endParaRPr dirty="0"/>
          </a:p>
        </p:txBody>
      </p:sp>
      <p:sp>
        <p:nvSpPr>
          <p:cNvPr id="406" name="Google Shape;406;p2"/>
          <p:cNvSpPr txBox="1"/>
          <p:nvPr/>
        </p:nvSpPr>
        <p:spPr>
          <a:xfrm>
            <a:off x="634925" y="166924"/>
            <a:ext cx="4461735" cy="697353"/>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E48E02"/>
              </a:buClr>
              <a:buSzPts val="2800"/>
              <a:buFont typeface="Arial"/>
              <a:buNone/>
            </a:pPr>
            <a:r>
              <a:rPr lang="en-IE" sz="2800" b="1">
                <a:solidFill>
                  <a:srgbClr val="E48E02"/>
                </a:solidFill>
                <a:latin typeface="Calibri"/>
                <a:ea typeface="Calibri"/>
                <a:cs typeface="Calibri"/>
                <a:sym typeface="Calibri"/>
              </a:rPr>
              <a:t>Prezentarea celor 6 module	</a:t>
            </a:r>
            <a:endParaRPr/>
          </a:p>
        </p:txBody>
      </p:sp>
      <p:sp>
        <p:nvSpPr>
          <p:cNvPr id="407" name="Google Shape;407;p2"/>
          <p:cNvSpPr txBox="1">
            <a:spLocks noGrp="1"/>
          </p:cNvSpPr>
          <p:nvPr>
            <p:ph type="body" idx="3"/>
          </p:nvPr>
        </p:nvSpPr>
        <p:spPr>
          <a:xfrm>
            <a:off x="215588" y="676950"/>
            <a:ext cx="5300400" cy="5947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1 </a:t>
            </a:r>
            <a:r>
              <a:rPr lang="ro-RO" sz="2200" dirty="0" smtClean="0">
                <a:solidFill>
                  <a:srgbClr val="404040"/>
                </a:solidFill>
              </a:rPr>
              <a:t>Introducere în Inovarea Social Digitală- potențialul existent la intersecția tehnologiei cu noile instrumente media</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2 </a:t>
            </a:r>
            <a:r>
              <a:rPr lang="ro-RO" sz="2200" dirty="0" smtClean="0">
                <a:solidFill>
                  <a:srgbClr val="404040"/>
                </a:solidFill>
              </a:rPr>
              <a:t>Unde se află oportunitățile pentru tineri? Soluții sociale în sănătate, democrație, consum, bani, transparența și educație</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3 </a:t>
            </a:r>
            <a:r>
              <a:rPr lang="ro-RO" sz="2200" dirty="0" smtClean="0">
                <a:solidFill>
                  <a:srgbClr val="404040"/>
                </a:solidFill>
              </a:rPr>
              <a:t>Stăpânirea și implementarea conceptului</a:t>
            </a:r>
            <a:r>
              <a:rPr lang="en-IE" sz="2200" dirty="0" smtClean="0">
                <a:solidFill>
                  <a:srgbClr val="404040"/>
                </a:solidFill>
              </a:rPr>
              <a:t> </a:t>
            </a:r>
            <a:r>
              <a:rPr lang="en-IE" sz="2200" dirty="0">
                <a:solidFill>
                  <a:srgbClr val="404040"/>
                </a:solidFill>
              </a:rPr>
              <a:t>de Design Thinking.</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4 </a:t>
            </a:r>
            <a:r>
              <a:rPr lang="ro-RO" sz="2200" dirty="0" smtClean="0">
                <a:solidFill>
                  <a:srgbClr val="404040"/>
                </a:solidFill>
              </a:rPr>
              <a:t>Cum să îți crești afacerea și să  creezi parteneriate cu scop</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5 </a:t>
            </a:r>
            <a:r>
              <a:rPr lang="en-IE" sz="2200" dirty="0">
                <a:solidFill>
                  <a:srgbClr val="404040"/>
                </a:solidFill>
              </a:rPr>
              <a:t>Cum </a:t>
            </a:r>
            <a:r>
              <a:rPr lang="ro-RO" sz="2200" dirty="0" smtClean="0">
                <a:solidFill>
                  <a:srgbClr val="404040"/>
                </a:solidFill>
              </a:rPr>
              <a:t>să îți finanțezi ideea ta de inovare social digitală</a:t>
            </a: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6 </a:t>
            </a:r>
            <a:r>
              <a:rPr lang="ro-RO" sz="2200" dirty="0" smtClean="0">
                <a:solidFill>
                  <a:srgbClr val="404040"/>
                </a:solidFill>
              </a:rPr>
              <a:t>Misiunea marketingului inovării sociale</a:t>
            </a:r>
            <a:r>
              <a:rPr lang="en-IE" sz="2200" dirty="0" smtClean="0">
                <a:solidFill>
                  <a:srgbClr val="404040"/>
                </a:solidFill>
              </a:rPr>
              <a:t> – Cum </a:t>
            </a:r>
            <a:r>
              <a:rPr lang="ro-RO" sz="2200" dirty="0" smtClean="0">
                <a:solidFill>
                  <a:srgbClr val="404040"/>
                </a:solidFill>
              </a:rPr>
              <a:t>accesezi inimi și minți</a:t>
            </a:r>
          </a:p>
          <a:p>
            <a:pPr marL="0" lvl="0" indent="0" algn="l" rtl="0">
              <a:spcBef>
                <a:spcPts val="1000"/>
              </a:spcBef>
              <a:spcAft>
                <a:spcPts val="0"/>
              </a:spcAft>
              <a:buClr>
                <a:schemeClr val="dk1"/>
              </a:buClr>
              <a:buSzPts val="1100"/>
              <a:buFont typeface="Arial"/>
              <a:buNone/>
            </a:pPr>
            <a:endParaRPr sz="2200" b="1" dirty="0">
              <a:solidFill>
                <a:srgbClr val="E48E02"/>
              </a:solidFill>
            </a:endParaRPr>
          </a:p>
          <a:p>
            <a:pPr marL="0" lvl="0" indent="0" algn="l" rtl="0">
              <a:lnSpc>
                <a:spcPct val="90000"/>
              </a:lnSpc>
              <a:spcBef>
                <a:spcPts val="1000"/>
              </a:spcBef>
              <a:spcAft>
                <a:spcPts val="0"/>
              </a:spcAft>
              <a:buClr>
                <a:srgbClr val="E48E02"/>
              </a:buClr>
              <a:buSzPts val="2300"/>
              <a:buNone/>
            </a:pPr>
            <a:endParaRPr sz="2300" b="1" dirty="0">
              <a:solidFill>
                <a:srgbClr val="E48E0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0"/>
          <p:cNvSpPr txBox="1">
            <a:spLocks noGrp="1"/>
          </p:cNvSpPr>
          <p:nvPr>
            <p:ph type="body" idx="1"/>
          </p:nvPr>
        </p:nvSpPr>
        <p:spPr>
          <a:xfrm>
            <a:off x="3630304" y="245245"/>
            <a:ext cx="8260273" cy="69716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D2A59"/>
              </a:buClr>
              <a:buSzPts val="2200"/>
              <a:buNone/>
            </a:pPr>
            <a:r>
              <a:rPr lang="ro-RO" sz="2200" b="1" dirty="0" smtClean="0">
                <a:solidFill>
                  <a:srgbClr val="ED2A59"/>
                </a:solidFill>
              </a:rPr>
              <a:t>Blockchain pentru încredere.  </a:t>
            </a:r>
            <a:r>
              <a:rPr lang="ro-RO" sz="2200" dirty="0" smtClean="0">
                <a:solidFill>
                  <a:srgbClr val="3F3F3F"/>
                </a:solidFill>
              </a:rPr>
              <a:t>În țări mai puțin sigure, blockchain sau </a:t>
            </a:r>
            <a:r>
              <a:rPr lang="ro-RO" sz="2200" b="1" i="1" dirty="0" smtClean="0">
                <a:solidFill>
                  <a:srgbClr val="3F3F3F"/>
                </a:solidFill>
              </a:rPr>
              <a:t>registrele digitale </a:t>
            </a:r>
            <a:r>
              <a:rPr lang="ro-RO" sz="2200" dirty="0" smtClean="0">
                <a:solidFill>
                  <a:srgbClr val="3F3F3F"/>
                </a:solidFill>
              </a:rPr>
              <a:t>reprezintă o soluție pentru stocarea de </a:t>
            </a:r>
            <a:r>
              <a:rPr lang="ro-RO" sz="2200" b="1" i="1" dirty="0" smtClean="0">
                <a:solidFill>
                  <a:srgbClr val="3F3F3F"/>
                </a:solidFill>
              </a:rPr>
              <a:t>informații sensibile </a:t>
            </a:r>
            <a:r>
              <a:rPr lang="ro-RO" sz="2200" dirty="0" smtClean="0">
                <a:solidFill>
                  <a:srgbClr val="3F3F3F"/>
                </a:solidFill>
              </a:rPr>
              <a:t>și pentru a </a:t>
            </a:r>
            <a:r>
              <a:rPr lang="ro-RO" sz="2200" b="1" i="1" dirty="0" smtClean="0">
                <a:solidFill>
                  <a:srgbClr val="3F3F3F"/>
                </a:solidFill>
              </a:rPr>
              <a:t>procesa tranzacții în siguranță.</a:t>
            </a:r>
            <a:r>
              <a:rPr lang="ro-RO" sz="2200" dirty="0" smtClean="0">
                <a:solidFill>
                  <a:srgbClr val="3F3F3F"/>
                </a:solidFill>
              </a:rPr>
              <a:t> BC furnizează stocare securizată pentru </a:t>
            </a:r>
            <a:r>
              <a:rPr lang="ro-RO" sz="2200" b="1" i="1" dirty="0" smtClean="0">
                <a:solidFill>
                  <a:srgbClr val="3F3F3F"/>
                </a:solidFill>
              </a:rPr>
              <a:t>tranzacții online</a:t>
            </a:r>
            <a:r>
              <a:rPr lang="ro-RO" sz="2200" dirty="0" smtClean="0">
                <a:solidFill>
                  <a:srgbClr val="3F3F3F"/>
                </a:solidFill>
              </a:rPr>
              <a:t> și </a:t>
            </a:r>
            <a:r>
              <a:rPr lang="ro-RO" sz="2200" b="1" i="1" dirty="0" smtClean="0">
                <a:solidFill>
                  <a:srgbClr val="3F3F3F"/>
                </a:solidFill>
              </a:rPr>
              <a:t>informații contractuale</a:t>
            </a:r>
            <a:r>
              <a:rPr lang="ro-RO" sz="2200" dirty="0" smtClean="0">
                <a:solidFill>
                  <a:srgbClr val="3F3F3F"/>
                </a:solidFill>
              </a:rPr>
              <a:t>. </a:t>
            </a:r>
            <a:r>
              <a:rPr lang="ro-RO" sz="2200" b="1" i="1" u="sng" dirty="0" smtClean="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Contractele inteligente </a:t>
            </a:r>
            <a:r>
              <a:rPr lang="ro-RO" sz="2200" dirty="0" smtClean="0">
                <a:solidFill>
                  <a:srgbClr val="3F3F3F"/>
                </a:solidFill>
              </a:rPr>
              <a:t>în</a:t>
            </a:r>
            <a:r>
              <a:rPr lang="ro-RO" sz="2200" b="1" i="1" dirty="0" smtClean="0">
                <a:solidFill>
                  <a:srgbClr val="3F3F3F"/>
                </a:solidFill>
              </a:rPr>
              <a:t> </a:t>
            </a:r>
            <a:r>
              <a:rPr lang="ro-RO" sz="2200" dirty="0" smtClean="0">
                <a:solidFill>
                  <a:srgbClr val="3F3F3F"/>
                </a:solidFill>
              </a:rPr>
              <a:t>blockchain funcționează pentru că nu pot fi modificate fără a se lăsa urme sau fără o decizie legală – deci corupția și abuzul de documente este imposibil.</a:t>
            </a:r>
            <a:r>
              <a:rPr lang="en-IE" sz="2200" dirty="0" smtClean="0">
                <a:solidFill>
                  <a:srgbClr val="3F3F3F"/>
                </a:solidFill>
              </a:rPr>
              <a:t> </a:t>
            </a:r>
            <a:endParaRPr dirty="0"/>
          </a:p>
          <a:p>
            <a:pPr marL="0" lvl="0" indent="0" algn="l" rtl="0">
              <a:lnSpc>
                <a:spcPct val="90000"/>
              </a:lnSpc>
              <a:spcBef>
                <a:spcPts val="1000"/>
              </a:spcBef>
              <a:spcAft>
                <a:spcPts val="0"/>
              </a:spcAft>
              <a:buClr>
                <a:srgbClr val="ED2A59"/>
              </a:buClr>
              <a:buSzPts val="2200"/>
              <a:buNone/>
            </a:pPr>
            <a:r>
              <a:rPr lang="ro-RO" sz="2200" b="1" dirty="0" smtClean="0">
                <a:solidFill>
                  <a:srgbClr val="ED2A59"/>
                </a:solidFill>
              </a:rPr>
              <a:t>Calculatoarele alimentate cu energie solară determină o creștere a accesului la educație. </a:t>
            </a:r>
            <a:r>
              <a:rPr lang="ro-RO" sz="2200" dirty="0" smtClean="0">
                <a:solidFill>
                  <a:srgbClr val="3F3F3F"/>
                </a:solidFill>
              </a:rPr>
              <a:t>Mulți copii din zone rurale, au acces limitat la educație, nu au profesori și resurse. </a:t>
            </a:r>
            <a:r>
              <a:rPr lang="ro-RO" sz="2200" b="1" i="1" dirty="0" smtClean="0">
                <a:solidFill>
                  <a:srgbClr val="3F3F3F"/>
                </a:solidFill>
              </a:rPr>
              <a:t>Calculatoare alimentate cu energie solară si proiectoare, </a:t>
            </a:r>
            <a:r>
              <a:rPr lang="ro-RO" sz="2200" dirty="0" smtClean="0">
                <a:solidFill>
                  <a:srgbClr val="3F3F3F"/>
                </a:solidFill>
              </a:rPr>
              <a:t>permit studenților să participe la ore interactive, la distanță, în timp real, cu profesori buni</a:t>
            </a:r>
            <a:r>
              <a:rPr lang="en-IE" sz="2200" dirty="0" smtClean="0">
                <a:solidFill>
                  <a:srgbClr val="3F3F3F"/>
                </a:solidFill>
              </a:rPr>
              <a:t>. </a:t>
            </a:r>
            <a:endParaRPr dirty="0"/>
          </a:p>
          <a:p>
            <a:pPr marL="0" lvl="0" indent="0" algn="l" rtl="0">
              <a:lnSpc>
                <a:spcPct val="90000"/>
              </a:lnSpc>
              <a:spcBef>
                <a:spcPts val="1000"/>
              </a:spcBef>
              <a:spcAft>
                <a:spcPts val="0"/>
              </a:spcAft>
              <a:buClr>
                <a:srgbClr val="3F3F3F"/>
              </a:buClr>
              <a:buSzPts val="2200"/>
              <a:buNone/>
            </a:pPr>
            <a:r>
              <a:rPr lang="ro-RO" sz="2200" dirty="0" smtClean="0">
                <a:solidFill>
                  <a:srgbClr val="3F3F3F"/>
                </a:solidFill>
              </a:rPr>
              <a:t>Vezi proiectul </a:t>
            </a:r>
            <a:r>
              <a:rPr lang="ro-RO" sz="2200" b="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Making Ghanaian Girls Great</a:t>
            </a:r>
            <a:r>
              <a:rPr lang="ro-RO" sz="2200" dirty="0" smtClean="0">
                <a:solidFill>
                  <a:srgbClr val="3F3F3F"/>
                </a:solidFill>
              </a:rPr>
              <a:t>!</a:t>
            </a:r>
            <a:r>
              <a:rPr lang="en-IE" sz="2200" dirty="0" smtClean="0">
                <a:solidFill>
                  <a:srgbClr val="3F3F3F"/>
                </a:solidFill>
              </a:rPr>
              <a:t> </a:t>
            </a:r>
            <a:endParaRPr dirty="0"/>
          </a:p>
          <a:p>
            <a:pPr marL="0" lvl="0" indent="0" algn="l" rtl="0">
              <a:lnSpc>
                <a:spcPct val="90000"/>
              </a:lnSpc>
              <a:spcBef>
                <a:spcPts val="1000"/>
              </a:spcBef>
              <a:spcAft>
                <a:spcPts val="0"/>
              </a:spcAft>
              <a:buClr>
                <a:srgbClr val="000000"/>
              </a:buClr>
              <a:buSzPts val="2200"/>
              <a:buNone/>
            </a:pPr>
            <a:r>
              <a:rPr lang="ro-RO" sz="2200" dirty="0" smtClean="0">
                <a:solidFill>
                  <a:srgbClr val="000000"/>
                </a:solidFill>
                <a:latin typeface="Arial"/>
                <a:ea typeface="Arial"/>
                <a:cs typeface="Arial"/>
                <a:sym typeface="Arial"/>
              </a:rPr>
              <a:t>Ță</a:t>
            </a:r>
            <a:r>
              <a:rPr lang="ro-RO" sz="2200" i="0" dirty="0" smtClean="0">
                <a:solidFill>
                  <a:srgbClr val="000000"/>
                </a:solidFill>
                <a:latin typeface="Arial"/>
                <a:ea typeface="Arial"/>
                <a:cs typeface="Arial"/>
                <a:sym typeface="Arial"/>
              </a:rPr>
              <a:t>ri care </a:t>
            </a:r>
            <a:r>
              <a:rPr lang="ro-RO" sz="2200" b="1" dirty="0" smtClean="0">
                <a:solidFill>
                  <a:srgbClr val="ED2A59"/>
                </a:solidFill>
              </a:rPr>
              <a:t>excelează la managementul deșeurilor</a:t>
            </a:r>
            <a:r>
              <a:rPr lang="ro-RO" sz="2200" dirty="0" smtClean="0">
                <a:solidFill>
                  <a:srgbClr val="3F3F3F"/>
                </a:solidFill>
              </a:rPr>
              <a:t>, devin supra-solicitate în cazurile de management al deșeurilor solide și problemele legate de gunoi. De la reciclarea plasticelor, la administrarea deșeurilor umane, tehnologia are potențialul de a transforma viața persoanelor sărace din urban</a:t>
            </a:r>
            <a:r>
              <a:rPr lang="en-IE" sz="2200" dirty="0" smtClean="0">
                <a:solidFill>
                  <a:srgbClr val="3F3F3F"/>
                </a:solidFill>
              </a:rPr>
              <a:t>. </a:t>
            </a:r>
            <a:endParaRPr dirty="0"/>
          </a:p>
          <a:p>
            <a:pPr marL="0" lvl="0" indent="0" algn="l" rtl="0">
              <a:lnSpc>
                <a:spcPct val="90000"/>
              </a:lnSpc>
              <a:spcBef>
                <a:spcPts val="1000"/>
              </a:spcBef>
              <a:spcAft>
                <a:spcPts val="0"/>
              </a:spcAft>
              <a:buClr>
                <a:srgbClr val="3F3F3F"/>
              </a:buClr>
              <a:buSzPts val="2200"/>
              <a:buNone/>
            </a:pPr>
            <a:r>
              <a:rPr lang="ro-RO" sz="2200" dirty="0" smtClean="0">
                <a:solidFill>
                  <a:srgbClr val="3F3F3F"/>
                </a:solidFill>
              </a:rPr>
              <a:t>Vezi proiectul </a:t>
            </a:r>
            <a:r>
              <a:rPr lang="en-IE" sz="2200" b="1" u="sng" dirty="0" smtClean="0">
                <a:solidFill>
                  <a:srgbClr val="009FD8"/>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Inherit </a:t>
            </a:r>
            <a:r>
              <a:rPr lang="en-IE" sz="2200" b="1" u="sng" dirty="0">
                <a:solidFill>
                  <a:srgbClr val="009FD8"/>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Earth, UK</a:t>
            </a:r>
            <a:endParaRPr sz="2200" b="1" dirty="0">
              <a:solidFill>
                <a:srgbClr val="009FD8"/>
              </a:solidFill>
            </a:endParaRPr>
          </a:p>
          <a:p>
            <a:pPr marL="0" lvl="0" indent="0" algn="l" rtl="0">
              <a:lnSpc>
                <a:spcPct val="90000"/>
              </a:lnSpc>
              <a:spcBef>
                <a:spcPts val="1000"/>
              </a:spcBef>
              <a:spcAft>
                <a:spcPts val="0"/>
              </a:spcAft>
              <a:buClr>
                <a:schemeClr val="dk1"/>
              </a:buClr>
              <a:buSzPts val="2400"/>
              <a:buNone/>
            </a:pPr>
            <a:endParaRPr dirty="0"/>
          </a:p>
        </p:txBody>
      </p:sp>
      <p:sp>
        <p:nvSpPr>
          <p:cNvPr id="538" name="Google Shape;538;p20"/>
          <p:cNvSpPr txBox="1">
            <a:spLocks noGrp="1"/>
          </p:cNvSpPr>
          <p:nvPr>
            <p:ph type="body" idx="2"/>
          </p:nvPr>
        </p:nvSpPr>
        <p:spPr>
          <a:xfrm>
            <a:off x="301423" y="245245"/>
            <a:ext cx="2852539" cy="612698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spcBef>
                <a:spcPts val="0"/>
              </a:spcBef>
              <a:spcAft>
                <a:spcPts val="0"/>
              </a:spcAft>
              <a:buClr>
                <a:schemeClr val="lt1"/>
              </a:buClr>
              <a:buSzPct val="100000"/>
              <a:buFont typeface="Arial"/>
              <a:buNone/>
            </a:pPr>
            <a:r>
              <a:rPr lang="en-IE" b="1"/>
              <a:t>Oportunități de inovare socială</a:t>
            </a:r>
            <a:endParaRPr/>
          </a:p>
          <a:p>
            <a:pPr marL="0" lvl="0" indent="0" algn="ctr" rtl="0">
              <a:spcBef>
                <a:spcPts val="0"/>
              </a:spcBef>
              <a:spcAft>
                <a:spcPts val="0"/>
              </a:spcAft>
              <a:buClr>
                <a:schemeClr val="lt1"/>
              </a:buClr>
              <a:buSzPct val="100000"/>
              <a:buFont typeface="Arial"/>
              <a:buNone/>
            </a:pPr>
            <a:endParaRPr b="1"/>
          </a:p>
          <a:p>
            <a:pPr marL="0" lvl="0" indent="0" algn="ctr" rtl="0">
              <a:spcBef>
                <a:spcPts val="0"/>
              </a:spcBef>
              <a:spcAft>
                <a:spcPts val="0"/>
              </a:spcAft>
              <a:buClr>
                <a:schemeClr val="lt1"/>
              </a:buClr>
              <a:buSzPct val="78260"/>
              <a:buFont typeface="Arial"/>
              <a:buNone/>
            </a:pPr>
            <a:r>
              <a:rPr lang="en-IE" b="1"/>
              <a:t> Sărăcia</a:t>
            </a:r>
            <a:endParaRPr sz="4600" b="1"/>
          </a:p>
          <a:p>
            <a:pPr marL="0" lvl="0" indent="0" algn="ctr" rtl="0">
              <a:lnSpc>
                <a:spcPct val="90000"/>
              </a:lnSpc>
              <a:spcBef>
                <a:spcPts val="0"/>
              </a:spcBef>
              <a:spcAft>
                <a:spcPts val="0"/>
              </a:spcAft>
              <a:buClr>
                <a:schemeClr val="lt1"/>
              </a:buClr>
              <a:buSzPct val="100000"/>
              <a:buNone/>
            </a:pPr>
            <a:endParaRPr b="1"/>
          </a:p>
          <a:p>
            <a:pPr marL="0" lvl="0" indent="0" algn="ctr" rtl="0">
              <a:lnSpc>
                <a:spcPct val="90000"/>
              </a:lnSpc>
              <a:spcBef>
                <a:spcPts val="0"/>
              </a:spcBef>
              <a:spcAft>
                <a:spcPts val="0"/>
              </a:spcAft>
              <a:buClr>
                <a:schemeClr val="lt1"/>
              </a:buClr>
              <a:buSzPct val="100000"/>
              <a:buNone/>
            </a:pPr>
            <a:endParaRPr b="1"/>
          </a:p>
          <a:p>
            <a:pPr marL="0" lvl="0" indent="0" algn="ctr" rtl="0">
              <a:lnSpc>
                <a:spcPct val="120000"/>
              </a:lnSpc>
              <a:spcBef>
                <a:spcPts val="0"/>
              </a:spcBef>
              <a:spcAft>
                <a:spcPts val="0"/>
              </a:spcAft>
              <a:buClr>
                <a:schemeClr val="lt1"/>
              </a:buClr>
              <a:buSzPct val="100000"/>
              <a:buNone/>
            </a:pPr>
            <a:r>
              <a:rPr lang="en-IE" sz="3100"/>
              <a:t>Inteligența artificială, Internetul lucrurilor (</a:t>
            </a:r>
            <a:r>
              <a:rPr lang="en-IE" sz="3100" i="1"/>
              <a:t>IoT</a:t>
            </a:r>
            <a:r>
              <a:rPr lang="en-IE" sz="3100"/>
              <a:t>), analiza și știința datelor (</a:t>
            </a:r>
            <a:r>
              <a:rPr lang="en-IE" sz="3100" i="1"/>
              <a:t>data science and analytics</a:t>
            </a:r>
            <a:r>
              <a:rPr lang="en-IE" sz="3100"/>
              <a:t>), robotica, machine learning, teledetecție, crowdsourcing, și blockchain…</a:t>
            </a:r>
            <a:endParaRPr sz="3100" b="1"/>
          </a:p>
          <a:p>
            <a:pPr marL="0" lvl="0" indent="0" algn="ctr" rtl="0">
              <a:lnSpc>
                <a:spcPct val="90000"/>
              </a:lnSpc>
              <a:spcBef>
                <a:spcPts val="0"/>
              </a:spcBef>
              <a:spcAft>
                <a:spcPts val="0"/>
              </a:spcAft>
              <a:buClr>
                <a:schemeClr val="lt1"/>
              </a:buClr>
              <a:buSzPct val="100000"/>
              <a:buNone/>
            </a:pPr>
            <a:endParaRPr b="1"/>
          </a:p>
          <a:p>
            <a:pPr marL="0" lvl="0" indent="0" algn="l" rtl="0">
              <a:lnSpc>
                <a:spcPct val="90000"/>
              </a:lnSpc>
              <a:spcBef>
                <a:spcPts val="1000"/>
              </a:spcBef>
              <a:spcAft>
                <a:spcPts val="0"/>
              </a:spcAft>
              <a:buClr>
                <a:schemeClr val="lt1"/>
              </a:buClr>
              <a:buSzPct val="1000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1"/>
          <p:cNvSpPr txBox="1">
            <a:spLocks noGrp="1"/>
          </p:cNvSpPr>
          <p:nvPr>
            <p:ph type="body" idx="1"/>
          </p:nvPr>
        </p:nvSpPr>
        <p:spPr>
          <a:xfrm>
            <a:off x="3466531" y="113214"/>
            <a:ext cx="8529851" cy="674478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ED2A59"/>
              </a:buClr>
              <a:buSzPts val="2400"/>
              <a:buFont typeface="Noto Sans Symbols"/>
              <a:buChar char="✔"/>
            </a:pPr>
            <a:r>
              <a:rPr lang="ro-RO" sz="2400" b="1" dirty="0" smtClean="0">
                <a:solidFill>
                  <a:srgbClr val="ED2A59"/>
                </a:solidFill>
              </a:rPr>
              <a:t>Bankingul pe mobil </a:t>
            </a:r>
            <a:r>
              <a:rPr lang="ro-RO" sz="2400" dirty="0" smtClean="0">
                <a:solidFill>
                  <a:srgbClr val="3F3F3F"/>
                </a:solidFill>
              </a:rPr>
              <a:t>ofer</a:t>
            </a:r>
            <a:r>
              <a:rPr lang="ro-RO" dirty="0" smtClean="0">
                <a:solidFill>
                  <a:srgbClr val="3F3F3F"/>
                </a:solidFill>
              </a:rPr>
              <a:t>ă</a:t>
            </a:r>
            <a:r>
              <a:rPr lang="ro-RO" sz="2400" dirty="0" smtClean="0">
                <a:solidFill>
                  <a:srgbClr val="3F3F3F"/>
                </a:solidFill>
              </a:rPr>
              <a:t> persoanelor s</a:t>
            </a:r>
            <a:r>
              <a:rPr lang="ro-RO" dirty="0" smtClean="0">
                <a:solidFill>
                  <a:srgbClr val="3F3F3F"/>
                </a:solidFill>
              </a:rPr>
              <a:t>ă</a:t>
            </a:r>
            <a:r>
              <a:rPr lang="ro-RO" sz="2400" dirty="0" smtClean="0">
                <a:solidFill>
                  <a:srgbClr val="3F3F3F"/>
                </a:solidFill>
              </a:rPr>
              <a:t>race, acces la opera</a:t>
            </a:r>
            <a:r>
              <a:rPr lang="ro-RO" dirty="0" smtClean="0">
                <a:solidFill>
                  <a:srgbClr val="3F3F3F"/>
                </a:solidFill>
              </a:rPr>
              <a:t>ț</a:t>
            </a:r>
            <a:r>
              <a:rPr lang="ro-RO" sz="2400" dirty="0" smtClean="0">
                <a:solidFill>
                  <a:srgbClr val="3F3F3F"/>
                </a:solidFill>
              </a:rPr>
              <a:t>iuni bancare </a:t>
            </a:r>
            <a:r>
              <a:rPr lang="ro-RO" sz="2400" b="1" i="1" dirty="0" smtClean="0">
                <a:solidFill>
                  <a:srgbClr val="3F3F3F"/>
                </a:solidFill>
              </a:rPr>
              <a:t>f</a:t>
            </a:r>
            <a:r>
              <a:rPr lang="ro-RO" b="1" i="1" dirty="0" smtClean="0">
                <a:solidFill>
                  <a:srgbClr val="3F3F3F"/>
                </a:solidFill>
              </a:rPr>
              <a:t>ă</a:t>
            </a:r>
            <a:r>
              <a:rPr lang="ro-RO" sz="2400" b="1" i="1" dirty="0" smtClean="0">
                <a:solidFill>
                  <a:srgbClr val="3F3F3F"/>
                </a:solidFill>
              </a:rPr>
              <a:t>r</a:t>
            </a:r>
            <a:r>
              <a:rPr lang="ro-RO" b="1" i="1" dirty="0" smtClean="0">
                <a:solidFill>
                  <a:srgbClr val="3F3F3F"/>
                </a:solidFill>
              </a:rPr>
              <a:t>ă</a:t>
            </a:r>
            <a:r>
              <a:rPr lang="ro-RO" sz="2400" b="1" i="1" dirty="0" smtClean="0">
                <a:solidFill>
                  <a:srgbClr val="3F3F3F"/>
                </a:solidFill>
              </a:rPr>
              <a:t> costuri de tranzac</a:t>
            </a:r>
            <a:r>
              <a:rPr lang="ro-RO" b="1" i="1" dirty="0" smtClean="0">
                <a:solidFill>
                  <a:srgbClr val="3F3F3F"/>
                </a:solidFill>
              </a:rPr>
              <a:t>ț</a:t>
            </a:r>
            <a:r>
              <a:rPr lang="ro-RO" sz="2400" b="1" i="1" dirty="0" smtClean="0">
                <a:solidFill>
                  <a:srgbClr val="3F3F3F"/>
                </a:solidFill>
              </a:rPr>
              <a:t>ionare </a:t>
            </a:r>
            <a:r>
              <a:rPr lang="ro-RO" dirty="0" smtClean="0">
                <a:solidFill>
                  <a:srgbClr val="3F3F3F"/>
                </a:solidFill>
              </a:rPr>
              <a:t>ș</a:t>
            </a:r>
            <a:r>
              <a:rPr lang="ro-RO" sz="2400" dirty="0" smtClean="0">
                <a:solidFill>
                  <a:srgbClr val="3F3F3F"/>
                </a:solidFill>
              </a:rPr>
              <a:t>i f</a:t>
            </a:r>
            <a:r>
              <a:rPr lang="ro-RO" dirty="0" smtClean="0">
                <a:solidFill>
                  <a:srgbClr val="3F3F3F"/>
                </a:solidFill>
              </a:rPr>
              <a:t>ă</a:t>
            </a:r>
            <a:r>
              <a:rPr lang="ro-RO" sz="2400" dirty="0" smtClean="0">
                <a:solidFill>
                  <a:srgbClr val="3F3F3F"/>
                </a:solidFill>
              </a:rPr>
              <a:t>r</a:t>
            </a:r>
            <a:r>
              <a:rPr lang="ro-RO" dirty="0" smtClean="0">
                <a:solidFill>
                  <a:srgbClr val="3F3F3F"/>
                </a:solidFill>
              </a:rPr>
              <a:t>ă</a:t>
            </a:r>
            <a:r>
              <a:rPr lang="ro-RO" sz="2400" dirty="0" smtClean="0">
                <a:solidFill>
                  <a:srgbClr val="3F3F3F"/>
                </a:solidFill>
              </a:rPr>
              <a:t> nevoia unei </a:t>
            </a:r>
            <a:r>
              <a:rPr lang="ro-RO" sz="2400" b="1" i="1" dirty="0" smtClean="0">
                <a:solidFill>
                  <a:srgbClr val="3F3F3F"/>
                </a:solidFill>
              </a:rPr>
              <a:t>b</a:t>
            </a:r>
            <a:r>
              <a:rPr lang="ro-RO" b="1" i="1" dirty="0" smtClean="0">
                <a:solidFill>
                  <a:srgbClr val="3F3F3F"/>
                </a:solidFill>
              </a:rPr>
              <a:t>ă</a:t>
            </a:r>
            <a:r>
              <a:rPr lang="ro-RO" sz="2400" b="1" i="1" dirty="0" smtClean="0">
                <a:solidFill>
                  <a:srgbClr val="3F3F3F"/>
                </a:solidFill>
              </a:rPr>
              <a:t>nci fizice</a:t>
            </a:r>
            <a:r>
              <a:rPr lang="ro-RO" dirty="0" smtClean="0">
                <a:solidFill>
                  <a:srgbClr val="3F3F3F"/>
                </a:solidFill>
              </a:rPr>
              <a:t>, </a:t>
            </a:r>
            <a:r>
              <a:rPr lang="ro-RO" sz="2400" dirty="0" smtClean="0">
                <a:solidFill>
                  <a:srgbClr val="3F3F3F"/>
                </a:solidFill>
              </a:rPr>
              <a:t>tradi</a:t>
            </a:r>
            <a:r>
              <a:rPr lang="ro-RO" dirty="0" smtClean="0">
                <a:solidFill>
                  <a:srgbClr val="3F3F3F"/>
                </a:solidFill>
              </a:rPr>
              <a:t>ț</a:t>
            </a:r>
            <a:r>
              <a:rPr lang="ro-RO" sz="2400" dirty="0" smtClean="0">
                <a:solidFill>
                  <a:srgbClr val="3F3F3F"/>
                </a:solidFill>
              </a:rPr>
              <a:t>ionale</a:t>
            </a:r>
            <a:r>
              <a:rPr lang="ro-RO" dirty="0" smtClean="0">
                <a:solidFill>
                  <a:srgbClr val="3F3F3F"/>
                </a:solidFill>
              </a:rPr>
              <a:t>.</a:t>
            </a:r>
            <a:r>
              <a:rPr lang="ro-RO" sz="2400" dirty="0" smtClean="0">
                <a:solidFill>
                  <a:srgbClr val="3F3F3F"/>
                </a:solidFill>
              </a:rPr>
              <a:t> </a:t>
            </a:r>
            <a:r>
              <a:rPr lang="ro-RO" dirty="0" smtClean="0">
                <a:solidFill>
                  <a:srgbClr val="3F3F3F"/>
                </a:solidFill>
              </a:rPr>
              <a:t>Î</a:t>
            </a:r>
            <a:r>
              <a:rPr lang="ro-RO" sz="2400" dirty="0" smtClean="0">
                <a:solidFill>
                  <a:srgbClr val="3F3F3F"/>
                </a:solidFill>
              </a:rPr>
              <a:t>i ajut</a:t>
            </a:r>
            <a:r>
              <a:rPr lang="ro-RO" dirty="0" smtClean="0">
                <a:solidFill>
                  <a:srgbClr val="3F3F3F"/>
                </a:solidFill>
              </a:rPr>
              <a:t>ă</a:t>
            </a:r>
            <a:r>
              <a:rPr lang="ro-RO" sz="2400" dirty="0" smtClean="0">
                <a:solidFill>
                  <a:srgbClr val="3F3F3F"/>
                </a:solidFill>
              </a:rPr>
              <a:t> pe nevoia</a:t>
            </a:r>
            <a:r>
              <a:rPr lang="ro-RO" dirty="0" smtClean="0">
                <a:solidFill>
                  <a:srgbClr val="3F3F3F"/>
                </a:solidFill>
              </a:rPr>
              <a:t>ș</a:t>
            </a:r>
            <a:r>
              <a:rPr lang="ro-RO" sz="2400" dirty="0" smtClean="0">
                <a:solidFill>
                  <a:srgbClr val="3F3F3F"/>
                </a:solidFill>
              </a:rPr>
              <a:t>i s</a:t>
            </a:r>
            <a:r>
              <a:rPr lang="ro-RO" dirty="0" smtClean="0">
                <a:solidFill>
                  <a:srgbClr val="3F3F3F"/>
                </a:solidFill>
              </a:rPr>
              <a:t>ă</a:t>
            </a:r>
            <a:r>
              <a:rPr lang="ro-RO" sz="2400" dirty="0" smtClean="0">
                <a:solidFill>
                  <a:srgbClr val="3F3F3F"/>
                </a:solidFill>
              </a:rPr>
              <a:t> </a:t>
            </a:r>
            <a:r>
              <a:rPr lang="ro-RO" dirty="0" smtClean="0">
                <a:solidFill>
                  <a:srgbClr val="3F3F3F"/>
                </a:solidFill>
              </a:rPr>
              <a:t>îș</a:t>
            </a:r>
            <a:r>
              <a:rPr lang="ro-RO" sz="2400" dirty="0" smtClean="0">
                <a:solidFill>
                  <a:srgbClr val="3F3F3F"/>
                </a:solidFill>
              </a:rPr>
              <a:t>i </a:t>
            </a:r>
            <a:r>
              <a:rPr lang="ro-RO" sz="2400" b="1" i="1" dirty="0" smtClean="0">
                <a:solidFill>
                  <a:srgbClr val="3F3F3F"/>
                </a:solidFill>
              </a:rPr>
              <a:t>protejeze bunurile </a:t>
            </a:r>
            <a:r>
              <a:rPr lang="ro-RO" dirty="0" smtClean="0">
                <a:solidFill>
                  <a:srgbClr val="3F3F3F"/>
                </a:solidFill>
              </a:rPr>
              <a:t>ș</a:t>
            </a:r>
            <a:r>
              <a:rPr lang="ro-RO" sz="2400" dirty="0" smtClean="0">
                <a:solidFill>
                  <a:srgbClr val="3F3F3F"/>
                </a:solidFill>
              </a:rPr>
              <a:t>i s</a:t>
            </a:r>
            <a:r>
              <a:rPr lang="ro-RO" dirty="0" smtClean="0">
                <a:solidFill>
                  <a:srgbClr val="3F3F3F"/>
                </a:solidFill>
              </a:rPr>
              <a:t>ă</a:t>
            </a:r>
            <a:r>
              <a:rPr lang="ro-RO" sz="2400" dirty="0" smtClean="0">
                <a:solidFill>
                  <a:srgbClr val="3F3F3F"/>
                </a:solidFill>
              </a:rPr>
              <a:t> </a:t>
            </a:r>
            <a:r>
              <a:rPr lang="ro-RO" sz="2400" b="1" i="1" dirty="0" smtClean="0">
                <a:solidFill>
                  <a:srgbClr val="3F3F3F"/>
                </a:solidFill>
              </a:rPr>
              <a:t>investeasc</a:t>
            </a:r>
            <a:r>
              <a:rPr lang="ro-RO" b="1" i="1" dirty="0" smtClean="0">
                <a:solidFill>
                  <a:srgbClr val="3F3F3F"/>
                </a:solidFill>
              </a:rPr>
              <a:t>ă</a:t>
            </a:r>
            <a:r>
              <a:rPr lang="ro-RO" sz="2400" b="1" i="1" dirty="0" smtClean="0">
                <a:solidFill>
                  <a:srgbClr val="3F3F3F"/>
                </a:solidFill>
              </a:rPr>
              <a:t> </a:t>
            </a:r>
            <a:r>
              <a:rPr lang="ro-RO" b="1" i="1" dirty="0" smtClean="0">
                <a:solidFill>
                  <a:srgbClr val="3F3F3F"/>
                </a:solidFill>
              </a:rPr>
              <a:t>î</a:t>
            </a:r>
            <a:r>
              <a:rPr lang="ro-RO" sz="2400" b="1" i="1" dirty="0" smtClean="0">
                <a:solidFill>
                  <a:srgbClr val="3F3F3F"/>
                </a:solidFill>
              </a:rPr>
              <a:t>n</a:t>
            </a:r>
            <a:r>
              <a:rPr lang="ro-RO" b="1" i="1" dirty="0" smtClean="0">
                <a:solidFill>
                  <a:srgbClr val="3F3F3F"/>
                </a:solidFill>
              </a:rPr>
              <a:t>ț</a:t>
            </a:r>
            <a:r>
              <a:rPr lang="ro-RO" sz="2400" b="1" i="1" dirty="0" smtClean="0">
                <a:solidFill>
                  <a:srgbClr val="3F3F3F"/>
                </a:solidFill>
              </a:rPr>
              <a:t>elept</a:t>
            </a:r>
            <a:r>
              <a:rPr lang="ro-RO" sz="2400" dirty="0" smtClean="0">
                <a:solidFill>
                  <a:srgbClr val="3F3F3F"/>
                </a:solidFill>
              </a:rPr>
              <a:t>. Le permite s</a:t>
            </a:r>
            <a:r>
              <a:rPr lang="ro-RO" dirty="0" smtClean="0">
                <a:solidFill>
                  <a:srgbClr val="3F3F3F"/>
                </a:solidFill>
              </a:rPr>
              <a:t>ă</a:t>
            </a:r>
            <a:r>
              <a:rPr lang="ro-RO" sz="2400" dirty="0" smtClean="0">
                <a:solidFill>
                  <a:srgbClr val="3F3F3F"/>
                </a:solidFill>
              </a:rPr>
              <a:t> </a:t>
            </a:r>
            <a:r>
              <a:rPr lang="ro-RO" sz="2400" b="1" i="1" dirty="0" smtClean="0">
                <a:solidFill>
                  <a:srgbClr val="3F3F3F"/>
                </a:solidFill>
              </a:rPr>
              <a:t>economiseasc</a:t>
            </a:r>
            <a:r>
              <a:rPr lang="ro-RO" b="1" i="1" dirty="0" smtClean="0">
                <a:solidFill>
                  <a:srgbClr val="3F3F3F"/>
                </a:solidFill>
              </a:rPr>
              <a:t>ă</a:t>
            </a:r>
            <a:r>
              <a:rPr lang="ro-RO" sz="2400" dirty="0" smtClean="0">
                <a:solidFill>
                  <a:srgbClr val="3F3F3F"/>
                </a:solidFill>
              </a:rPr>
              <a:t> f</a:t>
            </a:r>
            <a:r>
              <a:rPr lang="ro-RO" dirty="0" smtClean="0">
                <a:solidFill>
                  <a:srgbClr val="3F3F3F"/>
                </a:solidFill>
              </a:rPr>
              <a:t>ă</a:t>
            </a:r>
            <a:r>
              <a:rPr lang="ro-RO" sz="2400" dirty="0" smtClean="0">
                <a:solidFill>
                  <a:srgbClr val="3F3F3F"/>
                </a:solidFill>
              </a:rPr>
              <a:t>r</a:t>
            </a:r>
            <a:r>
              <a:rPr lang="ro-RO" dirty="0" smtClean="0">
                <a:solidFill>
                  <a:srgbClr val="3F3F3F"/>
                </a:solidFill>
              </a:rPr>
              <a:t>ă</a:t>
            </a:r>
            <a:r>
              <a:rPr lang="ro-RO" sz="2400" dirty="0" smtClean="0">
                <a:solidFill>
                  <a:srgbClr val="3F3F3F"/>
                </a:solidFill>
              </a:rPr>
              <a:t> s</a:t>
            </a:r>
            <a:r>
              <a:rPr lang="ro-RO" dirty="0" smtClean="0">
                <a:solidFill>
                  <a:srgbClr val="3F3F3F"/>
                </a:solidFill>
              </a:rPr>
              <a:t>ă</a:t>
            </a:r>
            <a:r>
              <a:rPr lang="ro-RO" sz="2400" dirty="0" smtClean="0">
                <a:solidFill>
                  <a:srgbClr val="3F3F3F"/>
                </a:solidFill>
              </a:rPr>
              <a:t> le fie fric</a:t>
            </a:r>
            <a:r>
              <a:rPr lang="ro-RO" dirty="0" smtClean="0">
                <a:solidFill>
                  <a:srgbClr val="3F3F3F"/>
                </a:solidFill>
              </a:rPr>
              <a:t>ă</a:t>
            </a:r>
            <a:r>
              <a:rPr lang="ro-RO" sz="2400" dirty="0" smtClean="0">
                <a:solidFill>
                  <a:srgbClr val="3F3F3F"/>
                </a:solidFill>
              </a:rPr>
              <a:t> de furt. Utiliz</a:t>
            </a:r>
            <a:r>
              <a:rPr lang="ro-RO" dirty="0" smtClean="0">
                <a:solidFill>
                  <a:srgbClr val="3F3F3F"/>
                </a:solidFill>
              </a:rPr>
              <a:t>â</a:t>
            </a:r>
            <a:r>
              <a:rPr lang="ro-RO" sz="2400" dirty="0" smtClean="0">
                <a:solidFill>
                  <a:srgbClr val="3F3F3F"/>
                </a:solidFill>
              </a:rPr>
              <a:t>nd </a:t>
            </a:r>
            <a:r>
              <a:rPr lang="ro-RO" dirty="0" smtClean="0">
                <a:solidFill>
                  <a:srgbClr val="3F3F3F"/>
                </a:solidFill>
              </a:rPr>
              <a:t>telefoane mobile și bani mobili, se simplifică accesul la </a:t>
            </a:r>
            <a:r>
              <a:rPr lang="ro-RO" b="1" i="1" dirty="0" smtClean="0">
                <a:solidFill>
                  <a:srgbClr val="3F3F3F"/>
                </a:solidFill>
              </a:rPr>
              <a:t>servicii guvernamentale și ajutor</a:t>
            </a:r>
            <a:r>
              <a:rPr lang="ro-RO" dirty="0" smtClean="0">
                <a:solidFill>
                  <a:srgbClr val="3F3F3F"/>
                </a:solidFill>
              </a:rPr>
              <a:t>, pentru persoanele din țările în curs de dezvoltare</a:t>
            </a:r>
            <a:r>
              <a:rPr lang="en-IE" dirty="0" smtClean="0">
                <a:solidFill>
                  <a:srgbClr val="3F3F3F"/>
                </a:solidFill>
              </a:rPr>
              <a:t>.</a:t>
            </a:r>
            <a:endParaRPr dirty="0"/>
          </a:p>
          <a:p>
            <a:pPr marL="342900" lvl="0" indent="-342900" algn="l" rtl="0">
              <a:lnSpc>
                <a:spcPct val="90000"/>
              </a:lnSpc>
              <a:spcBef>
                <a:spcPts val="1000"/>
              </a:spcBef>
              <a:spcAft>
                <a:spcPts val="0"/>
              </a:spcAft>
              <a:buClr>
                <a:srgbClr val="ED2A59"/>
              </a:buClr>
              <a:buSzPts val="2400"/>
              <a:buFont typeface="Noto Sans Symbols"/>
              <a:buChar char="✔"/>
            </a:pPr>
            <a:r>
              <a:rPr lang="ro-RO" b="1" dirty="0" smtClean="0">
                <a:solidFill>
                  <a:srgbClr val="ED2A59"/>
                </a:solidFill>
                <a:sym typeface="Public Sans"/>
              </a:rPr>
              <a:t>Platformele mobile pentru lanțurile de aprovizionare </a:t>
            </a:r>
            <a:r>
              <a:rPr lang="ro-RO" dirty="0" smtClean="0">
                <a:solidFill>
                  <a:srgbClr val="3F3F3F"/>
                </a:solidFill>
              </a:rPr>
              <a:t>determină o creștere a veniturilor pentru fermierii și antreprenorii mai mici, conectându-i și furnizându-le </a:t>
            </a:r>
            <a:r>
              <a:rPr lang="ro-RO" b="1" i="1" dirty="0" smtClean="0">
                <a:solidFill>
                  <a:srgbClr val="3F3F3F"/>
                </a:solidFill>
              </a:rPr>
              <a:t>”piețe online”</a:t>
            </a:r>
            <a:r>
              <a:rPr lang="ro-RO" dirty="0" smtClean="0">
                <a:solidFill>
                  <a:srgbClr val="3F3F3F"/>
                </a:solidFill>
              </a:rPr>
              <a:t>, competitive, transparență, reputație, acces la cumpărători și responsabilitate. Aceste platforme conectează mii de companii, afaceri și fermieri la nivel regional, național și internațional. </a:t>
            </a:r>
            <a:r>
              <a:rPr lang="ro-RO" b="1" i="1" dirty="0" smtClean="0">
                <a:solidFill>
                  <a:srgbClr val="3F3F3F"/>
                </a:solidFill>
              </a:rPr>
              <a:t>Aplicațiile</a:t>
            </a:r>
            <a:r>
              <a:rPr lang="ro-RO" dirty="0" smtClean="0">
                <a:solidFill>
                  <a:srgbClr val="3F3F3F"/>
                </a:solidFill>
              </a:rPr>
              <a:t> oferă informații cu privie la costurile de piață, îi ajută pe fermieri să își vândă marfa la prețuri mai mari. </a:t>
            </a:r>
            <a:r>
              <a:rPr lang="ro-RO" dirty="0" smtClean="0">
                <a:solidFill>
                  <a:srgbClr val="3F3F3F"/>
                </a:solidFill>
                <a:sym typeface="Public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Connected Farmer Alliance</a:t>
            </a:r>
            <a:r>
              <a:rPr lang="ro-RO" b="1" i="0" dirty="0" smtClean="0">
                <a:solidFill>
                  <a:srgbClr val="009FD8"/>
                </a:solidFill>
                <a:latin typeface="Public Sans"/>
                <a:ea typeface="Public Sans"/>
                <a:cs typeface="Public Sans"/>
                <a:sym typeface="Public Sans"/>
              </a:rPr>
              <a:t> </a:t>
            </a:r>
            <a:r>
              <a:rPr lang="ro-RO" dirty="0" smtClean="0">
                <a:solidFill>
                  <a:srgbClr val="3F3F3F"/>
                </a:solidFill>
              </a:rPr>
              <a:t>conectează 500,000 de fermieri mici cu cumpărători din domeniul agricol, printr-un sistem mobil nou care facilitează </a:t>
            </a:r>
            <a:r>
              <a:rPr lang="ro-RO" b="1" i="1" dirty="0" smtClean="0">
                <a:solidFill>
                  <a:srgbClr val="3F3F3F"/>
                </a:solidFill>
              </a:rPr>
              <a:t>transferul de plăți și</a:t>
            </a:r>
            <a:r>
              <a:rPr lang="en-IE" b="1" i="1" dirty="0" smtClean="0">
                <a:solidFill>
                  <a:srgbClr val="3F3F3F"/>
                </a:solidFill>
              </a:rPr>
              <a:t> </a:t>
            </a:r>
            <a:r>
              <a:rPr lang="en-IE" b="1" i="1" dirty="0">
                <a:solidFill>
                  <a:srgbClr val="3F3F3F"/>
                </a:solidFill>
              </a:rPr>
              <a:t>date</a:t>
            </a:r>
            <a:endParaRPr sz="2400" b="0" i="0" dirty="0">
              <a:solidFill>
                <a:srgbClr val="25245D"/>
              </a:solidFill>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544" name="Google Shape;544;p21"/>
          <p:cNvSpPr txBox="1">
            <a:spLocks noGrp="1"/>
          </p:cNvSpPr>
          <p:nvPr>
            <p:ph type="body" idx="2"/>
          </p:nvPr>
        </p:nvSpPr>
        <p:spPr>
          <a:xfrm>
            <a:off x="177598" y="563198"/>
            <a:ext cx="3137102" cy="520651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600"/>
              <a:buNone/>
            </a:pPr>
            <a:r>
              <a:rPr lang="en-IE" b="1"/>
              <a:t>Oportunități de inovare socială</a:t>
            </a:r>
            <a:endParaRPr/>
          </a:p>
          <a:p>
            <a:pPr marL="0" lvl="0" indent="0" algn="ctr" rtl="0">
              <a:spcBef>
                <a:spcPts val="0"/>
              </a:spcBef>
              <a:spcAft>
                <a:spcPts val="0"/>
              </a:spcAft>
              <a:buClr>
                <a:schemeClr val="lt1"/>
              </a:buClr>
              <a:buSzPts val="3600"/>
              <a:buNone/>
            </a:pPr>
            <a:endParaRPr b="1"/>
          </a:p>
          <a:p>
            <a:pPr marL="0" lvl="0" indent="0" algn="ctr" rtl="0">
              <a:spcBef>
                <a:spcPts val="0"/>
              </a:spcBef>
              <a:spcAft>
                <a:spcPts val="0"/>
              </a:spcAft>
              <a:buClr>
                <a:schemeClr val="lt1"/>
              </a:buClr>
              <a:buSzPts val="3600"/>
              <a:buNone/>
            </a:pPr>
            <a:r>
              <a:rPr lang="en-IE" b="1"/>
              <a:t> Sărăcia</a:t>
            </a:r>
            <a:endParaRPr b="1"/>
          </a:p>
          <a:p>
            <a:pPr marL="0" lvl="0" indent="0" algn="ctr" rtl="0">
              <a:lnSpc>
                <a:spcPct val="90000"/>
              </a:lnSpc>
              <a:spcBef>
                <a:spcPts val="0"/>
              </a:spcBef>
              <a:spcAft>
                <a:spcPts val="0"/>
              </a:spcAft>
              <a:buClr>
                <a:schemeClr val="lt1"/>
              </a:buClr>
              <a:buSzPts val="3600"/>
              <a:buNone/>
            </a:pPr>
            <a:r>
              <a:rPr lang="en-IE" b="1"/>
              <a:t> </a:t>
            </a:r>
            <a:endParaRPr/>
          </a:p>
          <a:p>
            <a:pPr marL="0" lvl="0" indent="0" algn="ctr" rtl="0">
              <a:lnSpc>
                <a:spcPct val="90000"/>
              </a:lnSpc>
              <a:spcBef>
                <a:spcPts val="1000"/>
              </a:spcBef>
              <a:spcAft>
                <a:spcPts val="0"/>
              </a:spcAft>
              <a:buClr>
                <a:schemeClr val="lt1"/>
              </a:buClr>
              <a:buSzPts val="3600"/>
              <a:buNone/>
            </a:pPr>
            <a:r>
              <a:rPr lang="en-IE" i="1"/>
              <a:t>Reflectoarele pe puterea telefoanelor mobile</a:t>
            </a:r>
            <a:endParaRPr sz="2000" i="1"/>
          </a:p>
          <a:p>
            <a:pPr marL="0" lvl="0" indent="0" algn="ctr" rtl="0">
              <a:lnSpc>
                <a:spcPct val="90000"/>
              </a:lnSpc>
              <a:spcBef>
                <a:spcPts val="1000"/>
              </a:spcBef>
              <a:spcAft>
                <a:spcPts val="0"/>
              </a:spcAft>
              <a:buClr>
                <a:schemeClr val="lt1"/>
              </a:buClr>
              <a:buSzPts val="2000"/>
              <a:buNone/>
            </a:pPr>
            <a:r>
              <a:rPr lang="en-IE" sz="2000" i="1"/>
              <a:t>Citește </a:t>
            </a:r>
            <a:r>
              <a:rPr lang="en-IE" sz="2000" i="1" u="sng">
                <a:solidFill>
                  <a:schemeClr val="hlink"/>
                </a:solidFill>
                <a:hlinkClick r:id="rId4"/>
              </a:rPr>
              <a:t>mai mult</a:t>
            </a:r>
            <a:endParaRPr sz="2000"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2"/>
          <p:cNvSpPr txBox="1">
            <a:spLocks noGrp="1"/>
          </p:cNvSpPr>
          <p:nvPr>
            <p:ph type="body" idx="1"/>
          </p:nvPr>
        </p:nvSpPr>
        <p:spPr>
          <a:xfrm>
            <a:off x="5476569" y="353961"/>
            <a:ext cx="5696784" cy="211263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000"/>
              <a:buNone/>
            </a:pPr>
            <a:r>
              <a:rPr lang="en-IE" sz="4000" b="1">
                <a:solidFill>
                  <a:schemeClr val="dk1"/>
                </a:solidFill>
              </a:rPr>
              <a:t>Proiecte ISD care răspund impactului COVID în cadrul comunităților locale</a:t>
            </a:r>
            <a:endParaRPr/>
          </a:p>
        </p:txBody>
      </p:sp>
      <p:sp>
        <p:nvSpPr>
          <p:cNvPr id="550" name="Google Shape;550;p22"/>
          <p:cNvSpPr txBox="1">
            <a:spLocks noGrp="1"/>
          </p:cNvSpPr>
          <p:nvPr>
            <p:ph type="body" idx="2"/>
          </p:nvPr>
        </p:nvSpPr>
        <p:spPr>
          <a:xfrm>
            <a:off x="6306924" y="2893718"/>
            <a:ext cx="4866429" cy="3057584"/>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2400"/>
              <a:buNone/>
            </a:pPr>
            <a:r>
              <a:rPr lang="ro-RO" dirty="0" smtClean="0">
                <a:solidFill>
                  <a:schemeClr val="dk1"/>
                </a:solidFill>
                <a:latin typeface="Arial"/>
                <a:ea typeface="Arial"/>
                <a:cs typeface="Arial"/>
                <a:sym typeface="Arial"/>
              </a:rPr>
              <a:t>Î</a:t>
            </a:r>
            <a:r>
              <a:rPr lang="ro-RO" b="0" i="0" dirty="0" smtClean="0">
                <a:solidFill>
                  <a:schemeClr val="dk1"/>
                </a:solidFill>
                <a:latin typeface="Arial"/>
                <a:ea typeface="Arial"/>
                <a:cs typeface="Arial"/>
                <a:sym typeface="Arial"/>
              </a:rPr>
              <a:t>n următorea sec</a:t>
            </a:r>
            <a:r>
              <a:rPr lang="ro-RO" dirty="0" smtClean="0">
                <a:solidFill>
                  <a:schemeClr val="dk1"/>
                </a:solidFill>
                <a:latin typeface="Arial"/>
                <a:ea typeface="Arial"/>
                <a:cs typeface="Arial"/>
                <a:sym typeface="Arial"/>
              </a:rPr>
              <a:t>ț</a:t>
            </a:r>
            <a:r>
              <a:rPr lang="ro-RO" b="0" i="0" dirty="0" smtClean="0">
                <a:solidFill>
                  <a:schemeClr val="dk1"/>
                </a:solidFill>
                <a:latin typeface="Arial"/>
                <a:ea typeface="Arial"/>
                <a:cs typeface="Arial"/>
                <a:sym typeface="Arial"/>
              </a:rPr>
              <a:t>iune, vei afla ce poten</a:t>
            </a:r>
            <a:r>
              <a:rPr lang="ro-RO" dirty="0" smtClean="0">
                <a:solidFill>
                  <a:schemeClr val="dk1"/>
                </a:solidFill>
                <a:latin typeface="Arial"/>
                <a:ea typeface="Arial"/>
                <a:cs typeface="Arial"/>
                <a:sym typeface="Arial"/>
              </a:rPr>
              <a:t>ț</a:t>
            </a:r>
            <a:r>
              <a:rPr lang="ro-RO" b="0" i="0" dirty="0" smtClean="0">
                <a:solidFill>
                  <a:schemeClr val="dk1"/>
                </a:solidFill>
                <a:latin typeface="Arial"/>
                <a:ea typeface="Arial"/>
                <a:cs typeface="Arial"/>
                <a:sym typeface="Arial"/>
              </a:rPr>
              <a:t>ial au 18 companii, at</a:t>
            </a:r>
            <a:r>
              <a:rPr lang="ro-RO" dirty="0" smtClean="0">
                <a:solidFill>
                  <a:schemeClr val="dk1"/>
                </a:solidFill>
                <a:latin typeface="Arial"/>
                <a:ea typeface="Arial"/>
                <a:cs typeface="Arial"/>
                <a:sym typeface="Arial"/>
              </a:rPr>
              <a:t>â</a:t>
            </a:r>
            <a:r>
              <a:rPr lang="ro-RO" b="0" i="0" dirty="0" smtClean="0">
                <a:solidFill>
                  <a:schemeClr val="dk1"/>
                </a:solidFill>
                <a:latin typeface="Arial"/>
                <a:ea typeface="Arial"/>
                <a:cs typeface="Arial"/>
                <a:sym typeface="Arial"/>
              </a:rPr>
              <a:t>t s</a:t>
            </a:r>
            <a:r>
              <a:rPr lang="ro-RO" dirty="0" smtClean="0">
                <a:solidFill>
                  <a:schemeClr val="dk1"/>
                </a:solidFill>
                <a:latin typeface="Arial"/>
                <a:ea typeface="Arial"/>
                <a:cs typeface="Arial"/>
                <a:sym typeface="Arial"/>
              </a:rPr>
              <a:t>ă</a:t>
            </a:r>
            <a:r>
              <a:rPr lang="ro-RO" b="0" i="0" dirty="0" smtClean="0">
                <a:solidFill>
                  <a:schemeClr val="dk1"/>
                </a:solidFill>
                <a:latin typeface="Arial"/>
                <a:ea typeface="Arial"/>
                <a:cs typeface="Arial"/>
                <a:sym typeface="Arial"/>
              </a:rPr>
              <a:t> sprijine mai multe categorii cheie, afectate de Covid-19, inclusiv</a:t>
            </a:r>
            <a:r>
              <a:rPr lang="ro-RO" dirty="0" smtClean="0">
                <a:solidFill>
                  <a:schemeClr val="dk1"/>
                </a:solidFill>
                <a:latin typeface="Arial"/>
                <a:ea typeface="Arial"/>
                <a:cs typeface="Arial"/>
                <a:sym typeface="Arial"/>
              </a:rPr>
              <a:t> tineri părinți, persoane în vârstă, persoane fără adăpost, cât și să ofere oamenilor instrumente pentru a avea grijă de sănătatea lor mentală în izolare</a:t>
            </a:r>
            <a:endParaRPr lang="ro-RO" dirty="0">
              <a:solidFill>
                <a:schemeClr val="dk1"/>
              </a:solidFill>
            </a:endParaRPr>
          </a:p>
        </p:txBody>
      </p:sp>
      <p:sp>
        <p:nvSpPr>
          <p:cNvPr id="552" name="Google Shape;552;p22"/>
          <p:cNvSpPr txBox="1">
            <a:spLocks noGrp="1"/>
          </p:cNvSpPr>
          <p:nvPr>
            <p:ph type="body" idx="4"/>
          </p:nvPr>
        </p:nvSpPr>
        <p:spPr>
          <a:xfrm>
            <a:off x="1195959" y="1235184"/>
            <a:ext cx="4369392" cy="4493975"/>
          </a:xfrm>
          <a:prstGeom prst="rect">
            <a:avLst/>
          </a:prstGeom>
          <a:noFill/>
          <a:ln>
            <a:noFill/>
          </a:ln>
        </p:spPr>
        <p:txBody>
          <a:bodyPr spcFirstLastPara="1" wrap="square" lIns="91425" tIns="45700" rIns="91425" bIns="45700" anchor="ctr" anchorCtr="0">
            <a:normAutofit/>
          </a:bodyPr>
          <a:lstStyle/>
          <a:p>
            <a:pPr marL="0" marR="0" lvl="0" indent="0" algn="ctr" rtl="0">
              <a:lnSpc>
                <a:spcPct val="107000"/>
              </a:lnSpc>
              <a:spcBef>
                <a:spcPts val="0"/>
              </a:spcBef>
              <a:spcAft>
                <a:spcPts val="0"/>
              </a:spcAft>
              <a:buClr>
                <a:schemeClr val="dk1"/>
              </a:buClr>
              <a:buSzPts val="2400"/>
              <a:buNone/>
            </a:pPr>
            <a:r>
              <a:rPr lang="ro-RO" sz="2400" dirty="0" smtClean="0">
                <a:solidFill>
                  <a:schemeClr val="dk1"/>
                </a:solidFill>
                <a:sym typeface="Calibri"/>
              </a:rPr>
              <a:t>Tehnologia s-a dovedit a fi un instrument puternic </a:t>
            </a:r>
            <a:r>
              <a:rPr lang="ro-RO" sz="2400" dirty="0" smtClean="0">
                <a:solidFill>
                  <a:schemeClr val="dk1"/>
                </a:solidFill>
              </a:rPr>
              <a:t>î</a:t>
            </a:r>
            <a:r>
              <a:rPr lang="ro-RO" sz="2400" dirty="0" smtClean="0">
                <a:solidFill>
                  <a:schemeClr val="dk1"/>
                </a:solidFill>
                <a:sym typeface="Calibri"/>
              </a:rPr>
              <a:t>n lupta noastr</a:t>
            </a:r>
            <a:r>
              <a:rPr lang="ro-RO" sz="2400" dirty="0" smtClean="0">
                <a:solidFill>
                  <a:schemeClr val="dk1"/>
                </a:solidFill>
              </a:rPr>
              <a:t>ă</a:t>
            </a:r>
            <a:r>
              <a:rPr lang="ro-RO" sz="2400" dirty="0" smtClean="0">
                <a:solidFill>
                  <a:schemeClr val="dk1"/>
                </a:solidFill>
                <a:sym typeface="Calibri"/>
              </a:rPr>
              <a:t> </a:t>
            </a:r>
            <a:r>
              <a:rPr lang="ro-RO" sz="2400" dirty="0" smtClean="0">
                <a:solidFill>
                  <a:schemeClr val="dk1"/>
                </a:solidFill>
              </a:rPr>
              <a:t>î</a:t>
            </a:r>
            <a:r>
              <a:rPr lang="ro-RO" sz="2400" dirty="0" smtClean="0">
                <a:solidFill>
                  <a:schemeClr val="dk1"/>
                </a:solidFill>
                <a:sym typeface="Calibri"/>
              </a:rPr>
              <a:t>mpotriva pandemiei, conect</a:t>
            </a:r>
            <a:r>
              <a:rPr lang="ro-RO" sz="2400" dirty="0" smtClean="0">
                <a:solidFill>
                  <a:schemeClr val="dk1"/>
                </a:solidFill>
              </a:rPr>
              <a:t>â</a:t>
            </a:r>
            <a:r>
              <a:rPr lang="ro-RO" sz="2400" dirty="0" smtClean="0">
                <a:solidFill>
                  <a:schemeClr val="dk1"/>
                </a:solidFill>
                <a:sym typeface="Calibri"/>
              </a:rPr>
              <a:t>ndu-ne </a:t>
            </a:r>
            <a:r>
              <a:rPr lang="ro-RO" sz="2400" dirty="0" smtClean="0">
                <a:solidFill>
                  <a:schemeClr val="dk1"/>
                </a:solidFill>
              </a:rPr>
              <a:t>î</a:t>
            </a:r>
            <a:r>
              <a:rPr lang="ro-RO" sz="2400" dirty="0" smtClean="0">
                <a:solidFill>
                  <a:schemeClr val="dk1"/>
                </a:solidFill>
                <a:sym typeface="Calibri"/>
              </a:rPr>
              <a:t>n moduri de neimaginat acum ca</a:t>
            </a:r>
            <a:r>
              <a:rPr lang="ro-RO" sz="2400" dirty="0" smtClean="0">
                <a:solidFill>
                  <a:schemeClr val="dk1"/>
                </a:solidFill>
              </a:rPr>
              <a:t>ț</a:t>
            </a:r>
            <a:r>
              <a:rPr lang="ro-RO" sz="2400" dirty="0" smtClean="0">
                <a:solidFill>
                  <a:schemeClr val="dk1"/>
                </a:solidFill>
                <a:sym typeface="Calibri"/>
              </a:rPr>
              <a:t>iva ani</a:t>
            </a:r>
            <a:r>
              <a:rPr lang="en-IE" sz="2400" dirty="0" smtClean="0">
                <a:solidFill>
                  <a:schemeClr val="dk1"/>
                </a:solidFill>
                <a:latin typeface="Calibri"/>
                <a:ea typeface="Calibri"/>
                <a:cs typeface="Calibri"/>
                <a:sym typeface="Calibri"/>
              </a:rPr>
              <a:t>.</a:t>
            </a:r>
            <a:endParaRPr dirty="0"/>
          </a:p>
          <a:p>
            <a:pPr marL="0" marR="0" lvl="0" indent="0" algn="ctr" rtl="0">
              <a:lnSpc>
                <a:spcPct val="107000"/>
              </a:lnSpc>
              <a:spcBef>
                <a:spcPts val="800"/>
              </a:spcBef>
              <a:spcAft>
                <a:spcPts val="0"/>
              </a:spcAft>
              <a:buClr>
                <a:schemeClr val="dk1"/>
              </a:buClr>
              <a:buSzPts val="2400"/>
              <a:buNone/>
            </a:pPr>
            <a:r>
              <a:rPr lang="ro-RO" sz="2400" dirty="0" smtClean="0">
                <a:solidFill>
                  <a:schemeClr val="dk1"/>
                </a:solidFill>
                <a:sym typeface="Calibri"/>
              </a:rPr>
              <a:t>Aceste proiecte inovative ofer</a:t>
            </a:r>
            <a:r>
              <a:rPr lang="ro-RO" sz="2400" dirty="0" smtClean="0">
                <a:solidFill>
                  <a:schemeClr val="dk1"/>
                </a:solidFill>
              </a:rPr>
              <a:t>ă</a:t>
            </a:r>
            <a:r>
              <a:rPr lang="ro-RO" sz="2400" dirty="0" smtClean="0">
                <a:solidFill>
                  <a:schemeClr val="dk1"/>
                </a:solidFill>
                <a:sym typeface="Calibri"/>
              </a:rPr>
              <a:t> speran</a:t>
            </a:r>
            <a:r>
              <a:rPr lang="ro-RO" sz="2400" dirty="0" smtClean="0">
                <a:solidFill>
                  <a:schemeClr val="dk1"/>
                </a:solidFill>
              </a:rPr>
              <a:t>ță</a:t>
            </a:r>
            <a:r>
              <a:rPr lang="ro-RO" sz="2400" dirty="0" smtClean="0">
                <a:solidFill>
                  <a:schemeClr val="dk1"/>
                </a:solidFill>
                <a:sym typeface="Calibri"/>
              </a:rPr>
              <a:t> </a:t>
            </a:r>
            <a:r>
              <a:rPr lang="ro-RO" sz="2400" dirty="0" smtClean="0">
                <a:solidFill>
                  <a:schemeClr val="dk1"/>
                </a:solidFill>
              </a:rPr>
              <a:t>ș</a:t>
            </a:r>
            <a:r>
              <a:rPr lang="ro-RO" sz="2400" dirty="0" smtClean="0">
                <a:solidFill>
                  <a:schemeClr val="dk1"/>
                </a:solidFill>
                <a:sym typeface="Calibri"/>
              </a:rPr>
              <a:t>i sprijin vital unor</a:t>
            </a:r>
            <a:r>
              <a:rPr lang="ro-RO" sz="2400" dirty="0" smtClean="0">
                <a:solidFill>
                  <a:schemeClr val="dk1"/>
                </a:solidFill>
              </a:rPr>
              <a:t> </a:t>
            </a:r>
            <a:r>
              <a:rPr lang="ro-RO" sz="2400" dirty="0" smtClean="0">
                <a:solidFill>
                  <a:schemeClr val="dk1"/>
                </a:solidFill>
                <a:sym typeface="Calibri"/>
              </a:rPr>
              <a:t>persoane</a:t>
            </a:r>
          </a:p>
          <a:p>
            <a:pPr marL="0" lvl="0" indent="0" algn="l" rtl="0">
              <a:lnSpc>
                <a:spcPct val="90000"/>
              </a:lnSpc>
              <a:spcBef>
                <a:spcPts val="1800"/>
              </a:spcBef>
              <a:spcAft>
                <a:spcPts val="0"/>
              </a:spcAft>
              <a:buClr>
                <a:schemeClr val="lt1"/>
              </a:buClr>
              <a:buSzPts val="3000"/>
              <a:buNone/>
            </a:pPr>
            <a:endParaRPr b="0" i="0" dirty="0">
              <a:solidFill>
                <a:srgbClr val="0B0C0C"/>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3"/>
          <p:cNvSpPr txBox="1">
            <a:spLocks noGrp="1"/>
          </p:cNvSpPr>
          <p:nvPr>
            <p:ph type="body" idx="1"/>
          </p:nvPr>
        </p:nvSpPr>
        <p:spPr>
          <a:xfrm>
            <a:off x="3803052" y="395785"/>
            <a:ext cx="7912761" cy="6182436"/>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1E1E1E"/>
              </a:buClr>
              <a:buSzPts val="2200"/>
            </a:pPr>
            <a:r>
              <a:rPr lang="en-IE" sz="2200" b="0" i="0" dirty="0">
                <a:solidFill>
                  <a:srgbClr val="1E1E1E"/>
                </a:solidFill>
              </a:rPr>
              <a:t>A fi </a:t>
            </a:r>
            <a:r>
              <a:rPr lang="ro-RO" sz="2200" b="0" i="0" dirty="0" smtClean="0">
                <a:solidFill>
                  <a:srgbClr val="1E1E1E"/>
                </a:solidFill>
              </a:rPr>
              <a:t>s</a:t>
            </a:r>
            <a:r>
              <a:rPr lang="ro-RO" sz="2200" dirty="0" smtClean="0">
                <a:solidFill>
                  <a:srgbClr val="1E1E1E"/>
                </a:solidFill>
              </a:rPr>
              <a:t>ă</a:t>
            </a:r>
            <a:r>
              <a:rPr lang="ro-RO" sz="2200" b="0" i="0" dirty="0" smtClean="0">
                <a:solidFill>
                  <a:srgbClr val="1E1E1E"/>
                </a:solidFill>
              </a:rPr>
              <a:t>rac </a:t>
            </a:r>
            <a:r>
              <a:rPr lang="ro-RO" sz="2200" dirty="0" smtClean="0">
                <a:solidFill>
                  <a:srgbClr val="1E1E1E"/>
                </a:solidFill>
              </a:rPr>
              <a:t>î</a:t>
            </a:r>
            <a:r>
              <a:rPr lang="ro-RO" sz="2200" b="0" i="0" dirty="0" smtClean="0">
                <a:solidFill>
                  <a:srgbClr val="1E1E1E"/>
                </a:solidFill>
              </a:rPr>
              <a:t>nseamn</a:t>
            </a:r>
            <a:r>
              <a:rPr lang="ro-RO" sz="2200" dirty="0" smtClean="0">
                <a:solidFill>
                  <a:srgbClr val="1E1E1E"/>
                </a:solidFill>
              </a:rPr>
              <a:t>ă</a:t>
            </a:r>
            <a:r>
              <a:rPr lang="ro-RO" sz="2200" b="0" i="0" dirty="0" smtClean="0">
                <a:solidFill>
                  <a:srgbClr val="1E1E1E"/>
                </a:solidFill>
              </a:rPr>
              <a:t> lucruri diferite pentru oameni diferi</a:t>
            </a:r>
            <a:r>
              <a:rPr lang="ro-RO" sz="2200" dirty="0" smtClean="0">
                <a:solidFill>
                  <a:srgbClr val="1E1E1E"/>
                </a:solidFill>
              </a:rPr>
              <a:t>ț</a:t>
            </a:r>
            <a:r>
              <a:rPr lang="ro-RO" sz="2200" b="0" i="0" dirty="0" smtClean="0">
                <a:solidFill>
                  <a:srgbClr val="1E1E1E"/>
                </a:solidFill>
              </a:rPr>
              <a:t>i. Nu este vorba doar despre </a:t>
            </a:r>
            <a:r>
              <a:rPr lang="ro-RO" sz="2200" b="1" i="1" dirty="0" smtClean="0">
                <a:solidFill>
                  <a:srgbClr val="1E1E1E"/>
                </a:solidFill>
              </a:rPr>
              <a:t>venituri mici</a:t>
            </a:r>
            <a:r>
              <a:rPr lang="ro-RO" sz="2200" b="0" i="0" dirty="0" smtClean="0">
                <a:solidFill>
                  <a:srgbClr val="1E1E1E"/>
                </a:solidFill>
              </a:rPr>
              <a:t>, ci depinde </a:t>
            </a:r>
            <a:r>
              <a:rPr lang="ro-RO" sz="2200" dirty="0" smtClean="0">
                <a:solidFill>
                  <a:srgbClr val="1E1E1E"/>
                </a:solidFill>
              </a:rPr>
              <a:t>ș</a:t>
            </a:r>
            <a:r>
              <a:rPr lang="ro-RO" sz="2200" b="0" i="0" dirty="0" smtClean="0">
                <a:solidFill>
                  <a:srgbClr val="1E1E1E"/>
                </a:solidFill>
              </a:rPr>
              <a:t>i de accesul la economii </a:t>
            </a:r>
            <a:r>
              <a:rPr lang="ro-RO" sz="2200" dirty="0" smtClean="0">
                <a:solidFill>
                  <a:srgbClr val="1E1E1E"/>
                </a:solidFill>
              </a:rPr>
              <a:t>ș</a:t>
            </a:r>
            <a:r>
              <a:rPr lang="ro-RO" sz="2200" b="0" i="0" dirty="0" smtClean="0">
                <a:solidFill>
                  <a:srgbClr val="1E1E1E"/>
                </a:solidFill>
              </a:rPr>
              <a:t>i</a:t>
            </a:r>
            <a:r>
              <a:rPr lang="ro-RO" sz="2200" dirty="0" smtClean="0">
                <a:solidFill>
                  <a:srgbClr val="1E1E1E"/>
                </a:solidFill>
              </a:rPr>
              <a:t> dacă îți poți permite costuri fixe, cum ar fi întreținerea unui copil, o ipotecă pe casa și costurile de chirie, costuri asociate, </a:t>
            </a:r>
            <a:r>
              <a:rPr lang="en-IE" sz="2200" dirty="0" err="1">
                <a:solidFill>
                  <a:srgbClr val="1E1E1E"/>
                </a:solidFill>
              </a:rPr>
              <a:t>alimente</a:t>
            </a:r>
            <a:r>
              <a:rPr lang="en-IE" sz="2200" dirty="0">
                <a:solidFill>
                  <a:srgbClr val="1E1E1E"/>
                </a:solidFill>
              </a:rPr>
              <a:t> </a:t>
            </a:r>
            <a:r>
              <a:rPr lang="ro-RO" sz="2200" dirty="0" smtClean="0">
                <a:solidFill>
                  <a:srgbClr val="1E1E1E"/>
                </a:solidFill>
              </a:rPr>
              <a:t>dizabilităților, electricitate, etc. Sărăcia nu poate fi un </a:t>
            </a:r>
            <a:r>
              <a:rPr lang="ro-RO" sz="2200" b="1" i="1" dirty="0" smtClean="0">
                <a:solidFill>
                  <a:srgbClr val="1E1E1E"/>
                </a:solidFill>
              </a:rPr>
              <a:t>standard rezonabil de trai pentru o perioadă lungă de timp, </a:t>
            </a:r>
            <a:r>
              <a:rPr lang="ro-RO" sz="2200" dirty="0" smtClean="0">
                <a:solidFill>
                  <a:srgbClr val="1E1E1E"/>
                </a:solidFill>
              </a:rPr>
              <a:t>de ex</a:t>
            </a:r>
            <a:r>
              <a:rPr lang="ro-RO" sz="2200" b="0" i="0" dirty="0" smtClean="0">
                <a:solidFill>
                  <a:srgbClr val="1E1E1E"/>
                </a:solidFill>
              </a:rPr>
              <a:t>.</a:t>
            </a:r>
            <a:r>
              <a:rPr lang="ro-RO" sz="2200" dirty="0" smtClean="0">
                <a:solidFill>
                  <a:srgbClr val="1E1E1E"/>
                </a:solidFill>
              </a:rPr>
              <a:t> să nu ai acces la haine călduroase, alimente nutritive, căldură, vacanțe obișnuite, etc</a:t>
            </a:r>
            <a:r>
              <a:rPr lang="en-IE" sz="2200" dirty="0" smtClean="0">
                <a:solidFill>
                  <a:srgbClr val="1E1E1E"/>
                </a:solidFill>
              </a:rPr>
              <a:t>. </a:t>
            </a:r>
            <a:endParaRPr sz="2200" b="0" i="0" dirty="0">
              <a:solidFill>
                <a:srgbClr val="1E1E1E"/>
              </a:solidFill>
            </a:endParaRPr>
          </a:p>
          <a:p>
            <a:pPr marL="0" lvl="0" indent="0" algn="l" rtl="0">
              <a:lnSpc>
                <a:spcPct val="90000"/>
              </a:lnSpc>
              <a:spcBef>
                <a:spcPts val="1000"/>
              </a:spcBef>
              <a:spcAft>
                <a:spcPts val="0"/>
              </a:spcAft>
              <a:buClr>
                <a:srgbClr val="1E1E1E"/>
              </a:buClr>
              <a:buSzPts val="2200"/>
              <a:buNone/>
            </a:pPr>
            <a:r>
              <a:rPr lang="ro-RO" sz="2200" b="0" i="0" dirty="0" smtClean="0">
                <a:solidFill>
                  <a:srgbClr val="1E1E1E"/>
                </a:solidFill>
              </a:rPr>
              <a:t>Un num</a:t>
            </a:r>
            <a:r>
              <a:rPr lang="ro-RO" sz="2200" dirty="0" smtClean="0">
                <a:solidFill>
                  <a:srgbClr val="1E1E1E"/>
                </a:solidFill>
              </a:rPr>
              <a:t>ă</a:t>
            </a:r>
            <a:r>
              <a:rPr lang="ro-RO" sz="2200" b="0" i="0" dirty="0" smtClean="0">
                <a:solidFill>
                  <a:srgbClr val="1E1E1E"/>
                </a:solidFill>
              </a:rPr>
              <a:t>r estimativ de </a:t>
            </a:r>
            <a:r>
              <a:rPr lang="ro-RO" sz="2200" b="1" i="0" dirty="0" smtClean="0">
                <a:solidFill>
                  <a:srgbClr val="ED2A59"/>
                </a:solidFill>
              </a:rPr>
              <a:t>14.3 milioane de oameni </a:t>
            </a:r>
            <a:r>
              <a:rPr lang="ro-RO" sz="2200" b="0" i="0" dirty="0" smtClean="0">
                <a:solidFill>
                  <a:srgbClr val="1E1E1E"/>
                </a:solidFill>
              </a:rPr>
              <a:t>tr</a:t>
            </a:r>
            <a:r>
              <a:rPr lang="ro-RO" sz="2200" dirty="0" smtClean="0">
                <a:solidFill>
                  <a:srgbClr val="1E1E1E"/>
                </a:solidFill>
              </a:rPr>
              <a:t>ă</a:t>
            </a:r>
            <a:r>
              <a:rPr lang="ro-RO" sz="2200" b="0" i="0" dirty="0" smtClean="0">
                <a:solidFill>
                  <a:srgbClr val="1E1E1E"/>
                </a:solidFill>
              </a:rPr>
              <a:t>iesc</a:t>
            </a:r>
            <a:r>
              <a:rPr lang="ro-RO" sz="2200" dirty="0" smtClean="0">
                <a:solidFill>
                  <a:srgbClr val="1E1E1E"/>
                </a:solidFill>
              </a:rPr>
              <a:t> î</a:t>
            </a:r>
            <a:r>
              <a:rPr lang="ro-RO" sz="2200" b="0" i="0" dirty="0" smtClean="0">
                <a:solidFill>
                  <a:srgbClr val="1E1E1E"/>
                </a:solidFill>
              </a:rPr>
              <a:t>n s</a:t>
            </a:r>
            <a:r>
              <a:rPr lang="ro-RO" sz="2200" dirty="0" smtClean="0">
                <a:solidFill>
                  <a:srgbClr val="1E1E1E"/>
                </a:solidFill>
              </a:rPr>
              <a:t>ă</a:t>
            </a:r>
            <a:r>
              <a:rPr lang="ro-RO" sz="2200" b="0" i="0" dirty="0" smtClean="0">
                <a:solidFill>
                  <a:srgbClr val="1E1E1E"/>
                </a:solidFill>
              </a:rPr>
              <a:t>r</a:t>
            </a:r>
            <a:r>
              <a:rPr lang="ro-RO" sz="2200" dirty="0" smtClean="0">
                <a:solidFill>
                  <a:srgbClr val="1E1E1E"/>
                </a:solidFill>
              </a:rPr>
              <a:t>ă</a:t>
            </a:r>
            <a:r>
              <a:rPr lang="ro-RO" sz="2200" b="0" i="0" dirty="0" smtClean="0">
                <a:solidFill>
                  <a:srgbClr val="1E1E1E"/>
                </a:solidFill>
              </a:rPr>
              <a:t>cie </a:t>
            </a:r>
            <a:r>
              <a:rPr lang="ro-RO" sz="2200" dirty="0" smtClean="0">
                <a:solidFill>
                  <a:srgbClr val="1E1E1E"/>
                </a:solidFill>
              </a:rPr>
              <a:t>î</a:t>
            </a:r>
            <a:r>
              <a:rPr lang="ro-RO" sz="2200" b="0" i="0" dirty="0" smtClean="0">
                <a:solidFill>
                  <a:srgbClr val="1E1E1E"/>
                </a:solidFill>
              </a:rPr>
              <a:t>n Marea Britanie. </a:t>
            </a:r>
            <a:r>
              <a:rPr lang="ro-RO" sz="2200" dirty="0" smtClean="0">
                <a:solidFill>
                  <a:srgbClr val="1E1E1E"/>
                </a:solidFill>
              </a:rPr>
              <a:t>Asta înseamnă </a:t>
            </a:r>
            <a:r>
              <a:rPr lang="ro-RO" sz="2200" b="0" i="0" dirty="0" smtClean="0">
                <a:solidFill>
                  <a:srgbClr val="1E1E1E"/>
                </a:solidFill>
              </a:rPr>
              <a:t>22% </a:t>
            </a:r>
            <a:r>
              <a:rPr lang="ro-RO" sz="2200" dirty="0" smtClean="0">
                <a:solidFill>
                  <a:srgbClr val="1E1E1E"/>
                </a:solidFill>
              </a:rPr>
              <a:t>adulți</a:t>
            </a:r>
            <a:r>
              <a:rPr lang="ro-RO" sz="2200" b="0" i="0" dirty="0" smtClean="0">
                <a:solidFill>
                  <a:srgbClr val="1E1E1E"/>
                </a:solidFill>
              </a:rPr>
              <a:t> </a:t>
            </a:r>
            <a:r>
              <a:rPr lang="ro-RO" sz="2200" dirty="0" smtClean="0">
                <a:solidFill>
                  <a:srgbClr val="1E1E1E"/>
                </a:solidFill>
              </a:rPr>
              <a:t>ș</a:t>
            </a:r>
            <a:r>
              <a:rPr lang="ro-RO" sz="2200" b="0" i="0" dirty="0" smtClean="0">
                <a:solidFill>
                  <a:srgbClr val="1E1E1E"/>
                </a:solidFill>
              </a:rPr>
              <a:t>i 34% copii</a:t>
            </a:r>
            <a:r>
              <a:rPr lang="en-IE" sz="2200" b="0" i="0" dirty="0" smtClean="0">
                <a:solidFill>
                  <a:srgbClr val="1E1E1E"/>
                </a:solidFill>
              </a:rPr>
              <a:t>. </a:t>
            </a:r>
            <a:endParaRPr dirty="0"/>
          </a:p>
          <a:p>
            <a:pPr marL="0" lvl="0" indent="0" algn="l" rtl="0">
              <a:lnSpc>
                <a:spcPct val="90000"/>
              </a:lnSpc>
              <a:spcBef>
                <a:spcPts val="1000"/>
              </a:spcBef>
              <a:spcAft>
                <a:spcPts val="0"/>
              </a:spcAft>
              <a:buClr>
                <a:srgbClr val="ED2A59"/>
              </a:buClr>
              <a:buSzPts val="2200"/>
              <a:buNone/>
            </a:pPr>
            <a:r>
              <a:rPr lang="en-IE" sz="2200" b="1" i="0" dirty="0" smtClean="0">
                <a:solidFill>
                  <a:srgbClr val="ED2A59"/>
                </a:solidFill>
              </a:rPr>
              <a:t>J</a:t>
            </a:r>
            <a:r>
              <a:rPr lang="ro-RO" sz="2200" b="1" i="0" dirty="0" smtClean="0">
                <a:solidFill>
                  <a:srgbClr val="ED2A59"/>
                </a:solidFill>
              </a:rPr>
              <a:t>um</a:t>
            </a:r>
            <a:r>
              <a:rPr lang="ro-RO" sz="2200" b="1" dirty="0" smtClean="0">
                <a:solidFill>
                  <a:srgbClr val="ED2A59"/>
                </a:solidFill>
              </a:rPr>
              <a:t>ă</a:t>
            </a:r>
            <a:r>
              <a:rPr lang="ro-RO" sz="2200" b="1" i="0" dirty="0" smtClean="0">
                <a:solidFill>
                  <a:srgbClr val="ED2A59"/>
                </a:solidFill>
              </a:rPr>
              <a:t>tate din ace</a:t>
            </a:r>
            <a:r>
              <a:rPr lang="ro-RO" sz="2200" b="1" dirty="0" smtClean="0">
                <a:solidFill>
                  <a:srgbClr val="ED2A59"/>
                </a:solidFill>
              </a:rPr>
              <a:t>ș</a:t>
            </a:r>
            <a:r>
              <a:rPr lang="ro-RO" sz="2200" b="1" i="0" dirty="0" smtClean="0">
                <a:solidFill>
                  <a:srgbClr val="ED2A59"/>
                </a:solidFill>
              </a:rPr>
              <a:t>tia (49%) </a:t>
            </a:r>
            <a:r>
              <a:rPr lang="ro-RO" sz="2200" b="0" i="0" dirty="0" smtClean="0">
                <a:solidFill>
                  <a:srgbClr val="1E1E1E"/>
                </a:solidFill>
              </a:rPr>
              <a:t>tr</a:t>
            </a:r>
            <a:r>
              <a:rPr lang="ro-RO" sz="2200" dirty="0" smtClean="0">
                <a:solidFill>
                  <a:srgbClr val="1E1E1E"/>
                </a:solidFill>
              </a:rPr>
              <a:t>ă</a:t>
            </a:r>
            <a:r>
              <a:rPr lang="ro-RO" sz="2200" b="0" i="0" dirty="0" smtClean="0">
                <a:solidFill>
                  <a:srgbClr val="1E1E1E"/>
                </a:solidFill>
              </a:rPr>
              <a:t>iesc </a:t>
            </a:r>
            <a:r>
              <a:rPr lang="ro-RO" sz="2200" dirty="0" smtClean="0">
                <a:solidFill>
                  <a:srgbClr val="1E1E1E"/>
                </a:solidFill>
              </a:rPr>
              <a:t>î</a:t>
            </a:r>
            <a:r>
              <a:rPr lang="ro-RO" sz="2200" b="0" i="0" dirty="0" smtClean="0">
                <a:solidFill>
                  <a:srgbClr val="1E1E1E"/>
                </a:solidFill>
              </a:rPr>
              <a:t>n “</a:t>
            </a:r>
            <a:r>
              <a:rPr lang="ro-RO" sz="2200" b="0" i="0" u="sng" strike="noStrike" dirty="0" smtClean="0">
                <a:solidFill>
                  <a:srgbClr val="1E1E1E"/>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a:t>
            </a:r>
            <a:r>
              <a:rPr lang="ro-RO" sz="2200" u="sng" dirty="0" smtClean="0">
                <a:solidFill>
                  <a:srgbClr val="1E1E1E"/>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ă</a:t>
            </a:r>
            <a:r>
              <a:rPr lang="ro-RO" sz="2200" b="0" i="0" u="sng" strike="noStrike" dirty="0" smtClean="0">
                <a:solidFill>
                  <a:srgbClr val="1E1E1E"/>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a:t>
            </a:r>
            <a:r>
              <a:rPr lang="ro-RO" sz="2200" u="sng" dirty="0" smtClean="0">
                <a:solidFill>
                  <a:srgbClr val="1E1E1E"/>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ă</a:t>
            </a:r>
            <a:r>
              <a:rPr lang="ro-RO" sz="2200" b="0" i="0" u="sng" strike="noStrike" dirty="0" smtClean="0">
                <a:solidFill>
                  <a:srgbClr val="1E1E1E"/>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cie persistentă</a:t>
            </a:r>
            <a:r>
              <a:rPr lang="ro-RO" sz="2200" b="0" i="0" dirty="0" smtClean="0">
                <a:solidFill>
                  <a:srgbClr val="1E1E1E"/>
                </a:solidFill>
              </a:rPr>
              <a:t>” (persoane care au c</a:t>
            </a:r>
            <a:r>
              <a:rPr lang="ro-RO" sz="2200" dirty="0" smtClean="0">
                <a:solidFill>
                  <a:srgbClr val="1E1E1E"/>
                </a:solidFill>
              </a:rPr>
              <a:t>ă</a:t>
            </a:r>
            <a:r>
              <a:rPr lang="ro-RO" sz="2200" b="0" i="0" dirty="0" smtClean="0">
                <a:solidFill>
                  <a:srgbClr val="1E1E1E"/>
                </a:solidFill>
              </a:rPr>
              <a:t>zut sub linia de s</a:t>
            </a:r>
            <a:r>
              <a:rPr lang="ro-RO" sz="2200" dirty="0" smtClean="0">
                <a:solidFill>
                  <a:srgbClr val="1E1E1E"/>
                </a:solidFill>
              </a:rPr>
              <a:t>ă</a:t>
            </a:r>
            <a:r>
              <a:rPr lang="ro-RO" sz="2200" b="0" i="0" dirty="0" smtClean="0">
                <a:solidFill>
                  <a:srgbClr val="1E1E1E"/>
                </a:solidFill>
              </a:rPr>
              <a:t>r</a:t>
            </a:r>
            <a:r>
              <a:rPr lang="ro-RO" sz="2200" dirty="0" smtClean="0">
                <a:solidFill>
                  <a:srgbClr val="1E1E1E"/>
                </a:solidFill>
              </a:rPr>
              <a:t>ă</a:t>
            </a:r>
            <a:r>
              <a:rPr lang="ro-RO" sz="2200" b="0" i="0" dirty="0" smtClean="0">
                <a:solidFill>
                  <a:srgbClr val="1E1E1E"/>
                </a:solidFill>
              </a:rPr>
              <a:t>cie pentru cel pu</a:t>
            </a:r>
            <a:r>
              <a:rPr lang="ro-RO" sz="2200" dirty="0" smtClean="0">
                <a:solidFill>
                  <a:srgbClr val="1E1E1E"/>
                </a:solidFill>
              </a:rPr>
              <a:t>ț</a:t>
            </a:r>
            <a:r>
              <a:rPr lang="ro-RO" sz="2200" b="0" i="0" dirty="0" smtClean="0">
                <a:solidFill>
                  <a:srgbClr val="1E1E1E"/>
                </a:solidFill>
              </a:rPr>
              <a:t>in doi ani, </a:t>
            </a:r>
            <a:r>
              <a:rPr lang="ro-RO" sz="2200" dirty="0" smtClean="0">
                <a:solidFill>
                  <a:srgbClr val="1E1E1E"/>
                </a:solidFill>
              </a:rPr>
              <a:t>î</a:t>
            </a:r>
            <a:r>
              <a:rPr lang="ro-RO" sz="2200" b="0" i="0" dirty="0" smtClean="0">
                <a:solidFill>
                  <a:srgbClr val="1E1E1E"/>
                </a:solidFill>
              </a:rPr>
              <a:t>n </a:t>
            </a:r>
            <a:r>
              <a:rPr lang="ro-RO" sz="2200" dirty="0" smtClean="0">
                <a:solidFill>
                  <a:srgbClr val="1E1E1E"/>
                </a:solidFill>
              </a:rPr>
              <a:t>ultimii trei ani).</a:t>
            </a:r>
            <a:endParaRPr lang="ro-RO" sz="2200" b="0" i="0" dirty="0" smtClean="0">
              <a:solidFill>
                <a:srgbClr val="1E1E1E"/>
              </a:solidFill>
            </a:endParaRPr>
          </a:p>
          <a:p>
            <a:pPr marL="0" lvl="0" indent="0" algn="l" rtl="0">
              <a:lnSpc>
                <a:spcPct val="90000"/>
              </a:lnSpc>
              <a:spcBef>
                <a:spcPts val="1000"/>
              </a:spcBef>
              <a:spcAft>
                <a:spcPts val="0"/>
              </a:spcAft>
              <a:buClr>
                <a:srgbClr val="1E1E1E"/>
              </a:buClr>
              <a:buSzPts val="2200"/>
              <a:buNone/>
            </a:pPr>
            <a:r>
              <a:rPr lang="ro-RO" sz="2200" b="0" i="0" u="sng" dirty="0" smtClean="0">
                <a:solidFill>
                  <a:srgbClr val="1E1E1E"/>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COVID</a:t>
            </a:r>
            <a:r>
              <a:rPr lang="ro-RO" sz="2200" b="0" i="0" dirty="0" smtClean="0">
                <a:solidFill>
                  <a:srgbClr val="1E1E1E"/>
                </a:solidFill>
              </a:rPr>
              <a:t> este responsabil pentru, </a:t>
            </a:r>
            <a:r>
              <a:rPr lang="ro-RO" sz="2200" b="1" i="0" dirty="0" smtClean="0">
                <a:solidFill>
                  <a:srgbClr val="ED2A59"/>
                </a:solidFill>
              </a:rPr>
              <a:t>700,000 persoane c</a:t>
            </a:r>
            <a:r>
              <a:rPr lang="ro-RO" sz="2200" b="1" dirty="0" smtClean="0">
                <a:solidFill>
                  <a:srgbClr val="ED2A59"/>
                </a:solidFill>
              </a:rPr>
              <a:t>ă</a:t>
            </a:r>
            <a:r>
              <a:rPr lang="ro-RO" sz="2200" b="1" i="0" dirty="0" smtClean="0">
                <a:solidFill>
                  <a:srgbClr val="ED2A59"/>
                </a:solidFill>
              </a:rPr>
              <a:t>zute </a:t>
            </a:r>
            <a:r>
              <a:rPr lang="ro-RO" sz="2200" b="1" dirty="0" smtClean="0">
                <a:solidFill>
                  <a:srgbClr val="ED2A59"/>
                </a:solidFill>
              </a:rPr>
              <a:t>î</a:t>
            </a:r>
            <a:r>
              <a:rPr lang="ro-RO" sz="2200" b="1" i="0" dirty="0" smtClean="0">
                <a:solidFill>
                  <a:srgbClr val="ED2A59"/>
                </a:solidFill>
              </a:rPr>
              <a:t>n s</a:t>
            </a:r>
            <a:r>
              <a:rPr lang="ro-RO" sz="2200" b="1" dirty="0" smtClean="0">
                <a:solidFill>
                  <a:srgbClr val="ED2A59"/>
                </a:solidFill>
              </a:rPr>
              <a:t>ă</a:t>
            </a:r>
            <a:r>
              <a:rPr lang="ro-RO" sz="2200" b="1" i="0" dirty="0" smtClean="0">
                <a:solidFill>
                  <a:srgbClr val="ED2A59"/>
                </a:solidFill>
              </a:rPr>
              <a:t>r</a:t>
            </a:r>
            <a:r>
              <a:rPr lang="ro-RO" sz="2200" b="1" dirty="0" smtClean="0">
                <a:solidFill>
                  <a:srgbClr val="ED2A59"/>
                </a:solidFill>
              </a:rPr>
              <a:t>ă</a:t>
            </a:r>
            <a:r>
              <a:rPr lang="ro-RO" sz="2200" b="1" i="0" dirty="0" smtClean="0">
                <a:solidFill>
                  <a:srgbClr val="ED2A59"/>
                </a:solidFill>
              </a:rPr>
              <a:t>cie </a:t>
            </a:r>
            <a:r>
              <a:rPr lang="ro-RO" sz="2200" dirty="0" smtClean="0">
                <a:solidFill>
                  <a:srgbClr val="1E1E1E"/>
                </a:solidFill>
              </a:rPr>
              <a:t>(inclusiv 120,000 copii), astfel încât cifra totală este acum de 15 milioane – </a:t>
            </a:r>
            <a:r>
              <a:rPr lang="ro-RO" sz="2200" b="1" dirty="0" smtClean="0">
                <a:solidFill>
                  <a:srgbClr val="ED2A59"/>
                </a:solidFill>
              </a:rPr>
              <a:t>23% din populație</a:t>
            </a:r>
            <a:r>
              <a:rPr lang="ro-RO" sz="2200" dirty="0" smtClean="0">
                <a:solidFill>
                  <a:srgbClr val="1E1E1E"/>
                </a:solidFill>
              </a:rPr>
              <a:t>. Cei mai rău loviți au fost tinerii muncitori, cei cu locuri de muncă prost plătite și cei care lucrează în ospitalitate și retail. 270,000 trăiesc în “sărăcie extremă</a:t>
            </a:r>
            <a:r>
              <a:rPr lang="en-IE" sz="2200" dirty="0" smtClean="0">
                <a:solidFill>
                  <a:srgbClr val="1E1E1E"/>
                </a:solidFill>
              </a:rPr>
              <a:t>”</a:t>
            </a:r>
            <a:endParaRPr sz="2200" b="0" i="0" dirty="0">
              <a:solidFill>
                <a:srgbClr val="1E1E1E"/>
              </a:solidFill>
            </a:endParaRPr>
          </a:p>
          <a:p>
            <a:pPr marL="0" lvl="0" indent="0" algn="l" rtl="0">
              <a:lnSpc>
                <a:spcPct val="90000"/>
              </a:lnSpc>
              <a:spcBef>
                <a:spcPts val="1000"/>
              </a:spcBef>
              <a:spcAft>
                <a:spcPts val="0"/>
              </a:spcAft>
              <a:buClr>
                <a:schemeClr val="dk1"/>
              </a:buClr>
              <a:buSzPts val="2400"/>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558" name="Google Shape;558;p23"/>
          <p:cNvSpPr txBox="1">
            <a:spLocks noGrp="1"/>
          </p:cNvSpPr>
          <p:nvPr>
            <p:ph type="body" idx="2"/>
          </p:nvPr>
        </p:nvSpPr>
        <p:spPr>
          <a:xfrm>
            <a:off x="194718" y="637044"/>
            <a:ext cx="3164119" cy="52065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B0C0C"/>
              </a:buClr>
              <a:buSzPts val="3600"/>
              <a:buNone/>
            </a:pPr>
            <a:r>
              <a:rPr lang="en-IE" b="1">
                <a:solidFill>
                  <a:srgbClr val="0B0C0C"/>
                </a:solidFill>
              </a:rPr>
              <a:t>Sărăcia în Marea Britanie</a:t>
            </a:r>
            <a:endParaRPr/>
          </a:p>
          <a:p>
            <a:pPr marL="0" lvl="0" indent="0" algn="ctr" rtl="0">
              <a:lnSpc>
                <a:spcPct val="90000"/>
              </a:lnSpc>
              <a:spcBef>
                <a:spcPts val="0"/>
              </a:spcBef>
              <a:spcAft>
                <a:spcPts val="0"/>
              </a:spcAft>
              <a:buClr>
                <a:schemeClr val="lt1"/>
              </a:buClr>
              <a:buSzPts val="3600"/>
              <a:buNone/>
            </a:pPr>
            <a:endParaRPr b="1" i="0">
              <a:solidFill>
                <a:srgbClr val="0B0C0C"/>
              </a:solidFill>
            </a:endParaRPr>
          </a:p>
          <a:p>
            <a:pPr marL="0" lvl="0" indent="0" algn="ctr" rtl="0">
              <a:lnSpc>
                <a:spcPct val="90000"/>
              </a:lnSpc>
              <a:spcBef>
                <a:spcPts val="0"/>
              </a:spcBef>
              <a:spcAft>
                <a:spcPts val="0"/>
              </a:spcAft>
              <a:buClr>
                <a:srgbClr val="0B0C0C"/>
              </a:buClr>
              <a:buSzPts val="2800"/>
              <a:buNone/>
            </a:pPr>
            <a:r>
              <a:rPr lang="en-IE" sz="2800" b="1" i="1">
                <a:solidFill>
                  <a:srgbClr val="0B0C0C"/>
                </a:solidFill>
              </a:rPr>
              <a:t>COVID a aruncat 700,000  de persoane în sărăcie. 270,000 trăiesc în ”sărăcie extremă„</a:t>
            </a:r>
            <a:endParaRPr/>
          </a:p>
          <a:p>
            <a:pPr marL="0" lvl="0" indent="0" algn="ctr" rtl="0">
              <a:lnSpc>
                <a:spcPct val="90000"/>
              </a:lnSpc>
              <a:spcBef>
                <a:spcPts val="0"/>
              </a:spcBef>
              <a:spcAft>
                <a:spcPts val="0"/>
              </a:spcAft>
              <a:buClr>
                <a:schemeClr val="lt1"/>
              </a:buClr>
              <a:buSzPts val="3600"/>
              <a:buNone/>
            </a:pPr>
            <a:endParaRPr b="1">
              <a:solidFill>
                <a:srgbClr val="0B0C0C"/>
              </a:solidFill>
            </a:endParaRPr>
          </a:p>
          <a:p>
            <a:pPr marL="0" lvl="0" indent="0" algn="ctr" rtl="0">
              <a:lnSpc>
                <a:spcPct val="90000"/>
              </a:lnSpc>
              <a:spcBef>
                <a:spcPts val="0"/>
              </a:spcBef>
              <a:spcAft>
                <a:spcPts val="0"/>
              </a:spcAft>
              <a:buClr>
                <a:schemeClr val="dk1"/>
              </a:buClr>
              <a:buSzPts val="2000"/>
              <a:buNone/>
            </a:pPr>
            <a:r>
              <a:rPr lang="en-IE" sz="2000" i="1">
                <a:solidFill>
                  <a:schemeClr val="dk1"/>
                </a:solidFill>
              </a:rPr>
              <a:t>Citește </a:t>
            </a:r>
            <a:r>
              <a:rPr lang="en-IE" sz="2000" i="1" u="sng">
                <a:solidFill>
                  <a:schemeClr val="dk1"/>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mai mult</a:t>
            </a:r>
            <a:endParaRPr sz="2000" i="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4"/>
          <p:cNvSpPr txBox="1">
            <a:spLocks noGrp="1"/>
          </p:cNvSpPr>
          <p:nvPr>
            <p:ph type="body" idx="1"/>
          </p:nvPr>
        </p:nvSpPr>
        <p:spPr>
          <a:xfrm>
            <a:off x="3684896" y="218934"/>
            <a:ext cx="8120417" cy="6794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D2A59"/>
              </a:buClr>
              <a:buSzPts val="2300"/>
              <a:buNone/>
            </a:pPr>
            <a:r>
              <a:rPr lang="ro-RO" sz="2300" b="1" i="0" u="sng" dirty="0" smtClean="0">
                <a:solidFill>
                  <a:srgbClr val="ED2A59"/>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Feebris</a:t>
            </a:r>
            <a:r>
              <a:rPr lang="ro-RO" sz="2300" b="0" i="0" dirty="0" smtClean="0">
                <a:solidFill>
                  <a:srgbClr val="0B0C0C"/>
                </a:solidFill>
              </a:rPr>
              <a:t> pentru </a:t>
            </a:r>
            <a:r>
              <a:rPr lang="ro-RO" sz="2300" b="1" dirty="0" smtClean="0">
                <a:solidFill>
                  <a:srgbClr val="40A67A"/>
                </a:solidFill>
              </a:rPr>
              <a:t>persoanele vulnerabile, aflate în izolare </a:t>
            </a:r>
            <a:r>
              <a:rPr lang="ro-RO" sz="2300" b="0" i="0" dirty="0" smtClean="0">
                <a:solidFill>
                  <a:srgbClr val="0B0C0C"/>
                </a:solidFill>
              </a:rPr>
              <a:t>– o aplica</a:t>
            </a:r>
            <a:r>
              <a:rPr lang="ro-RO" sz="2300" dirty="0" smtClean="0">
                <a:solidFill>
                  <a:srgbClr val="0B0C0C"/>
                </a:solidFill>
              </a:rPr>
              <a:t>ț</a:t>
            </a:r>
            <a:r>
              <a:rPr lang="ro-RO" sz="2300" b="0" i="0" dirty="0" smtClean="0">
                <a:solidFill>
                  <a:srgbClr val="0B0C0C"/>
                </a:solidFill>
              </a:rPr>
              <a:t>ie </a:t>
            </a:r>
            <a:r>
              <a:rPr lang="ro-RO" sz="2300" dirty="0" smtClean="0">
                <a:solidFill>
                  <a:srgbClr val="0B0C0C"/>
                </a:solidFill>
              </a:rPr>
              <a:t>care ajută îngrijitorii din sănătate să identifice riscurile de sănătate și deteriorare din cadrul comunităților de persoane în vârstă</a:t>
            </a:r>
            <a:r>
              <a:rPr lang="en-IE" sz="2300" dirty="0" smtClean="0">
                <a:solidFill>
                  <a:srgbClr val="0B0C0C"/>
                </a:solidFill>
              </a:rPr>
              <a:t>. </a:t>
            </a:r>
            <a:endParaRPr sz="2300" b="0" i="0" dirty="0">
              <a:solidFill>
                <a:srgbClr val="0B0C0C"/>
              </a:solidFill>
            </a:endParaRPr>
          </a:p>
          <a:p>
            <a:pPr marL="0" lvl="0" indent="0" algn="l" rtl="0">
              <a:lnSpc>
                <a:spcPct val="90000"/>
              </a:lnSpc>
              <a:spcBef>
                <a:spcPts val="1000"/>
              </a:spcBef>
              <a:spcAft>
                <a:spcPts val="0"/>
              </a:spcAft>
              <a:buClr>
                <a:srgbClr val="ED2A59"/>
              </a:buClr>
              <a:buSzPts val="2300"/>
              <a:buNone/>
            </a:pPr>
            <a:r>
              <a:rPr lang="ro-RO" sz="2300" b="1" i="0" u="sng" dirty="0" smtClean="0">
                <a:solidFill>
                  <a:srgbClr val="ED2A59"/>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Neurolove.org</a:t>
            </a:r>
            <a:r>
              <a:rPr lang="ro-RO" sz="2300" b="1" i="0" dirty="0" smtClean="0">
                <a:solidFill>
                  <a:srgbClr val="ED2A59"/>
                </a:solidFill>
              </a:rPr>
              <a:t> </a:t>
            </a:r>
            <a:r>
              <a:rPr lang="ro-RO" sz="2300" dirty="0" smtClean="0">
                <a:solidFill>
                  <a:srgbClr val="0B0C0C"/>
                </a:solidFill>
              </a:rPr>
              <a:t>pentru </a:t>
            </a:r>
            <a:r>
              <a:rPr lang="ro-RO" sz="2300" b="1" dirty="0" smtClean="0">
                <a:solidFill>
                  <a:srgbClr val="40A67A"/>
                </a:solidFill>
              </a:rPr>
              <a:t>tinerii cu probleme de sănătate mentală</a:t>
            </a:r>
            <a:r>
              <a:rPr lang="ro-RO" sz="2300" dirty="0" smtClean="0">
                <a:solidFill>
                  <a:srgbClr val="0B0C0C"/>
                </a:solidFill>
              </a:rPr>
              <a:t> - </a:t>
            </a:r>
            <a:r>
              <a:rPr lang="ro-RO" sz="2300" b="0" i="0" dirty="0" smtClean="0">
                <a:solidFill>
                  <a:srgbClr val="0B0C0C"/>
                </a:solidFill>
              </a:rPr>
              <a:t> o platforma care ofer</a:t>
            </a:r>
            <a:r>
              <a:rPr lang="ro-RO" sz="2300" dirty="0" smtClean="0">
                <a:solidFill>
                  <a:srgbClr val="0B0C0C"/>
                </a:solidFill>
              </a:rPr>
              <a:t>ă</a:t>
            </a:r>
            <a:r>
              <a:rPr lang="ro-RO" sz="2300" b="0" i="0" dirty="0" smtClean="0">
                <a:solidFill>
                  <a:srgbClr val="0B0C0C"/>
                </a:solidFill>
              </a:rPr>
              <a:t> sprijin tinerilor</a:t>
            </a:r>
            <a:r>
              <a:rPr lang="ro-RO" sz="2300" dirty="0" smtClean="0">
                <a:solidFill>
                  <a:srgbClr val="0B0C0C"/>
                </a:solidFill>
              </a:rPr>
              <a:t>, pentru a fi în siguranța în mediul social virtual și online</a:t>
            </a:r>
            <a:r>
              <a:rPr lang="en-IE" sz="2300" dirty="0" smtClean="0">
                <a:solidFill>
                  <a:srgbClr val="0B0C0C"/>
                </a:solidFill>
              </a:rPr>
              <a:t>. </a:t>
            </a:r>
            <a:endParaRPr sz="2300" b="0" i="0" dirty="0">
              <a:solidFill>
                <a:srgbClr val="0B0C0C"/>
              </a:solidFill>
            </a:endParaRPr>
          </a:p>
          <a:p>
            <a:pPr marL="0" lvl="0" indent="0" algn="l" rtl="0">
              <a:lnSpc>
                <a:spcPct val="90000"/>
              </a:lnSpc>
              <a:spcBef>
                <a:spcPts val="1000"/>
              </a:spcBef>
              <a:spcAft>
                <a:spcPts val="0"/>
              </a:spcAft>
              <a:buClr>
                <a:srgbClr val="ED2A59"/>
              </a:buClr>
              <a:buSzPts val="2300"/>
              <a:buNone/>
            </a:pPr>
            <a:r>
              <a:rPr lang="ro-RO" sz="2300" b="1" i="0" u="sng" dirty="0" smtClean="0">
                <a:solidFill>
                  <a:srgbClr val="ED2A59"/>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Peppy</a:t>
            </a:r>
            <a:r>
              <a:rPr lang="ro-RO" sz="2300" b="1" i="0" dirty="0" smtClean="0">
                <a:solidFill>
                  <a:srgbClr val="ED2A59"/>
                </a:solidFill>
              </a:rPr>
              <a:t> </a:t>
            </a:r>
            <a:r>
              <a:rPr lang="ro-RO" sz="2300" b="1" dirty="0" smtClean="0">
                <a:solidFill>
                  <a:srgbClr val="40A67A"/>
                </a:solidFill>
              </a:rPr>
              <a:t>pentru părinți</a:t>
            </a:r>
            <a:r>
              <a:rPr lang="ro-RO" sz="2300" b="0" i="0" dirty="0" smtClean="0">
                <a:solidFill>
                  <a:srgbClr val="0B0C0C"/>
                </a:solidFill>
              </a:rPr>
              <a:t>– </a:t>
            </a:r>
            <a:r>
              <a:rPr lang="ro-RO" sz="2300" dirty="0" smtClean="0">
                <a:solidFill>
                  <a:srgbClr val="0B0C0C"/>
                </a:solidFill>
              </a:rPr>
              <a:t>ajută noii și viitorii părinți să acceseze, în siguranță și din orice locație, sfaturi despre perioada perinatală și alte probleme de tip mental</a:t>
            </a:r>
            <a:r>
              <a:rPr lang="en-IE" sz="2300" dirty="0" smtClean="0">
                <a:solidFill>
                  <a:srgbClr val="0B0C0C"/>
                </a:solidFill>
              </a:rPr>
              <a:t>. </a:t>
            </a:r>
            <a:endParaRPr sz="2300" b="0" i="0" dirty="0">
              <a:solidFill>
                <a:srgbClr val="0B0C0C"/>
              </a:solidFill>
            </a:endParaRPr>
          </a:p>
          <a:p>
            <a:pPr marL="0" lvl="0" indent="0" algn="l" rtl="0">
              <a:lnSpc>
                <a:spcPct val="90000"/>
              </a:lnSpc>
              <a:spcBef>
                <a:spcPts val="1000"/>
              </a:spcBef>
              <a:spcAft>
                <a:spcPts val="0"/>
              </a:spcAft>
              <a:buClr>
                <a:srgbClr val="ED2A59"/>
              </a:buClr>
              <a:buSzPts val="2300"/>
              <a:buNone/>
            </a:pPr>
            <a:r>
              <a:rPr lang="ro-RO" sz="2300" b="1" i="0" u="sng" dirty="0" smtClean="0">
                <a:solidFill>
                  <a:srgbClr val="ED2A59"/>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Vinehealth</a:t>
            </a:r>
            <a:r>
              <a:rPr lang="ro-RO" sz="2300" b="1" i="0" dirty="0" smtClean="0">
                <a:solidFill>
                  <a:srgbClr val="ED2A59"/>
                </a:solidFill>
              </a:rPr>
              <a:t> </a:t>
            </a:r>
            <a:r>
              <a:rPr lang="ro-RO" sz="2300" b="1" i="0" dirty="0" smtClean="0">
                <a:solidFill>
                  <a:srgbClr val="40A67A"/>
                </a:solidFill>
              </a:rPr>
              <a:t>pentru pacien</a:t>
            </a:r>
            <a:r>
              <a:rPr lang="ro-RO" sz="2300" b="1" dirty="0" smtClean="0">
                <a:solidFill>
                  <a:srgbClr val="40A67A"/>
                </a:solidFill>
              </a:rPr>
              <a:t>ț</a:t>
            </a:r>
            <a:r>
              <a:rPr lang="ro-RO" sz="2300" b="1" i="0" dirty="0" smtClean="0">
                <a:solidFill>
                  <a:srgbClr val="40A67A"/>
                </a:solidFill>
              </a:rPr>
              <a:t>ii cu cancer</a:t>
            </a:r>
            <a:r>
              <a:rPr lang="ro-RO" sz="2300" b="0" i="0" dirty="0" smtClean="0">
                <a:solidFill>
                  <a:srgbClr val="0B0C0C"/>
                </a:solidFill>
              </a:rPr>
              <a:t>– </a:t>
            </a:r>
            <a:r>
              <a:rPr lang="ro-RO" sz="2300" dirty="0" smtClean="0">
                <a:solidFill>
                  <a:srgbClr val="0B0C0C"/>
                </a:solidFill>
              </a:rPr>
              <a:t>o aplicație mobilă care sprijină pacienții cu cancer de-a lungul tratamentului și le înțelege grijile, simptomele, efectele secundare, programările și medicația</a:t>
            </a:r>
            <a:r>
              <a:rPr lang="en-IE" sz="2300" dirty="0" smtClean="0">
                <a:solidFill>
                  <a:srgbClr val="0B0C0C"/>
                </a:solidFill>
              </a:rPr>
              <a:t>. </a:t>
            </a:r>
            <a:endParaRPr dirty="0"/>
          </a:p>
          <a:p>
            <a:pPr marL="0" lvl="0" indent="0" algn="l" rtl="0">
              <a:lnSpc>
                <a:spcPct val="90000"/>
              </a:lnSpc>
              <a:spcBef>
                <a:spcPts val="1000"/>
              </a:spcBef>
              <a:spcAft>
                <a:spcPts val="0"/>
              </a:spcAft>
              <a:buClr>
                <a:srgbClr val="ED2A59"/>
              </a:buClr>
              <a:buSzPts val="2300"/>
              <a:buNone/>
            </a:pPr>
            <a:r>
              <a:rPr lang="ro-RO" sz="2300" b="1" i="0" u="sng" dirty="0" smtClean="0">
                <a:solidFill>
                  <a:srgbClr val="ED2A59"/>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Beam</a:t>
            </a:r>
            <a:r>
              <a:rPr lang="ro-RO" sz="2300" b="0" i="0" dirty="0" smtClean="0">
                <a:solidFill>
                  <a:srgbClr val="0B0C0C"/>
                </a:solidFill>
              </a:rPr>
              <a:t> </a:t>
            </a:r>
            <a:r>
              <a:rPr lang="ro-RO" sz="2300" b="1" dirty="0" smtClean="0">
                <a:solidFill>
                  <a:srgbClr val="40A67A"/>
                </a:solidFill>
              </a:rPr>
              <a:t>pentru persoanele fără adăpost</a:t>
            </a:r>
            <a:r>
              <a:rPr lang="ro-RO" sz="2300" b="0" i="0" dirty="0" smtClean="0">
                <a:solidFill>
                  <a:srgbClr val="0B0C0C"/>
                </a:solidFill>
              </a:rPr>
              <a:t>– o platform</a:t>
            </a:r>
            <a:r>
              <a:rPr lang="ro-RO" sz="2300" dirty="0" smtClean="0">
                <a:solidFill>
                  <a:srgbClr val="0B0C0C"/>
                </a:solidFill>
              </a:rPr>
              <a:t>ă</a:t>
            </a:r>
            <a:r>
              <a:rPr lang="ro-RO" sz="2300" b="0" i="0" dirty="0" smtClean="0">
                <a:solidFill>
                  <a:srgbClr val="0B0C0C"/>
                </a:solidFill>
              </a:rPr>
              <a:t> digital</a:t>
            </a:r>
            <a:r>
              <a:rPr lang="ro-RO" sz="2300" dirty="0" smtClean="0">
                <a:solidFill>
                  <a:srgbClr val="0B0C0C"/>
                </a:solidFill>
              </a:rPr>
              <a:t>ă</a:t>
            </a:r>
            <a:r>
              <a:rPr lang="ro-RO" sz="2300" b="0" i="0" dirty="0" smtClean="0">
                <a:solidFill>
                  <a:srgbClr val="0B0C0C"/>
                </a:solidFill>
              </a:rPr>
              <a:t> care sprijin</a:t>
            </a:r>
            <a:r>
              <a:rPr lang="ro-RO" sz="2300" dirty="0" smtClean="0">
                <a:solidFill>
                  <a:srgbClr val="0B0C0C"/>
                </a:solidFill>
              </a:rPr>
              <a:t>ă</a:t>
            </a:r>
            <a:r>
              <a:rPr lang="ro-RO" sz="2300" b="0" i="0" dirty="0" smtClean="0">
                <a:solidFill>
                  <a:srgbClr val="0B0C0C"/>
                </a:solidFill>
              </a:rPr>
              <a:t> persoanele f</a:t>
            </a:r>
            <a:r>
              <a:rPr lang="ro-RO" sz="2300" dirty="0" smtClean="0">
                <a:solidFill>
                  <a:srgbClr val="0B0C0C"/>
                </a:solidFill>
              </a:rPr>
              <a:t>ă</a:t>
            </a:r>
            <a:r>
              <a:rPr lang="ro-RO" sz="2300" b="0" i="0" dirty="0" smtClean="0">
                <a:solidFill>
                  <a:srgbClr val="0B0C0C"/>
                </a:solidFill>
              </a:rPr>
              <a:t>r</a:t>
            </a:r>
            <a:r>
              <a:rPr lang="ro-RO" sz="2300" dirty="0" smtClean="0">
                <a:solidFill>
                  <a:srgbClr val="0B0C0C"/>
                </a:solidFill>
              </a:rPr>
              <a:t>ă</a:t>
            </a:r>
            <a:r>
              <a:rPr lang="ro-RO" sz="2300" b="0" i="0" dirty="0" smtClean="0">
                <a:solidFill>
                  <a:srgbClr val="0B0C0C"/>
                </a:solidFill>
              </a:rPr>
              <a:t> ad</a:t>
            </a:r>
            <a:r>
              <a:rPr lang="ro-RO" sz="2300" dirty="0" smtClean="0">
                <a:solidFill>
                  <a:srgbClr val="0B0C0C"/>
                </a:solidFill>
              </a:rPr>
              <a:t>ă</a:t>
            </a:r>
            <a:r>
              <a:rPr lang="ro-RO" sz="2300" b="0" i="0" dirty="0" smtClean="0">
                <a:solidFill>
                  <a:srgbClr val="0B0C0C"/>
                </a:solidFill>
              </a:rPr>
              <a:t>post</a:t>
            </a:r>
            <a:r>
              <a:rPr lang="ro-RO" sz="2300" dirty="0" smtClean="0">
                <a:solidFill>
                  <a:srgbClr val="0B0C0C"/>
                </a:solidFill>
              </a:rPr>
              <a:t>, solicitând recomandări de la autoritățile locale și organizații  de caritate, pentru a se asigura că bunurile pentru aceștia sunt finanțate, transportate și documentate</a:t>
            </a:r>
            <a:r>
              <a:rPr lang="en-IE" sz="2300" dirty="0" smtClean="0">
                <a:solidFill>
                  <a:srgbClr val="0B0C0C"/>
                </a:solidFill>
              </a:rPr>
              <a:t>. </a:t>
            </a:r>
            <a:endParaRPr sz="2300" b="0" i="0" dirty="0">
              <a:solidFill>
                <a:srgbClr val="25245D"/>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sz="240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564" name="Google Shape;564;p24"/>
          <p:cNvSpPr txBox="1">
            <a:spLocks noGrp="1"/>
          </p:cNvSpPr>
          <p:nvPr>
            <p:ph type="body" idx="2"/>
          </p:nvPr>
        </p:nvSpPr>
        <p:spPr>
          <a:xfrm>
            <a:off x="357679" y="454324"/>
            <a:ext cx="2852539" cy="52065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B0C0C"/>
              </a:buClr>
              <a:buSzPts val="3600"/>
              <a:buNone/>
            </a:pPr>
            <a:r>
              <a:rPr lang="en-IE" b="1">
                <a:solidFill>
                  <a:srgbClr val="0B0C0C"/>
                </a:solidFill>
              </a:rPr>
              <a:t>Sărăcia în Marea Britanie</a:t>
            </a:r>
            <a:endParaRPr/>
          </a:p>
          <a:p>
            <a:pPr marL="0" lvl="0" indent="0" algn="ctr" rtl="0">
              <a:lnSpc>
                <a:spcPct val="90000"/>
              </a:lnSpc>
              <a:spcBef>
                <a:spcPts val="0"/>
              </a:spcBef>
              <a:spcAft>
                <a:spcPts val="0"/>
              </a:spcAft>
              <a:buClr>
                <a:schemeClr val="lt1"/>
              </a:buClr>
              <a:buSzPts val="3600"/>
              <a:buNone/>
            </a:pPr>
            <a:endParaRPr b="1">
              <a:solidFill>
                <a:srgbClr val="0B0C0C"/>
              </a:solidFill>
            </a:endParaRPr>
          </a:p>
          <a:p>
            <a:pPr marL="0" lvl="0" indent="0" algn="ctr" rtl="0">
              <a:lnSpc>
                <a:spcPct val="90000"/>
              </a:lnSpc>
              <a:spcBef>
                <a:spcPts val="1000"/>
              </a:spcBef>
              <a:spcAft>
                <a:spcPts val="0"/>
              </a:spcAft>
              <a:buClr>
                <a:srgbClr val="0B0C0C"/>
              </a:buClr>
              <a:buSzPts val="2800"/>
              <a:buNone/>
            </a:pPr>
            <a:r>
              <a:rPr lang="en-IE" sz="2800" b="1" i="1">
                <a:solidFill>
                  <a:srgbClr val="0B0C0C"/>
                </a:solidFill>
              </a:rPr>
              <a:t>Inovațiile digitale testate pentru a sprijini persoanele vulnerabile în timpul izbucnirii COVID-19</a:t>
            </a:r>
            <a:endParaRPr sz="2800" b="1" i="1">
              <a:solidFill>
                <a:srgbClr val="0B0C0C"/>
              </a:solidFill>
            </a:endParaRPr>
          </a:p>
          <a:p>
            <a:pPr marL="0" lvl="0" indent="0" algn="ctr" rtl="0">
              <a:lnSpc>
                <a:spcPct val="90000"/>
              </a:lnSpc>
              <a:spcBef>
                <a:spcPts val="1000"/>
              </a:spcBef>
              <a:spcAft>
                <a:spcPts val="0"/>
              </a:spcAft>
              <a:buClr>
                <a:schemeClr val="lt1"/>
              </a:buClr>
              <a:buSzPts val="2000"/>
              <a:buNone/>
            </a:pPr>
            <a:endParaRPr sz="2000" i="1"/>
          </a:p>
          <a:p>
            <a:pPr marL="0" lvl="0" indent="0" algn="ctr" rtl="0">
              <a:lnSpc>
                <a:spcPct val="90000"/>
              </a:lnSpc>
              <a:spcBef>
                <a:spcPts val="1000"/>
              </a:spcBef>
              <a:spcAft>
                <a:spcPts val="0"/>
              </a:spcAft>
              <a:buClr>
                <a:schemeClr val="dk1"/>
              </a:buClr>
              <a:buSzPts val="2000"/>
              <a:buNone/>
            </a:pPr>
            <a:r>
              <a:rPr lang="en-IE" sz="2000" i="1">
                <a:solidFill>
                  <a:schemeClr val="dk1"/>
                </a:solidFill>
              </a:rPr>
              <a:t>Citește </a:t>
            </a:r>
            <a:r>
              <a:rPr lang="en-IE" sz="2000" i="1" u="sng">
                <a:solidFill>
                  <a:schemeClr val="dk1"/>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mai mult</a:t>
            </a:r>
            <a:endParaRPr sz="2000" i="1">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p:nvPr/>
        </p:nvSpPr>
        <p:spPr>
          <a:xfrm>
            <a:off x="4540750" y="1527950"/>
            <a:ext cx="7541100" cy="345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Arial"/>
              <a:buNone/>
            </a:pPr>
            <a:r>
              <a:rPr lang="en-IE" sz="4000" i="1">
                <a:solidFill>
                  <a:schemeClr val="lt1"/>
                </a:solidFill>
                <a:latin typeface="Calibri"/>
                <a:ea typeface="Calibri"/>
                <a:cs typeface="Calibri"/>
                <a:sym typeface="Calibri"/>
              </a:rPr>
              <a:t>Abordarea inovării sociale pentru a rezolva provocările sociale</a:t>
            </a:r>
            <a:endParaRPr sz="4000" i="1">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000"/>
              <a:buFont typeface="Arial"/>
              <a:buNone/>
            </a:pPr>
            <a:endParaRPr sz="40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800"/>
              <a:buFont typeface="Arial"/>
              <a:buNone/>
            </a:pPr>
            <a:r>
              <a:rPr lang="en-IE" sz="4500" b="1">
                <a:solidFill>
                  <a:schemeClr val="lt1"/>
                </a:solidFill>
                <a:latin typeface="Calibri"/>
                <a:ea typeface="Calibri"/>
                <a:cs typeface="Calibri"/>
                <a:sym typeface="Calibri"/>
              </a:rPr>
              <a:t>Obiectivul 2 Abordarea foametei</a:t>
            </a:r>
            <a:endParaRPr sz="1100"/>
          </a:p>
          <a:p>
            <a:pPr marL="0" marR="0" lvl="0" indent="0" algn="l" rtl="0">
              <a:lnSpc>
                <a:spcPct val="90000"/>
              </a:lnSpc>
              <a:spcBef>
                <a:spcPts val="1000"/>
              </a:spcBef>
              <a:spcAft>
                <a:spcPts val="0"/>
              </a:spcAft>
              <a:buClr>
                <a:schemeClr val="lt1"/>
              </a:buClr>
              <a:buSzPts val="6000"/>
              <a:buFont typeface="Arial"/>
              <a:buNone/>
            </a:pPr>
            <a:endParaRPr sz="6000">
              <a:solidFill>
                <a:schemeClr val="lt1"/>
              </a:solidFill>
              <a:latin typeface="Calibri"/>
              <a:ea typeface="Calibri"/>
              <a:cs typeface="Calibri"/>
              <a:sym typeface="Calibri"/>
            </a:endParaRPr>
          </a:p>
        </p:txBody>
      </p:sp>
      <p:pic>
        <p:nvPicPr>
          <p:cNvPr id="570" name="Google Shape;570;p25" descr="A picture containing outdoor, person&#10;&#10;Description automatically generated"/>
          <p:cNvPicPr preferRelativeResize="0">
            <a:picLocks noGrp="1"/>
          </p:cNvPicPr>
          <p:nvPr>
            <p:ph type="pic" idx="3"/>
          </p:nvPr>
        </p:nvPicPr>
        <p:blipFill rotWithShape="1">
          <a:blip r:embed="rId3">
            <a:alphaModFix/>
          </a:blip>
          <a:srcRect l="27002" r="27003"/>
          <a:stretch/>
        </p:blipFill>
        <p:spPr>
          <a:xfrm>
            <a:off x="853340" y="16788"/>
            <a:ext cx="3550800" cy="6879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6"/>
          <p:cNvSpPr txBox="1">
            <a:spLocks noGrp="1"/>
          </p:cNvSpPr>
          <p:nvPr>
            <p:ph type="body" idx="3"/>
          </p:nvPr>
        </p:nvSpPr>
        <p:spPr>
          <a:xfrm>
            <a:off x="6771993" y="221521"/>
            <a:ext cx="4975524" cy="634553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D2A59"/>
              </a:buClr>
              <a:buSzPts val="3200"/>
              <a:buNone/>
            </a:pPr>
            <a:r>
              <a:rPr lang="en-IE" sz="3200" b="1" dirty="0">
                <a:solidFill>
                  <a:srgbClr val="ED2A59"/>
                </a:solidFill>
              </a:rPr>
              <a:t>Cum </a:t>
            </a:r>
            <a:r>
              <a:rPr lang="ro-RO" sz="3200" b="1" dirty="0" smtClean="0">
                <a:solidFill>
                  <a:srgbClr val="ED2A59"/>
                </a:solidFill>
              </a:rPr>
              <a:t>este posibil</a:t>
            </a:r>
            <a:r>
              <a:rPr lang="en-IE" sz="3200" b="1" dirty="0" smtClean="0">
                <a:solidFill>
                  <a:srgbClr val="ED2A59"/>
                </a:solidFill>
              </a:rPr>
              <a:t>, </a:t>
            </a:r>
            <a:r>
              <a:rPr lang="en-IE" sz="3200" b="1" dirty="0">
                <a:solidFill>
                  <a:srgbClr val="ED2A59"/>
                </a:solidFill>
              </a:rPr>
              <a:t>ca </a:t>
            </a:r>
            <a:r>
              <a:rPr lang="ro-RO" sz="3200" b="1" dirty="0" smtClean="0">
                <a:solidFill>
                  <a:srgbClr val="ED2A59"/>
                </a:solidFill>
              </a:rPr>
              <a:t>în 2020 să mai existe foamete</a:t>
            </a:r>
            <a:r>
              <a:rPr lang="en-IE" sz="3200" b="1" dirty="0" smtClean="0">
                <a:solidFill>
                  <a:srgbClr val="ED2A59"/>
                </a:solidFill>
              </a:rPr>
              <a:t>?</a:t>
            </a:r>
            <a:endParaRPr sz="1400" b="1" dirty="0">
              <a:solidFill>
                <a:srgbClr val="ED2A59"/>
              </a:solidFill>
            </a:endParaRPr>
          </a:p>
          <a:p>
            <a:pPr marL="0" lvl="0" indent="0" algn="ctr" rtl="0">
              <a:lnSpc>
                <a:spcPct val="90000"/>
              </a:lnSpc>
              <a:spcBef>
                <a:spcPts val="1000"/>
              </a:spcBef>
              <a:spcAft>
                <a:spcPts val="0"/>
              </a:spcAft>
              <a:buClr>
                <a:srgbClr val="EF619A"/>
              </a:buClr>
              <a:buSzPts val="2400"/>
              <a:buNone/>
            </a:pPr>
            <a:r>
              <a:rPr lang="ro-RO" b="1" i="1" dirty="0" smtClean="0">
                <a:solidFill>
                  <a:srgbClr val="EF619A"/>
                </a:solidFill>
              </a:rPr>
              <a:t>Cum este posibil ca obezitatea să crească în rândul adulților și copiilor</a:t>
            </a:r>
            <a:r>
              <a:rPr lang="en-IE" b="1" i="1" dirty="0" smtClean="0">
                <a:solidFill>
                  <a:srgbClr val="EF619A"/>
                </a:solidFill>
              </a:rPr>
              <a:t>? </a:t>
            </a:r>
            <a:endParaRPr dirty="0"/>
          </a:p>
          <a:p>
            <a:pPr marL="0" lvl="0" indent="0" algn="ctr" rtl="0">
              <a:lnSpc>
                <a:spcPct val="90000"/>
              </a:lnSpc>
              <a:spcBef>
                <a:spcPts val="1000"/>
              </a:spcBef>
              <a:spcAft>
                <a:spcPts val="0"/>
              </a:spcAft>
              <a:buClr>
                <a:srgbClr val="40A67A"/>
              </a:buClr>
              <a:buSzPts val="2400"/>
              <a:buNone/>
            </a:pPr>
            <a:r>
              <a:rPr lang="ro-RO" b="1" i="1" dirty="0" smtClean="0">
                <a:solidFill>
                  <a:srgbClr val="40A67A"/>
                </a:solidFill>
              </a:rPr>
              <a:t>Sunt 7.5 miliarde de oameni pe pământ și 1 din 9 este malnutrit</a:t>
            </a:r>
            <a:r>
              <a:rPr lang="en-IE" b="1" i="1" dirty="0" smtClean="0">
                <a:solidFill>
                  <a:srgbClr val="40A67A"/>
                </a:solidFill>
              </a:rPr>
              <a:t>. </a:t>
            </a:r>
            <a:endParaRPr dirty="0"/>
          </a:p>
          <a:p>
            <a:pPr marL="0" lvl="0" indent="0" algn="ctr" rtl="0">
              <a:lnSpc>
                <a:spcPct val="90000"/>
              </a:lnSpc>
              <a:spcBef>
                <a:spcPts val="1000"/>
              </a:spcBef>
              <a:spcAft>
                <a:spcPts val="0"/>
              </a:spcAft>
              <a:buClr>
                <a:srgbClr val="3F3F3F"/>
              </a:buClr>
              <a:buSzPts val="2400"/>
              <a:buNone/>
            </a:pPr>
            <a:r>
              <a:rPr lang="ro-RO" dirty="0" smtClean="0">
                <a:solidFill>
                  <a:srgbClr val="3F3F3F"/>
                </a:solidFill>
              </a:rPr>
              <a:t>Problema este modul în care se produce și se consumă mâncarea, precum și lipsa accesului la alimente. Mulți oameni nu au suficienți bani pentru a cumpăra alimente sau pentru a le produce ei înșiși</a:t>
            </a:r>
            <a:r>
              <a:rPr lang="en-IE" dirty="0" smtClean="0">
                <a:solidFill>
                  <a:srgbClr val="3F3F3F"/>
                </a:solidFill>
              </a:rPr>
              <a:t>. </a:t>
            </a:r>
            <a:endParaRPr b="0" i="0" dirty="0">
              <a:solidFill>
                <a:srgbClr val="3F3F3F"/>
              </a:solidFill>
            </a:endParaRPr>
          </a:p>
          <a:p>
            <a:pPr marL="0" lvl="0" indent="0" algn="ctr" rtl="0">
              <a:lnSpc>
                <a:spcPct val="90000"/>
              </a:lnSpc>
              <a:spcBef>
                <a:spcPts val="1000"/>
              </a:spcBef>
              <a:spcAft>
                <a:spcPts val="0"/>
              </a:spcAft>
              <a:buClr>
                <a:srgbClr val="3F3F3F"/>
              </a:buClr>
              <a:buSzPts val="2400"/>
              <a:buNone/>
            </a:pPr>
            <a:r>
              <a:rPr lang="ro-RO" i="0" dirty="0" smtClean="0">
                <a:solidFill>
                  <a:srgbClr val="3F3F3F"/>
                </a:solidFill>
              </a:rPr>
              <a:t>Irosim </a:t>
            </a:r>
            <a:r>
              <a:rPr lang="ro-RO" b="1" i="1" dirty="0" smtClean="0">
                <a:solidFill>
                  <a:srgbClr val="3F3F3F"/>
                </a:solidFill>
              </a:rPr>
              <a:t>o treime </a:t>
            </a:r>
            <a:r>
              <a:rPr lang="ro-RO" i="0" dirty="0" smtClean="0">
                <a:solidFill>
                  <a:srgbClr val="3F3F3F"/>
                </a:solidFill>
              </a:rPr>
              <a:t>din toate alimentele produse </a:t>
            </a:r>
            <a:r>
              <a:rPr lang="ro-RO" dirty="0" smtClean="0">
                <a:solidFill>
                  <a:srgbClr val="3F3F3F"/>
                </a:solidFill>
              </a:rPr>
              <a:t>ș</a:t>
            </a:r>
            <a:r>
              <a:rPr lang="ro-RO" i="0" dirty="0" smtClean="0">
                <a:solidFill>
                  <a:srgbClr val="3F3F3F"/>
                </a:solidFill>
              </a:rPr>
              <a:t>i resursele naturale care au rol </a:t>
            </a:r>
            <a:r>
              <a:rPr lang="ro-RO" dirty="0" smtClean="0">
                <a:solidFill>
                  <a:srgbClr val="3F3F3F"/>
                </a:solidFill>
              </a:rPr>
              <a:t>î</a:t>
            </a:r>
            <a:r>
              <a:rPr lang="ro-RO" i="0" dirty="0" smtClean="0">
                <a:solidFill>
                  <a:srgbClr val="3F3F3F"/>
                </a:solidFill>
              </a:rPr>
              <a:t>n produc</a:t>
            </a:r>
            <a:r>
              <a:rPr lang="ro-RO" dirty="0" smtClean="0">
                <a:solidFill>
                  <a:srgbClr val="3F3F3F"/>
                </a:solidFill>
              </a:rPr>
              <a:t>ț</a:t>
            </a:r>
            <a:r>
              <a:rPr lang="ro-RO" i="0" dirty="0" smtClean="0">
                <a:solidFill>
                  <a:srgbClr val="3F3F3F"/>
                </a:solidFill>
              </a:rPr>
              <a:t>ia de m</a:t>
            </a:r>
            <a:r>
              <a:rPr lang="ro-RO" dirty="0" smtClean="0">
                <a:solidFill>
                  <a:srgbClr val="3F3F3F"/>
                </a:solidFill>
              </a:rPr>
              <a:t>â</a:t>
            </a:r>
            <a:r>
              <a:rPr lang="ro-RO" i="0" dirty="0" smtClean="0">
                <a:solidFill>
                  <a:srgbClr val="3F3F3F"/>
                </a:solidFill>
              </a:rPr>
              <a:t>ncare</a:t>
            </a:r>
            <a:r>
              <a:rPr lang="en-IE" i="0" dirty="0" smtClean="0">
                <a:solidFill>
                  <a:srgbClr val="3F3F3F"/>
                </a:solidFill>
              </a:rPr>
              <a:t>. </a:t>
            </a:r>
            <a:endParaRPr dirty="0"/>
          </a:p>
        </p:txBody>
      </p:sp>
      <p:pic>
        <p:nvPicPr>
          <p:cNvPr id="576" name="Google Shape;576;p26" descr="A group of girls eating at a table&#10;&#10;Description automatically generated with low confidence"/>
          <p:cNvPicPr preferRelativeResize="0">
            <a:picLocks noGrp="1"/>
          </p:cNvPicPr>
          <p:nvPr>
            <p:ph type="pic" idx="2"/>
          </p:nvPr>
        </p:nvPicPr>
        <p:blipFill rotWithShape="1">
          <a:blip r:embed="rId3">
            <a:alphaModFix/>
          </a:blip>
          <a:srcRect l="18750" r="18749"/>
          <a:stretch/>
        </p:blipFill>
        <p:spPr>
          <a:xfrm>
            <a:off x="0" y="1057059"/>
            <a:ext cx="4672100" cy="46721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7" descr="A picture containing outdoor, person&#10;&#10;Description automatically generated"/>
          <p:cNvPicPr preferRelativeResize="0">
            <a:picLocks noGrp="1"/>
          </p:cNvPicPr>
          <p:nvPr>
            <p:ph type="pic" idx="2"/>
          </p:nvPr>
        </p:nvPicPr>
        <p:blipFill rotWithShape="1">
          <a:blip r:embed="rId3">
            <a:alphaModFix/>
          </a:blip>
          <a:srcRect l="5435" r="5435"/>
          <a:stretch/>
        </p:blipFill>
        <p:spPr>
          <a:xfrm>
            <a:off x="0" y="1057059"/>
            <a:ext cx="4672100" cy="4672100"/>
          </a:xfrm>
          <a:prstGeom prst="ellipse">
            <a:avLst/>
          </a:prstGeom>
          <a:noFill/>
          <a:ln>
            <a:noFill/>
          </a:ln>
        </p:spPr>
      </p:pic>
      <p:sp>
        <p:nvSpPr>
          <p:cNvPr id="582" name="Google Shape;582;p27"/>
          <p:cNvSpPr txBox="1">
            <a:spLocks noGrp="1"/>
          </p:cNvSpPr>
          <p:nvPr>
            <p:ph type="body" idx="3"/>
          </p:nvPr>
        </p:nvSpPr>
        <p:spPr>
          <a:xfrm>
            <a:off x="6509982" y="121922"/>
            <a:ext cx="5472752" cy="6594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IE" sz="3200" b="1" dirty="0">
                <a:solidFill>
                  <a:srgbClr val="ED2A59"/>
                </a:solidFill>
              </a:rPr>
              <a:t>Cum </a:t>
            </a:r>
            <a:r>
              <a:rPr lang="ro-RO" sz="3200" b="1" dirty="0" smtClean="0">
                <a:solidFill>
                  <a:srgbClr val="ED2A59"/>
                </a:solidFill>
              </a:rPr>
              <a:t>este posibil, ca în 2020 să mai existe foamete</a:t>
            </a:r>
            <a:r>
              <a:rPr lang="en-IE" sz="3200" b="1" dirty="0" smtClean="0">
                <a:solidFill>
                  <a:srgbClr val="ED2A59"/>
                </a:solidFill>
              </a:rPr>
              <a:t>?</a:t>
            </a:r>
            <a:endParaRPr sz="3200" b="1" dirty="0">
              <a:solidFill>
                <a:srgbClr val="ED2A59"/>
              </a:solidFill>
            </a:endParaRPr>
          </a:p>
          <a:p>
            <a:pPr marL="342900" lvl="0" indent="-342900" algn="l" rtl="0">
              <a:lnSpc>
                <a:spcPct val="90000"/>
              </a:lnSpc>
              <a:spcBef>
                <a:spcPts val="1000"/>
              </a:spcBef>
              <a:spcAft>
                <a:spcPts val="0"/>
              </a:spcAft>
              <a:buClr>
                <a:srgbClr val="EF619A"/>
              </a:buClr>
              <a:buSzPts val="2300"/>
              <a:buFont typeface="Noto Sans Symbols"/>
              <a:buChar char="✔"/>
            </a:pPr>
            <a:r>
              <a:rPr lang="ro-RO" sz="2300" b="1" i="1" dirty="0" smtClean="0">
                <a:solidFill>
                  <a:srgbClr val="EF619A"/>
                </a:solidFill>
              </a:rPr>
              <a:t>Creșterea numărului populației </a:t>
            </a:r>
            <a:r>
              <a:rPr lang="ro-RO" sz="2300" dirty="0" smtClean="0">
                <a:solidFill>
                  <a:srgbClr val="3F3F3F"/>
                </a:solidFill>
              </a:rPr>
              <a:t>duce la creșterea cererii pentru mâncare, în fiecare </a:t>
            </a:r>
            <a:r>
              <a:rPr lang="en-IE" sz="2300" dirty="0" smtClean="0">
                <a:solidFill>
                  <a:srgbClr val="3F3F3F"/>
                </a:solidFill>
              </a:rPr>
              <a:t>an</a:t>
            </a:r>
            <a:r>
              <a:rPr lang="en-IE" sz="2300" dirty="0">
                <a:solidFill>
                  <a:srgbClr val="3F3F3F"/>
                </a:solidFill>
              </a:rPr>
              <a:t>;</a:t>
            </a:r>
            <a:endParaRPr dirty="0"/>
          </a:p>
          <a:p>
            <a:pPr marL="342900" lvl="0" indent="-342900" algn="l" rtl="0">
              <a:lnSpc>
                <a:spcPct val="90000"/>
              </a:lnSpc>
              <a:spcBef>
                <a:spcPts val="1000"/>
              </a:spcBef>
              <a:spcAft>
                <a:spcPts val="0"/>
              </a:spcAft>
              <a:buClr>
                <a:srgbClr val="EF619A"/>
              </a:buClr>
              <a:buSzPts val="2300"/>
              <a:buFont typeface="Noto Sans Symbols"/>
              <a:buChar char="✔"/>
            </a:pPr>
            <a:r>
              <a:rPr lang="en-IE" sz="2300" b="1" i="1" dirty="0" err="1">
                <a:solidFill>
                  <a:srgbClr val="EF619A"/>
                </a:solidFill>
              </a:rPr>
              <a:t>Creșterea</a:t>
            </a:r>
            <a:r>
              <a:rPr lang="en-IE" sz="2300" dirty="0">
                <a:solidFill>
                  <a:srgbClr val="3F3F3F"/>
                </a:solidFill>
              </a:rPr>
              <a:t> </a:t>
            </a:r>
            <a:r>
              <a:rPr lang="en-IE" sz="2300" dirty="0" err="1">
                <a:solidFill>
                  <a:srgbClr val="3F3F3F"/>
                </a:solidFill>
              </a:rPr>
              <a:t>rapidă</a:t>
            </a:r>
            <a:r>
              <a:rPr lang="en-IE" sz="2300" dirty="0">
                <a:solidFill>
                  <a:srgbClr val="3F3F3F"/>
                </a:solidFill>
              </a:rPr>
              <a:t> a </a:t>
            </a:r>
            <a:r>
              <a:rPr lang="en-IE" sz="2300" b="1" i="1" dirty="0" err="1">
                <a:solidFill>
                  <a:srgbClr val="EF619A"/>
                </a:solidFill>
              </a:rPr>
              <a:t>prețului</a:t>
            </a:r>
            <a:r>
              <a:rPr lang="en-IE" sz="2300" b="1" i="1" dirty="0">
                <a:solidFill>
                  <a:srgbClr val="EF619A"/>
                </a:solidFill>
              </a:rPr>
              <a:t> </a:t>
            </a:r>
            <a:r>
              <a:rPr lang="en-IE" sz="2300" b="1" i="1" dirty="0" err="1">
                <a:solidFill>
                  <a:srgbClr val="EF619A"/>
                </a:solidFill>
              </a:rPr>
              <a:t>petrolului</a:t>
            </a:r>
            <a:r>
              <a:rPr lang="en-IE" sz="2300" b="1" i="1" dirty="0">
                <a:solidFill>
                  <a:srgbClr val="EF619A"/>
                </a:solidFill>
              </a:rPr>
              <a:t> </a:t>
            </a:r>
            <a:r>
              <a:rPr lang="en-IE" sz="2300" dirty="0">
                <a:solidFill>
                  <a:srgbClr val="3F3F3F"/>
                </a:solidFill>
              </a:rPr>
              <a:t>a </a:t>
            </a:r>
            <a:r>
              <a:rPr lang="en-IE" sz="2300" dirty="0" err="1">
                <a:solidFill>
                  <a:srgbClr val="3F3F3F"/>
                </a:solidFill>
              </a:rPr>
              <a:t>dus</a:t>
            </a:r>
            <a:r>
              <a:rPr lang="en-IE" sz="2300" dirty="0">
                <a:solidFill>
                  <a:srgbClr val="3F3F3F"/>
                </a:solidFill>
              </a:rPr>
              <a:t> la </a:t>
            </a:r>
            <a:r>
              <a:rPr lang="en-IE" sz="2300" dirty="0" err="1">
                <a:solidFill>
                  <a:srgbClr val="3F3F3F"/>
                </a:solidFill>
              </a:rPr>
              <a:t>creșterea</a:t>
            </a:r>
            <a:r>
              <a:rPr lang="en-IE" sz="2300" dirty="0">
                <a:solidFill>
                  <a:srgbClr val="3F3F3F"/>
                </a:solidFill>
              </a:rPr>
              <a:t> </a:t>
            </a:r>
            <a:r>
              <a:rPr lang="en-IE" sz="2300" dirty="0" err="1">
                <a:solidFill>
                  <a:srgbClr val="3F3F3F"/>
                </a:solidFill>
              </a:rPr>
              <a:t>costurilor</a:t>
            </a:r>
            <a:r>
              <a:rPr lang="en-IE" sz="2300" dirty="0">
                <a:solidFill>
                  <a:srgbClr val="3F3F3F"/>
                </a:solidFill>
              </a:rPr>
              <a:t> de </a:t>
            </a:r>
            <a:r>
              <a:rPr lang="en-IE" sz="2300" dirty="0" err="1">
                <a:solidFill>
                  <a:srgbClr val="3F3F3F"/>
                </a:solidFill>
              </a:rPr>
              <a:t>producție</a:t>
            </a:r>
            <a:endParaRPr sz="2300" dirty="0">
              <a:solidFill>
                <a:srgbClr val="3F3F3F"/>
              </a:solidFill>
            </a:endParaRPr>
          </a:p>
          <a:p>
            <a:pPr marL="342900" lvl="0" indent="-342900" algn="l" rtl="0">
              <a:lnSpc>
                <a:spcPct val="90000"/>
              </a:lnSpc>
              <a:spcBef>
                <a:spcPts val="1000"/>
              </a:spcBef>
              <a:spcAft>
                <a:spcPts val="0"/>
              </a:spcAft>
              <a:buClr>
                <a:srgbClr val="EF619A"/>
              </a:buClr>
              <a:buSzPts val="2300"/>
              <a:buFont typeface="Noto Sans Symbols"/>
              <a:buChar char="✔"/>
            </a:pPr>
            <a:r>
              <a:rPr lang="ro-RO" sz="2300" b="1" i="1" dirty="0" smtClean="0">
                <a:solidFill>
                  <a:srgbClr val="EF619A"/>
                </a:solidFill>
              </a:rPr>
              <a:t>Lipsa accesului </a:t>
            </a:r>
            <a:r>
              <a:rPr lang="ro-RO" sz="2300" b="0" i="0" dirty="0" smtClean="0">
                <a:solidFill>
                  <a:srgbClr val="3F3F3F"/>
                </a:solidFill>
              </a:rPr>
              <a:t>la alimente nutritive, care deseori sunt mai </a:t>
            </a:r>
            <a:r>
              <a:rPr lang="ro-RO" sz="2300" b="1" i="1" dirty="0" smtClean="0">
                <a:solidFill>
                  <a:srgbClr val="EF619A"/>
                </a:solidFill>
              </a:rPr>
              <a:t>scumpe,</a:t>
            </a:r>
            <a:r>
              <a:rPr lang="ro-RO" sz="2300" b="0" i="0" dirty="0" smtClean="0">
                <a:solidFill>
                  <a:srgbClr val="3F3F3F"/>
                </a:solidFill>
              </a:rPr>
              <a:t> astfel </a:t>
            </a:r>
            <a:r>
              <a:rPr lang="ro-RO" sz="2300" dirty="0" smtClean="0">
                <a:solidFill>
                  <a:srgbClr val="3F3F3F"/>
                </a:solidFill>
              </a:rPr>
              <a:t>î</a:t>
            </a:r>
            <a:r>
              <a:rPr lang="ro-RO" sz="2300" b="0" i="0" dirty="0" smtClean="0">
                <a:solidFill>
                  <a:srgbClr val="3F3F3F"/>
                </a:solidFill>
              </a:rPr>
              <a:t>nc</a:t>
            </a:r>
            <a:r>
              <a:rPr lang="ro-RO" sz="2300" dirty="0" smtClean="0">
                <a:solidFill>
                  <a:srgbClr val="3F3F3F"/>
                </a:solidFill>
              </a:rPr>
              <a:t>â</a:t>
            </a:r>
            <a:r>
              <a:rPr lang="ro-RO" sz="2300" b="0" i="0" dirty="0" smtClean="0">
                <a:solidFill>
                  <a:srgbClr val="3F3F3F"/>
                </a:solidFill>
              </a:rPr>
              <a:t>t</a:t>
            </a:r>
            <a:r>
              <a:rPr lang="ro-RO" sz="2300" dirty="0" smtClean="0">
                <a:solidFill>
                  <a:srgbClr val="3F3F3F"/>
                </a:solidFill>
              </a:rPr>
              <a:t>, în unele zone mâncarea sănătoasă este </a:t>
            </a:r>
            <a:r>
              <a:rPr lang="ro-RO" sz="2300" b="1" i="1" dirty="0" smtClean="0">
                <a:solidFill>
                  <a:srgbClr val="EF619A"/>
                </a:solidFill>
              </a:rPr>
              <a:t>limitată</a:t>
            </a:r>
            <a:r>
              <a:rPr lang="ro-RO" sz="2300" dirty="0" smtClean="0">
                <a:solidFill>
                  <a:srgbClr val="3F3F3F"/>
                </a:solidFill>
              </a:rPr>
              <a:t> sau </a:t>
            </a:r>
            <a:r>
              <a:rPr lang="ro-RO" sz="2300" b="1" i="1" dirty="0" smtClean="0">
                <a:solidFill>
                  <a:srgbClr val="EF619A"/>
                </a:solidFill>
              </a:rPr>
              <a:t>inexistentă</a:t>
            </a:r>
            <a:r>
              <a:rPr lang="en-IE" sz="2300" dirty="0" smtClean="0">
                <a:solidFill>
                  <a:srgbClr val="3F3F3F"/>
                </a:solidFill>
              </a:rPr>
              <a:t>. </a:t>
            </a:r>
            <a:r>
              <a:rPr lang="en-IE" sz="2300" b="0" i="0" dirty="0" smtClean="0">
                <a:solidFill>
                  <a:srgbClr val="3F3F3F"/>
                </a:solidFill>
              </a:rPr>
              <a:t> </a:t>
            </a:r>
            <a:endParaRPr sz="2300" b="1" i="1" dirty="0">
              <a:solidFill>
                <a:srgbClr val="3F3F3F"/>
              </a:solidFill>
            </a:endParaRPr>
          </a:p>
          <a:p>
            <a:pPr marL="342900" lvl="0" indent="-342900" algn="l" rtl="0">
              <a:lnSpc>
                <a:spcPct val="90000"/>
              </a:lnSpc>
              <a:spcBef>
                <a:spcPts val="1000"/>
              </a:spcBef>
              <a:spcAft>
                <a:spcPts val="0"/>
              </a:spcAft>
              <a:buClr>
                <a:srgbClr val="EF619A"/>
              </a:buClr>
              <a:buSzPts val="2300"/>
              <a:buFont typeface="Noto Sans Symbols"/>
              <a:buChar char="✔"/>
            </a:pPr>
            <a:r>
              <a:rPr lang="ro-RO" sz="2300" b="1" i="1" dirty="0" smtClean="0">
                <a:solidFill>
                  <a:srgbClr val="EF619A"/>
                </a:solidFill>
              </a:rPr>
              <a:t>Bolile sau haosul economic. </a:t>
            </a:r>
            <a:r>
              <a:rPr lang="ro-RO" sz="2300" dirty="0" smtClean="0">
                <a:solidFill>
                  <a:srgbClr val="3F3F3F"/>
                </a:solidFill>
              </a:rPr>
              <a:t>Din cauza COVID-19 peste 368 milioane de copii sar peste mese sau gustări pentru că școlile s-au închis. Totodată, s-a restricționat transportul alimentelor, al semințelor și distribuția asigurată </a:t>
            </a:r>
            <a:r>
              <a:rPr lang="en-IE" sz="2300" dirty="0" smtClean="0">
                <a:solidFill>
                  <a:srgbClr val="3F3F3F"/>
                </a:solidFill>
              </a:rPr>
              <a:t>de </a:t>
            </a:r>
            <a:r>
              <a:rPr lang="en-IE" sz="2300" dirty="0">
                <a:solidFill>
                  <a:srgbClr val="3F3F3F"/>
                </a:solidFill>
              </a:rPr>
              <a:t>Food Aid.</a:t>
            </a:r>
            <a:endParaRPr dirty="0"/>
          </a:p>
          <a:p>
            <a:pPr marL="342900" lvl="0" indent="-190500" algn="l" rtl="0">
              <a:lnSpc>
                <a:spcPct val="90000"/>
              </a:lnSpc>
              <a:spcBef>
                <a:spcPts val="1000"/>
              </a:spcBef>
              <a:spcAft>
                <a:spcPts val="0"/>
              </a:spcAft>
              <a:buClr>
                <a:schemeClr val="dk1"/>
              </a:buClr>
              <a:buSzPts val="2400"/>
              <a:buFont typeface="Noto Sans Symbols"/>
              <a:buNone/>
            </a:pPr>
            <a:endParaRPr b="0" i="0" dirty="0">
              <a:solidFill>
                <a:srgbClr val="3F3F3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8"/>
          <p:cNvSpPr txBox="1">
            <a:spLocks noGrp="1"/>
          </p:cNvSpPr>
          <p:nvPr>
            <p:ph type="body" idx="1"/>
          </p:nvPr>
        </p:nvSpPr>
        <p:spPr>
          <a:xfrm>
            <a:off x="202502" y="976642"/>
            <a:ext cx="5242955" cy="588135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A6377D"/>
              </a:buClr>
              <a:buSzPts val="2800"/>
              <a:buNone/>
            </a:pPr>
            <a:r>
              <a:rPr lang="ro-RO" sz="2800" b="1" i="1" dirty="0" smtClean="0">
                <a:solidFill>
                  <a:srgbClr val="A6377D"/>
                </a:solidFill>
              </a:rPr>
              <a:t>Provocarea este că lucrurile se înrăutățesc, nu se îmbunătățesc</a:t>
            </a:r>
          </a:p>
          <a:p>
            <a:pPr marL="342900" lvl="0" indent="-342900" algn="l" rtl="0">
              <a:lnSpc>
                <a:spcPct val="90000"/>
              </a:lnSpc>
              <a:spcBef>
                <a:spcPts val="1000"/>
              </a:spcBef>
              <a:spcAft>
                <a:spcPts val="0"/>
              </a:spcAft>
              <a:buClr>
                <a:srgbClr val="3F3F3F"/>
              </a:buClr>
              <a:buSzPts val="2400"/>
              <a:buFont typeface="Arial"/>
              <a:buChar char="•"/>
            </a:pPr>
            <a:r>
              <a:rPr lang="en-IE" dirty="0" smtClean="0">
                <a:solidFill>
                  <a:srgbClr val="3F3F3F"/>
                </a:solidFill>
              </a:rPr>
              <a:t>21.3</a:t>
            </a:r>
            <a:r>
              <a:rPr lang="en-IE" dirty="0">
                <a:solidFill>
                  <a:srgbClr val="3F3F3F"/>
                </a:solidFill>
              </a:rPr>
              <a:t>% din </a:t>
            </a:r>
            <a:r>
              <a:rPr lang="ro-RO" dirty="0" smtClean="0">
                <a:solidFill>
                  <a:srgbClr val="3F3F3F"/>
                </a:solidFill>
              </a:rPr>
              <a:t>copiii sub 5 ani </a:t>
            </a:r>
            <a:r>
              <a:rPr lang="ro-RO" b="1" i="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s-au oprit din creștere</a:t>
            </a:r>
            <a:r>
              <a:rPr lang="ro-RO" u="sng" dirty="0" smtClean="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o-RO" dirty="0" smtClean="0">
                <a:solidFill>
                  <a:srgbClr val="3F3F3F"/>
                </a:solidFill>
              </a:rPr>
              <a:t>(144 milioane</a:t>
            </a:r>
            <a:r>
              <a:rPr lang="en-IE" dirty="0" smtClean="0">
                <a:solidFill>
                  <a:srgbClr val="3F3F3F"/>
                </a:solidFill>
              </a:rPr>
              <a:t>)</a:t>
            </a:r>
            <a:endParaRPr dirty="0"/>
          </a:p>
          <a:p>
            <a:pPr marL="342900" lvl="0" indent="-342900" algn="l" rtl="0">
              <a:lnSpc>
                <a:spcPct val="90000"/>
              </a:lnSpc>
              <a:spcBef>
                <a:spcPts val="1000"/>
              </a:spcBef>
              <a:spcAft>
                <a:spcPts val="0"/>
              </a:spcAft>
              <a:buClr>
                <a:srgbClr val="3F3F3F"/>
              </a:buClr>
              <a:buSzPts val="2400"/>
              <a:buFont typeface="Arial"/>
              <a:buChar char="•"/>
            </a:pPr>
            <a:r>
              <a:rPr lang="en-IE" dirty="0">
                <a:solidFill>
                  <a:srgbClr val="3F3F3F"/>
                </a:solidFill>
              </a:rPr>
              <a:t>6.9% din </a:t>
            </a:r>
            <a:r>
              <a:rPr lang="ro-RO" dirty="0" smtClean="0">
                <a:solidFill>
                  <a:srgbClr val="3F3F3F"/>
                </a:solidFill>
              </a:rPr>
              <a:t>copiii sub 5 ani sunt afectați de </a:t>
            </a:r>
            <a:r>
              <a:rPr lang="ro-RO" b="1" i="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risipa </a:t>
            </a:r>
            <a:r>
              <a:rPr lang="ro-RO" dirty="0" smtClean="0">
                <a:solidFill>
                  <a:srgbClr val="3F3F3F"/>
                </a:solidFill>
              </a:rPr>
              <a:t>(47 milioane) </a:t>
            </a:r>
            <a:r>
              <a:rPr lang="en-IE" dirty="0" smtClean="0">
                <a:solidFill>
                  <a:srgbClr val="3F3F3F"/>
                </a:solidFill>
              </a:rPr>
              <a:t>(</a:t>
            </a:r>
            <a:r>
              <a:rPr lang="en-IE" dirty="0">
                <a:solidFill>
                  <a:srgbClr val="3F3F3F"/>
                </a:solidFill>
              </a:rPr>
              <a:t>2019)</a:t>
            </a:r>
            <a:endParaRPr dirty="0"/>
          </a:p>
          <a:p>
            <a:pPr marL="342900" lvl="0" indent="-342900" algn="l" rtl="0">
              <a:lnSpc>
                <a:spcPct val="90000"/>
              </a:lnSpc>
              <a:spcBef>
                <a:spcPts val="1000"/>
              </a:spcBef>
              <a:spcAft>
                <a:spcPts val="0"/>
              </a:spcAft>
              <a:buClr>
                <a:srgbClr val="009FD8"/>
              </a:buClr>
              <a:buSzPts val="2400"/>
              <a:buFont typeface="Arial"/>
              <a:buChar char="•"/>
            </a:pPr>
            <a:r>
              <a:rPr lang="ro-RO" b="1" dirty="0" smtClean="0">
                <a:solidFill>
                  <a:srgbClr val="009FD8"/>
                </a:solidFill>
              </a:rPr>
              <a:t>Amenințarea </a:t>
            </a:r>
            <a:r>
              <a:rPr lang="ro-RO" dirty="0" smtClean="0">
                <a:solidFill>
                  <a:srgbClr val="3F3F3F"/>
                </a:solidFill>
              </a:rPr>
              <a:t>cu privire la șocurile climatice, conflicte, viruși și boli </a:t>
            </a:r>
            <a:r>
              <a:rPr lang="en-IE" dirty="0" smtClean="0">
                <a:solidFill>
                  <a:srgbClr val="3F3F3F"/>
                </a:solidFill>
              </a:rPr>
              <a:t>– </a:t>
            </a:r>
            <a:r>
              <a:rPr lang="en-IE" dirty="0">
                <a:solidFill>
                  <a:srgbClr val="3F3F3F"/>
                </a:solidFill>
              </a:rPr>
              <a:t>COVID-19</a:t>
            </a:r>
            <a:endParaRPr dirty="0"/>
          </a:p>
          <a:p>
            <a:pPr marL="342900" lvl="0" indent="-342900" algn="l" rtl="0">
              <a:lnSpc>
                <a:spcPct val="90000"/>
              </a:lnSpc>
              <a:spcBef>
                <a:spcPts val="1000"/>
              </a:spcBef>
              <a:spcAft>
                <a:spcPts val="0"/>
              </a:spcAft>
              <a:buClr>
                <a:srgbClr val="3F3F3F"/>
              </a:buClr>
              <a:buSzPts val="2400"/>
              <a:buFont typeface="Arial"/>
              <a:buChar char="•"/>
            </a:pPr>
            <a:r>
              <a:rPr lang="en-IE" dirty="0">
                <a:solidFill>
                  <a:srgbClr val="3F3F3F"/>
                </a:solidFill>
              </a:rPr>
              <a:t>40-85% </a:t>
            </a:r>
            <a:r>
              <a:rPr lang="ro-RO" dirty="0" smtClean="0">
                <a:solidFill>
                  <a:srgbClr val="3F3F3F"/>
                </a:solidFill>
              </a:rPr>
              <a:t>din </a:t>
            </a:r>
            <a:r>
              <a:rPr lang="ro-RO" b="1" i="1" dirty="0" smtClean="0">
                <a:solidFill>
                  <a:srgbClr val="009FD8"/>
                </a:solidFill>
              </a:rPr>
              <a:t>producătorii mici de mâncare</a:t>
            </a:r>
            <a:r>
              <a:rPr lang="ro-RO" dirty="0" smtClean="0">
                <a:solidFill>
                  <a:srgbClr val="3F3F3F"/>
                </a:solidFill>
              </a:rPr>
              <a:t> din țările în curs de dezvoltare au fost greu loviți de criză</a:t>
            </a:r>
            <a:r>
              <a:rPr lang="en-IE" dirty="0" smtClean="0">
                <a:solidFill>
                  <a:srgbClr val="3F3F3F"/>
                </a:solidFill>
              </a:rPr>
              <a:t>.</a:t>
            </a:r>
            <a:endParaRPr dirty="0"/>
          </a:p>
          <a:p>
            <a:pPr marL="342900" lvl="0" indent="-342900" algn="l" rtl="0">
              <a:lnSpc>
                <a:spcPct val="90000"/>
              </a:lnSpc>
              <a:spcBef>
                <a:spcPts val="1000"/>
              </a:spcBef>
              <a:spcAft>
                <a:spcPts val="0"/>
              </a:spcAft>
              <a:buClr>
                <a:srgbClr val="3F3F3F"/>
              </a:buClr>
              <a:buSzPts val="2400"/>
              <a:buFont typeface="Arial"/>
              <a:buChar char="•"/>
            </a:pPr>
            <a:r>
              <a:rPr lang="en-IE" dirty="0">
                <a:solidFill>
                  <a:srgbClr val="3F3F3F"/>
                </a:solidFill>
              </a:rPr>
              <a:t>45% din </a:t>
            </a:r>
            <a:r>
              <a:rPr lang="ro-RO" dirty="0" smtClean="0">
                <a:solidFill>
                  <a:srgbClr val="3F3F3F"/>
                </a:solidFill>
              </a:rPr>
              <a:t>copiii sub 5 ani mor de malnutriție</a:t>
            </a:r>
            <a:endParaRPr lang="ro-RO" dirty="0">
              <a:solidFill>
                <a:srgbClr val="3F3F3F"/>
              </a:solidFill>
            </a:endParaRPr>
          </a:p>
        </p:txBody>
      </p:sp>
      <p:sp>
        <p:nvSpPr>
          <p:cNvPr id="588" name="Google Shape;588;p28"/>
          <p:cNvSpPr txBox="1">
            <a:spLocks noGrp="1"/>
          </p:cNvSpPr>
          <p:nvPr>
            <p:ph type="body" idx="2"/>
          </p:nvPr>
        </p:nvSpPr>
        <p:spPr>
          <a:xfrm>
            <a:off x="2277408" y="57502"/>
            <a:ext cx="8009591" cy="69735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8E02"/>
              </a:buClr>
              <a:buSzPts val="5400"/>
              <a:buNone/>
            </a:pPr>
            <a:r>
              <a:rPr lang="en-IE" sz="5400" b="1">
                <a:solidFill>
                  <a:srgbClr val="E48E02"/>
                </a:solidFill>
              </a:rPr>
              <a:t>Obiectivul 2 - Zero foamete </a:t>
            </a:r>
            <a:endParaRPr/>
          </a:p>
        </p:txBody>
      </p:sp>
      <p:sp>
        <p:nvSpPr>
          <p:cNvPr id="589" name="Google Shape;589;p28"/>
          <p:cNvSpPr txBox="1">
            <a:spLocks noGrp="1"/>
          </p:cNvSpPr>
          <p:nvPr>
            <p:ph type="body" idx="4"/>
          </p:nvPr>
        </p:nvSpPr>
        <p:spPr>
          <a:xfrm>
            <a:off x="6379090" y="1242199"/>
            <a:ext cx="4025705" cy="37158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ro-RO" b="1" dirty="0" smtClean="0"/>
              <a:t>„Să punem stop foametei, să asigurăm securitate alimentară și să promovăm agricultura sustenabilă”</a:t>
            </a:r>
            <a:endParaRPr b="1" dirty="0"/>
          </a:p>
          <a:p>
            <a:pPr marL="0" lvl="0" indent="0" algn="ctr" rtl="0">
              <a:lnSpc>
                <a:spcPct val="90000"/>
              </a:lnSpc>
              <a:spcBef>
                <a:spcPts val="1000"/>
              </a:spcBef>
              <a:spcAft>
                <a:spcPts val="0"/>
              </a:spcAft>
              <a:buClr>
                <a:schemeClr val="lt1"/>
              </a:buClr>
              <a:buSzPts val="1400"/>
              <a:buNone/>
            </a:pPr>
            <a:endParaRPr sz="1400" b="1" dirty="0"/>
          </a:p>
          <a:p>
            <a:pPr marL="0" lvl="0" indent="0" algn="ctr" rtl="0">
              <a:lnSpc>
                <a:spcPct val="90000"/>
              </a:lnSpc>
              <a:spcBef>
                <a:spcPts val="1000"/>
              </a:spcBef>
              <a:spcAft>
                <a:spcPts val="0"/>
              </a:spcAft>
              <a:buClr>
                <a:schemeClr val="lt1"/>
              </a:buClr>
              <a:buSzPts val="1800"/>
              <a:buNone/>
            </a:pPr>
            <a:r>
              <a:rPr lang="en-IE" sz="1800" b="1" u="sng" dirty="0" err="1">
                <a:solidFill>
                  <a:schemeClr val="hlink"/>
                </a:solidFill>
                <a:hlinkClick r:id="rId5"/>
              </a:rPr>
              <a:t>Națiunile</a:t>
            </a:r>
            <a:r>
              <a:rPr lang="en-IE" sz="1800" b="1" u="sng" dirty="0">
                <a:solidFill>
                  <a:schemeClr val="hlink"/>
                </a:solidFill>
                <a:hlinkClick r:id="rId5"/>
              </a:rPr>
              <a:t> Unite</a:t>
            </a:r>
            <a:endParaRPr sz="1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9"/>
          <p:cNvSpPr txBox="1">
            <a:spLocks noGrp="1"/>
          </p:cNvSpPr>
          <p:nvPr>
            <p:ph type="body" idx="1"/>
          </p:nvPr>
        </p:nvSpPr>
        <p:spPr>
          <a:xfrm>
            <a:off x="3966827" y="305358"/>
            <a:ext cx="7540362" cy="598114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D2A59"/>
              </a:buClr>
              <a:buSzPts val="4000"/>
              <a:buNone/>
            </a:pPr>
            <a:r>
              <a:rPr lang="ro-RO" sz="4000" b="1" dirty="0" smtClean="0">
                <a:solidFill>
                  <a:srgbClr val="ED2A59"/>
                </a:solidFill>
              </a:rPr>
              <a:t>Foametea înseamnă mai mult decât să sari peste o masă</a:t>
            </a:r>
            <a:r>
              <a:rPr lang="en-IE" sz="4000" b="1" dirty="0" smtClean="0">
                <a:solidFill>
                  <a:srgbClr val="ED2A59"/>
                </a:solidFill>
              </a:rPr>
              <a:t>!</a:t>
            </a:r>
            <a:endParaRPr sz="400" dirty="0">
              <a:solidFill>
                <a:srgbClr val="3F3F3F"/>
              </a:solidFill>
            </a:endParaRPr>
          </a:p>
          <a:p>
            <a:pPr marL="0" lvl="0" indent="0" algn="ctr" rtl="0">
              <a:lnSpc>
                <a:spcPct val="90000"/>
              </a:lnSpc>
              <a:spcBef>
                <a:spcPts val="1000"/>
              </a:spcBef>
              <a:spcAft>
                <a:spcPts val="0"/>
              </a:spcAft>
              <a:buClr>
                <a:srgbClr val="3F3F3F"/>
              </a:buClr>
              <a:buSzPts val="2400"/>
              <a:buNone/>
            </a:pPr>
            <a:endParaRPr lang="ro-RO" dirty="0" smtClean="0">
              <a:solidFill>
                <a:srgbClr val="3F3F3F"/>
              </a:solidFill>
            </a:endParaRPr>
          </a:p>
          <a:p>
            <a:pPr marL="0" lvl="0" indent="0" algn="ctr" rtl="0">
              <a:lnSpc>
                <a:spcPct val="90000"/>
              </a:lnSpc>
              <a:spcBef>
                <a:spcPts val="1000"/>
              </a:spcBef>
              <a:spcAft>
                <a:spcPts val="0"/>
              </a:spcAft>
              <a:buClr>
                <a:srgbClr val="3F3F3F"/>
              </a:buClr>
              <a:buSzPts val="2400"/>
              <a:buNone/>
            </a:pPr>
            <a:r>
              <a:rPr lang="ro-RO" dirty="0" smtClean="0">
                <a:solidFill>
                  <a:srgbClr val="3F3F3F"/>
                </a:solidFill>
              </a:rPr>
              <a:t>Persoanele care suferă de foamete cronică, suferă de malnutriție și </a:t>
            </a:r>
            <a:r>
              <a:rPr lang="en-IE" dirty="0" smtClean="0">
                <a:solidFill>
                  <a:srgbClr val="3F3F3F"/>
                </a:solidFill>
              </a:rPr>
              <a:t>au </a:t>
            </a:r>
            <a:r>
              <a:rPr lang="en-IE" dirty="0">
                <a:solidFill>
                  <a:srgbClr val="3F3F3F"/>
                </a:solidFill>
              </a:rPr>
              <a:t>o </a:t>
            </a:r>
            <a:r>
              <a:rPr lang="en-IE" dirty="0" smtClean="0">
                <a:solidFill>
                  <a:srgbClr val="3F3F3F"/>
                </a:solidFill>
              </a:rPr>
              <a:t>s</a:t>
            </a:r>
            <a:r>
              <a:rPr lang="ro-RO" dirty="0" smtClean="0">
                <a:solidFill>
                  <a:srgbClr val="3F3F3F"/>
                </a:solidFill>
              </a:rPr>
              <a:t>ă</a:t>
            </a:r>
            <a:r>
              <a:rPr lang="en-IE" dirty="0" smtClean="0">
                <a:solidFill>
                  <a:srgbClr val="3F3F3F"/>
                </a:solidFill>
              </a:rPr>
              <a:t>n</a:t>
            </a:r>
            <a:r>
              <a:rPr lang="ro-RO" dirty="0" smtClean="0">
                <a:solidFill>
                  <a:srgbClr val="3F3F3F"/>
                </a:solidFill>
              </a:rPr>
              <a:t>ă</a:t>
            </a:r>
            <a:r>
              <a:rPr lang="en-IE" dirty="0" smtClean="0">
                <a:solidFill>
                  <a:srgbClr val="3F3F3F"/>
                </a:solidFill>
              </a:rPr>
              <a:t>t</a:t>
            </a:r>
            <a:r>
              <a:rPr lang="ro-RO" dirty="0" smtClean="0">
                <a:solidFill>
                  <a:srgbClr val="3F3F3F"/>
                </a:solidFill>
              </a:rPr>
              <a:t>a</a:t>
            </a:r>
            <a:r>
              <a:rPr lang="en-IE" dirty="0" err="1" smtClean="0">
                <a:solidFill>
                  <a:srgbClr val="3F3F3F"/>
                </a:solidFill>
              </a:rPr>
              <a:t>te</a:t>
            </a:r>
            <a:r>
              <a:rPr lang="en-IE" dirty="0" smtClean="0">
                <a:solidFill>
                  <a:srgbClr val="3F3F3F"/>
                </a:solidFill>
              </a:rPr>
              <a:t> </a:t>
            </a:r>
            <a:r>
              <a:rPr lang="en-IE" dirty="0" err="1">
                <a:solidFill>
                  <a:srgbClr val="3F3F3F"/>
                </a:solidFill>
              </a:rPr>
              <a:t>precară</a:t>
            </a:r>
            <a:r>
              <a:rPr lang="en-IE" dirty="0">
                <a:solidFill>
                  <a:srgbClr val="3F3F3F"/>
                </a:solidFill>
              </a:rPr>
              <a:t>. </a:t>
            </a:r>
            <a:r>
              <a:rPr lang="ro-RO" dirty="0" smtClean="0">
                <a:solidFill>
                  <a:srgbClr val="3F3F3F"/>
                </a:solidFill>
              </a:rPr>
              <a:t>Mintea și corpul lor funcționează</a:t>
            </a:r>
            <a:r>
              <a:rPr lang="en-IE" dirty="0" smtClean="0">
                <a:solidFill>
                  <a:srgbClr val="3F3F3F"/>
                </a:solidFill>
              </a:rPr>
              <a:t> f</a:t>
            </a:r>
            <a:r>
              <a:rPr lang="ro-RO" dirty="0" smtClean="0">
                <a:solidFill>
                  <a:srgbClr val="3F3F3F"/>
                </a:solidFill>
              </a:rPr>
              <a:t>ără nutrienții necesari, care le-ar permite să lucreze, învețe și să își îmbunătățească viața</a:t>
            </a:r>
            <a:r>
              <a:rPr lang="en-IE" dirty="0" smtClean="0">
                <a:solidFill>
                  <a:srgbClr val="3F3F3F"/>
                </a:solidFill>
              </a:rPr>
              <a:t>.  </a:t>
            </a:r>
            <a:endParaRPr dirty="0"/>
          </a:p>
          <a:p>
            <a:pPr marL="0" lvl="0" indent="0" algn="ctr" rtl="0">
              <a:lnSpc>
                <a:spcPct val="90000"/>
              </a:lnSpc>
              <a:spcBef>
                <a:spcPts val="1000"/>
              </a:spcBef>
              <a:spcAft>
                <a:spcPts val="0"/>
              </a:spcAft>
              <a:buClr>
                <a:schemeClr val="dk1"/>
              </a:buClr>
              <a:buSzPts val="400"/>
              <a:buNone/>
            </a:pPr>
            <a:endParaRPr sz="400" dirty="0">
              <a:solidFill>
                <a:srgbClr val="3F3F3F"/>
              </a:solidFill>
            </a:endParaRPr>
          </a:p>
          <a:p>
            <a:pPr marL="0" lvl="0" indent="0" algn="ctr" rtl="0">
              <a:lnSpc>
                <a:spcPct val="90000"/>
              </a:lnSpc>
              <a:spcBef>
                <a:spcPts val="1000"/>
              </a:spcBef>
              <a:spcAft>
                <a:spcPts val="0"/>
              </a:spcAft>
              <a:buClr>
                <a:srgbClr val="3F3F3F"/>
              </a:buClr>
              <a:buSzPts val="2400"/>
              <a:buNone/>
            </a:pPr>
            <a:r>
              <a:rPr lang="ro-RO" dirty="0" smtClean="0">
                <a:solidFill>
                  <a:srgbClr val="3F3F3F"/>
                </a:solidFill>
              </a:rPr>
              <a:t>Î</a:t>
            </a:r>
            <a:r>
              <a:rPr lang="ro-RO" i="0" dirty="0" smtClean="0">
                <a:solidFill>
                  <a:srgbClr val="3F3F3F"/>
                </a:solidFill>
              </a:rPr>
              <a:t>n final, </a:t>
            </a:r>
            <a:r>
              <a:rPr lang="ro-RO" dirty="0" smtClean="0">
                <a:solidFill>
                  <a:srgbClr val="3F3F3F"/>
                </a:solidFill>
              </a:rPr>
              <a:t>sfârșesc prin a avea </a:t>
            </a:r>
            <a:r>
              <a:rPr lang="ro-RO" b="1" i="1" dirty="0" smtClean="0">
                <a:solidFill>
                  <a:srgbClr val="EF619A"/>
                </a:solidFill>
              </a:rPr>
              <a:t>probleme de sănătate cronice</a:t>
            </a:r>
            <a:r>
              <a:rPr lang="ro-RO" dirty="0" smtClean="0">
                <a:solidFill>
                  <a:srgbClr val="3F3F3F"/>
                </a:solidFill>
              </a:rPr>
              <a:t>, copii </a:t>
            </a:r>
            <a:r>
              <a:rPr lang="ro-RO" b="1" i="1" dirty="0" smtClean="0">
                <a:solidFill>
                  <a:srgbClr val="EF619A"/>
                </a:solidFill>
              </a:rPr>
              <a:t>se opresc din creștere </a:t>
            </a:r>
            <a:r>
              <a:rPr lang="ro-RO" dirty="0" smtClean="0">
                <a:solidFill>
                  <a:srgbClr val="3F3F3F"/>
                </a:solidFill>
              </a:rPr>
              <a:t>și nu se </a:t>
            </a:r>
            <a:r>
              <a:rPr lang="ro-RO" b="1" i="1" dirty="0" smtClean="0">
                <a:solidFill>
                  <a:srgbClr val="EF619A"/>
                </a:solidFill>
              </a:rPr>
              <a:t>dezvoltă din punct de vedere mental</a:t>
            </a:r>
            <a:r>
              <a:rPr lang="ro-RO" dirty="0" smtClean="0">
                <a:solidFill>
                  <a:srgbClr val="3F3F3F"/>
                </a:solidFill>
              </a:rPr>
              <a:t>, </a:t>
            </a:r>
            <a:r>
              <a:rPr lang="ro-RO" b="1" i="1" dirty="0" smtClean="0">
                <a:solidFill>
                  <a:srgbClr val="EF619A"/>
                </a:solidFill>
              </a:rPr>
              <a:t>sarcinile</a:t>
            </a:r>
            <a:r>
              <a:rPr lang="ro-RO" dirty="0" smtClean="0">
                <a:solidFill>
                  <a:srgbClr val="3F3F3F"/>
                </a:solidFill>
              </a:rPr>
              <a:t> duc la nașterea unor bebeluși subnutriti , etc. </a:t>
            </a:r>
            <a:r>
              <a:rPr lang="ro-RO" b="1" i="1" dirty="0" smtClean="0">
                <a:solidFill>
                  <a:srgbClr val="EF619A"/>
                </a:solidFill>
              </a:rPr>
              <a:t>Copiii trebuie să muncească, </a:t>
            </a:r>
            <a:r>
              <a:rPr lang="ro-RO" dirty="0" smtClean="0">
                <a:solidFill>
                  <a:srgbClr val="3F3F3F"/>
                </a:solidFill>
              </a:rPr>
              <a:t>în loc să meargă la școală, deci nu pot progresa. Toate acestea cauzează </a:t>
            </a:r>
            <a:r>
              <a:rPr lang="ro-RO" b="1" i="1" dirty="0" smtClean="0">
                <a:solidFill>
                  <a:srgbClr val="EF619A"/>
                </a:solidFill>
              </a:rPr>
              <a:t>migrația</a:t>
            </a:r>
            <a:r>
              <a:rPr lang="ro-RO" dirty="0" smtClean="0">
                <a:solidFill>
                  <a:srgbClr val="3F3F3F"/>
                </a:solidFill>
              </a:rPr>
              <a:t> și </a:t>
            </a:r>
            <a:r>
              <a:rPr lang="ro-RO" b="1" i="1" dirty="0" smtClean="0">
                <a:solidFill>
                  <a:srgbClr val="EF619A"/>
                </a:solidFill>
              </a:rPr>
              <a:t>numărul mare de refugiați</a:t>
            </a:r>
            <a:r>
              <a:rPr lang="en-IE" dirty="0" smtClean="0">
                <a:solidFill>
                  <a:srgbClr val="3F3F3F"/>
                </a:solidFill>
              </a:rPr>
              <a:t>. </a:t>
            </a:r>
            <a:endParaRPr dirty="0"/>
          </a:p>
          <a:p>
            <a:pPr marL="0" lvl="0" indent="0" algn="ctr" rtl="0">
              <a:lnSpc>
                <a:spcPct val="90000"/>
              </a:lnSpc>
              <a:spcBef>
                <a:spcPts val="1000"/>
              </a:spcBef>
              <a:spcAft>
                <a:spcPts val="0"/>
              </a:spcAft>
              <a:buClr>
                <a:schemeClr val="dk1"/>
              </a:buClr>
              <a:buSzPts val="2400"/>
              <a:buNone/>
            </a:pPr>
            <a:endParaRPr i="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pic>
        <p:nvPicPr>
          <p:cNvPr id="595" name="Google Shape;595;p29"/>
          <p:cNvPicPr preferRelativeResize="0"/>
          <p:nvPr/>
        </p:nvPicPr>
        <p:blipFill rotWithShape="1">
          <a:blip r:embed="rId3">
            <a:alphaModFix/>
          </a:blip>
          <a:srcRect l="5865"/>
          <a:stretch/>
        </p:blipFill>
        <p:spPr>
          <a:xfrm>
            <a:off x="19050" y="885825"/>
            <a:ext cx="3465110" cy="529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3" descr="A group of people sitting at a table looking at a computer&#10;&#10;Description automatically generated"/>
          <p:cNvPicPr preferRelativeResize="0">
            <a:picLocks noGrp="1"/>
          </p:cNvPicPr>
          <p:nvPr>
            <p:ph type="pic" idx="2"/>
          </p:nvPr>
        </p:nvPicPr>
        <p:blipFill rotWithShape="1">
          <a:blip r:embed="rId3">
            <a:alphaModFix/>
          </a:blip>
          <a:srcRect/>
          <a:stretch/>
        </p:blipFill>
        <p:spPr>
          <a:xfrm>
            <a:off x="6530975" y="784225"/>
            <a:ext cx="3832225" cy="5289550"/>
          </a:xfrm>
          <a:prstGeom prst="rect">
            <a:avLst/>
          </a:prstGeom>
          <a:noFill/>
          <a:ln>
            <a:noFill/>
          </a:ln>
        </p:spPr>
      </p:pic>
      <p:sp>
        <p:nvSpPr>
          <p:cNvPr id="413" name="Google Shape;413;p3"/>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IE" sz="4900"/>
              <a:t>Imagine de ansamblu</a:t>
            </a:r>
            <a:endParaRPr sz="4600"/>
          </a:p>
        </p:txBody>
      </p:sp>
      <p:sp>
        <p:nvSpPr>
          <p:cNvPr id="414" name="Google Shape;414;p3"/>
          <p:cNvSpPr txBox="1">
            <a:spLocks noGrp="1"/>
          </p:cNvSpPr>
          <p:nvPr>
            <p:ph type="body" idx="3"/>
          </p:nvPr>
        </p:nvSpPr>
        <p:spPr>
          <a:xfrm>
            <a:off x="147350" y="985825"/>
            <a:ext cx="5238300" cy="5693100"/>
          </a:xfrm>
          <a:prstGeom prst="rect">
            <a:avLst/>
          </a:prstGeom>
          <a:solidFill>
            <a:schemeClr val="lt1"/>
          </a:solidFill>
          <a:ln>
            <a:noFill/>
          </a:ln>
        </p:spPr>
        <p:txBody>
          <a:bodyPr spcFirstLastPara="1" wrap="square" lIns="91425" tIns="45700" rIns="91425" bIns="45700" anchor="t" anchorCtr="0">
            <a:noAutofit/>
          </a:bodyPr>
          <a:lstStyle/>
          <a:p>
            <a:pPr marL="0" lvl="0" indent="0" algn="ctr" rtl="0">
              <a:spcBef>
                <a:spcPts val="1000"/>
              </a:spcBef>
              <a:spcAft>
                <a:spcPts val="0"/>
              </a:spcAft>
              <a:buNone/>
            </a:pPr>
            <a:r>
              <a:rPr lang="en-IE" b="1" dirty="0" err="1">
                <a:solidFill>
                  <a:srgbClr val="42B0C2"/>
                </a:solidFill>
              </a:rPr>
              <a:t>Inovarea</a:t>
            </a:r>
            <a:r>
              <a:rPr lang="en-IE" b="1" dirty="0">
                <a:solidFill>
                  <a:srgbClr val="42B0C2"/>
                </a:solidFill>
              </a:rPr>
              <a:t> Social </a:t>
            </a:r>
            <a:r>
              <a:rPr lang="en-IE" b="1" dirty="0" err="1">
                <a:solidFill>
                  <a:srgbClr val="42B0C2"/>
                </a:solidFill>
              </a:rPr>
              <a:t>Digitală</a:t>
            </a:r>
            <a:r>
              <a:rPr lang="en-IE" b="1" dirty="0">
                <a:solidFill>
                  <a:srgbClr val="42B0C2"/>
                </a:solidFill>
              </a:rPr>
              <a:t> - </a:t>
            </a:r>
            <a:r>
              <a:rPr lang="en-IE" b="1" dirty="0" err="1">
                <a:solidFill>
                  <a:srgbClr val="42B0C2"/>
                </a:solidFill>
              </a:rPr>
              <a:t>Unde</a:t>
            </a:r>
            <a:r>
              <a:rPr lang="en-IE" b="1" dirty="0">
                <a:solidFill>
                  <a:srgbClr val="42B0C2"/>
                </a:solidFill>
              </a:rPr>
              <a:t> se </a:t>
            </a:r>
            <a:r>
              <a:rPr lang="en-IE" b="1" dirty="0" err="1">
                <a:solidFill>
                  <a:srgbClr val="42B0C2"/>
                </a:solidFill>
              </a:rPr>
              <a:t>află</a:t>
            </a:r>
            <a:r>
              <a:rPr lang="en-IE" b="1" dirty="0">
                <a:solidFill>
                  <a:srgbClr val="42B0C2"/>
                </a:solidFill>
              </a:rPr>
              <a:t> </a:t>
            </a:r>
            <a:r>
              <a:rPr lang="en-IE" b="1" dirty="0" err="1">
                <a:solidFill>
                  <a:srgbClr val="42B0C2"/>
                </a:solidFill>
              </a:rPr>
              <a:t>oportunitățile</a:t>
            </a:r>
            <a:r>
              <a:rPr lang="en-IE" b="1" dirty="0">
                <a:solidFill>
                  <a:srgbClr val="42B0C2"/>
                </a:solidFill>
              </a:rPr>
              <a:t> </a:t>
            </a:r>
            <a:r>
              <a:rPr lang="en-IE" b="1" dirty="0" err="1">
                <a:solidFill>
                  <a:srgbClr val="42B0C2"/>
                </a:solidFill>
              </a:rPr>
              <a:t>pentru</a:t>
            </a:r>
            <a:r>
              <a:rPr lang="en-IE" b="1" dirty="0">
                <a:solidFill>
                  <a:srgbClr val="42B0C2"/>
                </a:solidFill>
              </a:rPr>
              <a:t> </a:t>
            </a:r>
            <a:r>
              <a:rPr lang="en-IE" b="1" dirty="0" err="1">
                <a:solidFill>
                  <a:srgbClr val="42B0C2"/>
                </a:solidFill>
              </a:rPr>
              <a:t>tineri</a:t>
            </a:r>
            <a:r>
              <a:rPr lang="en-IE" b="1" dirty="0">
                <a:solidFill>
                  <a:srgbClr val="42B0C2"/>
                </a:solidFill>
              </a:rPr>
              <a:t>?</a:t>
            </a:r>
            <a:endParaRPr b="1" dirty="0">
              <a:solidFill>
                <a:srgbClr val="42B0C2"/>
              </a:solidFill>
            </a:endParaRPr>
          </a:p>
          <a:p>
            <a:pPr marL="457200" lvl="0" indent="-349250" algn="l" rtl="0">
              <a:lnSpc>
                <a:spcPct val="115000"/>
              </a:lnSpc>
              <a:spcBef>
                <a:spcPts val="0"/>
              </a:spcBef>
              <a:spcAft>
                <a:spcPts val="0"/>
              </a:spcAft>
              <a:buSzPts val="1900"/>
              <a:buAutoNum type="arabicPeriod"/>
            </a:pPr>
            <a:r>
              <a:rPr lang="en-IE" sz="1900" b="1" dirty="0" err="1">
                <a:solidFill>
                  <a:srgbClr val="ED2A59"/>
                </a:solidFill>
              </a:rPr>
              <a:t>Să</a:t>
            </a:r>
            <a:r>
              <a:rPr lang="en-IE" sz="1900" b="1" dirty="0">
                <a:solidFill>
                  <a:srgbClr val="ED2A59"/>
                </a:solidFill>
              </a:rPr>
              <a:t> </a:t>
            </a:r>
            <a:r>
              <a:rPr lang="en-IE" sz="1900" b="1" dirty="0" err="1">
                <a:solidFill>
                  <a:srgbClr val="ED2A59"/>
                </a:solidFill>
              </a:rPr>
              <a:t>înțelegem</a:t>
            </a:r>
            <a:r>
              <a:rPr lang="en-IE" sz="1900" b="1" dirty="0">
                <a:solidFill>
                  <a:srgbClr val="ED2A59"/>
                </a:solidFill>
              </a:rPr>
              <a:t> </a:t>
            </a:r>
            <a:r>
              <a:rPr lang="en-IE" sz="1900" b="1" dirty="0" err="1">
                <a:solidFill>
                  <a:srgbClr val="ED2A59"/>
                </a:solidFill>
              </a:rPr>
              <a:t>problematica</a:t>
            </a:r>
            <a:r>
              <a:rPr lang="en-IE" sz="1900" b="1" dirty="0">
                <a:solidFill>
                  <a:srgbClr val="ED2A59"/>
                </a:solidFill>
              </a:rPr>
              <a:t> </a:t>
            </a:r>
            <a:r>
              <a:rPr lang="en-IE" sz="1900" b="1" dirty="0" err="1">
                <a:solidFill>
                  <a:srgbClr val="ED2A59"/>
                </a:solidFill>
              </a:rPr>
              <a:t>inovării</a:t>
            </a:r>
            <a:r>
              <a:rPr lang="en-IE" sz="1900" b="1" dirty="0">
                <a:solidFill>
                  <a:srgbClr val="ED2A59"/>
                </a:solidFill>
              </a:rPr>
              <a:t> </a:t>
            </a:r>
            <a:r>
              <a:rPr lang="en-IE" sz="1900" b="1" dirty="0" err="1">
                <a:solidFill>
                  <a:srgbClr val="ED2A59"/>
                </a:solidFill>
              </a:rPr>
              <a:t>sociale</a:t>
            </a:r>
            <a:r>
              <a:rPr lang="en-IE" sz="1900" b="1" dirty="0">
                <a:solidFill>
                  <a:srgbClr val="ED2A59"/>
                </a:solidFill>
              </a:rPr>
              <a:t> </a:t>
            </a:r>
            <a:r>
              <a:rPr lang="en-IE" sz="1900" b="1" dirty="0" err="1">
                <a:solidFill>
                  <a:srgbClr val="ED2A59"/>
                </a:solidFill>
              </a:rPr>
              <a:t>globale</a:t>
            </a:r>
            <a:r>
              <a:rPr lang="en-IE" sz="1900" b="1" dirty="0">
                <a:solidFill>
                  <a:srgbClr val="ED2A59"/>
                </a:solidFill>
              </a:rPr>
              <a:t> de </a:t>
            </a:r>
            <a:r>
              <a:rPr lang="en-IE" sz="1900" b="1" dirty="0" err="1">
                <a:solidFill>
                  <a:srgbClr val="ED2A59"/>
                </a:solidFill>
              </a:rPr>
              <a:t>azi</a:t>
            </a:r>
            <a:r>
              <a:rPr lang="en-IE" sz="1900" b="1" dirty="0">
                <a:solidFill>
                  <a:srgbClr val="ED2A59"/>
                </a:solidFill>
              </a:rPr>
              <a:t> </a:t>
            </a:r>
            <a:r>
              <a:rPr lang="en-IE" sz="1900" b="1" dirty="0" err="1">
                <a:solidFill>
                  <a:srgbClr val="ED2A59"/>
                </a:solidFill>
              </a:rPr>
              <a:t>și</a:t>
            </a:r>
            <a:r>
              <a:rPr lang="en-IE" sz="1900" b="1" dirty="0">
                <a:solidFill>
                  <a:srgbClr val="ED2A59"/>
                </a:solidFill>
              </a:rPr>
              <a:t> de </a:t>
            </a:r>
            <a:r>
              <a:rPr lang="en-IE" sz="1900" b="1" dirty="0" smtClean="0">
                <a:solidFill>
                  <a:srgbClr val="ED2A59"/>
                </a:solidFill>
              </a:rPr>
              <a:t>m</a:t>
            </a:r>
            <a:r>
              <a:rPr lang="ro-RO" sz="1900" b="1" dirty="0" smtClean="0">
                <a:solidFill>
                  <a:srgbClr val="ED2A59"/>
                </a:solidFill>
              </a:rPr>
              <a:t>â</a:t>
            </a:r>
            <a:r>
              <a:rPr lang="en-IE" sz="1900" b="1" dirty="0" err="1" smtClean="0">
                <a:solidFill>
                  <a:srgbClr val="ED2A59"/>
                </a:solidFill>
              </a:rPr>
              <a:t>ine</a:t>
            </a:r>
            <a:r>
              <a:rPr lang="en-IE" sz="1900" b="1" dirty="0">
                <a:solidFill>
                  <a:srgbClr val="ED2A59"/>
                </a:solidFill>
              </a:rPr>
              <a:t>, </a:t>
            </a:r>
            <a:r>
              <a:rPr lang="en-IE" sz="1900" dirty="0">
                <a:solidFill>
                  <a:srgbClr val="404040"/>
                </a:solidFill>
              </a:rPr>
              <a:t>cum </a:t>
            </a:r>
            <a:r>
              <a:rPr lang="en-IE" sz="1900" dirty="0" err="1">
                <a:solidFill>
                  <a:srgbClr val="404040"/>
                </a:solidFill>
              </a:rPr>
              <a:t>ar</a:t>
            </a:r>
            <a:r>
              <a:rPr lang="en-IE" sz="1900" dirty="0">
                <a:solidFill>
                  <a:srgbClr val="404040"/>
                </a:solidFill>
              </a:rPr>
              <a:t> fi </a:t>
            </a:r>
            <a:r>
              <a:rPr lang="en-IE" sz="1900" dirty="0" err="1">
                <a:solidFill>
                  <a:srgbClr val="404040"/>
                </a:solidFill>
              </a:rPr>
              <a:t>consumul</a:t>
            </a:r>
            <a:r>
              <a:rPr lang="en-IE" sz="1900" dirty="0">
                <a:solidFill>
                  <a:srgbClr val="404040"/>
                </a:solidFill>
              </a:rPr>
              <a:t> de </a:t>
            </a:r>
            <a:r>
              <a:rPr lang="en-IE" sz="1900" dirty="0" err="1">
                <a:solidFill>
                  <a:srgbClr val="404040"/>
                </a:solidFill>
              </a:rPr>
              <a:t>deșeuri</a:t>
            </a:r>
            <a:r>
              <a:rPr lang="en-IE" sz="1900" dirty="0">
                <a:solidFill>
                  <a:srgbClr val="404040"/>
                </a:solidFill>
              </a:rPr>
              <a:t>, </a:t>
            </a:r>
            <a:r>
              <a:rPr lang="en-IE" sz="1900" dirty="0" err="1">
                <a:solidFill>
                  <a:srgbClr val="404040"/>
                </a:solidFill>
              </a:rPr>
              <a:t>sustenabilitatea</a:t>
            </a:r>
            <a:r>
              <a:rPr lang="en-IE" sz="1900" dirty="0">
                <a:solidFill>
                  <a:srgbClr val="404040"/>
                </a:solidFill>
              </a:rPr>
              <a:t> </a:t>
            </a:r>
            <a:r>
              <a:rPr lang="en-IE" sz="1900" dirty="0" err="1">
                <a:solidFill>
                  <a:srgbClr val="404040"/>
                </a:solidFill>
              </a:rPr>
              <a:t>alimentelor</a:t>
            </a:r>
            <a:r>
              <a:rPr lang="en-IE" sz="1900" dirty="0">
                <a:solidFill>
                  <a:srgbClr val="404040"/>
                </a:solidFill>
              </a:rPr>
              <a:t>, </a:t>
            </a:r>
            <a:r>
              <a:rPr lang="en-IE" sz="1900" dirty="0" err="1">
                <a:solidFill>
                  <a:srgbClr val="404040"/>
                </a:solidFill>
              </a:rPr>
              <a:t>accesul</a:t>
            </a:r>
            <a:r>
              <a:rPr lang="en-IE" sz="1900" dirty="0">
                <a:solidFill>
                  <a:srgbClr val="404040"/>
                </a:solidFill>
              </a:rPr>
              <a:t> la </a:t>
            </a:r>
            <a:r>
              <a:rPr lang="en-IE" sz="1900" dirty="0" err="1" smtClean="0">
                <a:solidFill>
                  <a:srgbClr val="404040"/>
                </a:solidFill>
              </a:rPr>
              <a:t>educa</a:t>
            </a:r>
            <a:r>
              <a:rPr lang="ro-RO" sz="1900" dirty="0" smtClean="0">
                <a:solidFill>
                  <a:srgbClr val="404040"/>
                </a:solidFill>
              </a:rPr>
              <a:t>ț</a:t>
            </a:r>
            <a:r>
              <a:rPr lang="en-IE" sz="1900" dirty="0" err="1" smtClean="0">
                <a:solidFill>
                  <a:srgbClr val="404040"/>
                </a:solidFill>
              </a:rPr>
              <a:t>ie</a:t>
            </a:r>
            <a:r>
              <a:rPr lang="en-IE" sz="1900" dirty="0">
                <a:solidFill>
                  <a:srgbClr val="404040"/>
                </a:solidFill>
              </a:rPr>
              <a:t>, </a:t>
            </a:r>
            <a:r>
              <a:rPr lang="en-IE" sz="1900" dirty="0" err="1">
                <a:solidFill>
                  <a:srgbClr val="404040"/>
                </a:solidFill>
              </a:rPr>
              <a:t>nedreptatea</a:t>
            </a:r>
            <a:r>
              <a:rPr lang="en-IE" sz="1900" dirty="0">
                <a:solidFill>
                  <a:srgbClr val="404040"/>
                </a:solidFill>
              </a:rPr>
              <a:t> </a:t>
            </a:r>
            <a:r>
              <a:rPr lang="en-IE" sz="1900" dirty="0" err="1">
                <a:solidFill>
                  <a:srgbClr val="404040"/>
                </a:solidFill>
              </a:rPr>
              <a:t>socială</a:t>
            </a:r>
            <a:r>
              <a:rPr lang="en-IE" sz="1900" dirty="0">
                <a:solidFill>
                  <a:srgbClr val="404040"/>
                </a:solidFill>
              </a:rPr>
              <a:t>;</a:t>
            </a:r>
            <a:endParaRPr sz="1900" dirty="0">
              <a:solidFill>
                <a:srgbClr val="404040"/>
              </a:solidFill>
            </a:endParaRPr>
          </a:p>
          <a:p>
            <a:pPr marL="457200" lvl="0" indent="-349250" algn="l" rtl="0">
              <a:lnSpc>
                <a:spcPct val="115000"/>
              </a:lnSpc>
              <a:spcBef>
                <a:spcPts val="0"/>
              </a:spcBef>
              <a:spcAft>
                <a:spcPts val="0"/>
              </a:spcAft>
              <a:buSzPts val="1900"/>
              <a:buAutoNum type="arabicPeriod"/>
            </a:pPr>
            <a:r>
              <a:rPr lang="en-IE" sz="1900" b="1" dirty="0" err="1">
                <a:solidFill>
                  <a:srgbClr val="ED2A59"/>
                </a:solidFill>
              </a:rPr>
              <a:t>Să</a:t>
            </a:r>
            <a:r>
              <a:rPr lang="en-IE" sz="1900" b="1" dirty="0">
                <a:solidFill>
                  <a:srgbClr val="ED2A59"/>
                </a:solidFill>
              </a:rPr>
              <a:t> </a:t>
            </a:r>
            <a:r>
              <a:rPr lang="en-IE" sz="1900" b="1" dirty="0" err="1">
                <a:solidFill>
                  <a:srgbClr val="ED2A59"/>
                </a:solidFill>
              </a:rPr>
              <a:t>învățăm</a:t>
            </a:r>
            <a:r>
              <a:rPr lang="en-IE" sz="1900" b="1" dirty="0">
                <a:solidFill>
                  <a:srgbClr val="ED2A59"/>
                </a:solidFill>
              </a:rPr>
              <a:t> cum </a:t>
            </a:r>
            <a:r>
              <a:rPr lang="en-IE" sz="1900" b="1" dirty="0" err="1">
                <a:solidFill>
                  <a:srgbClr val="ED2A59"/>
                </a:solidFill>
              </a:rPr>
              <a:t>să</a:t>
            </a:r>
            <a:r>
              <a:rPr lang="en-IE" sz="1900" b="1" dirty="0">
                <a:solidFill>
                  <a:srgbClr val="ED2A59"/>
                </a:solidFill>
              </a:rPr>
              <a:t> </a:t>
            </a:r>
            <a:r>
              <a:rPr lang="en-IE" sz="1900" b="1" dirty="0" err="1">
                <a:solidFill>
                  <a:srgbClr val="ED2A59"/>
                </a:solidFill>
              </a:rPr>
              <a:t>impulsionăm</a:t>
            </a:r>
            <a:r>
              <a:rPr lang="en-IE" sz="1900" b="1" dirty="0">
                <a:solidFill>
                  <a:srgbClr val="ED2A59"/>
                </a:solidFill>
              </a:rPr>
              <a:t> </a:t>
            </a:r>
            <a:r>
              <a:rPr lang="en-IE" sz="1900" b="1" dirty="0" err="1">
                <a:solidFill>
                  <a:srgbClr val="ED2A59"/>
                </a:solidFill>
              </a:rPr>
              <a:t>inovarea</a:t>
            </a:r>
            <a:r>
              <a:rPr lang="en-IE" sz="1900" b="1" dirty="0">
                <a:solidFill>
                  <a:srgbClr val="ED2A59"/>
                </a:solidFill>
              </a:rPr>
              <a:t> </a:t>
            </a:r>
            <a:r>
              <a:rPr lang="en-IE" sz="1900" b="1" dirty="0" err="1">
                <a:solidFill>
                  <a:srgbClr val="ED2A59"/>
                </a:solidFill>
              </a:rPr>
              <a:t>socială</a:t>
            </a:r>
            <a:r>
              <a:rPr lang="en-IE" sz="1900" b="1" dirty="0">
                <a:solidFill>
                  <a:srgbClr val="ED2A59"/>
                </a:solidFill>
              </a:rPr>
              <a:t> </a:t>
            </a:r>
            <a:r>
              <a:rPr lang="en-IE" sz="1900" b="1" dirty="0" err="1">
                <a:solidFill>
                  <a:srgbClr val="ED2A59"/>
                </a:solidFill>
              </a:rPr>
              <a:t>pentru</a:t>
            </a:r>
            <a:r>
              <a:rPr lang="en-IE" sz="1900" b="1" dirty="0">
                <a:solidFill>
                  <a:srgbClr val="ED2A59"/>
                </a:solidFill>
              </a:rPr>
              <a:t> a </a:t>
            </a:r>
            <a:r>
              <a:rPr lang="en-IE" sz="1900" b="1" dirty="0" err="1">
                <a:solidFill>
                  <a:srgbClr val="ED2A59"/>
                </a:solidFill>
              </a:rPr>
              <a:t>rezolva</a:t>
            </a:r>
            <a:r>
              <a:rPr lang="en-IE" sz="1900" b="1" dirty="0">
                <a:solidFill>
                  <a:srgbClr val="ED2A59"/>
                </a:solidFill>
              </a:rPr>
              <a:t> </a:t>
            </a:r>
            <a:r>
              <a:rPr lang="en-IE" sz="1900" b="1" dirty="0" err="1">
                <a:solidFill>
                  <a:srgbClr val="ED2A59"/>
                </a:solidFill>
              </a:rPr>
              <a:t>provocările</a:t>
            </a:r>
            <a:r>
              <a:rPr lang="en-IE" sz="1900" b="1" dirty="0">
                <a:solidFill>
                  <a:srgbClr val="ED2A59"/>
                </a:solidFill>
              </a:rPr>
              <a:t> </a:t>
            </a:r>
            <a:r>
              <a:rPr lang="en-IE" sz="1900" b="1" dirty="0" err="1">
                <a:solidFill>
                  <a:srgbClr val="ED2A59"/>
                </a:solidFill>
              </a:rPr>
              <a:t>sociale</a:t>
            </a:r>
            <a:r>
              <a:rPr lang="en-IE" sz="1900" b="1" dirty="0">
                <a:solidFill>
                  <a:srgbClr val="ED2A59"/>
                </a:solidFill>
              </a:rPr>
              <a:t>;</a:t>
            </a:r>
            <a:endParaRPr sz="1900" b="1" dirty="0">
              <a:solidFill>
                <a:srgbClr val="ED2A59"/>
              </a:solidFill>
            </a:endParaRPr>
          </a:p>
          <a:p>
            <a:pPr marL="457200" lvl="0" indent="-349250" algn="l" rtl="0">
              <a:lnSpc>
                <a:spcPct val="115000"/>
              </a:lnSpc>
              <a:spcBef>
                <a:spcPts val="0"/>
              </a:spcBef>
              <a:spcAft>
                <a:spcPts val="0"/>
              </a:spcAft>
              <a:buSzPts val="1900"/>
              <a:buAutoNum type="arabicPeriod"/>
            </a:pPr>
            <a:r>
              <a:rPr lang="en-IE" sz="1900" b="1" dirty="0" err="1">
                <a:solidFill>
                  <a:srgbClr val="ED2A59"/>
                </a:solidFill>
              </a:rPr>
              <a:t>Să</a:t>
            </a:r>
            <a:r>
              <a:rPr lang="en-IE" sz="1900" b="1" dirty="0">
                <a:solidFill>
                  <a:srgbClr val="ED2A59"/>
                </a:solidFill>
              </a:rPr>
              <a:t> </a:t>
            </a:r>
            <a:r>
              <a:rPr lang="en-IE" sz="1900" b="1" dirty="0" err="1">
                <a:solidFill>
                  <a:srgbClr val="ED2A59"/>
                </a:solidFill>
              </a:rPr>
              <a:t>explorăm</a:t>
            </a:r>
            <a:r>
              <a:rPr lang="en-IE" sz="1900" b="1" dirty="0">
                <a:solidFill>
                  <a:srgbClr val="ED2A59"/>
                </a:solidFill>
              </a:rPr>
              <a:t> </a:t>
            </a:r>
            <a:r>
              <a:rPr lang="en-IE" sz="1900" b="1" dirty="0" err="1">
                <a:solidFill>
                  <a:srgbClr val="ED2A59"/>
                </a:solidFill>
              </a:rPr>
              <a:t>oportunitățile</a:t>
            </a:r>
            <a:r>
              <a:rPr lang="en-IE" sz="1900" b="1" dirty="0">
                <a:solidFill>
                  <a:srgbClr val="ED2A59"/>
                </a:solidFill>
              </a:rPr>
              <a:t> </a:t>
            </a:r>
            <a:r>
              <a:rPr lang="en-IE" sz="1900" b="1" dirty="0" err="1">
                <a:solidFill>
                  <a:srgbClr val="ED2A59"/>
                </a:solidFill>
              </a:rPr>
              <a:t>pentru</a:t>
            </a:r>
            <a:r>
              <a:rPr lang="en-IE" sz="1900" b="1" dirty="0">
                <a:solidFill>
                  <a:srgbClr val="ED2A59"/>
                </a:solidFill>
              </a:rPr>
              <a:t> </a:t>
            </a:r>
            <a:r>
              <a:rPr lang="en-IE" sz="1900" b="1" dirty="0" err="1">
                <a:solidFill>
                  <a:srgbClr val="ED2A59"/>
                </a:solidFill>
              </a:rPr>
              <a:t>tineri</a:t>
            </a:r>
            <a:r>
              <a:rPr lang="en-IE" sz="1900" b="1" dirty="0">
                <a:solidFill>
                  <a:srgbClr val="ED2A59"/>
                </a:solidFill>
              </a:rPr>
              <a:t> </a:t>
            </a:r>
            <a:r>
              <a:rPr lang="en-IE" sz="1900" b="1" dirty="0" err="1">
                <a:solidFill>
                  <a:srgbClr val="ED2A59"/>
                </a:solidFill>
              </a:rPr>
              <a:t>în</a:t>
            </a:r>
            <a:r>
              <a:rPr lang="en-IE" sz="1900" b="1" dirty="0">
                <a:solidFill>
                  <a:srgbClr val="ED2A59"/>
                </a:solidFill>
              </a:rPr>
              <a:t> </a:t>
            </a:r>
            <a:r>
              <a:rPr lang="en-IE" sz="1900" dirty="0" err="1">
                <a:solidFill>
                  <a:srgbClr val="404040"/>
                </a:solidFill>
              </a:rPr>
              <a:t>sănătate</a:t>
            </a:r>
            <a:r>
              <a:rPr lang="en-IE" sz="1900" dirty="0">
                <a:solidFill>
                  <a:srgbClr val="404040"/>
                </a:solidFill>
              </a:rPr>
              <a:t>, </a:t>
            </a:r>
            <a:r>
              <a:rPr lang="en-IE" sz="1900" dirty="0" err="1" smtClean="0">
                <a:solidFill>
                  <a:srgbClr val="404040"/>
                </a:solidFill>
              </a:rPr>
              <a:t>democra</a:t>
            </a:r>
            <a:r>
              <a:rPr lang="ro-RO" sz="1900" dirty="0">
                <a:solidFill>
                  <a:srgbClr val="404040"/>
                </a:solidFill>
              </a:rPr>
              <a:t>ț</a:t>
            </a:r>
            <a:r>
              <a:rPr lang="en-IE" sz="1900" dirty="0" err="1" smtClean="0">
                <a:solidFill>
                  <a:srgbClr val="404040"/>
                </a:solidFill>
              </a:rPr>
              <a:t>ie</a:t>
            </a:r>
            <a:r>
              <a:rPr lang="en-IE" sz="1900" dirty="0">
                <a:solidFill>
                  <a:srgbClr val="404040"/>
                </a:solidFill>
              </a:rPr>
              <a:t>, </a:t>
            </a:r>
            <a:r>
              <a:rPr lang="en-IE" sz="1900" dirty="0" err="1">
                <a:solidFill>
                  <a:srgbClr val="404040"/>
                </a:solidFill>
              </a:rPr>
              <a:t>consum</a:t>
            </a:r>
            <a:r>
              <a:rPr lang="en-IE" sz="1900" dirty="0">
                <a:solidFill>
                  <a:srgbClr val="404040"/>
                </a:solidFill>
              </a:rPr>
              <a:t>, </a:t>
            </a:r>
            <a:r>
              <a:rPr lang="en-IE" sz="1900" dirty="0" err="1">
                <a:solidFill>
                  <a:srgbClr val="404040"/>
                </a:solidFill>
              </a:rPr>
              <a:t>bani</a:t>
            </a:r>
            <a:r>
              <a:rPr lang="en-IE" sz="1900" dirty="0">
                <a:solidFill>
                  <a:srgbClr val="404040"/>
                </a:solidFill>
              </a:rPr>
              <a:t>, </a:t>
            </a:r>
            <a:r>
              <a:rPr lang="en-IE" sz="1900" dirty="0" err="1" smtClean="0">
                <a:solidFill>
                  <a:srgbClr val="404040"/>
                </a:solidFill>
              </a:rPr>
              <a:t>transparen</a:t>
            </a:r>
            <a:r>
              <a:rPr lang="ro-RO" sz="1900" dirty="0" smtClean="0">
                <a:solidFill>
                  <a:srgbClr val="404040"/>
                </a:solidFill>
              </a:rPr>
              <a:t>ță</a:t>
            </a:r>
            <a:r>
              <a:rPr lang="en-IE" sz="1900" dirty="0" smtClean="0">
                <a:solidFill>
                  <a:srgbClr val="404040"/>
                </a:solidFill>
              </a:rPr>
              <a:t>, </a:t>
            </a:r>
            <a:r>
              <a:rPr lang="en-IE" sz="1900" dirty="0" err="1" smtClean="0">
                <a:solidFill>
                  <a:srgbClr val="404040"/>
                </a:solidFill>
              </a:rPr>
              <a:t>educa</a:t>
            </a:r>
            <a:r>
              <a:rPr lang="ro-RO" sz="1900" dirty="0" smtClean="0">
                <a:solidFill>
                  <a:srgbClr val="404040"/>
                </a:solidFill>
              </a:rPr>
              <a:t>ț</a:t>
            </a:r>
            <a:r>
              <a:rPr lang="en-IE" sz="1900" dirty="0" err="1" smtClean="0">
                <a:solidFill>
                  <a:srgbClr val="404040"/>
                </a:solidFill>
              </a:rPr>
              <a:t>ie</a:t>
            </a:r>
            <a:r>
              <a:rPr lang="en-IE" sz="1900" dirty="0">
                <a:solidFill>
                  <a:srgbClr val="404040"/>
                </a:solidFill>
              </a:rPr>
              <a:t>. O </a:t>
            </a:r>
            <a:r>
              <a:rPr lang="en-IE" sz="1900" dirty="0" err="1">
                <a:solidFill>
                  <a:srgbClr val="404040"/>
                </a:solidFill>
              </a:rPr>
              <a:t>privire</a:t>
            </a:r>
            <a:r>
              <a:rPr lang="en-IE" sz="1900" dirty="0">
                <a:solidFill>
                  <a:srgbClr val="404040"/>
                </a:solidFill>
              </a:rPr>
              <a:t> </a:t>
            </a:r>
            <a:r>
              <a:rPr lang="en-IE" sz="1900" dirty="0" err="1">
                <a:solidFill>
                  <a:srgbClr val="404040"/>
                </a:solidFill>
              </a:rPr>
              <a:t>asupra</a:t>
            </a:r>
            <a:r>
              <a:rPr lang="en-IE" sz="1900" dirty="0">
                <a:solidFill>
                  <a:srgbClr val="404040"/>
                </a:solidFill>
              </a:rPr>
              <a:t> </a:t>
            </a:r>
            <a:r>
              <a:rPr lang="en-IE" sz="1900" dirty="0" err="1">
                <a:solidFill>
                  <a:srgbClr val="404040"/>
                </a:solidFill>
              </a:rPr>
              <a:t>diverselor</a:t>
            </a:r>
            <a:r>
              <a:rPr lang="en-IE" sz="1900" dirty="0">
                <a:solidFill>
                  <a:srgbClr val="404040"/>
                </a:solidFill>
              </a:rPr>
              <a:t> </a:t>
            </a:r>
            <a:r>
              <a:rPr lang="en-IE" sz="1900" dirty="0" err="1" smtClean="0">
                <a:solidFill>
                  <a:srgbClr val="404040"/>
                </a:solidFill>
              </a:rPr>
              <a:t>solu</a:t>
            </a:r>
            <a:r>
              <a:rPr lang="ro-RO" sz="1900" dirty="0" smtClean="0">
                <a:solidFill>
                  <a:srgbClr val="404040"/>
                </a:solidFill>
              </a:rPr>
              <a:t>ț</a:t>
            </a:r>
            <a:r>
              <a:rPr lang="en-IE" sz="1900" dirty="0" smtClean="0">
                <a:solidFill>
                  <a:srgbClr val="404040"/>
                </a:solidFill>
              </a:rPr>
              <a:t>ii </a:t>
            </a:r>
            <a:r>
              <a:rPr lang="en-IE" sz="1900" dirty="0">
                <a:solidFill>
                  <a:srgbClr val="404040"/>
                </a:solidFill>
              </a:rPr>
              <a:t>care pot fi utile </a:t>
            </a:r>
            <a:r>
              <a:rPr lang="en-IE" sz="1900" dirty="0" err="1">
                <a:solidFill>
                  <a:srgbClr val="404040"/>
                </a:solidFill>
              </a:rPr>
              <a:t>în</a:t>
            </a:r>
            <a:r>
              <a:rPr lang="en-IE" sz="1900" dirty="0">
                <a:solidFill>
                  <a:srgbClr val="404040"/>
                </a:solidFill>
              </a:rPr>
              <a:t> </a:t>
            </a:r>
            <a:r>
              <a:rPr lang="en-IE" sz="1900" dirty="0" err="1">
                <a:solidFill>
                  <a:srgbClr val="404040"/>
                </a:solidFill>
              </a:rPr>
              <a:t>rezolvarea</a:t>
            </a:r>
            <a:r>
              <a:rPr lang="en-IE" sz="1900" dirty="0">
                <a:solidFill>
                  <a:srgbClr val="404040"/>
                </a:solidFill>
              </a:rPr>
              <a:t> </a:t>
            </a:r>
            <a:r>
              <a:rPr lang="en-IE" sz="1900" dirty="0" err="1">
                <a:solidFill>
                  <a:srgbClr val="404040"/>
                </a:solidFill>
              </a:rPr>
              <a:t>problemelor</a:t>
            </a:r>
            <a:r>
              <a:rPr lang="en-IE" sz="1900" dirty="0">
                <a:solidFill>
                  <a:srgbClr val="404040"/>
                </a:solidFill>
              </a:rPr>
              <a:t> din </a:t>
            </a:r>
            <a:r>
              <a:rPr lang="en-IE" sz="1900" dirty="0" err="1">
                <a:solidFill>
                  <a:srgbClr val="404040"/>
                </a:solidFill>
              </a:rPr>
              <a:t>mediul</a:t>
            </a:r>
            <a:r>
              <a:rPr lang="en-IE" sz="1900" dirty="0">
                <a:solidFill>
                  <a:srgbClr val="404040"/>
                </a:solidFill>
              </a:rPr>
              <a:t> social</a:t>
            </a:r>
            <a:r>
              <a:rPr lang="en-IE" sz="1900" dirty="0">
                <a:latin typeface="Arial"/>
                <a:ea typeface="Arial"/>
                <a:cs typeface="Arial"/>
                <a:sym typeface="Arial"/>
              </a:rPr>
              <a:t>.</a:t>
            </a:r>
            <a:endParaRPr sz="1900" dirty="0">
              <a:latin typeface="Arial"/>
              <a:ea typeface="Arial"/>
              <a:cs typeface="Arial"/>
              <a:sym typeface="Arial"/>
            </a:endParaRPr>
          </a:p>
          <a:p>
            <a:pPr marL="457200" lvl="0" indent="-349250" algn="l" rtl="0">
              <a:lnSpc>
                <a:spcPct val="115000"/>
              </a:lnSpc>
              <a:spcBef>
                <a:spcPts val="0"/>
              </a:spcBef>
              <a:spcAft>
                <a:spcPts val="0"/>
              </a:spcAft>
              <a:buSzPts val="1900"/>
              <a:buAutoNum type="arabicPeriod"/>
            </a:pPr>
            <a:r>
              <a:rPr lang="en-IE" sz="1900" b="1" dirty="0" err="1">
                <a:solidFill>
                  <a:srgbClr val="ED2A59"/>
                </a:solidFill>
              </a:rPr>
              <a:t>Focusul</a:t>
            </a:r>
            <a:r>
              <a:rPr lang="en-IE" sz="1900" b="1" dirty="0">
                <a:solidFill>
                  <a:srgbClr val="ED2A59"/>
                </a:solidFill>
              </a:rPr>
              <a:t> </a:t>
            </a:r>
            <a:r>
              <a:rPr lang="en-IE" sz="1900" b="1" dirty="0" err="1">
                <a:solidFill>
                  <a:srgbClr val="ED2A59"/>
                </a:solidFill>
              </a:rPr>
              <a:t>pe</a:t>
            </a:r>
            <a:r>
              <a:rPr lang="en-IE" sz="1900" b="1" dirty="0">
                <a:solidFill>
                  <a:srgbClr val="ED2A59"/>
                </a:solidFill>
              </a:rPr>
              <a:t> </a:t>
            </a:r>
            <a:r>
              <a:rPr lang="en-IE" sz="1900" b="1" dirty="0" err="1">
                <a:solidFill>
                  <a:srgbClr val="ED2A59"/>
                </a:solidFill>
              </a:rPr>
              <a:t>acei</a:t>
            </a:r>
            <a:r>
              <a:rPr lang="en-IE" sz="1900" b="1" dirty="0">
                <a:solidFill>
                  <a:srgbClr val="ED2A59"/>
                </a:solidFill>
              </a:rPr>
              <a:t> </a:t>
            </a:r>
            <a:r>
              <a:rPr lang="en-IE" sz="1900" b="1" dirty="0" err="1">
                <a:solidFill>
                  <a:srgbClr val="ED2A59"/>
                </a:solidFill>
              </a:rPr>
              <a:t>tineri</a:t>
            </a:r>
            <a:r>
              <a:rPr lang="en-IE" sz="1900" b="1" dirty="0">
                <a:solidFill>
                  <a:srgbClr val="ED2A59"/>
                </a:solidFill>
              </a:rPr>
              <a:t> </a:t>
            </a:r>
            <a:r>
              <a:rPr lang="en-IE" sz="1900" b="1" dirty="0" err="1">
                <a:solidFill>
                  <a:srgbClr val="ED2A59"/>
                </a:solidFill>
              </a:rPr>
              <a:t>inovatori</a:t>
            </a:r>
            <a:r>
              <a:rPr lang="en-IE" sz="1900" b="1" dirty="0">
                <a:solidFill>
                  <a:srgbClr val="ED2A59"/>
                </a:solidFill>
              </a:rPr>
              <a:t> </a:t>
            </a:r>
            <a:r>
              <a:rPr lang="en-IE" sz="1900" b="1" dirty="0" err="1">
                <a:solidFill>
                  <a:srgbClr val="ED2A59"/>
                </a:solidFill>
              </a:rPr>
              <a:t>sociali</a:t>
            </a:r>
            <a:r>
              <a:rPr lang="en-IE" sz="1900" b="1" dirty="0">
                <a:solidFill>
                  <a:srgbClr val="ED2A59"/>
                </a:solidFill>
              </a:rPr>
              <a:t> care, </a:t>
            </a:r>
            <a:r>
              <a:rPr lang="en-IE" sz="1900" b="1" dirty="0" err="1">
                <a:solidFill>
                  <a:srgbClr val="ED2A59"/>
                </a:solidFill>
              </a:rPr>
              <a:t>deja</a:t>
            </a:r>
            <a:r>
              <a:rPr lang="en-IE" sz="1900" b="1" dirty="0">
                <a:solidFill>
                  <a:srgbClr val="ED2A59"/>
                </a:solidFill>
              </a:rPr>
              <a:t>, ne </a:t>
            </a:r>
            <a:r>
              <a:rPr lang="en-IE" sz="1900" b="1" dirty="0" err="1">
                <a:solidFill>
                  <a:srgbClr val="ED2A59"/>
                </a:solidFill>
              </a:rPr>
              <a:t>arată</a:t>
            </a:r>
            <a:r>
              <a:rPr lang="en-IE" sz="1900" b="1" dirty="0">
                <a:solidFill>
                  <a:srgbClr val="ED2A59"/>
                </a:solidFill>
              </a:rPr>
              <a:t> </a:t>
            </a:r>
            <a:r>
              <a:rPr lang="en-IE" sz="1900" b="1" dirty="0" err="1">
                <a:solidFill>
                  <a:srgbClr val="ED2A59"/>
                </a:solidFill>
              </a:rPr>
              <a:t>calea</a:t>
            </a:r>
            <a:r>
              <a:rPr lang="en-IE" sz="1900" b="1" dirty="0">
                <a:solidFill>
                  <a:srgbClr val="ED2A59"/>
                </a:solidFill>
              </a:rPr>
              <a:t> </a:t>
            </a:r>
            <a:r>
              <a:rPr lang="en-IE" sz="1900" dirty="0" err="1">
                <a:solidFill>
                  <a:srgbClr val="404040"/>
                </a:solidFill>
              </a:rPr>
              <a:t>către</a:t>
            </a:r>
            <a:r>
              <a:rPr lang="en-IE" sz="1900" dirty="0">
                <a:solidFill>
                  <a:srgbClr val="404040"/>
                </a:solidFill>
              </a:rPr>
              <a:t> o </a:t>
            </a:r>
            <a:r>
              <a:rPr lang="en-IE" sz="1900" dirty="0" err="1">
                <a:solidFill>
                  <a:srgbClr val="404040"/>
                </a:solidFill>
              </a:rPr>
              <a:t>rezolvare</a:t>
            </a:r>
            <a:r>
              <a:rPr lang="en-IE" sz="1900" dirty="0">
                <a:solidFill>
                  <a:srgbClr val="404040"/>
                </a:solidFill>
              </a:rPr>
              <a:t> a </a:t>
            </a:r>
            <a:r>
              <a:rPr lang="en-IE" sz="1900" dirty="0" err="1">
                <a:solidFill>
                  <a:srgbClr val="404040"/>
                </a:solidFill>
              </a:rPr>
              <a:t>problemelor</a:t>
            </a:r>
            <a:r>
              <a:rPr lang="en-IE" sz="1900" dirty="0">
                <a:solidFill>
                  <a:srgbClr val="404040"/>
                </a:solidFill>
              </a:rPr>
              <a:t> </a:t>
            </a:r>
            <a:r>
              <a:rPr lang="en-IE" sz="1900" dirty="0" err="1">
                <a:solidFill>
                  <a:srgbClr val="404040"/>
                </a:solidFill>
              </a:rPr>
              <a:t>sociale</a:t>
            </a:r>
            <a:r>
              <a:rPr lang="en-IE" sz="1900" dirty="0">
                <a:solidFill>
                  <a:srgbClr val="404040"/>
                </a:solidFill>
              </a:rPr>
              <a:t> </a:t>
            </a:r>
            <a:r>
              <a:rPr lang="en-IE" sz="1900" dirty="0" err="1">
                <a:solidFill>
                  <a:srgbClr val="404040"/>
                </a:solidFill>
              </a:rPr>
              <a:t>europene</a:t>
            </a:r>
            <a:r>
              <a:rPr lang="en-IE" sz="1900" dirty="0">
                <a:solidFill>
                  <a:srgbClr val="404040"/>
                </a:solidFill>
              </a:rPr>
              <a:t> </a:t>
            </a:r>
            <a:r>
              <a:rPr lang="en-IE" sz="1900" dirty="0" err="1">
                <a:solidFill>
                  <a:srgbClr val="404040"/>
                </a:solidFill>
              </a:rPr>
              <a:t>și</a:t>
            </a:r>
            <a:r>
              <a:rPr lang="en-IE" sz="1900" dirty="0">
                <a:solidFill>
                  <a:srgbClr val="404040"/>
                </a:solidFill>
              </a:rPr>
              <a:t> </a:t>
            </a:r>
            <a:r>
              <a:rPr lang="en-IE" sz="1900" dirty="0" err="1">
                <a:solidFill>
                  <a:srgbClr val="404040"/>
                </a:solidFill>
              </a:rPr>
              <a:t>globale</a:t>
            </a:r>
            <a:r>
              <a:rPr lang="en-IE" sz="1900" dirty="0">
                <a:solidFill>
                  <a:srgbClr val="404040"/>
                </a:solidFill>
              </a:rPr>
              <a:t>.</a:t>
            </a:r>
            <a:endParaRPr sz="1900" dirty="0">
              <a:solidFill>
                <a:srgbClr val="404040"/>
              </a:solidFill>
            </a:endParaRPr>
          </a:p>
          <a:p>
            <a:pPr marL="0" lvl="0" indent="0" algn="l" rtl="0">
              <a:lnSpc>
                <a:spcPct val="115000"/>
              </a:lnSpc>
              <a:spcBef>
                <a:spcPts val="0"/>
              </a:spcBef>
              <a:spcAft>
                <a:spcPts val="0"/>
              </a:spcAft>
              <a:buNone/>
            </a:pPr>
            <a:endParaRPr b="1" dirty="0">
              <a:solidFill>
                <a:srgbClr val="42B0C2"/>
              </a:solidFill>
            </a:endParaRPr>
          </a:p>
          <a:p>
            <a:pPr marL="342900" lvl="0" indent="-228600" algn="l" rtl="0">
              <a:lnSpc>
                <a:spcPct val="90000"/>
              </a:lnSpc>
              <a:spcBef>
                <a:spcPts val="1000"/>
              </a:spcBef>
              <a:spcAft>
                <a:spcPts val="0"/>
              </a:spcAft>
              <a:buClr>
                <a:schemeClr val="dk1"/>
              </a:buClr>
              <a:buSzPts val="1800"/>
              <a:buNone/>
            </a:pPr>
            <a:endParaRPr sz="1700" b="1" dirty="0">
              <a:solidFill>
                <a:srgbClr val="ED2A59"/>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dirty="0">
              <a:solidFill>
                <a:srgbClr val="ED2A59"/>
              </a:solidFill>
            </a:endParaRPr>
          </a:p>
        </p:txBody>
      </p:sp>
      <p:sp>
        <p:nvSpPr>
          <p:cNvPr id="415" name="Google Shape;415;p3"/>
          <p:cNvSpPr txBox="1">
            <a:spLocks noGrp="1"/>
          </p:cNvSpPr>
          <p:nvPr>
            <p:ph type="body" idx="4"/>
          </p:nvPr>
        </p:nvSpPr>
        <p:spPr>
          <a:xfrm>
            <a:off x="640575" y="211625"/>
            <a:ext cx="4824300" cy="626700"/>
          </a:xfrm>
          <a:prstGeom prst="rect">
            <a:avLst/>
          </a:prstGeom>
          <a:solidFill>
            <a:srgbClr val="42B0C2"/>
          </a:solidFill>
          <a:ln>
            <a:noFill/>
          </a:ln>
        </p:spPr>
        <p:txBody>
          <a:bodyPr spcFirstLastPara="1" wrap="square" lIns="91425" tIns="45700" rIns="91425" bIns="45700" anchor="ctr" anchorCtr="0">
            <a:noAutofit/>
          </a:bodyPr>
          <a:lstStyle/>
          <a:p>
            <a:pPr marL="0" lvl="0" indent="0" algn="l" rtl="0">
              <a:spcBef>
                <a:spcPts val="1000"/>
              </a:spcBef>
              <a:spcAft>
                <a:spcPts val="0"/>
              </a:spcAft>
              <a:buClr>
                <a:schemeClr val="dk1"/>
              </a:buClr>
              <a:buSzPts val="1100"/>
              <a:buNone/>
            </a:pPr>
            <a:endParaRPr sz="3200" b="1">
              <a:solidFill>
                <a:srgbClr val="FFFFFF"/>
              </a:solidFill>
            </a:endParaRPr>
          </a:p>
          <a:p>
            <a:pPr marL="0" lvl="0" indent="0" algn="l" rtl="0">
              <a:spcBef>
                <a:spcPts val="1000"/>
              </a:spcBef>
              <a:spcAft>
                <a:spcPts val="0"/>
              </a:spcAft>
              <a:buClr>
                <a:schemeClr val="dk1"/>
              </a:buClr>
              <a:buSzPts val="1100"/>
              <a:buFont typeface="Arial"/>
              <a:buNone/>
            </a:pPr>
            <a:r>
              <a:rPr lang="en-IE" sz="3200" b="1">
                <a:solidFill>
                  <a:srgbClr val="FFFFFF"/>
                </a:solidFill>
              </a:rPr>
              <a:t>Modul 2 Subiecte propuse </a:t>
            </a:r>
            <a:endParaRPr sz="3200" b="1">
              <a:solidFill>
                <a:srgbClr val="FFFFFF"/>
              </a:solidFill>
            </a:endParaRPr>
          </a:p>
          <a:p>
            <a:pPr marL="0" lvl="0" indent="0" algn="l" rtl="0">
              <a:lnSpc>
                <a:spcPct val="90000"/>
              </a:lnSpc>
              <a:spcBef>
                <a:spcPts val="0"/>
              </a:spcBef>
              <a:spcAft>
                <a:spcPts val="0"/>
              </a:spcAft>
              <a:buClr>
                <a:schemeClr val="lt1"/>
              </a:buClr>
              <a:buSzPts val="3200"/>
              <a:buNone/>
            </a:pPr>
            <a:endParaRPr sz="3200" b="1">
              <a:solidFill>
                <a:schemeClr val="lt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0"/>
          <p:cNvSpPr txBox="1">
            <a:spLocks noGrp="1"/>
          </p:cNvSpPr>
          <p:nvPr>
            <p:ph type="body" idx="1"/>
          </p:nvPr>
        </p:nvSpPr>
        <p:spPr>
          <a:xfrm>
            <a:off x="3757188" y="328963"/>
            <a:ext cx="8187162" cy="67888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0A67A"/>
              </a:buClr>
              <a:buSzPts val="2400"/>
              <a:buNone/>
            </a:pPr>
            <a:r>
              <a:rPr lang="ro-RO" b="1" i="1" dirty="0" smtClean="0">
                <a:solidFill>
                  <a:srgbClr val="40A67A"/>
                </a:solidFill>
              </a:rPr>
              <a:t>Agricultura ne furnizează mâncarea care ne ține în viață</a:t>
            </a:r>
            <a:r>
              <a:rPr lang="en-IE" b="1" i="1" dirty="0" smtClean="0">
                <a:solidFill>
                  <a:srgbClr val="40A67A"/>
                </a:solidFill>
              </a:rPr>
              <a:t>. </a:t>
            </a:r>
            <a:r>
              <a:rPr lang="en-IE" b="1" i="1" dirty="0">
                <a:solidFill>
                  <a:srgbClr val="40A67A"/>
                </a:solidFill>
              </a:rPr>
              <a:t>Are </a:t>
            </a:r>
            <a:r>
              <a:rPr lang="en-IE" b="1" i="1" dirty="0" err="1">
                <a:solidFill>
                  <a:srgbClr val="40A67A"/>
                </a:solidFill>
              </a:rPr>
              <a:t>puterea</a:t>
            </a:r>
            <a:r>
              <a:rPr lang="en-IE" b="1" i="1" dirty="0">
                <a:solidFill>
                  <a:srgbClr val="40A67A"/>
                </a:solidFill>
              </a:rPr>
              <a:t> </a:t>
            </a:r>
            <a:r>
              <a:rPr lang="en-IE" b="1" i="1" dirty="0" err="1">
                <a:solidFill>
                  <a:srgbClr val="40A67A"/>
                </a:solidFill>
              </a:rPr>
              <a:t>să</a:t>
            </a:r>
            <a:r>
              <a:rPr lang="en-IE" b="1" i="1" dirty="0">
                <a:solidFill>
                  <a:srgbClr val="40A67A"/>
                </a:solidFill>
              </a:rPr>
              <a:t> ne </a:t>
            </a:r>
            <a:r>
              <a:rPr lang="en-IE" b="1" i="1" dirty="0" err="1">
                <a:solidFill>
                  <a:srgbClr val="40A67A"/>
                </a:solidFill>
              </a:rPr>
              <a:t>însănătoșească</a:t>
            </a:r>
            <a:r>
              <a:rPr lang="en-IE" b="1" i="1" dirty="0">
                <a:solidFill>
                  <a:srgbClr val="40A67A"/>
                </a:solidFill>
              </a:rPr>
              <a:t> </a:t>
            </a:r>
            <a:r>
              <a:rPr lang="en-IE" b="1" i="1" dirty="0" err="1">
                <a:solidFill>
                  <a:srgbClr val="40A67A"/>
                </a:solidFill>
              </a:rPr>
              <a:t>sau</a:t>
            </a:r>
            <a:r>
              <a:rPr lang="en-IE" b="1" i="1" dirty="0">
                <a:solidFill>
                  <a:srgbClr val="40A67A"/>
                </a:solidFill>
              </a:rPr>
              <a:t> </a:t>
            </a:r>
            <a:r>
              <a:rPr lang="en-IE" b="1" i="1" dirty="0" err="1">
                <a:solidFill>
                  <a:srgbClr val="40A67A"/>
                </a:solidFill>
              </a:rPr>
              <a:t>să</a:t>
            </a:r>
            <a:r>
              <a:rPr lang="en-IE" b="1" i="1" dirty="0">
                <a:solidFill>
                  <a:srgbClr val="40A67A"/>
                </a:solidFill>
              </a:rPr>
              <a:t> ne </a:t>
            </a:r>
            <a:endParaRPr b="1" i="1" dirty="0">
              <a:solidFill>
                <a:srgbClr val="40A67A"/>
              </a:solidFill>
            </a:endParaRPr>
          </a:p>
          <a:p>
            <a:pPr marL="0" lvl="0" indent="0" algn="ctr" rtl="0">
              <a:lnSpc>
                <a:spcPct val="90000"/>
              </a:lnSpc>
              <a:spcBef>
                <a:spcPts val="0"/>
              </a:spcBef>
              <a:spcAft>
                <a:spcPts val="0"/>
              </a:spcAft>
              <a:buClr>
                <a:srgbClr val="40A67A"/>
              </a:buClr>
              <a:buSzPts val="2400"/>
              <a:buNone/>
            </a:pPr>
            <a:r>
              <a:rPr lang="en-IE" b="1" i="1" dirty="0" err="1">
                <a:solidFill>
                  <a:srgbClr val="40A67A"/>
                </a:solidFill>
              </a:rPr>
              <a:t>îmbolnăvească</a:t>
            </a:r>
            <a:r>
              <a:rPr lang="en-IE" b="1" i="1" dirty="0">
                <a:solidFill>
                  <a:srgbClr val="40A67A"/>
                </a:solidFill>
              </a:rPr>
              <a:t>. </a:t>
            </a:r>
            <a:r>
              <a:rPr lang="ro-RO" b="1" i="1" dirty="0" smtClean="0">
                <a:solidFill>
                  <a:srgbClr val="40A67A"/>
                </a:solidFill>
              </a:rPr>
              <a:t>Sistemele de alimentație existente pun o presiune imposibilă pe planetă</a:t>
            </a:r>
            <a:r>
              <a:rPr lang="en-IE" b="1" i="1" dirty="0" smtClean="0">
                <a:solidFill>
                  <a:srgbClr val="40A67A"/>
                </a:solidFill>
              </a:rPr>
              <a:t>! </a:t>
            </a:r>
            <a:endParaRPr b="1" i="1" dirty="0">
              <a:solidFill>
                <a:srgbClr val="40A67A"/>
              </a:solidFill>
            </a:endParaRPr>
          </a:p>
          <a:p>
            <a:pPr marL="342900" lvl="0" indent="-342900" algn="l" rtl="0">
              <a:lnSpc>
                <a:spcPct val="90000"/>
              </a:lnSpc>
              <a:spcBef>
                <a:spcPts val="1000"/>
              </a:spcBef>
              <a:spcAft>
                <a:spcPts val="0"/>
              </a:spcAft>
              <a:buClr>
                <a:srgbClr val="3F3F3F"/>
              </a:buClr>
              <a:buSzPts val="2400"/>
              <a:buFont typeface="Noto Sans Symbols"/>
              <a:buChar char="✔"/>
            </a:pPr>
            <a:r>
              <a:rPr lang="ro-RO" dirty="0" smtClean="0">
                <a:solidFill>
                  <a:srgbClr val="3F3F3F"/>
                </a:solidFill>
              </a:rPr>
              <a:t>Eficientizarea </a:t>
            </a:r>
            <a:r>
              <a:rPr lang="ro-RO" b="1" i="1" dirty="0" smtClean="0">
                <a:solidFill>
                  <a:srgbClr val="3F3F3F"/>
                </a:solidFill>
              </a:rPr>
              <a:t>producției, depozitării și reutilizării terenului agricol</a:t>
            </a:r>
            <a:r>
              <a:rPr lang="ro-RO" dirty="0" smtClean="0">
                <a:solidFill>
                  <a:srgbClr val="3F3F3F"/>
                </a:solidFill>
              </a:rPr>
              <a:t>, astfel încât sâ se asigure sustenabilitatea</a:t>
            </a:r>
            <a:r>
              <a:rPr lang="en-IE" dirty="0" smtClean="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ro-RO" dirty="0" smtClean="0">
                <a:solidFill>
                  <a:srgbClr val="3F3F3F"/>
                </a:solidFill>
              </a:rPr>
              <a:t>Modificarea </a:t>
            </a:r>
            <a:r>
              <a:rPr lang="ro-RO" b="1" i="1" dirty="0" smtClean="0">
                <a:solidFill>
                  <a:srgbClr val="3F3F3F"/>
                </a:solidFill>
              </a:rPr>
              <a:t>modelelor de consum</a:t>
            </a:r>
            <a:r>
              <a:rPr lang="ro-RO" dirty="0" smtClean="0">
                <a:solidFill>
                  <a:srgbClr val="3F3F3F"/>
                </a:solidFill>
              </a:rPr>
              <a:t>, pentru a se putea asigura mâncare pentru toată lumea. Reducerea pierderilor și a </a:t>
            </a:r>
            <a:r>
              <a:rPr lang="ro-RO" b="1" i="1" dirty="0" smtClean="0">
                <a:solidFill>
                  <a:srgbClr val="3F3F3F"/>
                </a:solidFill>
              </a:rPr>
              <a:t>risipei alimentare</a:t>
            </a:r>
            <a:r>
              <a:rPr lang="en-IE" dirty="0" smtClean="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ro-RO" b="1" i="1" dirty="0" smtClean="0">
                <a:solidFill>
                  <a:srgbClr val="3F3F3F"/>
                </a:solidFill>
              </a:rPr>
              <a:t>Sănătatea oamenilor și a planetei </a:t>
            </a:r>
            <a:r>
              <a:rPr lang="ro-RO" dirty="0" smtClean="0">
                <a:solidFill>
                  <a:srgbClr val="3F3F3F"/>
                </a:solidFill>
              </a:rPr>
              <a:t>este aliniată la jumătate din amprenta globală a dietelor</a:t>
            </a:r>
            <a:r>
              <a:rPr lang="en-IE" dirty="0" smtClean="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ro-RO" b="1" i="1" dirty="0" smtClean="0">
                <a:solidFill>
                  <a:srgbClr val="3F3F3F"/>
                </a:solidFill>
              </a:rPr>
              <a:t>Educarea fermierilor  </a:t>
            </a:r>
            <a:r>
              <a:rPr lang="ro-RO" dirty="0" smtClean="0">
                <a:solidFill>
                  <a:srgbClr val="3F3F3F"/>
                </a:solidFill>
              </a:rPr>
              <a:t>și a tinerilor despre noile practici agricole care cresc calitatea recoltelor</a:t>
            </a:r>
            <a:r>
              <a:rPr lang="en-IE" dirty="0" smtClean="0">
                <a:solidFill>
                  <a:srgbClr val="3F3F3F"/>
                </a:solidFill>
              </a:rPr>
              <a:t>. </a:t>
            </a:r>
            <a:endParaRPr dirty="0"/>
          </a:p>
          <a:p>
            <a:pPr marL="342900" lvl="0" indent="-342900" algn="l" rtl="0">
              <a:lnSpc>
                <a:spcPct val="90000"/>
              </a:lnSpc>
              <a:spcBef>
                <a:spcPts val="1000"/>
              </a:spcBef>
              <a:spcAft>
                <a:spcPts val="0"/>
              </a:spcAft>
              <a:buClr>
                <a:srgbClr val="3F3F3F"/>
              </a:buClr>
              <a:buSzPts val="2400"/>
              <a:buFont typeface="Noto Sans Symbols"/>
              <a:buChar char="✔"/>
            </a:pPr>
            <a:r>
              <a:rPr lang="ro-RO" dirty="0" smtClean="0">
                <a:solidFill>
                  <a:srgbClr val="3F3F3F"/>
                </a:solidFill>
              </a:rPr>
              <a:t>Crearea unor </a:t>
            </a:r>
            <a:r>
              <a:rPr lang="ro-RO" b="1" i="1" dirty="0" smtClean="0">
                <a:solidFill>
                  <a:srgbClr val="3F3F3F"/>
                </a:solidFill>
              </a:rPr>
              <a:t>comunități puternice </a:t>
            </a:r>
            <a:r>
              <a:rPr lang="ro-RO" dirty="0" smtClean="0">
                <a:solidFill>
                  <a:srgbClr val="3F3F3F"/>
                </a:solidFill>
              </a:rPr>
              <a:t>care să își dezvolte propriile grădini de legume, să mănânce sănătos și să organizeze ateliere de lucru pe subiectul nutriției</a:t>
            </a:r>
            <a:r>
              <a:rPr lang="en-IE" dirty="0" smtClean="0">
                <a:solidFill>
                  <a:srgbClr val="3F3F3F"/>
                </a:solidFill>
              </a:rPr>
              <a:t>.  </a:t>
            </a:r>
            <a:endParaRPr dirty="0"/>
          </a:p>
          <a:p>
            <a:pPr marL="342900" lvl="0" indent="-190500" algn="l" rtl="0">
              <a:lnSpc>
                <a:spcPct val="90000"/>
              </a:lnSpc>
              <a:spcBef>
                <a:spcPts val="1000"/>
              </a:spcBef>
              <a:spcAft>
                <a:spcPts val="0"/>
              </a:spcAft>
              <a:buClr>
                <a:schemeClr val="dk1"/>
              </a:buClr>
              <a:buSzPts val="2400"/>
              <a:buFont typeface="Noto Sans Symbols"/>
              <a:buNone/>
            </a:pPr>
            <a:endParaRPr i="0" dirty="0">
              <a:solidFill>
                <a:srgbClr val="3F3F3F"/>
              </a:solidFill>
            </a:endParaRPr>
          </a:p>
          <a:p>
            <a:pPr marL="342900" lvl="0" indent="-190500" algn="l" rtl="0">
              <a:lnSpc>
                <a:spcPct val="90000"/>
              </a:lnSpc>
              <a:spcBef>
                <a:spcPts val="1000"/>
              </a:spcBef>
              <a:spcAft>
                <a:spcPts val="0"/>
              </a:spcAft>
              <a:buClr>
                <a:schemeClr val="dk1"/>
              </a:buClr>
              <a:buSzPts val="2400"/>
              <a:buFont typeface="Noto Sans Symbols"/>
              <a:buNone/>
            </a:pPr>
            <a:endParaRPr dirty="0">
              <a:solidFill>
                <a:srgbClr val="3F3F3F"/>
              </a:solidFill>
            </a:endParaRPr>
          </a:p>
          <a:p>
            <a:pPr marL="0" lvl="0" indent="0" algn="ctr" rtl="0">
              <a:lnSpc>
                <a:spcPct val="90000"/>
              </a:lnSpc>
              <a:spcBef>
                <a:spcPts val="1000"/>
              </a:spcBef>
              <a:spcAft>
                <a:spcPts val="0"/>
              </a:spcAft>
              <a:buClr>
                <a:schemeClr val="dk1"/>
              </a:buClr>
              <a:buSzPts val="3200"/>
              <a:buNone/>
            </a:pPr>
            <a:endParaRPr sz="3200" b="1"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601" name="Google Shape;601;p30"/>
          <p:cNvSpPr txBox="1">
            <a:spLocks noGrp="1"/>
          </p:cNvSpPr>
          <p:nvPr>
            <p:ph type="body" idx="2"/>
          </p:nvPr>
        </p:nvSpPr>
        <p:spPr>
          <a:xfrm>
            <a:off x="129284" y="-87661"/>
            <a:ext cx="3250200" cy="61794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20000"/>
              </a:lnSpc>
              <a:spcBef>
                <a:spcPts val="0"/>
              </a:spcBef>
              <a:spcAft>
                <a:spcPts val="0"/>
              </a:spcAft>
              <a:buClr>
                <a:srgbClr val="3F3F3F"/>
              </a:buClr>
              <a:buSzPct val="100000"/>
              <a:buNone/>
            </a:pPr>
            <a:r>
              <a:rPr lang="en-IE" sz="14400" b="1" dirty="0" err="1">
                <a:solidFill>
                  <a:srgbClr val="3F3F3F"/>
                </a:solidFill>
              </a:rPr>
              <a:t>Foametea</a:t>
            </a:r>
            <a:r>
              <a:rPr lang="en-IE" sz="14400" b="1" dirty="0">
                <a:solidFill>
                  <a:srgbClr val="3F3F3F"/>
                </a:solidFill>
              </a:rPr>
              <a:t> </a:t>
            </a:r>
            <a:r>
              <a:rPr lang="en-IE" sz="14400" b="1" dirty="0" err="1">
                <a:solidFill>
                  <a:srgbClr val="3F3F3F"/>
                </a:solidFill>
              </a:rPr>
              <a:t>mondială</a:t>
            </a:r>
            <a:endParaRPr sz="14400" b="1" dirty="0">
              <a:solidFill>
                <a:srgbClr val="3F3F3F"/>
              </a:solidFill>
            </a:endParaRPr>
          </a:p>
          <a:p>
            <a:pPr marL="0" lvl="0" indent="0" algn="ctr" rtl="0">
              <a:lnSpc>
                <a:spcPct val="120000"/>
              </a:lnSpc>
              <a:spcBef>
                <a:spcPts val="0"/>
              </a:spcBef>
              <a:spcAft>
                <a:spcPts val="0"/>
              </a:spcAft>
              <a:buClr>
                <a:schemeClr val="lt1"/>
              </a:buClr>
              <a:buSzPct val="100000"/>
              <a:buNone/>
            </a:pPr>
            <a:endParaRPr sz="1000" b="1" dirty="0">
              <a:solidFill>
                <a:srgbClr val="3F3F3F"/>
              </a:solidFill>
            </a:endParaRPr>
          </a:p>
          <a:p>
            <a:pPr marL="0" lvl="0" indent="0" algn="ctr" rtl="0">
              <a:lnSpc>
                <a:spcPct val="120000"/>
              </a:lnSpc>
              <a:spcBef>
                <a:spcPts val="0"/>
              </a:spcBef>
              <a:spcAft>
                <a:spcPts val="0"/>
              </a:spcAft>
              <a:buClr>
                <a:schemeClr val="lt1"/>
              </a:buClr>
              <a:buSzPct val="100000"/>
              <a:buNone/>
            </a:pPr>
            <a:endParaRPr sz="1000" b="1" dirty="0">
              <a:solidFill>
                <a:srgbClr val="3F3F3F"/>
              </a:solidFill>
            </a:endParaRPr>
          </a:p>
          <a:p>
            <a:pPr marL="0" lvl="0" indent="0" algn="ctr" rtl="0">
              <a:lnSpc>
                <a:spcPct val="120000"/>
              </a:lnSpc>
              <a:spcBef>
                <a:spcPts val="0"/>
              </a:spcBef>
              <a:spcAft>
                <a:spcPts val="0"/>
              </a:spcAft>
              <a:buClr>
                <a:schemeClr val="lt1"/>
              </a:buClr>
              <a:buSzPct val="100000"/>
              <a:buNone/>
            </a:pPr>
            <a:endParaRPr sz="14400" b="1" dirty="0">
              <a:solidFill>
                <a:srgbClr val="3F3F3F"/>
              </a:solidFill>
            </a:endParaRPr>
          </a:p>
          <a:p>
            <a:pPr marL="0" lvl="0" indent="0" algn="ctr" rtl="0">
              <a:lnSpc>
                <a:spcPct val="120000"/>
              </a:lnSpc>
              <a:spcBef>
                <a:spcPts val="0"/>
              </a:spcBef>
              <a:spcAft>
                <a:spcPts val="0"/>
              </a:spcAft>
              <a:buClr>
                <a:srgbClr val="3F3F3F"/>
              </a:buClr>
              <a:buSzPct val="100000"/>
              <a:buNone/>
            </a:pPr>
            <a:r>
              <a:rPr lang="ro-RO" sz="14400" b="1" dirty="0" smtClean="0">
                <a:solidFill>
                  <a:srgbClr val="3F3F3F"/>
                </a:solidFill>
              </a:rPr>
              <a:t>Reflectorul pe agricultură</a:t>
            </a:r>
          </a:p>
          <a:p>
            <a:pPr marL="0" lvl="0" indent="0" algn="ctr" rtl="0">
              <a:lnSpc>
                <a:spcPct val="120000"/>
              </a:lnSpc>
              <a:spcBef>
                <a:spcPts val="0"/>
              </a:spcBef>
              <a:spcAft>
                <a:spcPts val="0"/>
              </a:spcAft>
              <a:buClr>
                <a:srgbClr val="3F3F3F"/>
              </a:buClr>
              <a:buSzPct val="100000"/>
              <a:buNone/>
            </a:pPr>
            <a:endParaRPr sz="14400" b="1" dirty="0">
              <a:solidFill>
                <a:srgbClr val="3F3F3F"/>
              </a:solidFill>
            </a:endParaRPr>
          </a:p>
          <a:p>
            <a:pPr marL="0" lvl="0" indent="0" algn="ctr" rtl="0">
              <a:lnSpc>
                <a:spcPct val="120000"/>
              </a:lnSpc>
              <a:spcBef>
                <a:spcPts val="0"/>
              </a:spcBef>
              <a:spcAft>
                <a:spcPts val="0"/>
              </a:spcAft>
              <a:buClr>
                <a:srgbClr val="3F3F3F"/>
              </a:buClr>
              <a:buSzPct val="100000"/>
              <a:buNone/>
            </a:pPr>
            <a:r>
              <a:rPr lang="ro-RO" sz="14400" b="1" i="1" dirty="0" smtClean="0">
                <a:solidFill>
                  <a:srgbClr val="3F3F3F"/>
                </a:solidFill>
              </a:rPr>
              <a:t>Provocările</a:t>
            </a:r>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rgbClr val="3F3F3F"/>
              </a:buClr>
              <a:buSzPct val="100000"/>
              <a:buNone/>
            </a:pPr>
            <a:r>
              <a:rPr lang="en-IE" b="1" u="sng" dirty="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World Wildlife Fund</a:t>
            </a:r>
            <a:endParaRPr b="1" dirty="0">
              <a:solidFill>
                <a:srgbClr val="3F3F3F"/>
              </a:solidFill>
            </a:endParaRPr>
          </a:p>
        </p:txBody>
      </p:sp>
      <p:pic>
        <p:nvPicPr>
          <p:cNvPr id="602" name="Google Shape;602;p30" descr="A person sleeping on the ground&#10;&#10;Description automatically generated with low confidence"/>
          <p:cNvPicPr preferRelativeResize="0"/>
          <p:nvPr/>
        </p:nvPicPr>
        <p:blipFill rotWithShape="1">
          <a:blip r:embed="rId4">
            <a:alphaModFix/>
          </a:blip>
          <a:srcRect/>
          <a:stretch/>
        </p:blipFill>
        <p:spPr>
          <a:xfrm>
            <a:off x="0" y="4042064"/>
            <a:ext cx="3508744" cy="23044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1"/>
          <p:cNvSpPr txBox="1">
            <a:spLocks noGrp="1"/>
          </p:cNvSpPr>
          <p:nvPr>
            <p:ph type="body" idx="1"/>
          </p:nvPr>
        </p:nvSpPr>
        <p:spPr>
          <a:xfrm>
            <a:off x="3835021" y="352275"/>
            <a:ext cx="7744596" cy="658885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0A67A"/>
              </a:buClr>
              <a:buSzPts val="2400"/>
              <a:buNone/>
            </a:pPr>
            <a:r>
              <a:rPr lang="ro-RO" b="1" dirty="0" smtClean="0">
                <a:solidFill>
                  <a:srgbClr val="40A67A"/>
                </a:solidFill>
              </a:rPr>
              <a:t>Abordarea directă a pierderilor din agricultură nu este doar un mod imediat de a reduce foametea, dar și o soluție pentru îmbunătățirea calității vieții și a resurselor financiare</a:t>
            </a:r>
          </a:p>
          <a:p>
            <a:pPr marL="0" lvl="0" indent="0" algn="l" rtl="0">
              <a:lnSpc>
                <a:spcPct val="90000"/>
              </a:lnSpc>
              <a:spcBef>
                <a:spcPts val="1000"/>
              </a:spcBef>
              <a:spcAft>
                <a:spcPts val="0"/>
              </a:spcAft>
              <a:buClr>
                <a:srgbClr val="ED2A59"/>
              </a:buClr>
              <a:buSzPts val="2200"/>
              <a:buNone/>
            </a:pPr>
            <a:r>
              <a:rPr lang="ro-RO" sz="2200" b="1" dirty="0" smtClean="0">
                <a:solidFill>
                  <a:srgbClr val="ED2A59"/>
                </a:solidFill>
              </a:rPr>
              <a:t>Provocarea depozitării alimentelor. </a:t>
            </a:r>
            <a:r>
              <a:rPr lang="ro-RO" sz="2200" dirty="0" smtClean="0">
                <a:solidFill>
                  <a:srgbClr val="3F3F3F"/>
                </a:solidFill>
              </a:rPr>
              <a:t>Fermierii produc peste 80% din mâncarea din țările în curs de dezvoltare. Provocarea o reprezintă producția slabă, lipsa educației potrivite și pierderile regulate de circa 40%, din cauza lipsei depozitării adecvate și a nevoii de vânzare imediat după recoltare, la prețuri mici, generate de oferta mult prea semnificativă</a:t>
            </a:r>
            <a:r>
              <a:rPr lang="en-IE" sz="2200" dirty="0" smtClean="0">
                <a:solidFill>
                  <a:srgbClr val="3F3F3F"/>
                </a:solidFill>
              </a:rPr>
              <a:t>. </a:t>
            </a:r>
            <a:endParaRPr sz="2200" b="0" i="0" dirty="0">
              <a:solidFill>
                <a:srgbClr val="3F3F3F"/>
              </a:solidFill>
            </a:endParaRPr>
          </a:p>
          <a:p>
            <a:pPr marL="0" lvl="0" indent="0" algn="ctr" rtl="0">
              <a:lnSpc>
                <a:spcPct val="90000"/>
              </a:lnSpc>
              <a:spcBef>
                <a:spcPts val="1000"/>
              </a:spcBef>
              <a:spcAft>
                <a:spcPts val="0"/>
              </a:spcAft>
              <a:buClr>
                <a:srgbClr val="3F3F3F"/>
              </a:buClr>
              <a:buSzPts val="2200"/>
              <a:buNone/>
            </a:pPr>
            <a:r>
              <a:rPr lang="ro-RO" sz="2200" b="1" dirty="0" smtClean="0">
                <a:solidFill>
                  <a:srgbClr val="3F3F3F"/>
                </a:solidFill>
              </a:rPr>
              <a:t>Pierderile de mâncare îi costă pe fermierii din zona sub-sahariană </a:t>
            </a:r>
            <a:r>
              <a:rPr lang="ro-RO" sz="2200" b="1" u="sng" dirty="0" smtClean="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 miliarde de dolari în fiecare an.</a:t>
            </a:r>
            <a:r>
              <a:rPr lang="ro-RO" sz="2200" b="1" dirty="0" smtClean="0">
                <a:solidFill>
                  <a:srgbClr val="3F3F3F"/>
                </a:solidFill>
              </a:rPr>
              <a:t> Imaginează-ți ce posibilități ar fi, dacă fermierii ar putea să își protejeze recoltele</a:t>
            </a:r>
            <a:r>
              <a:rPr lang="en-IE" sz="2200" b="1" dirty="0" smtClean="0">
                <a:solidFill>
                  <a:srgbClr val="3F3F3F"/>
                </a:solidFill>
              </a:rPr>
              <a:t>! </a:t>
            </a:r>
            <a:endParaRPr dirty="0"/>
          </a:p>
          <a:p>
            <a:pPr marL="0" lvl="0" indent="0" algn="ctr" rtl="0">
              <a:lnSpc>
                <a:spcPct val="90000"/>
              </a:lnSpc>
              <a:spcBef>
                <a:spcPts val="1000"/>
              </a:spcBef>
              <a:spcAft>
                <a:spcPts val="0"/>
              </a:spcAft>
              <a:buClr>
                <a:srgbClr val="40A67A"/>
              </a:buClr>
              <a:buSzPts val="2200"/>
              <a:buNone/>
            </a:pPr>
            <a:r>
              <a:rPr lang="en-IE" sz="2200" b="1" dirty="0" err="1">
                <a:solidFill>
                  <a:srgbClr val="40A67A"/>
                </a:solidFill>
              </a:rPr>
              <a:t>Soluția</a:t>
            </a:r>
            <a:r>
              <a:rPr lang="en-IE" sz="2200" b="1" dirty="0">
                <a:solidFill>
                  <a:srgbClr val="40A67A"/>
                </a:solidFill>
              </a:rPr>
              <a:t> </a:t>
            </a:r>
            <a:r>
              <a:rPr lang="en-IE" sz="2200" dirty="0">
                <a:solidFill>
                  <a:srgbClr val="3F3F3F"/>
                </a:solidFill>
              </a:rPr>
              <a:t>e </a:t>
            </a:r>
            <a:r>
              <a:rPr lang="en-IE" sz="2200" dirty="0" err="1">
                <a:solidFill>
                  <a:srgbClr val="3F3F3F"/>
                </a:solidFill>
              </a:rPr>
              <a:t>adaptarea</a:t>
            </a:r>
            <a:r>
              <a:rPr lang="en-IE" sz="2200" dirty="0">
                <a:solidFill>
                  <a:srgbClr val="3F3F3F"/>
                </a:solidFill>
              </a:rPr>
              <a:t> </a:t>
            </a:r>
            <a:r>
              <a:rPr lang="en-IE" sz="2200" dirty="0" err="1">
                <a:solidFill>
                  <a:srgbClr val="3F3F3F"/>
                </a:solidFill>
              </a:rPr>
              <a:t>unor</a:t>
            </a:r>
            <a:r>
              <a:rPr lang="en-IE" sz="2200" dirty="0">
                <a:solidFill>
                  <a:srgbClr val="3F3F3F"/>
                </a:solidFill>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tehnologii</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pentru</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modificarea</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managementului</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în</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logistică</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și</a:t>
            </a:r>
            <a:r>
              <a:rPr lang="en-IE" sz="22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200" b="1" u="sng" dirty="0" err="1"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ofer</a:t>
            </a:r>
            <a:r>
              <a:rPr lang="ro-RO" sz="2200" b="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tă</a:t>
            </a:r>
            <a:r>
              <a:rPr lang="en-IE" sz="2200" b="1" dirty="0" smtClean="0">
                <a:solidFill>
                  <a:srgbClr val="009FD8"/>
                </a:solidFill>
              </a:rPr>
              <a:t>, </a:t>
            </a:r>
            <a:r>
              <a:rPr lang="en-IE" sz="2200" dirty="0">
                <a:solidFill>
                  <a:srgbClr val="3F3F3F"/>
                </a:solidFill>
              </a:rPr>
              <a:t>care </a:t>
            </a:r>
            <a:r>
              <a:rPr lang="ro-RO" sz="2200" dirty="0" smtClean="0">
                <a:solidFill>
                  <a:srgbClr val="3F3F3F"/>
                </a:solidFill>
              </a:rPr>
              <a:t>să permită fermierilor să cumpere silozuri la prețuri mici și să acceseze traininguri în domeniu. În Uganda, fermierii au reușit să reducă cu 98% pierderile datorate problemei depozitării și 40.000 de fermieri au beneficiat de acest avantaj</a:t>
            </a:r>
            <a:r>
              <a:rPr lang="en-IE" sz="2200" dirty="0" smtClean="0">
                <a:solidFill>
                  <a:srgbClr val="3F3F3F"/>
                </a:solidFill>
              </a:rPr>
              <a:t>.  </a:t>
            </a:r>
            <a:endParaRPr sz="2200" b="0" i="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608" name="Google Shape;608;p31"/>
          <p:cNvSpPr txBox="1">
            <a:spLocks noGrp="1"/>
          </p:cNvSpPr>
          <p:nvPr>
            <p:ph type="body" idx="2"/>
          </p:nvPr>
        </p:nvSpPr>
        <p:spPr>
          <a:xfrm>
            <a:off x="144740" y="96174"/>
            <a:ext cx="3250193" cy="617944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20000"/>
              </a:lnSpc>
              <a:spcBef>
                <a:spcPts val="0"/>
              </a:spcBef>
              <a:spcAft>
                <a:spcPts val="0"/>
              </a:spcAft>
              <a:buClr>
                <a:schemeClr val="lt1"/>
              </a:buClr>
              <a:buSzPct val="100000"/>
              <a:buNone/>
            </a:pPr>
            <a:endParaRPr sz="1000" b="1">
              <a:solidFill>
                <a:srgbClr val="3F3F3F"/>
              </a:solidFill>
            </a:endParaRPr>
          </a:p>
          <a:p>
            <a:pPr marL="0" lvl="0" indent="0" algn="ctr" rtl="0">
              <a:lnSpc>
                <a:spcPct val="120000"/>
              </a:lnSpc>
              <a:spcBef>
                <a:spcPts val="0"/>
              </a:spcBef>
              <a:spcAft>
                <a:spcPts val="0"/>
              </a:spcAft>
              <a:buClr>
                <a:schemeClr val="lt1"/>
              </a:buClr>
              <a:buSzPct val="100000"/>
              <a:buNone/>
            </a:pPr>
            <a:endParaRPr sz="1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rgbClr val="3F3F3F"/>
              </a:buClr>
              <a:buSzPct val="100000"/>
              <a:buNone/>
            </a:pPr>
            <a:r>
              <a:rPr lang="en-IE" sz="14400" b="1">
                <a:solidFill>
                  <a:srgbClr val="3F3F3F"/>
                </a:solidFill>
              </a:rPr>
              <a:t>Reflectorul pe agricultură</a:t>
            </a:r>
            <a:endParaRPr sz="4000" b="1">
              <a:solidFill>
                <a:srgbClr val="3F3F3F"/>
              </a:solidFill>
            </a:endParaRPr>
          </a:p>
          <a:p>
            <a:pPr marL="0" lvl="0" indent="0" algn="ctr" rtl="0">
              <a:lnSpc>
                <a:spcPct val="120000"/>
              </a:lnSpc>
              <a:spcBef>
                <a:spcPts val="0"/>
              </a:spcBef>
              <a:spcAft>
                <a:spcPts val="0"/>
              </a:spcAft>
              <a:buClr>
                <a:srgbClr val="3F3F3F"/>
              </a:buClr>
              <a:buSzPct val="100000"/>
              <a:buNone/>
            </a:pPr>
            <a:r>
              <a:rPr lang="en-IE" sz="14400" i="1">
                <a:solidFill>
                  <a:srgbClr val="3F3F3F"/>
                </a:solidFill>
              </a:rPr>
              <a:t>Depozitarea alimentelor</a:t>
            </a:r>
            <a:endParaRPr sz="14400" i="1">
              <a:solidFill>
                <a:srgbClr val="3F3F3F"/>
              </a:solidFill>
            </a:endParaRPr>
          </a:p>
          <a:p>
            <a:pPr marL="0" lvl="0" indent="0" algn="ctr" rtl="0">
              <a:lnSpc>
                <a:spcPct val="120000"/>
              </a:lnSpc>
              <a:spcBef>
                <a:spcPts val="0"/>
              </a:spcBef>
              <a:spcAft>
                <a:spcPts val="0"/>
              </a:spcAft>
              <a:buClr>
                <a:schemeClr val="lt1"/>
              </a:buClr>
              <a:buSzPct val="100000"/>
              <a:buNone/>
            </a:pPr>
            <a:endParaRPr sz="11100" b="1">
              <a:solidFill>
                <a:srgbClr val="3F3F3F"/>
              </a:solidFill>
            </a:endParaRPr>
          </a:p>
          <a:p>
            <a:pPr marL="0" lvl="0" indent="0" algn="ctr" rtl="0">
              <a:lnSpc>
                <a:spcPct val="120000"/>
              </a:lnSpc>
              <a:spcBef>
                <a:spcPts val="0"/>
              </a:spcBef>
              <a:spcAft>
                <a:spcPts val="0"/>
              </a:spcAft>
              <a:buClr>
                <a:schemeClr val="lt1"/>
              </a:buClr>
              <a:buSzPct val="100000"/>
              <a:buNone/>
            </a:pPr>
            <a:endParaRPr sz="111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120000"/>
              </a:lnSpc>
              <a:spcBef>
                <a:spcPts val="0"/>
              </a:spcBef>
              <a:spcAft>
                <a:spcPts val="0"/>
              </a:spcAft>
              <a:buClr>
                <a:schemeClr val="lt1"/>
              </a:buClr>
              <a:buSzPct val="100000"/>
              <a:buNone/>
            </a:pPr>
            <a:endParaRPr sz="4000" b="1">
              <a:solidFill>
                <a:srgbClr val="3F3F3F"/>
              </a:solidFill>
            </a:endParaRPr>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chemeClr val="lt1"/>
              </a:buClr>
              <a:buSzPct val="100000"/>
              <a:buNone/>
            </a:pPr>
            <a:endParaRPr b="1"/>
          </a:p>
          <a:p>
            <a:pPr marL="0" lvl="0" indent="0" algn="ctr" rtl="0">
              <a:lnSpc>
                <a:spcPct val="90000"/>
              </a:lnSpc>
              <a:spcBef>
                <a:spcPts val="1000"/>
              </a:spcBef>
              <a:spcAft>
                <a:spcPts val="0"/>
              </a:spcAft>
              <a:buClr>
                <a:srgbClr val="3F3F3F"/>
              </a:buClr>
              <a:buSzPct val="100000"/>
              <a:buNone/>
            </a:pPr>
            <a:r>
              <a:rPr lang="en-IE" b="1" u="sng">
                <a:solidFill>
                  <a:srgbClr val="3F3F3F"/>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World Wildlife Fund</a:t>
            </a:r>
            <a:endParaRPr b="1">
              <a:solidFill>
                <a:srgbClr val="3F3F3F"/>
              </a:solidFill>
            </a:endParaRPr>
          </a:p>
        </p:txBody>
      </p:sp>
      <p:pic>
        <p:nvPicPr>
          <p:cNvPr id="609" name="Google Shape;609;p31" descr="A picture containing plant&#10;&#10;Description automatically generated"/>
          <p:cNvPicPr preferRelativeResize="0"/>
          <p:nvPr/>
        </p:nvPicPr>
        <p:blipFill rotWithShape="1">
          <a:blip r:embed="rId6">
            <a:alphaModFix/>
          </a:blip>
          <a:srcRect l="18282" t="708" r="23561"/>
          <a:stretch/>
        </p:blipFill>
        <p:spPr>
          <a:xfrm>
            <a:off x="12473" y="3185894"/>
            <a:ext cx="3514725" cy="3147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32"/>
          <p:cNvSpPr txBox="1">
            <a:spLocks noGrp="1"/>
          </p:cNvSpPr>
          <p:nvPr>
            <p:ph type="body" idx="1"/>
          </p:nvPr>
        </p:nvSpPr>
        <p:spPr>
          <a:xfrm>
            <a:off x="3876675" y="387554"/>
            <a:ext cx="7716239" cy="64704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0A67A"/>
              </a:buClr>
              <a:buSzPts val="3200"/>
              <a:buNone/>
            </a:pPr>
            <a:r>
              <a:rPr lang="en-IE" sz="3200" b="1" dirty="0">
                <a:solidFill>
                  <a:srgbClr val="40A67A"/>
                </a:solidFill>
              </a:rPr>
              <a:t>TIC </a:t>
            </a:r>
            <a:r>
              <a:rPr lang="ro-RO" sz="3200" b="1" dirty="0" smtClean="0">
                <a:solidFill>
                  <a:srgbClr val="40A67A"/>
                </a:solidFill>
              </a:rPr>
              <a:t>Optimizarea producției, managementul riscurilor</a:t>
            </a:r>
            <a:r>
              <a:rPr lang="en-IE" sz="3200" b="1" dirty="0" smtClean="0">
                <a:solidFill>
                  <a:srgbClr val="40A67A"/>
                </a:solidFill>
              </a:rPr>
              <a:t>…</a:t>
            </a:r>
            <a:endParaRPr dirty="0"/>
          </a:p>
          <a:p>
            <a:pPr marL="0" lvl="0" indent="0" algn="ctr" rtl="0">
              <a:lnSpc>
                <a:spcPct val="90000"/>
              </a:lnSpc>
              <a:spcBef>
                <a:spcPts val="1000"/>
              </a:spcBef>
              <a:spcAft>
                <a:spcPts val="0"/>
              </a:spcAft>
              <a:buClr>
                <a:schemeClr val="dk1"/>
              </a:buClr>
              <a:buSzPts val="1000"/>
              <a:buNone/>
            </a:pPr>
            <a:endParaRPr sz="1000" b="1" dirty="0">
              <a:solidFill>
                <a:srgbClr val="40A67A"/>
              </a:solidFill>
            </a:endParaRPr>
          </a:p>
          <a:p>
            <a:pPr marL="0" lvl="0" indent="0" algn="l" rtl="0">
              <a:lnSpc>
                <a:spcPct val="90000"/>
              </a:lnSpc>
              <a:spcBef>
                <a:spcPts val="1000"/>
              </a:spcBef>
              <a:spcAft>
                <a:spcPts val="0"/>
              </a:spcAft>
              <a:buClr>
                <a:srgbClr val="3F3F3F"/>
              </a:buClr>
              <a:buSzPts val="2400"/>
              <a:buNone/>
            </a:pPr>
            <a:r>
              <a:rPr lang="ro-RO" b="1" dirty="0" smtClean="0">
                <a:solidFill>
                  <a:srgbClr val="3F3F3F"/>
                </a:solidFill>
              </a:rPr>
              <a:t>TIC </a:t>
            </a:r>
            <a:r>
              <a:rPr lang="ro-RO" dirty="0" smtClean="0">
                <a:solidFill>
                  <a:srgbClr val="3F3F3F"/>
                </a:solidFill>
              </a:rPr>
              <a:t>poate furniza </a:t>
            </a:r>
            <a:r>
              <a:rPr lang="ro-RO" b="1" i="1" dirty="0" smtClean="0">
                <a:solidFill>
                  <a:srgbClr val="3F3F3F"/>
                </a:solidFill>
              </a:rPr>
              <a:t>servicii importante de meteorologie </a:t>
            </a:r>
            <a:r>
              <a:rPr lang="ro-RO" dirty="0" smtClean="0">
                <a:solidFill>
                  <a:srgbClr val="3F3F3F"/>
                </a:solidFill>
              </a:rPr>
              <a:t>pentru micii producători, permițându-le să își planifice activitățile agricole, să își </a:t>
            </a:r>
            <a:r>
              <a:rPr lang="ro-RO" b="1" i="1" dirty="0" smtClean="0">
                <a:solidFill>
                  <a:srgbClr val="3F3F3F"/>
                </a:solidFill>
              </a:rPr>
              <a:t>îmbunătățească producția</a:t>
            </a:r>
            <a:r>
              <a:rPr lang="ro-RO" dirty="0" smtClean="0">
                <a:solidFill>
                  <a:srgbClr val="3F3F3F"/>
                </a:solidFill>
              </a:rPr>
              <a:t>, să se descurce cu </a:t>
            </a:r>
            <a:r>
              <a:rPr lang="ro-RO" b="1" i="1" dirty="0" smtClean="0">
                <a:solidFill>
                  <a:srgbClr val="3F3F3F"/>
                </a:solidFill>
              </a:rPr>
              <a:t>riscurile legate de vreme </a:t>
            </a:r>
            <a:r>
              <a:rPr lang="ro-RO" dirty="0" smtClean="0">
                <a:solidFill>
                  <a:srgbClr val="3F3F3F"/>
                </a:solidFill>
              </a:rPr>
              <a:t>și să </a:t>
            </a:r>
            <a:r>
              <a:rPr lang="ro-RO" b="1" i="1" dirty="0" smtClean="0">
                <a:solidFill>
                  <a:srgbClr val="3F3F3F"/>
                </a:solidFill>
              </a:rPr>
              <a:t>integreze problematica climei </a:t>
            </a:r>
            <a:r>
              <a:rPr lang="ro-RO" dirty="0" smtClean="0">
                <a:solidFill>
                  <a:srgbClr val="3F3F3F"/>
                </a:solidFill>
              </a:rPr>
              <a:t>în deciziile lor. Toată această informație poate fi furnizată la nivel de fermă, într-un mod prietenos, comprehensiv și, direct grupurilor de fermieri</a:t>
            </a:r>
            <a:r>
              <a:rPr lang="en-IE" dirty="0" smtClean="0">
                <a:solidFill>
                  <a:srgbClr val="3F3F3F"/>
                </a:solidFill>
              </a:rPr>
              <a:t>. </a:t>
            </a:r>
            <a:endParaRPr dirty="0"/>
          </a:p>
          <a:p>
            <a:pPr marL="0" lvl="0" indent="0" algn="l" rtl="0">
              <a:lnSpc>
                <a:spcPct val="90000"/>
              </a:lnSpc>
              <a:spcBef>
                <a:spcPts val="1000"/>
              </a:spcBef>
              <a:spcAft>
                <a:spcPts val="0"/>
              </a:spcAft>
              <a:buClr>
                <a:srgbClr val="009FD8"/>
              </a:buClr>
              <a:buSzPts val="2400"/>
              <a:buNone/>
            </a:pPr>
            <a:r>
              <a:rPr lang="ro-RO"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SmartCampo</a:t>
            </a:r>
            <a:r>
              <a:rPr lang="ro-RO" dirty="0" smtClean="0">
                <a:solidFill>
                  <a:srgbClr val="3F3F3F"/>
                </a:solidFill>
              </a:rPr>
              <a:t> e o </a:t>
            </a:r>
            <a:r>
              <a:rPr lang="ro-RO" b="1" dirty="0" smtClean="0">
                <a:solidFill>
                  <a:srgbClr val="3F3F3F"/>
                </a:solidFill>
              </a:rPr>
              <a:t>aplicație</a:t>
            </a:r>
            <a:r>
              <a:rPr lang="ro-RO" dirty="0" smtClean="0">
                <a:solidFill>
                  <a:srgbClr val="3F3F3F"/>
                </a:solidFill>
              </a:rPr>
              <a:t> </a:t>
            </a:r>
            <a:r>
              <a:rPr lang="ro-RO" b="1" dirty="0" smtClean="0">
                <a:solidFill>
                  <a:srgbClr val="3F3F3F"/>
                </a:solidFill>
              </a:rPr>
              <a:t>de mobil </a:t>
            </a:r>
            <a:r>
              <a:rPr lang="ro-RO" dirty="0" smtClean="0">
                <a:solidFill>
                  <a:srgbClr val="3F3F3F"/>
                </a:solidFill>
              </a:rPr>
              <a:t>prin intermediul căreia, fermierii pot verifica </a:t>
            </a:r>
            <a:r>
              <a:rPr lang="ro-RO" b="1" dirty="0" smtClean="0">
                <a:solidFill>
                  <a:srgbClr val="3F3F3F"/>
                </a:solidFill>
              </a:rPr>
              <a:t>condițiile de vreme </a:t>
            </a:r>
            <a:r>
              <a:rPr lang="ro-RO" dirty="0" smtClean="0">
                <a:solidFill>
                  <a:srgbClr val="3F3F3F"/>
                </a:solidFill>
              </a:rPr>
              <a:t>și apoi să genereze </a:t>
            </a:r>
            <a:r>
              <a:rPr lang="ro-RO" b="1" dirty="0" smtClean="0">
                <a:solidFill>
                  <a:srgbClr val="3F3F3F"/>
                </a:solidFill>
              </a:rPr>
              <a:t>rapoarte customizate </a:t>
            </a:r>
            <a:r>
              <a:rPr lang="ro-RO" dirty="0" smtClean="0">
                <a:solidFill>
                  <a:srgbClr val="3F3F3F"/>
                </a:solidFill>
              </a:rPr>
              <a:t>pentru câmpurile agricole, pe baza datelor de plantare, textura solului și a practicilor de irigare. Fermierii pot alege să primească </a:t>
            </a:r>
            <a:r>
              <a:rPr lang="ro-RO" b="1" dirty="0" smtClean="0">
                <a:solidFill>
                  <a:srgbClr val="3F3F3F"/>
                </a:solidFill>
              </a:rPr>
              <a:t>notificări</a:t>
            </a:r>
            <a:r>
              <a:rPr lang="ro-RO" dirty="0" smtClean="0">
                <a:solidFill>
                  <a:srgbClr val="3F3F3F"/>
                </a:solidFill>
              </a:rPr>
              <a:t> privind condițiile de vreme, </a:t>
            </a:r>
            <a:r>
              <a:rPr lang="ro-RO" b="1" dirty="0" smtClean="0">
                <a:solidFill>
                  <a:srgbClr val="3F3F3F"/>
                </a:solidFill>
              </a:rPr>
              <a:t>monitorizare</a:t>
            </a:r>
            <a:r>
              <a:rPr lang="ro-RO" dirty="0" smtClean="0">
                <a:solidFill>
                  <a:srgbClr val="3F3F3F"/>
                </a:solidFill>
              </a:rPr>
              <a:t> și </a:t>
            </a:r>
            <a:r>
              <a:rPr lang="ro-RO" b="1" dirty="0" smtClean="0">
                <a:solidFill>
                  <a:srgbClr val="3F3F3F"/>
                </a:solidFill>
              </a:rPr>
              <a:t>avertizare timpurie </a:t>
            </a:r>
            <a:r>
              <a:rPr lang="ro-RO" dirty="0" smtClean="0">
                <a:solidFill>
                  <a:srgbClr val="3F3F3F"/>
                </a:solidFill>
              </a:rPr>
              <a:t>despre crize alimentare potențiale la nivel național sau </a:t>
            </a:r>
            <a:r>
              <a:rPr lang="en-IE" dirty="0" smtClean="0">
                <a:solidFill>
                  <a:srgbClr val="3F3F3F"/>
                </a:solidFill>
              </a:rPr>
              <a:t>regional</a:t>
            </a:r>
            <a:r>
              <a:rPr lang="en-IE" dirty="0">
                <a:solidFill>
                  <a:srgbClr val="3F3F3F"/>
                </a:solidFill>
              </a:rPr>
              <a:t>. </a:t>
            </a:r>
            <a:endParaRPr dirty="0"/>
          </a:p>
        </p:txBody>
      </p:sp>
      <p:sp>
        <p:nvSpPr>
          <p:cNvPr id="615" name="Google Shape;615;p32"/>
          <p:cNvSpPr txBox="1">
            <a:spLocks noGrp="1"/>
          </p:cNvSpPr>
          <p:nvPr>
            <p:ph type="body" idx="2"/>
          </p:nvPr>
        </p:nvSpPr>
        <p:spPr>
          <a:xfrm>
            <a:off x="144740" y="96174"/>
            <a:ext cx="3250193" cy="617944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3F3F3F"/>
              </a:buClr>
              <a:buSzPct val="58183"/>
              <a:buNone/>
            </a:pPr>
            <a:r>
              <a:rPr lang="ro-RO" sz="4400" b="1" dirty="0" smtClean="0">
                <a:solidFill>
                  <a:srgbClr val="3F3F3F"/>
                </a:solidFill>
              </a:rPr>
              <a:t>Reflectorul pe </a:t>
            </a:r>
            <a:r>
              <a:rPr lang="ro-RO" sz="4400" b="1" dirty="0" smtClean="0">
                <a:solidFill>
                  <a:srgbClr val="3F3F3F"/>
                </a:solidFill>
              </a:rPr>
              <a:t>agricultură</a:t>
            </a:r>
          </a:p>
          <a:p>
            <a:pPr marL="0" lvl="0" indent="0" algn="ctr" rtl="0">
              <a:lnSpc>
                <a:spcPct val="120000"/>
              </a:lnSpc>
              <a:spcBef>
                <a:spcPts val="0"/>
              </a:spcBef>
              <a:spcAft>
                <a:spcPts val="0"/>
              </a:spcAft>
              <a:buClr>
                <a:srgbClr val="3F3F3F"/>
              </a:buClr>
              <a:buSzPct val="58183"/>
              <a:buNone/>
            </a:pPr>
            <a:r>
              <a:rPr lang="en-IE" sz="6187" i="1" dirty="0" err="1" smtClean="0">
                <a:solidFill>
                  <a:srgbClr val="3F3F3F"/>
                </a:solidFill>
              </a:rPr>
              <a:t>Optimizare</a:t>
            </a:r>
            <a:endParaRPr sz="6187" i="1" dirty="0">
              <a:solidFill>
                <a:srgbClr val="3F3F3F"/>
              </a:solidFill>
            </a:endParaRPr>
          </a:p>
          <a:p>
            <a:pPr marL="0" lvl="0" indent="0" algn="ctr" rtl="0">
              <a:lnSpc>
                <a:spcPct val="120000"/>
              </a:lnSpc>
              <a:spcBef>
                <a:spcPts val="0"/>
              </a:spcBef>
              <a:spcAft>
                <a:spcPts val="0"/>
              </a:spcAft>
              <a:buClr>
                <a:schemeClr val="lt1"/>
              </a:buClr>
              <a:buSzPct val="27875"/>
              <a:buNone/>
            </a:pPr>
            <a:endParaRPr sz="3587" b="1" dirty="0">
              <a:solidFill>
                <a:srgbClr val="3F3F3F"/>
              </a:solidFill>
            </a:endParaRPr>
          </a:p>
          <a:p>
            <a:pPr marL="0" lvl="0" indent="0" algn="ctr" rtl="0">
              <a:lnSpc>
                <a:spcPct val="120000"/>
              </a:lnSpc>
              <a:spcBef>
                <a:spcPts val="0"/>
              </a:spcBef>
              <a:spcAft>
                <a:spcPts val="0"/>
              </a:spcAft>
              <a:buClr>
                <a:schemeClr val="lt1"/>
              </a:buClr>
              <a:buSzPct val="100000"/>
              <a:buNone/>
            </a:pPr>
            <a:endParaRPr sz="4000" b="1" dirty="0">
              <a:solidFill>
                <a:srgbClr val="3F3F3F"/>
              </a:solidFill>
            </a:endParaRPr>
          </a:p>
          <a:p>
            <a:pPr marL="0" lvl="0" indent="0" algn="ctr" rtl="0">
              <a:lnSpc>
                <a:spcPct val="120000"/>
              </a:lnSpc>
              <a:spcBef>
                <a:spcPts val="0"/>
              </a:spcBef>
              <a:spcAft>
                <a:spcPts val="0"/>
              </a:spcAft>
              <a:buClr>
                <a:schemeClr val="lt1"/>
              </a:buClr>
              <a:buSzPct val="100000"/>
              <a:buNone/>
            </a:pPr>
            <a:endParaRPr sz="4000" b="1" dirty="0">
              <a:solidFill>
                <a:srgbClr val="3F3F3F"/>
              </a:solidFill>
            </a:endParaRPr>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a:p>
            <a:pPr marL="0" lvl="0" indent="0" algn="ctr" rtl="0">
              <a:lnSpc>
                <a:spcPct val="90000"/>
              </a:lnSpc>
              <a:spcBef>
                <a:spcPts val="1000"/>
              </a:spcBef>
              <a:spcAft>
                <a:spcPts val="0"/>
              </a:spcAft>
              <a:buClr>
                <a:schemeClr val="lt1"/>
              </a:buClr>
              <a:buSzPct val="100000"/>
              <a:buNone/>
            </a:pPr>
            <a:endParaRPr b="1" dirty="0"/>
          </a:p>
        </p:txBody>
      </p:sp>
      <p:pic>
        <p:nvPicPr>
          <p:cNvPr id="616" name="Google Shape;616;p32" descr="A picture containing ground, outdoor, person, person&#10;&#10;Description automatically generated"/>
          <p:cNvPicPr preferRelativeResize="0"/>
          <p:nvPr/>
        </p:nvPicPr>
        <p:blipFill rotWithShape="1">
          <a:blip r:embed="rId4">
            <a:alphaModFix/>
          </a:blip>
          <a:srcRect l="47849" b="8280"/>
          <a:stretch/>
        </p:blipFill>
        <p:spPr>
          <a:xfrm>
            <a:off x="14946" y="2329075"/>
            <a:ext cx="3509780" cy="4114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3"/>
          <p:cNvSpPr txBox="1">
            <a:spLocks noGrp="1"/>
          </p:cNvSpPr>
          <p:nvPr>
            <p:ph type="body" idx="1"/>
          </p:nvPr>
        </p:nvSpPr>
        <p:spPr>
          <a:xfrm>
            <a:off x="3766533" y="456372"/>
            <a:ext cx="8133389" cy="62119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D2A59"/>
              </a:buClr>
              <a:buSzPts val="2400"/>
              <a:buNone/>
            </a:pPr>
            <a:r>
              <a:rPr lang="ro-RO" b="1" dirty="0" smtClean="0">
                <a:solidFill>
                  <a:srgbClr val="ED2A59"/>
                </a:solidFill>
              </a:rPr>
              <a:t>Platforme comunitare </a:t>
            </a:r>
            <a:r>
              <a:rPr lang="ro-RO"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Gebiedonline</a:t>
            </a:r>
            <a:r>
              <a:rPr lang="ro-RO" b="1" dirty="0" smtClean="0">
                <a:solidFill>
                  <a:srgbClr val="009FD8"/>
                </a:solidFill>
              </a:rPr>
              <a:t>, </a:t>
            </a:r>
            <a:r>
              <a:rPr lang="ro-RO" dirty="0" smtClean="0">
                <a:solidFill>
                  <a:srgbClr val="3F3F3F"/>
                </a:solidFill>
              </a:rPr>
              <a:t>Olanda – conectează  persoane prin platforme comunitare, unde toate deciziile se iau la comun. Comunitatea poate participa la discuții și la procesul de decizie și poate găsi soluții pentru diverse probleme, de ex. foamete și persoane fără adapost</a:t>
            </a:r>
            <a:r>
              <a:rPr lang="en-IE" dirty="0" smtClean="0">
                <a:solidFill>
                  <a:srgbClr val="3F3F3F"/>
                </a:solidFill>
              </a:rPr>
              <a:t>. </a:t>
            </a:r>
            <a:endParaRPr dirty="0"/>
          </a:p>
          <a:p>
            <a:pPr marL="0" lvl="0" indent="0" algn="l" rtl="0">
              <a:lnSpc>
                <a:spcPct val="90000"/>
              </a:lnSpc>
              <a:spcBef>
                <a:spcPts val="1000"/>
              </a:spcBef>
              <a:spcAft>
                <a:spcPts val="0"/>
              </a:spcAft>
              <a:buClr>
                <a:srgbClr val="ED2A59"/>
              </a:buClr>
              <a:buSzPts val="2400"/>
              <a:buNone/>
            </a:pPr>
            <a:r>
              <a:rPr lang="ro-RO" b="1" dirty="0" smtClean="0">
                <a:solidFill>
                  <a:srgbClr val="ED2A59"/>
                </a:solidFill>
              </a:rPr>
              <a:t>Colaborarea datelor și digitalizarea agriculturii </a:t>
            </a:r>
            <a:r>
              <a:rPr lang="ro-RO" dirty="0" smtClean="0">
                <a:solidFill>
                  <a:srgbClr val="3F3F3F"/>
                </a:solidFill>
              </a:rPr>
              <a:t>care oferă soluții inovative pentru fermieri. </a:t>
            </a:r>
            <a:r>
              <a:rPr lang="ro-RO" b="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FarmHack.nl</a:t>
            </a:r>
            <a:r>
              <a:rPr lang="ro-RO" b="1" dirty="0" smtClean="0">
                <a:solidFill>
                  <a:srgbClr val="009FD8"/>
                </a:solidFill>
              </a:rPr>
              <a:t> </a:t>
            </a:r>
            <a:r>
              <a:rPr lang="ro-RO" i="0" dirty="0" smtClean="0">
                <a:solidFill>
                  <a:srgbClr val="333333"/>
                </a:solidFill>
              </a:rPr>
              <a:t>conecteaz</a:t>
            </a:r>
            <a:r>
              <a:rPr lang="ro-RO" dirty="0" smtClean="0">
                <a:solidFill>
                  <a:srgbClr val="333333"/>
                </a:solidFill>
              </a:rPr>
              <a:t>ă</a:t>
            </a:r>
            <a:r>
              <a:rPr lang="ro-RO" i="0" dirty="0" smtClean="0">
                <a:solidFill>
                  <a:srgbClr val="333333"/>
                </a:solidFill>
              </a:rPr>
              <a:t> TIC </a:t>
            </a:r>
            <a:r>
              <a:rPr lang="ro-RO" dirty="0" smtClean="0">
                <a:solidFill>
                  <a:srgbClr val="333333"/>
                </a:solidFill>
              </a:rPr>
              <a:t>ș</a:t>
            </a:r>
            <a:r>
              <a:rPr lang="ro-RO" i="0" dirty="0" smtClean="0">
                <a:solidFill>
                  <a:srgbClr val="333333"/>
                </a:solidFill>
              </a:rPr>
              <a:t>i</a:t>
            </a:r>
            <a:r>
              <a:rPr lang="ro-RO" dirty="0" smtClean="0">
                <a:solidFill>
                  <a:srgbClr val="333333"/>
                </a:solidFill>
              </a:rPr>
              <a:t> </a:t>
            </a:r>
            <a:r>
              <a:rPr lang="ro-RO" i="0" dirty="0" smtClean="0">
                <a:solidFill>
                  <a:srgbClr val="333333"/>
                </a:solidFill>
              </a:rPr>
              <a:t>agricultura. Mobilizeaz</a:t>
            </a:r>
            <a:r>
              <a:rPr lang="ro-RO" dirty="0" smtClean="0">
                <a:solidFill>
                  <a:srgbClr val="333333"/>
                </a:solidFill>
              </a:rPr>
              <a:t>ă</a:t>
            </a:r>
            <a:r>
              <a:rPr lang="ro-RO" i="0" dirty="0" smtClean="0">
                <a:solidFill>
                  <a:srgbClr val="333333"/>
                </a:solidFill>
              </a:rPr>
              <a:t> persoanele </a:t>
            </a:r>
            <a:r>
              <a:rPr lang="ro-RO" dirty="0" smtClean="0">
                <a:solidFill>
                  <a:srgbClr val="333333"/>
                </a:solidFill>
              </a:rPr>
              <a:t>creative care își folosesc expertiza pentru probleme de IT în agricultură, dezvoltatori de concept, planificatori urbani și actori cheie pentru a crea aplicații de agricultură relevante la nivel local</a:t>
            </a:r>
            <a:r>
              <a:rPr lang="en-IE" dirty="0" smtClean="0">
                <a:solidFill>
                  <a:srgbClr val="333333"/>
                </a:solidFill>
              </a:rPr>
              <a:t>. </a:t>
            </a:r>
            <a:endParaRPr i="0" dirty="0">
              <a:solidFill>
                <a:srgbClr val="333333"/>
              </a:solidFill>
            </a:endParaRPr>
          </a:p>
          <a:p>
            <a:pPr marL="0" lvl="0" indent="0" algn="l" rtl="0">
              <a:lnSpc>
                <a:spcPct val="90000"/>
              </a:lnSpc>
              <a:spcBef>
                <a:spcPts val="1000"/>
              </a:spcBef>
              <a:spcAft>
                <a:spcPts val="0"/>
              </a:spcAft>
              <a:buClr>
                <a:srgbClr val="ED2A59"/>
              </a:buClr>
              <a:buSzPts val="2400"/>
              <a:buNone/>
            </a:pPr>
            <a:r>
              <a:rPr lang="ro-RO" b="1" dirty="0" smtClean="0">
                <a:solidFill>
                  <a:srgbClr val="ED2A59"/>
                </a:solidFill>
              </a:rPr>
              <a:t>Rețele civice pentru “relocarea alimentelor”, utilizând TIC. </a:t>
            </a:r>
            <a:r>
              <a:rPr lang="ro-RO" b="1" u="sng" dirty="0" smtClean="0">
                <a:solidFill>
                  <a:srgbClr val="009FD8"/>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Sustainweb</a:t>
            </a:r>
            <a:r>
              <a:rPr lang="ro-RO" b="1" dirty="0" smtClean="0">
                <a:solidFill>
                  <a:srgbClr val="009FD8"/>
                </a:solidFill>
              </a:rPr>
              <a:t> </a:t>
            </a:r>
            <a:r>
              <a:rPr lang="ro-RO" dirty="0" smtClean="0">
                <a:solidFill>
                  <a:srgbClr val="333333"/>
                </a:solidFill>
              </a:rPr>
              <a:t>este o rețea de actori în domeniu, grupuri de cumpărători și alte companii pentru alimentele comunitare - ajută noile grupuri să se dezvolte. </a:t>
            </a:r>
            <a:r>
              <a:rPr lang="ro-RO" b="1" u="sng" dirty="0" smtClean="0">
                <a:solidFill>
                  <a:srgbClr val="009FD8"/>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Open Food Network </a:t>
            </a:r>
            <a:r>
              <a:rPr lang="ro-RO" dirty="0" smtClean="0">
                <a:solidFill>
                  <a:srgbClr val="333333"/>
                </a:solidFill>
              </a:rPr>
              <a:t> este o rețea unde micii producători, piețele locale și inițiativele consumatorului se întâlnesc și, astfel, se întăresc rețelele locale de alimente</a:t>
            </a:r>
            <a:r>
              <a:rPr lang="en-IE" dirty="0" smtClean="0">
                <a:solidFill>
                  <a:srgbClr val="333333"/>
                </a:solidFill>
              </a:rPr>
              <a:t>.  </a:t>
            </a:r>
            <a:endParaRPr dirty="0">
              <a:solidFill>
                <a:srgbClr val="3F3F3F"/>
              </a:solidFill>
            </a:endParaRPr>
          </a:p>
        </p:txBody>
      </p:sp>
      <p:sp>
        <p:nvSpPr>
          <p:cNvPr id="622" name="Google Shape;622;p33"/>
          <p:cNvSpPr txBox="1">
            <a:spLocks noGrp="1"/>
          </p:cNvSpPr>
          <p:nvPr>
            <p:ph type="body" idx="2"/>
          </p:nvPr>
        </p:nvSpPr>
        <p:spPr>
          <a:xfrm>
            <a:off x="301423" y="452647"/>
            <a:ext cx="2852539" cy="520651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F3F3F"/>
              </a:buClr>
              <a:buSzPts val="3600"/>
              <a:buNone/>
            </a:pPr>
            <a:r>
              <a:rPr lang="en-IE" b="1">
                <a:solidFill>
                  <a:srgbClr val="3F3F3F"/>
                </a:solidFill>
              </a:rPr>
              <a:t>Reflectorul pe comunități</a:t>
            </a:r>
            <a:endParaRPr b="1">
              <a:solidFill>
                <a:srgbClr val="3F3F3F"/>
              </a:solidFill>
            </a:endParaRPr>
          </a:p>
          <a:p>
            <a:pPr marL="0" lvl="0" indent="0" algn="ctr" rtl="0">
              <a:lnSpc>
                <a:spcPct val="90000"/>
              </a:lnSpc>
              <a:spcBef>
                <a:spcPts val="1000"/>
              </a:spcBef>
              <a:spcAft>
                <a:spcPts val="0"/>
              </a:spcAft>
              <a:buClr>
                <a:schemeClr val="lt1"/>
              </a:buClr>
              <a:buSzPts val="3600"/>
              <a:buNone/>
            </a:pPr>
            <a:endParaRPr b="1">
              <a:solidFill>
                <a:srgbClr val="3F3F3F"/>
              </a:solidFill>
            </a:endParaRPr>
          </a:p>
          <a:p>
            <a:pPr marL="0" lvl="0" indent="0" algn="ctr" rtl="0">
              <a:lnSpc>
                <a:spcPct val="90000"/>
              </a:lnSpc>
              <a:spcBef>
                <a:spcPts val="1000"/>
              </a:spcBef>
              <a:spcAft>
                <a:spcPts val="0"/>
              </a:spcAft>
              <a:buClr>
                <a:schemeClr val="lt1"/>
              </a:buClr>
              <a:buSzPts val="3600"/>
              <a:buNone/>
            </a:pPr>
            <a:endParaRPr b="1">
              <a:solidFill>
                <a:srgbClr val="3F3F3F"/>
              </a:solidFill>
            </a:endParaRPr>
          </a:p>
        </p:txBody>
      </p:sp>
      <p:pic>
        <p:nvPicPr>
          <p:cNvPr id="623" name="Google Shape;623;p33" descr="A picture containing outdoor, road, person, ground&#10;&#10;Description automatically generated"/>
          <p:cNvPicPr preferRelativeResize="0"/>
          <p:nvPr/>
        </p:nvPicPr>
        <p:blipFill rotWithShape="1">
          <a:blip r:embed="rId7">
            <a:alphaModFix/>
          </a:blip>
          <a:srcRect l="28223" t="-452" r="17172"/>
          <a:stretch/>
        </p:blipFill>
        <p:spPr>
          <a:xfrm>
            <a:off x="0" y="1647825"/>
            <a:ext cx="3465110" cy="42417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34">
            <a:hlinkClick r:id="rId3"/>
          </p:cNvPr>
          <p:cNvPicPr preferRelativeResize="0"/>
          <p:nvPr/>
        </p:nvPicPr>
        <p:blipFill rotWithShape="1">
          <a:blip r:embed="rId4">
            <a:alphaModFix/>
          </a:blip>
          <a:srcRect/>
          <a:stretch/>
        </p:blipFill>
        <p:spPr>
          <a:xfrm>
            <a:off x="344032" y="2289580"/>
            <a:ext cx="5069941" cy="3088179"/>
          </a:xfrm>
          <a:prstGeom prst="roundRect">
            <a:avLst>
              <a:gd name="adj" fmla="val 16667"/>
            </a:avLst>
          </a:prstGeom>
          <a:noFill/>
          <a:ln>
            <a:noFill/>
          </a:ln>
        </p:spPr>
      </p:pic>
      <p:sp>
        <p:nvSpPr>
          <p:cNvPr id="629" name="Google Shape;629;p34"/>
          <p:cNvSpPr/>
          <p:nvPr/>
        </p:nvSpPr>
        <p:spPr>
          <a:xfrm>
            <a:off x="5413973" y="1267485"/>
            <a:ext cx="6778027" cy="4520116"/>
          </a:xfrm>
          <a:prstGeom prst="wedgeEllipseCallout">
            <a:avLst>
              <a:gd name="adj1" fmla="val -84490"/>
              <a:gd name="adj2" fmla="val 2864"/>
            </a:avLst>
          </a:prstGeom>
          <a:solidFill>
            <a:srgbClr val="F07C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a:solidFill>
                <a:srgbClr val="F2F2F2"/>
              </a:solidFill>
              <a:latin typeface="Calibri"/>
              <a:ea typeface="Calibri"/>
              <a:cs typeface="Calibri"/>
              <a:sym typeface="Calibri"/>
            </a:endParaRPr>
          </a:p>
          <a:p>
            <a:pPr marL="0" marR="0" lvl="0" indent="0" algn="ctr" rtl="0">
              <a:spcBef>
                <a:spcPts val="0"/>
              </a:spcBef>
              <a:spcAft>
                <a:spcPts val="0"/>
              </a:spcAft>
              <a:buNone/>
            </a:pPr>
            <a:r>
              <a:rPr lang="en-IE" sz="2200" b="1">
                <a:solidFill>
                  <a:schemeClr val="lt1"/>
                </a:solidFill>
                <a:latin typeface="Calibri"/>
                <a:ea typeface="Calibri"/>
                <a:cs typeface="Calibri"/>
                <a:sym typeface="Calibri"/>
              </a:rPr>
              <a:t>Cum să rezolvăm foametea globală</a:t>
            </a:r>
            <a:endParaRPr sz="2200" b="1">
              <a:solidFill>
                <a:schemeClr val="lt1"/>
              </a:solidFill>
              <a:latin typeface="Calibri"/>
              <a:ea typeface="Calibri"/>
              <a:cs typeface="Calibri"/>
              <a:sym typeface="Calibri"/>
            </a:endParaRPr>
          </a:p>
          <a:p>
            <a:pPr marL="0" marR="0" lvl="0" indent="0" algn="ctr" rtl="0">
              <a:spcBef>
                <a:spcPts val="0"/>
              </a:spcBef>
              <a:spcAft>
                <a:spcPts val="0"/>
              </a:spcAft>
              <a:buNone/>
            </a:pPr>
            <a:r>
              <a:rPr lang="en-IE" sz="2200" u="sng">
                <a:solidFill>
                  <a:schemeClr val="lt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FoodCloud</a:t>
            </a:r>
            <a:r>
              <a:rPr lang="en-IE" sz="2200">
                <a:solidFill>
                  <a:schemeClr val="lt1"/>
                </a:solidFill>
                <a:latin typeface="Calibri"/>
                <a:ea typeface="Calibri"/>
                <a:cs typeface="Calibri"/>
                <a:sym typeface="Calibri"/>
              </a:rPr>
              <a:t> </a:t>
            </a:r>
            <a:r>
              <a:rPr lang="en-IE" sz="2200" b="0" i="0">
                <a:solidFill>
                  <a:schemeClr val="lt1"/>
                </a:solidFill>
                <a:latin typeface="Calibri"/>
                <a:ea typeface="Calibri"/>
                <a:cs typeface="Calibri"/>
                <a:sym typeface="Calibri"/>
              </a:rPr>
              <a:t>are ca obiectiv furnizarea de solu</a:t>
            </a:r>
            <a:r>
              <a:rPr lang="en-IE" sz="2200">
                <a:solidFill>
                  <a:schemeClr val="lt1"/>
                </a:solidFill>
                <a:latin typeface="Calibri"/>
                <a:ea typeface="Calibri"/>
                <a:cs typeface="Calibri"/>
                <a:sym typeface="Calibri"/>
              </a:rPr>
              <a:t>ț</a:t>
            </a:r>
            <a:r>
              <a:rPr lang="en-IE" sz="2200" b="0" i="0">
                <a:solidFill>
                  <a:schemeClr val="lt1"/>
                </a:solidFill>
                <a:latin typeface="Calibri"/>
                <a:ea typeface="Calibri"/>
                <a:cs typeface="Calibri"/>
                <a:sym typeface="Calibri"/>
              </a:rPr>
              <a:t>ii comunit</a:t>
            </a:r>
            <a:r>
              <a:rPr lang="en-IE" sz="2200">
                <a:solidFill>
                  <a:schemeClr val="lt1"/>
                </a:solidFill>
                <a:latin typeface="Calibri"/>
                <a:ea typeface="Calibri"/>
                <a:cs typeface="Calibri"/>
                <a:sym typeface="Calibri"/>
              </a:rPr>
              <a:t>ăț</a:t>
            </a:r>
            <a:r>
              <a:rPr lang="en-IE" sz="2200" b="0" i="0">
                <a:solidFill>
                  <a:schemeClr val="lt1"/>
                </a:solidFill>
                <a:latin typeface="Calibri"/>
                <a:ea typeface="Calibri"/>
                <a:cs typeface="Calibri"/>
                <a:sym typeface="Calibri"/>
              </a:rPr>
              <a:t>ilor din </a:t>
            </a:r>
            <a:r>
              <a:rPr lang="en-IE" sz="2200">
                <a:solidFill>
                  <a:schemeClr val="lt1"/>
                </a:solidFill>
                <a:latin typeface="Calibri"/>
                <a:ea typeface="Calibri"/>
                <a:cs typeface="Calibri"/>
                <a:sym typeface="Calibri"/>
              </a:rPr>
              <a:t>î</a:t>
            </a:r>
            <a:r>
              <a:rPr lang="en-IE" sz="2200" b="0" i="0">
                <a:solidFill>
                  <a:schemeClr val="lt1"/>
                </a:solidFill>
                <a:latin typeface="Calibri"/>
                <a:ea typeface="Calibri"/>
                <a:cs typeface="Calibri"/>
                <a:sym typeface="Calibri"/>
              </a:rPr>
              <a:t>ntreaga lume, care pot beneficia </a:t>
            </a:r>
            <a:r>
              <a:rPr lang="en-IE" sz="2200">
                <a:solidFill>
                  <a:schemeClr val="lt1"/>
                </a:solidFill>
                <a:latin typeface="Calibri"/>
                <a:ea typeface="Calibri"/>
                <a:cs typeface="Calibri"/>
                <a:sym typeface="Calibri"/>
              </a:rPr>
              <a:t>ș</a:t>
            </a:r>
            <a:r>
              <a:rPr lang="en-IE" sz="2200" b="0" i="0">
                <a:solidFill>
                  <a:schemeClr val="lt1"/>
                </a:solidFill>
                <a:latin typeface="Calibri"/>
                <a:ea typeface="Calibri"/>
                <a:cs typeface="Calibri"/>
                <a:sym typeface="Calibri"/>
              </a:rPr>
              <a:t>i atinge o viziune a unei lumi f</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r</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 risip</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 alimentar</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 </a:t>
            </a:r>
            <a:r>
              <a:rPr lang="en-IE" sz="2200">
                <a:solidFill>
                  <a:schemeClr val="lt1"/>
                </a:solidFill>
                <a:latin typeface="Calibri"/>
                <a:ea typeface="Calibri"/>
                <a:cs typeface="Calibri"/>
                <a:sym typeface="Calibri"/>
              </a:rPr>
              <a:t>ș</a:t>
            </a:r>
            <a:r>
              <a:rPr lang="en-IE" sz="2200" b="0" i="0">
                <a:solidFill>
                  <a:schemeClr val="lt1"/>
                </a:solidFill>
                <a:latin typeface="Calibri"/>
                <a:ea typeface="Calibri"/>
                <a:cs typeface="Calibri"/>
                <a:sym typeface="Calibri"/>
              </a:rPr>
              <a:t>i unde exist</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 un interes pentru ac</a:t>
            </a:r>
            <a:r>
              <a:rPr lang="en-IE" sz="2200">
                <a:solidFill>
                  <a:schemeClr val="lt1"/>
                </a:solidFill>
                <a:latin typeface="Calibri"/>
                <a:ea typeface="Calibri"/>
                <a:cs typeface="Calibri"/>
                <a:sym typeface="Calibri"/>
              </a:rPr>
              <a:t>ț</a:t>
            </a:r>
            <a:r>
              <a:rPr lang="en-IE" sz="2200" b="0" i="0">
                <a:solidFill>
                  <a:schemeClr val="lt1"/>
                </a:solidFill>
                <a:latin typeface="Calibri"/>
                <a:ea typeface="Calibri"/>
                <a:cs typeface="Calibri"/>
                <a:sym typeface="Calibri"/>
              </a:rPr>
              <a:t>iuni de caritate </a:t>
            </a:r>
            <a:r>
              <a:rPr lang="en-IE" sz="2200">
                <a:solidFill>
                  <a:schemeClr val="lt1"/>
                </a:solidFill>
                <a:latin typeface="Calibri"/>
                <a:ea typeface="Calibri"/>
                <a:cs typeface="Calibri"/>
                <a:sym typeface="Calibri"/>
              </a:rPr>
              <a:t>ș</a:t>
            </a:r>
            <a:r>
              <a:rPr lang="en-IE" sz="2200" b="0" i="0">
                <a:solidFill>
                  <a:schemeClr val="lt1"/>
                </a:solidFill>
                <a:latin typeface="Calibri"/>
                <a:ea typeface="Calibri"/>
                <a:cs typeface="Calibri"/>
                <a:sym typeface="Calibri"/>
              </a:rPr>
              <a:t>i, totodat</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 benefic</a:t>
            </a:r>
            <a:r>
              <a:rPr lang="en-IE" sz="2200">
                <a:solidFill>
                  <a:schemeClr val="lt1"/>
                </a:solidFill>
                <a:latin typeface="Calibri"/>
                <a:ea typeface="Calibri"/>
                <a:cs typeface="Calibri"/>
                <a:sym typeface="Calibri"/>
              </a:rPr>
              <a:t>ă</a:t>
            </a:r>
            <a:r>
              <a:rPr lang="en-IE" sz="2200" b="0" i="0">
                <a:solidFill>
                  <a:schemeClr val="lt1"/>
                </a:solidFill>
                <a:latin typeface="Calibri"/>
                <a:ea typeface="Calibri"/>
                <a:cs typeface="Calibri"/>
                <a:sym typeface="Calibri"/>
              </a:rPr>
              <a:t> </a:t>
            </a:r>
            <a:r>
              <a:rPr lang="en-IE" sz="2200">
                <a:solidFill>
                  <a:schemeClr val="lt1"/>
                </a:solidFill>
                <a:latin typeface="Calibri"/>
                <a:ea typeface="Calibri"/>
                <a:cs typeface="Calibri"/>
                <a:sym typeface="Calibri"/>
              </a:rPr>
              <a:t>ș</a:t>
            </a:r>
            <a:r>
              <a:rPr lang="en-IE" sz="2200" b="0" i="0">
                <a:solidFill>
                  <a:schemeClr val="lt1"/>
                </a:solidFill>
                <a:latin typeface="Calibri"/>
                <a:ea typeface="Calibri"/>
                <a:cs typeface="Calibri"/>
                <a:sym typeface="Calibri"/>
              </a:rPr>
              <a:t>i afacerilor.</a:t>
            </a:r>
            <a:endParaRPr sz="2200">
              <a:solidFill>
                <a:schemeClr val="lt1"/>
              </a:solidFill>
              <a:latin typeface="Calibri"/>
              <a:ea typeface="Calibri"/>
              <a:cs typeface="Calibri"/>
              <a:sym typeface="Calibri"/>
            </a:endParaRPr>
          </a:p>
          <a:p>
            <a:pPr marL="0" marR="0" lvl="0" indent="0" algn="ctr" rtl="0">
              <a:spcBef>
                <a:spcPts val="0"/>
              </a:spcBef>
              <a:spcAft>
                <a:spcPts val="0"/>
              </a:spcAft>
              <a:buNone/>
            </a:pPr>
            <a:r>
              <a:rPr lang="en-IE" sz="2200" i="1">
                <a:solidFill>
                  <a:schemeClr val="lt1"/>
                </a:solidFill>
                <a:latin typeface="Calibri"/>
                <a:ea typeface="Calibri"/>
                <a:cs typeface="Calibri"/>
                <a:sym typeface="Calibri"/>
              </a:rPr>
              <a:t>Food Cloud</a:t>
            </a:r>
            <a:endParaRPr/>
          </a:p>
          <a:p>
            <a:pPr marL="0" marR="0" lvl="0" indent="0" algn="ctr" rtl="0">
              <a:spcBef>
                <a:spcPts val="0"/>
              </a:spcBef>
              <a:spcAft>
                <a:spcPts val="0"/>
              </a:spcAft>
              <a:buNone/>
            </a:pPr>
            <a:endParaRPr sz="2200" i="1">
              <a:solidFill>
                <a:srgbClr val="F2F2F2"/>
              </a:solidFill>
              <a:latin typeface="Calibri"/>
              <a:ea typeface="Calibri"/>
              <a:cs typeface="Calibri"/>
              <a:sym typeface="Calibri"/>
            </a:endParaRPr>
          </a:p>
          <a:p>
            <a:pPr marL="0" marR="0" lvl="0" indent="0" algn="ctr" rtl="0">
              <a:spcBef>
                <a:spcPts val="0"/>
              </a:spcBef>
              <a:spcAft>
                <a:spcPts val="0"/>
              </a:spcAft>
              <a:buNone/>
            </a:pPr>
            <a:endParaRPr sz="2200">
              <a:solidFill>
                <a:srgbClr val="F2F2F2"/>
              </a:solidFill>
              <a:latin typeface="Calibri"/>
              <a:ea typeface="Calibri"/>
              <a:cs typeface="Calibri"/>
              <a:sym typeface="Calibri"/>
            </a:endParaRPr>
          </a:p>
        </p:txBody>
      </p:sp>
      <p:sp>
        <p:nvSpPr>
          <p:cNvPr id="630" name="Google Shape;630;p34"/>
          <p:cNvSpPr txBox="1"/>
          <p:nvPr/>
        </p:nvSpPr>
        <p:spPr>
          <a:xfrm>
            <a:off x="0" y="3773"/>
            <a:ext cx="10738318"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300">
                <a:solidFill>
                  <a:srgbClr val="A6377D"/>
                </a:solidFill>
                <a:latin typeface="Corben"/>
                <a:ea typeface="Corben"/>
                <a:cs typeface="Corben"/>
                <a:sym typeface="Corben"/>
              </a:rPr>
              <a:t>YDSI, abordează problema foamet</a:t>
            </a:r>
            <a:r>
              <a:rPr lang="en-IE" sz="3600">
                <a:solidFill>
                  <a:srgbClr val="A6377D"/>
                </a:solidFill>
                <a:latin typeface="Corben"/>
                <a:ea typeface="Corben"/>
                <a:cs typeface="Corben"/>
                <a:sym typeface="Corben"/>
              </a:rPr>
              <a:t>ei</a:t>
            </a:r>
            <a:endParaRPr sz="3600">
              <a:solidFill>
                <a:srgbClr val="A6377D"/>
              </a:solidFill>
              <a:latin typeface="Corben"/>
              <a:ea typeface="Corben"/>
              <a:cs typeface="Corben"/>
              <a:sym typeface="Corben"/>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Aoibheann O’Brien &amp; Iseult Ward, Food Cloud, Irlanda </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pic>
        <p:nvPicPr>
          <p:cNvPr id="631" name="Google Shape;631;p34" descr="FoodCloud's €110,000 investment boost"/>
          <p:cNvPicPr preferRelativeResize="0"/>
          <p:nvPr/>
        </p:nvPicPr>
        <p:blipFill rotWithShape="1">
          <a:blip r:embed="rId5">
            <a:alphaModFix/>
          </a:blip>
          <a:srcRect/>
          <a:stretch/>
        </p:blipFill>
        <p:spPr>
          <a:xfrm>
            <a:off x="9939752" y="0"/>
            <a:ext cx="2252248" cy="1267131"/>
          </a:xfrm>
          <a:prstGeom prst="rect">
            <a:avLst/>
          </a:prstGeom>
          <a:noFill/>
          <a:ln>
            <a:noFill/>
          </a:ln>
        </p:spPr>
      </p:pic>
      <p:sp>
        <p:nvSpPr>
          <p:cNvPr id="632" name="Google Shape;632;p34"/>
          <p:cNvSpPr txBox="1"/>
          <p:nvPr/>
        </p:nvSpPr>
        <p:spPr>
          <a:xfrm>
            <a:off x="6867654" y="5934670"/>
            <a:ext cx="3870664" cy="923330"/>
          </a:xfrm>
          <a:prstGeom prst="rect">
            <a:avLst/>
          </a:prstGeom>
          <a:noFill/>
          <a:ln w="381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a:solidFill>
                  <a:schemeClr val="lt1"/>
                </a:solidFill>
                <a:latin typeface="Calibri"/>
                <a:ea typeface="Calibri"/>
                <a:cs typeface="Calibri"/>
                <a:sym typeface="Calibri"/>
              </a:rPr>
              <a:t>Interviu cu FoodCloud despre cum funcționează</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IE" sz="1800" u="sng">
                <a:solidFill>
                  <a:schemeClr val="lt1"/>
                </a:solidFill>
                <a:latin typeface="Calibri"/>
                <a:ea typeface="Calibri"/>
                <a:cs typeface="Calibri"/>
                <a:sym typeface="Calibri"/>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aici</a:t>
            </a: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5"/>
          <p:cNvSpPr txBox="1">
            <a:spLocks noGrp="1"/>
          </p:cNvSpPr>
          <p:nvPr>
            <p:ph type="body" idx="1"/>
          </p:nvPr>
        </p:nvSpPr>
        <p:spPr>
          <a:xfrm>
            <a:off x="3589361" y="365440"/>
            <a:ext cx="8339414" cy="64279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FD8"/>
              </a:buClr>
              <a:buSzPts val="2200"/>
              <a:buNone/>
            </a:pPr>
            <a:r>
              <a:rPr lang="en-IE" sz="2200" b="1" i="0" dirty="0" err="1" smtClean="0">
                <a:solidFill>
                  <a:srgbClr val="009FD8"/>
                </a:solidFill>
              </a:rPr>
              <a:t>Provocare</a:t>
            </a:r>
            <a:r>
              <a:rPr lang="ro-RO" sz="2200" dirty="0">
                <a:solidFill>
                  <a:srgbClr val="000000"/>
                </a:solidFill>
              </a:rPr>
              <a:t> </a:t>
            </a:r>
            <a:r>
              <a:rPr lang="ro-RO" sz="2200" dirty="0" smtClean="0">
                <a:solidFill>
                  <a:srgbClr val="000000"/>
                </a:solidFill>
              </a:rPr>
              <a:t>– </a:t>
            </a:r>
            <a:r>
              <a:rPr lang="ro-RO" sz="2200" dirty="0" smtClean="0">
                <a:solidFill>
                  <a:srgbClr val="3F3F3F"/>
                </a:solidFill>
              </a:rPr>
              <a:t>să rezolvăm foametea mondială prin </a:t>
            </a:r>
            <a:r>
              <a:rPr lang="ro-RO" sz="2200" u="sng" dirty="0" smtClean="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managementul risipei de mâncare</a:t>
            </a:r>
            <a:r>
              <a:rPr lang="ro-RO" sz="2200" dirty="0" smtClean="0">
                <a:solidFill>
                  <a:srgbClr val="3F3F3F"/>
                </a:solidFill>
              </a:rPr>
              <a:t>. La nivel global, 1 din 7 (1 din 11 în Irlanda) persoane suferă de foamete. </a:t>
            </a:r>
            <a:r>
              <a:rPr lang="ro-RO" sz="2200" b="0" i="0" dirty="0" smtClean="0">
                <a:solidFill>
                  <a:srgbClr val="3F3F3F"/>
                </a:solidFill>
              </a:rPr>
              <a:t>1,300,000,000 tone (33%) de m</a:t>
            </a:r>
            <a:r>
              <a:rPr lang="ro-RO" sz="2200" dirty="0" smtClean="0">
                <a:solidFill>
                  <a:srgbClr val="3F3F3F"/>
                </a:solidFill>
              </a:rPr>
              <a:t>â</a:t>
            </a:r>
            <a:r>
              <a:rPr lang="ro-RO" sz="2200" b="0" i="0" dirty="0" smtClean="0">
                <a:solidFill>
                  <a:srgbClr val="3F3F3F"/>
                </a:solidFill>
              </a:rPr>
              <a:t>ncare este aruncat</a:t>
            </a:r>
            <a:r>
              <a:rPr lang="ro-RO" sz="2200" dirty="0" smtClean="0">
                <a:solidFill>
                  <a:srgbClr val="3F3F3F"/>
                </a:solidFill>
              </a:rPr>
              <a:t>ă</a:t>
            </a:r>
            <a:r>
              <a:rPr lang="ro-RO" sz="2200" b="0" i="0" dirty="0" smtClean="0">
                <a:solidFill>
                  <a:srgbClr val="3F3F3F"/>
                </a:solidFill>
              </a:rPr>
              <a:t>, anual. M</a:t>
            </a:r>
            <a:r>
              <a:rPr lang="ro-RO" sz="2200" dirty="0" smtClean="0">
                <a:solidFill>
                  <a:srgbClr val="3F3F3F"/>
                </a:solidFill>
              </a:rPr>
              <a:t>â</a:t>
            </a:r>
            <a:r>
              <a:rPr lang="ro-RO" sz="2200" b="0" i="0" dirty="0" smtClean="0">
                <a:solidFill>
                  <a:srgbClr val="3F3F3F"/>
                </a:solidFill>
              </a:rPr>
              <a:t>ncarea aruncat</a:t>
            </a:r>
            <a:r>
              <a:rPr lang="ro-RO" sz="2200" dirty="0" smtClean="0">
                <a:solidFill>
                  <a:srgbClr val="3F3F3F"/>
                </a:solidFill>
              </a:rPr>
              <a:t>ă</a:t>
            </a:r>
            <a:r>
              <a:rPr lang="ro-RO" sz="2200" b="0" i="0" dirty="0" smtClean="0">
                <a:solidFill>
                  <a:srgbClr val="3F3F3F"/>
                </a:solidFill>
              </a:rPr>
              <a:t> este de dimensiunea Chinei, Mongoliei </a:t>
            </a:r>
            <a:r>
              <a:rPr lang="ro-RO" sz="2200" dirty="0" smtClean="0">
                <a:solidFill>
                  <a:srgbClr val="3F3F3F"/>
                </a:solidFill>
              </a:rPr>
              <a:t>ș</a:t>
            </a:r>
            <a:r>
              <a:rPr lang="ro-RO" sz="2200" b="0" i="0" dirty="0" smtClean="0">
                <a:solidFill>
                  <a:srgbClr val="3F3F3F"/>
                </a:solidFill>
              </a:rPr>
              <a:t>i Kazahstanului, luate </a:t>
            </a:r>
            <a:r>
              <a:rPr lang="ro-RO" sz="2200" dirty="0" smtClean="0">
                <a:solidFill>
                  <a:srgbClr val="3F3F3F"/>
                </a:solidFill>
              </a:rPr>
              <a:t>î</a:t>
            </a:r>
            <a:r>
              <a:rPr lang="ro-RO" sz="2200" b="0" i="0" dirty="0" smtClean="0">
                <a:solidFill>
                  <a:srgbClr val="3F3F3F"/>
                </a:solidFill>
              </a:rPr>
              <a:t>mpreun</a:t>
            </a:r>
            <a:r>
              <a:rPr lang="ro-RO" sz="2200" dirty="0" smtClean="0">
                <a:solidFill>
                  <a:srgbClr val="3F3F3F"/>
                </a:solidFill>
              </a:rPr>
              <a:t>ă</a:t>
            </a:r>
            <a:r>
              <a:rPr lang="ro-RO" sz="2200" b="0" i="0" dirty="0" smtClean="0">
                <a:solidFill>
                  <a:srgbClr val="3F3F3F"/>
                </a:solidFill>
              </a:rPr>
              <a:t>. Persoanele cele mai vulnerabile </a:t>
            </a:r>
            <a:r>
              <a:rPr lang="ro-RO" sz="2200" dirty="0" smtClean="0">
                <a:solidFill>
                  <a:srgbClr val="3F3F3F"/>
                </a:solidFill>
              </a:rPr>
              <a:t>ș</a:t>
            </a:r>
            <a:r>
              <a:rPr lang="ro-RO" sz="2200" b="0" i="0" dirty="0" smtClean="0">
                <a:solidFill>
                  <a:srgbClr val="3F3F3F"/>
                </a:solidFill>
              </a:rPr>
              <a:t>i dezavantajate sunt cele mai amenin</a:t>
            </a:r>
            <a:r>
              <a:rPr lang="ro-RO" sz="2200" dirty="0" smtClean="0">
                <a:solidFill>
                  <a:srgbClr val="3F3F3F"/>
                </a:solidFill>
              </a:rPr>
              <a:t>ț</a:t>
            </a:r>
            <a:r>
              <a:rPr lang="ro-RO" sz="2200" b="0" i="0" dirty="0" smtClean="0">
                <a:solidFill>
                  <a:srgbClr val="3F3F3F"/>
                </a:solidFill>
              </a:rPr>
              <a:t>ate. </a:t>
            </a:r>
            <a:endParaRPr lang="ro-RO" dirty="0" smtClean="0"/>
          </a:p>
          <a:p>
            <a:pPr marL="0" lvl="0" indent="0" algn="l" rtl="0">
              <a:lnSpc>
                <a:spcPct val="90000"/>
              </a:lnSpc>
              <a:spcBef>
                <a:spcPts val="600"/>
              </a:spcBef>
              <a:spcAft>
                <a:spcPts val="0"/>
              </a:spcAft>
              <a:buClr>
                <a:srgbClr val="40A67A"/>
              </a:buClr>
              <a:buSzPts val="2200"/>
              <a:buNone/>
            </a:pPr>
            <a:r>
              <a:rPr lang="ro-RO" sz="2200" b="1" dirty="0" smtClean="0">
                <a:solidFill>
                  <a:srgbClr val="40A67A"/>
                </a:solidFill>
              </a:rPr>
              <a:t>Oportunitate </a:t>
            </a:r>
            <a:r>
              <a:rPr lang="ro-RO" sz="2200" b="1" dirty="0" smtClean="0">
                <a:solidFill>
                  <a:srgbClr val="40A67A"/>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t>
            </a:r>
            <a:r>
              <a:rPr lang="ro-RO" sz="2200" b="1" dirty="0" smtClean="0">
                <a:solidFill>
                  <a:srgbClr val="40A67A"/>
                </a:solidFill>
              </a:rPr>
              <a:t> </a:t>
            </a:r>
            <a:r>
              <a:rPr lang="ro-RO" sz="2200" i="0" u="sng" dirty="0" smtClean="0">
                <a:solidFill>
                  <a:srgbClr val="0070C0"/>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Cloud-ul de alimente </a:t>
            </a:r>
            <a:r>
              <a:rPr lang="ro-RO" sz="2200" b="0" i="0" dirty="0" smtClean="0">
                <a:solidFill>
                  <a:srgbClr val="3F3F3F"/>
                </a:solidFill>
              </a:rPr>
              <a:t>conecteaz</a:t>
            </a:r>
            <a:r>
              <a:rPr lang="ro-RO" sz="2200" dirty="0" smtClean="0">
                <a:solidFill>
                  <a:srgbClr val="3F3F3F"/>
                </a:solidFill>
              </a:rPr>
              <a:t>ă</a:t>
            </a:r>
            <a:r>
              <a:rPr lang="ro-RO" sz="2200" b="0" i="0" dirty="0" smtClean="0">
                <a:solidFill>
                  <a:srgbClr val="3F3F3F"/>
                </a:solidFill>
              </a:rPr>
              <a:t> organiza</a:t>
            </a:r>
            <a:r>
              <a:rPr lang="ro-RO" sz="2200" dirty="0" smtClean="0">
                <a:solidFill>
                  <a:srgbClr val="3F3F3F"/>
                </a:solidFill>
              </a:rPr>
              <a:t>ț</a:t>
            </a:r>
            <a:r>
              <a:rPr lang="ro-RO" sz="2200" b="0" i="0" dirty="0" smtClean="0">
                <a:solidFill>
                  <a:srgbClr val="3F3F3F"/>
                </a:solidFill>
              </a:rPr>
              <a:t>iile caritabile, cum ar fi loca</a:t>
            </a:r>
            <a:r>
              <a:rPr lang="ro-RO" sz="2200" dirty="0" smtClean="0">
                <a:solidFill>
                  <a:srgbClr val="3F3F3F"/>
                </a:solidFill>
              </a:rPr>
              <a:t>ț</a:t>
            </a:r>
            <a:r>
              <a:rPr lang="ro-RO" sz="2200" b="0" i="0" dirty="0" smtClean="0">
                <a:solidFill>
                  <a:srgbClr val="3F3F3F"/>
                </a:solidFill>
              </a:rPr>
              <a:t>iile pentru persoanele f</a:t>
            </a:r>
            <a:r>
              <a:rPr lang="ro-RO" sz="2200" dirty="0" smtClean="0">
                <a:solidFill>
                  <a:srgbClr val="3F3F3F"/>
                </a:solidFill>
              </a:rPr>
              <a:t>ă</a:t>
            </a:r>
            <a:r>
              <a:rPr lang="ro-RO" sz="2200" b="0" i="0" dirty="0" smtClean="0">
                <a:solidFill>
                  <a:srgbClr val="3F3F3F"/>
                </a:solidFill>
              </a:rPr>
              <a:t>r</a:t>
            </a:r>
            <a:r>
              <a:rPr lang="ro-RO" sz="2200" dirty="0" smtClean="0">
                <a:solidFill>
                  <a:srgbClr val="3F3F3F"/>
                </a:solidFill>
              </a:rPr>
              <a:t>ă</a:t>
            </a:r>
            <a:r>
              <a:rPr lang="ro-RO" sz="2200" b="0" i="0" dirty="0" smtClean="0">
                <a:solidFill>
                  <a:srgbClr val="3F3F3F"/>
                </a:solidFill>
              </a:rPr>
              <a:t> ad</a:t>
            </a:r>
            <a:r>
              <a:rPr lang="ro-RO" sz="2200" dirty="0" smtClean="0">
                <a:solidFill>
                  <a:srgbClr val="3F3F3F"/>
                </a:solidFill>
              </a:rPr>
              <a:t>ă</a:t>
            </a:r>
            <a:r>
              <a:rPr lang="ro-RO" sz="2200" b="0" i="0" dirty="0" smtClean="0">
                <a:solidFill>
                  <a:srgbClr val="3F3F3F"/>
                </a:solidFill>
              </a:rPr>
              <a:t>post, cu surplusul de m</a:t>
            </a:r>
            <a:r>
              <a:rPr lang="ro-RO" sz="2200" dirty="0" smtClean="0">
                <a:solidFill>
                  <a:srgbClr val="3F3F3F"/>
                </a:solidFill>
              </a:rPr>
              <a:t>â</a:t>
            </a:r>
            <a:r>
              <a:rPr lang="ro-RO" sz="2200" b="0" i="0" dirty="0" smtClean="0">
                <a:solidFill>
                  <a:srgbClr val="3F3F3F"/>
                </a:solidFill>
              </a:rPr>
              <a:t>ncare din supermarket-uri </a:t>
            </a:r>
            <a:r>
              <a:rPr lang="ro-RO" sz="2200" dirty="0" smtClean="0">
                <a:solidFill>
                  <a:srgbClr val="3F3F3F"/>
                </a:solidFill>
              </a:rPr>
              <a:t>ș</a:t>
            </a:r>
            <a:r>
              <a:rPr lang="ro-RO" sz="2200" b="0" i="0" dirty="0" smtClean="0">
                <a:solidFill>
                  <a:srgbClr val="3F3F3F"/>
                </a:solidFill>
              </a:rPr>
              <a:t>i restaurante prin intermediul unei </a:t>
            </a:r>
            <a:r>
              <a:rPr lang="ro-RO" sz="2200" u="sng" dirty="0" smtClean="0">
                <a:solidFill>
                  <a:srgbClr val="0070C0"/>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aplicații de cloud online</a:t>
            </a:r>
            <a:r>
              <a:rPr lang="ro-RO" sz="2200" b="0" i="0" dirty="0" smtClean="0">
                <a:solidFill>
                  <a:srgbClr val="3F3F3F"/>
                </a:solidFill>
              </a:rPr>
              <a:t>. </a:t>
            </a:r>
            <a:r>
              <a:rPr lang="ro-RO" sz="2200" dirty="0" smtClean="0">
                <a:solidFill>
                  <a:srgbClr val="3F3F3F"/>
                </a:solidFill>
              </a:rPr>
              <a:t>Un retailer încarcă alimentele cu ajutorul aplicațiilor de pe telefonul inteligent. Organizațiile de caritate locale conectate cu retailerul prin platformă, primesc notificări care le anunță că alimentele sunt disponibile pentru colectare la o oră anume</a:t>
            </a:r>
            <a:r>
              <a:rPr lang="en-IE" sz="2200" dirty="0" smtClean="0">
                <a:solidFill>
                  <a:srgbClr val="3F3F3F"/>
                </a:solidFill>
              </a:rPr>
              <a:t>. </a:t>
            </a:r>
            <a:endParaRPr lang="ro-RO" sz="2200" dirty="0">
              <a:solidFill>
                <a:srgbClr val="3F3F3F"/>
              </a:solidFill>
            </a:endParaRPr>
          </a:p>
          <a:p>
            <a:pPr marL="0" lvl="0" indent="0" algn="l" rtl="0">
              <a:lnSpc>
                <a:spcPct val="90000"/>
              </a:lnSpc>
              <a:spcBef>
                <a:spcPts val="600"/>
              </a:spcBef>
              <a:spcAft>
                <a:spcPts val="0"/>
              </a:spcAft>
              <a:buClr>
                <a:srgbClr val="40A67A"/>
              </a:buClr>
              <a:buSzPts val="2200"/>
              <a:buNone/>
            </a:pPr>
            <a:r>
              <a:rPr lang="ro-RO" sz="2200" b="1" i="0" dirty="0" smtClean="0">
                <a:solidFill>
                  <a:srgbClr val="ED2A59"/>
                </a:solidFill>
              </a:rPr>
              <a:t>Re</a:t>
            </a:r>
            <a:r>
              <a:rPr lang="ro-RO" sz="2200" b="1" dirty="0" smtClean="0">
                <a:solidFill>
                  <a:srgbClr val="ED2A59"/>
                </a:solidFill>
              </a:rPr>
              <a:t>z</a:t>
            </a:r>
            <a:r>
              <a:rPr lang="ro-RO" sz="2200" b="1" i="0" dirty="0" smtClean="0">
                <a:solidFill>
                  <a:srgbClr val="ED2A59"/>
                </a:solidFill>
              </a:rPr>
              <a:t>ultat</a:t>
            </a:r>
            <a:r>
              <a:rPr lang="en-IE" sz="2200" b="1" i="0" dirty="0" smtClean="0">
                <a:solidFill>
                  <a:srgbClr val="ED2A59"/>
                </a:solidFill>
              </a:rPr>
              <a:t> </a:t>
            </a:r>
            <a:r>
              <a:rPr lang="en-IE" sz="2200" b="1" i="0" dirty="0">
                <a:solidFill>
                  <a:srgbClr val="ED2A59"/>
                </a:solidFill>
              </a:rPr>
              <a:t>–</a:t>
            </a:r>
            <a:r>
              <a:rPr lang="en-IE" sz="2200" b="0" i="0" dirty="0">
                <a:solidFill>
                  <a:srgbClr val="000000"/>
                </a:solidFill>
              </a:rPr>
              <a:t> </a:t>
            </a:r>
            <a:r>
              <a:rPr lang="ro-RO" sz="2200" dirty="0">
                <a:solidFill>
                  <a:srgbClr val="3F3F3F"/>
                </a:solidFill>
              </a:rPr>
              <a:t>Surplusul de alimente se duce către o rețea de mai mult de 9,500 organizații din Irlanda și Marea Britanie. </a:t>
            </a:r>
            <a:r>
              <a:rPr lang="ro-RO" sz="2200" dirty="0">
                <a:solidFill>
                  <a:srgbClr val="3F3F3F"/>
                </a:solidFill>
              </a:rPr>
              <a:t>65 milioane de mese ajung la oameni și nu sunt irosite. </a:t>
            </a:r>
            <a:r>
              <a:rPr lang="ro-RO" sz="2200" dirty="0" smtClean="0">
                <a:solidFill>
                  <a:srgbClr val="3F3F3F"/>
                </a:solidFill>
              </a:rPr>
              <a:t>27.299 </a:t>
            </a:r>
            <a:r>
              <a:rPr lang="ro-RO" sz="2200" dirty="0">
                <a:solidFill>
                  <a:srgbClr val="3F3F3F"/>
                </a:solidFill>
              </a:rPr>
              <a:t>tone de mâncare sunt redistribuite. </a:t>
            </a:r>
            <a:r>
              <a:rPr lang="ro-RO" sz="2200" dirty="0">
                <a:solidFill>
                  <a:srgbClr val="3F3F3F"/>
                </a:solidFill>
              </a:rPr>
              <a:t>Există o conectare cu 3000 supermarket-uri doar în Marea Britanie. Organizațiile caritabile au economisit costuri semnificative pe care le-au reinvestit în servicii esențiale. </a:t>
            </a:r>
            <a:endParaRPr lang="ro-RO" sz="2200" dirty="0">
              <a:solidFill>
                <a:srgbClr val="3F3F3F"/>
              </a:solidFill>
            </a:endParaRPr>
          </a:p>
        </p:txBody>
      </p:sp>
      <p:sp>
        <p:nvSpPr>
          <p:cNvPr id="638" name="Google Shape;638;p35"/>
          <p:cNvSpPr txBox="1">
            <a:spLocks noGrp="1"/>
          </p:cNvSpPr>
          <p:nvPr>
            <p:ph type="body" idx="2"/>
          </p:nvPr>
        </p:nvSpPr>
        <p:spPr>
          <a:xfrm>
            <a:off x="54318" y="365440"/>
            <a:ext cx="3364127" cy="606252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90000"/>
              </a:lnSpc>
              <a:spcBef>
                <a:spcPts val="0"/>
              </a:spcBef>
              <a:spcAft>
                <a:spcPts val="0"/>
              </a:spcAft>
              <a:buClr>
                <a:srgbClr val="3F3F3F"/>
              </a:buClr>
              <a:buSzPct val="100000"/>
              <a:buNone/>
            </a:pPr>
            <a:r>
              <a:rPr lang="en-IE" sz="4400" b="1">
                <a:solidFill>
                  <a:srgbClr val="3F3F3F"/>
                </a:solidFill>
              </a:rPr>
              <a:t>Cum să abordăm foametea</a:t>
            </a:r>
            <a:endParaRPr sz="4400" b="1">
              <a:solidFill>
                <a:srgbClr val="3F3F3F"/>
              </a:solidFill>
            </a:endParaRPr>
          </a:p>
          <a:p>
            <a:pPr marL="0" lvl="0" indent="0" algn="ctr" rtl="0">
              <a:lnSpc>
                <a:spcPct val="90000"/>
              </a:lnSpc>
              <a:spcBef>
                <a:spcPts val="1000"/>
              </a:spcBef>
              <a:spcAft>
                <a:spcPts val="0"/>
              </a:spcAft>
              <a:buClr>
                <a:schemeClr val="lt1"/>
              </a:buClr>
              <a:buSzPct val="100000"/>
              <a:buNone/>
            </a:pPr>
            <a:endParaRPr sz="1400">
              <a:solidFill>
                <a:srgbClr val="3F3F3F"/>
              </a:solidFill>
            </a:endParaRPr>
          </a:p>
          <a:p>
            <a:pPr marL="0" lvl="0" indent="0" algn="ctr" rtl="0">
              <a:lnSpc>
                <a:spcPct val="100000"/>
              </a:lnSpc>
              <a:spcBef>
                <a:spcPts val="0"/>
              </a:spcBef>
              <a:spcAft>
                <a:spcPts val="0"/>
              </a:spcAft>
              <a:buClr>
                <a:srgbClr val="3F3F3F"/>
              </a:buClr>
              <a:buSzPct val="69804"/>
              <a:buNone/>
            </a:pPr>
            <a:r>
              <a:rPr lang="en-IE" sz="3724">
                <a:solidFill>
                  <a:srgbClr val="3F3F3F"/>
                </a:solidFill>
              </a:rPr>
              <a:t>”Companii non-profit în domeniul inovării social digitale, care redistribuie surplusul de alimente de la diverse afaceri și restaurante către organizații de caritate din comunitățile din Irlanda și Marea Britanie”</a:t>
            </a:r>
            <a:endParaRPr sz="4724"/>
          </a:p>
          <a:p>
            <a:pPr marL="0" lvl="0" indent="0" algn="ctr" rtl="0">
              <a:lnSpc>
                <a:spcPct val="90000"/>
              </a:lnSpc>
              <a:spcBef>
                <a:spcPts val="0"/>
              </a:spcBef>
              <a:spcAft>
                <a:spcPts val="0"/>
              </a:spcAft>
              <a:buClr>
                <a:schemeClr val="lt1"/>
              </a:buClr>
              <a:buSzPct val="100000"/>
              <a:buNone/>
            </a:pPr>
            <a:endParaRPr sz="2600">
              <a:solidFill>
                <a:srgbClr val="3F3F3F"/>
              </a:solidFill>
            </a:endParaRPr>
          </a:p>
          <a:p>
            <a:pPr marL="0" lvl="0" indent="0" algn="ctr" rtl="0">
              <a:lnSpc>
                <a:spcPct val="90000"/>
              </a:lnSpc>
              <a:spcBef>
                <a:spcPts val="0"/>
              </a:spcBef>
              <a:spcAft>
                <a:spcPts val="0"/>
              </a:spcAft>
              <a:buClr>
                <a:srgbClr val="3F3F3F"/>
              </a:buClr>
              <a:buSzPct val="100000"/>
              <a:buNone/>
            </a:pPr>
            <a:r>
              <a:rPr lang="en-IE" sz="1800" u="sng">
                <a:solidFill>
                  <a:srgbClr val="3F3F3F"/>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https://food.cloud/</a:t>
            </a:r>
            <a:r>
              <a:rPr lang="en-IE" sz="1800">
                <a:solidFill>
                  <a:srgbClr val="3F3F3F"/>
                </a:solidFill>
              </a:rPr>
              <a:t> </a:t>
            </a:r>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36" descr="A picture containing person, person, indoor&#10;&#10;Description automatically generated"/>
          <p:cNvPicPr preferRelativeResize="0">
            <a:picLocks noGrp="1"/>
          </p:cNvPicPr>
          <p:nvPr>
            <p:ph type="pic" idx="3"/>
          </p:nvPr>
        </p:nvPicPr>
        <p:blipFill rotWithShape="1">
          <a:blip r:embed="rId3">
            <a:alphaModFix/>
          </a:blip>
          <a:srcRect l="11296" r="11297"/>
          <a:stretch/>
        </p:blipFill>
        <p:spPr>
          <a:xfrm>
            <a:off x="1590040" y="0"/>
            <a:ext cx="3550920" cy="6879132"/>
          </a:xfrm>
          <a:prstGeom prst="rect">
            <a:avLst/>
          </a:prstGeom>
          <a:noFill/>
          <a:ln>
            <a:noFill/>
          </a:ln>
        </p:spPr>
      </p:pic>
      <p:sp>
        <p:nvSpPr>
          <p:cNvPr id="644" name="Google Shape;644;p36"/>
          <p:cNvSpPr txBox="1"/>
          <p:nvPr/>
        </p:nvSpPr>
        <p:spPr>
          <a:xfrm>
            <a:off x="5376500" y="892501"/>
            <a:ext cx="6549300" cy="465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IE" sz="4000" i="1">
                <a:solidFill>
                  <a:schemeClr val="lt1"/>
                </a:solidFill>
                <a:latin typeface="Calibri"/>
                <a:ea typeface="Calibri"/>
                <a:cs typeface="Calibri"/>
                <a:sym typeface="Calibri"/>
              </a:rPr>
              <a:t>Abordarea inovării sociale pentru a rezolva provocările sociale</a:t>
            </a:r>
            <a:endParaRPr sz="4000" i="1">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000"/>
              <a:buFont typeface="Arial"/>
              <a:buNone/>
            </a:pPr>
            <a:endParaRPr sz="40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800"/>
              <a:buFont typeface="Arial"/>
              <a:buNone/>
            </a:pPr>
            <a:r>
              <a:rPr lang="en-IE" sz="4800" b="1">
                <a:solidFill>
                  <a:schemeClr val="lt1"/>
                </a:solidFill>
                <a:latin typeface="Calibri"/>
                <a:ea typeface="Calibri"/>
                <a:cs typeface="Calibri"/>
                <a:sym typeface="Calibri"/>
              </a:rPr>
              <a:t>Obiectivul 3 </a:t>
            </a:r>
            <a:endParaRPr/>
          </a:p>
          <a:p>
            <a:pPr marL="0" marR="0" lvl="0" indent="0" algn="l" rtl="0">
              <a:lnSpc>
                <a:spcPct val="90000"/>
              </a:lnSpc>
              <a:spcBef>
                <a:spcPts val="1000"/>
              </a:spcBef>
              <a:spcAft>
                <a:spcPts val="0"/>
              </a:spcAft>
              <a:buClr>
                <a:schemeClr val="lt1"/>
              </a:buClr>
              <a:buSzPts val="4400"/>
              <a:buFont typeface="Arial"/>
              <a:buNone/>
            </a:pPr>
            <a:r>
              <a:rPr lang="en-IE" sz="4400">
                <a:solidFill>
                  <a:schemeClr val="lt1"/>
                </a:solidFill>
                <a:latin typeface="Calibri"/>
                <a:ea typeface="Calibri"/>
                <a:cs typeface="Calibri"/>
                <a:sym typeface="Calibri"/>
              </a:rPr>
              <a:t>Abordarea sănătății și bunăstării</a:t>
            </a:r>
            <a:endParaRPr sz="60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37"/>
          <p:cNvSpPr txBox="1">
            <a:spLocks noGrp="1"/>
          </p:cNvSpPr>
          <p:nvPr>
            <p:ph type="body" idx="1"/>
          </p:nvPr>
        </p:nvSpPr>
        <p:spPr>
          <a:xfrm>
            <a:off x="3729038" y="979425"/>
            <a:ext cx="8161539" cy="56826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IE" u="sng" dirty="0" err="1">
                <a:solidFill>
                  <a:schemeClr val="hlink"/>
                </a:solidFill>
                <a:hlinkClick r:id="rId3"/>
              </a:rPr>
              <a:t>Nevoia</a:t>
            </a:r>
            <a:r>
              <a:rPr lang="en-IE" u="sng" dirty="0">
                <a:solidFill>
                  <a:schemeClr val="hlink"/>
                </a:solidFill>
                <a:hlinkClick r:id="rId3"/>
              </a:rPr>
              <a:t> de </a:t>
            </a:r>
            <a:r>
              <a:rPr lang="en-IE" b="1" u="sng" dirty="0" err="1">
                <a:solidFill>
                  <a:srgbClr val="4CA146"/>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bunăstare</a:t>
            </a:r>
            <a:r>
              <a:rPr lang="en-IE" b="1" u="sng" dirty="0">
                <a:solidFill>
                  <a:srgbClr val="4CA146"/>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dirty="0">
                <a:solidFill>
                  <a:srgbClr val="3F3F3F"/>
                </a:solidFill>
              </a:rPr>
              <a:t>include </a:t>
            </a:r>
            <a:r>
              <a:rPr lang="en-IE" b="1" i="1" dirty="0" err="1">
                <a:solidFill>
                  <a:srgbClr val="3F3F3F"/>
                </a:solidFill>
              </a:rPr>
              <a:t>educație</a:t>
            </a:r>
            <a:r>
              <a:rPr lang="en-IE" dirty="0">
                <a:solidFill>
                  <a:srgbClr val="3F3F3F"/>
                </a:solidFill>
              </a:rPr>
              <a:t> </a:t>
            </a:r>
            <a:r>
              <a:rPr lang="en-IE" dirty="0" err="1">
                <a:solidFill>
                  <a:srgbClr val="3F3F3F"/>
                </a:solidFill>
              </a:rPr>
              <a:t>și</a:t>
            </a:r>
            <a:r>
              <a:rPr lang="en-IE" dirty="0">
                <a:solidFill>
                  <a:srgbClr val="3F3F3F"/>
                </a:solidFill>
              </a:rPr>
              <a:t> </a:t>
            </a:r>
            <a:r>
              <a:rPr lang="en-IE" b="1" i="1" dirty="0" err="1">
                <a:solidFill>
                  <a:srgbClr val="3F3F3F"/>
                </a:solidFill>
              </a:rPr>
              <a:t>servicii</a:t>
            </a:r>
            <a:r>
              <a:rPr lang="en-IE" b="1" i="1" dirty="0">
                <a:solidFill>
                  <a:srgbClr val="3F3F3F"/>
                </a:solidFill>
              </a:rPr>
              <a:t> </a:t>
            </a:r>
            <a:endParaRPr dirty="0">
              <a:solidFill>
                <a:srgbClr val="3F3F3F"/>
              </a:solidFill>
            </a:endParaRPr>
          </a:p>
          <a:p>
            <a:pPr marL="0" lvl="0" indent="0" algn="l" rtl="0">
              <a:lnSpc>
                <a:spcPct val="90000"/>
              </a:lnSpc>
              <a:spcBef>
                <a:spcPts val="0"/>
              </a:spcBef>
              <a:spcAft>
                <a:spcPts val="0"/>
              </a:spcAft>
              <a:buClr>
                <a:schemeClr val="dk1"/>
              </a:buClr>
              <a:buSzPts val="2400"/>
              <a:buNone/>
            </a:pPr>
            <a:r>
              <a:rPr lang="ro-RO" dirty="0" smtClean="0">
                <a:solidFill>
                  <a:srgbClr val="3F3F3F"/>
                </a:solidFill>
              </a:rPr>
              <a:t>în domenii ca sănătatea copilului, imunizare, HIV, sănătate mentală. Aceste servicii esențiale de sănătate acoperă mai puțin de jumătate din populația globului</a:t>
            </a:r>
            <a:r>
              <a:rPr lang="en-IE" dirty="0" smtClean="0">
                <a:solidFill>
                  <a:srgbClr val="3F3F3F"/>
                </a:solidFill>
              </a:rPr>
              <a:t>. </a:t>
            </a:r>
            <a:endParaRPr dirty="0"/>
          </a:p>
          <a:p>
            <a:pPr marL="0" lvl="0" indent="0" algn="ctr" rtl="0">
              <a:lnSpc>
                <a:spcPct val="90000"/>
              </a:lnSpc>
              <a:spcBef>
                <a:spcPts val="1000"/>
              </a:spcBef>
              <a:spcAft>
                <a:spcPts val="0"/>
              </a:spcAft>
              <a:buClr>
                <a:srgbClr val="009FD8"/>
              </a:buClr>
              <a:buSzPts val="2400"/>
              <a:buNone/>
            </a:pPr>
            <a:r>
              <a:rPr lang="ro-RO" b="1" dirty="0" smtClean="0">
                <a:solidFill>
                  <a:srgbClr val="009FD8"/>
                </a:solidFill>
              </a:rPr>
              <a:t>Sănătatea mentală </a:t>
            </a:r>
            <a:r>
              <a:rPr lang="ro-RO" dirty="0" smtClean="0">
                <a:solidFill>
                  <a:srgbClr val="3F3F3F"/>
                </a:solidFill>
              </a:rPr>
              <a:t>e determinată de nivelul de fitness fizic, somn, relații sociale și familiale, încredere în sine, cadru mental</a:t>
            </a:r>
            <a:r>
              <a:rPr lang="en-IE" dirty="0" smtClean="0">
                <a:solidFill>
                  <a:srgbClr val="3F3F3F"/>
                </a:solidFill>
              </a:rPr>
              <a:t>. </a:t>
            </a:r>
            <a:r>
              <a:rPr lang="ro-RO" b="1" i="1" u="sng" dirty="0" smtClean="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Ti</a:t>
            </a:r>
            <a:r>
              <a:rPr lang="en-IE" b="1" i="1" u="sng" dirty="0" err="1" smtClean="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purile</a:t>
            </a:r>
            <a:r>
              <a:rPr lang="en-IE" b="1" i="1" u="sng" dirty="0" smtClean="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b="1" i="1" u="sng" dirty="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 </a:t>
            </a:r>
            <a:r>
              <a:rPr lang="en-IE" b="1" i="1" u="sng" dirty="0" err="1">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sănătate</a:t>
            </a:r>
            <a:r>
              <a:rPr lang="en-IE" b="1" i="1" u="sng" dirty="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b="1" i="1" u="sng" dirty="0" err="1">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mentală</a:t>
            </a:r>
            <a:r>
              <a:rPr lang="en-IE" b="1" i="1" u="sng" dirty="0">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o-RO" dirty="0" smtClean="0">
                <a:solidFill>
                  <a:srgbClr val="3F3F3F"/>
                </a:solidFill>
              </a:rPr>
              <a:t>includ anxietatea, depresia, </a:t>
            </a:r>
            <a:r>
              <a:rPr lang="ro-RO" b="0" i="0" dirty="0" smtClean="0">
                <a:solidFill>
                  <a:srgbClr val="3F3F3F"/>
                </a:solidFill>
              </a:rPr>
              <a:t>ADHD, autism, stresul post-traumatic (PTSD), schizofrenia </a:t>
            </a:r>
            <a:r>
              <a:rPr lang="ro-RO" dirty="0" smtClean="0">
                <a:solidFill>
                  <a:srgbClr val="3F3F3F"/>
                </a:solidFill>
              </a:rPr>
              <a:t>ș</a:t>
            </a:r>
            <a:r>
              <a:rPr lang="ro-RO" b="0" i="0" dirty="0" smtClean="0">
                <a:solidFill>
                  <a:srgbClr val="3F3F3F"/>
                </a:solidFill>
              </a:rPr>
              <a:t>i tulbur</a:t>
            </a:r>
            <a:r>
              <a:rPr lang="ro-RO" dirty="0" smtClean="0">
                <a:solidFill>
                  <a:srgbClr val="3F3F3F"/>
                </a:solidFill>
              </a:rPr>
              <a:t>ă</a:t>
            </a:r>
            <a:r>
              <a:rPr lang="ro-RO" b="0" i="0" dirty="0" smtClean="0">
                <a:solidFill>
                  <a:srgbClr val="3F3F3F"/>
                </a:solidFill>
              </a:rPr>
              <a:t>rile bi-polare. </a:t>
            </a:r>
            <a:r>
              <a:rPr lang="ro-RO" dirty="0" smtClean="0">
                <a:solidFill>
                  <a:srgbClr val="3F3F3F"/>
                </a:solidFill>
              </a:rPr>
              <a:t>Unele provocări de sănătate mentală pot determina oamenii să își facă rău fizic, cum ar fi să se </a:t>
            </a:r>
            <a:r>
              <a:rPr lang="ro-RO" b="1" dirty="0" smtClean="0"/>
              <a:t>automutileze</a:t>
            </a:r>
            <a:r>
              <a:rPr lang="ro-RO" dirty="0" smtClean="0">
                <a:solidFill>
                  <a:srgbClr val="3F3F3F"/>
                </a:solidFill>
              </a:rPr>
              <a:t> sau pot provoca tulburări alimentare, cum ar fi </a:t>
            </a:r>
            <a:r>
              <a:rPr lang="ro-RO" b="1" i="0" dirty="0" smtClean="0">
                <a:solidFill>
                  <a:srgbClr val="3F3F3F"/>
                </a:solidFill>
              </a:rPr>
              <a:t>anorexia sau bulimi</a:t>
            </a:r>
            <a:r>
              <a:rPr lang="en-IE" b="1" i="0" dirty="0" smtClean="0">
                <a:solidFill>
                  <a:srgbClr val="3F3F3F"/>
                </a:solidFill>
              </a:rPr>
              <a:t>a</a:t>
            </a:r>
            <a:r>
              <a:rPr lang="en-IE" b="0" i="0" dirty="0">
                <a:solidFill>
                  <a:srgbClr val="3F3F3F"/>
                </a:solidFill>
                <a:latin typeface="Arial"/>
                <a:ea typeface="Arial"/>
                <a:cs typeface="Arial"/>
                <a:sym typeface="Arial"/>
              </a:rPr>
              <a:t>. </a:t>
            </a:r>
            <a:endParaRPr dirty="0"/>
          </a:p>
          <a:p>
            <a:pPr marL="0" lvl="0" indent="0" algn="ctr" rtl="0">
              <a:lnSpc>
                <a:spcPct val="90000"/>
              </a:lnSpc>
              <a:spcBef>
                <a:spcPts val="1000"/>
              </a:spcBef>
              <a:spcAft>
                <a:spcPts val="0"/>
              </a:spcAft>
              <a:buClr>
                <a:srgbClr val="4CA146"/>
              </a:buClr>
              <a:buSzPts val="2400"/>
              <a:buNone/>
            </a:pPr>
            <a:r>
              <a:rPr lang="ro-RO" b="1" dirty="0" smtClean="0">
                <a:solidFill>
                  <a:srgbClr val="4CA146"/>
                </a:solidFill>
              </a:rPr>
              <a:t>COVID </a:t>
            </a:r>
            <a:r>
              <a:rPr lang="ro-RO" dirty="0" smtClean="0">
                <a:solidFill>
                  <a:srgbClr val="3F3F3F"/>
                </a:solidFill>
              </a:rPr>
              <a:t>a avut ca și consecință întreruperea accesului la </a:t>
            </a:r>
            <a:r>
              <a:rPr lang="ro-RO" b="1" i="1" dirty="0" smtClean="0">
                <a:solidFill>
                  <a:srgbClr val="3F3F3F"/>
                </a:solidFill>
              </a:rPr>
              <a:t>imunizarea </a:t>
            </a:r>
            <a:r>
              <a:rPr lang="ro-RO" dirty="0" smtClean="0">
                <a:solidFill>
                  <a:srgbClr val="3F3F3F"/>
                </a:solidFill>
              </a:rPr>
              <a:t>copiilor în aproximativ 70 țări. Boli contagioase, cum ar fi malaria, vor crește cu 100% din cauza anulării serviciilor</a:t>
            </a:r>
            <a:r>
              <a:rPr lang="en-IE" dirty="0" smtClean="0">
                <a:solidFill>
                  <a:srgbClr val="3F3F3F"/>
                </a:solidFill>
              </a:rPr>
              <a:t>. </a:t>
            </a:r>
            <a:endParaRPr b="1" dirty="0">
              <a:solidFill>
                <a:srgbClr val="3F3F3F"/>
              </a:solidFill>
            </a:endParaRPr>
          </a:p>
        </p:txBody>
      </p:sp>
      <p:sp>
        <p:nvSpPr>
          <p:cNvPr id="650" name="Google Shape;650;p37"/>
          <p:cNvSpPr txBox="1"/>
          <p:nvPr/>
        </p:nvSpPr>
        <p:spPr>
          <a:xfrm>
            <a:off x="3966827" y="189672"/>
            <a:ext cx="7923750" cy="697353"/>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rgbClr val="ED2A59"/>
              </a:buClr>
              <a:buSzPct val="100000"/>
              <a:buFont typeface="Arial"/>
              <a:buNone/>
            </a:pPr>
            <a:r>
              <a:rPr lang="en-IE" sz="3600" b="1">
                <a:solidFill>
                  <a:srgbClr val="ED2A59"/>
                </a:solidFill>
                <a:latin typeface="Calibri"/>
                <a:ea typeface="Calibri"/>
                <a:cs typeface="Calibri"/>
                <a:sym typeface="Calibri"/>
              </a:rPr>
              <a:t>Oportunități de inovare socială  - </a:t>
            </a:r>
            <a:r>
              <a:rPr lang="en-IE" sz="3600" b="1">
                <a:solidFill>
                  <a:srgbClr val="4CA146"/>
                </a:solidFill>
                <a:latin typeface="Calibri"/>
                <a:ea typeface="Calibri"/>
                <a:cs typeface="Calibri"/>
                <a:sym typeface="Calibri"/>
              </a:rPr>
              <a:t>Bunăstare</a:t>
            </a:r>
            <a:endParaRPr sz="3600" b="1">
              <a:solidFill>
                <a:srgbClr val="ED2A59"/>
              </a:solidFill>
              <a:latin typeface="Calibri"/>
              <a:ea typeface="Calibri"/>
              <a:cs typeface="Calibri"/>
              <a:sym typeface="Calibri"/>
            </a:endParaRPr>
          </a:p>
        </p:txBody>
      </p:sp>
      <p:pic>
        <p:nvPicPr>
          <p:cNvPr id="651" name="Google Shape;651;p37" descr="A picture containing person, person, indoor&#10;&#10;Description automatically generated"/>
          <p:cNvPicPr preferRelativeResize="0"/>
          <p:nvPr/>
        </p:nvPicPr>
        <p:blipFill rotWithShape="1">
          <a:blip r:embed="rId5">
            <a:alphaModFix/>
          </a:blip>
          <a:srcRect/>
          <a:stretch/>
        </p:blipFill>
        <p:spPr>
          <a:xfrm>
            <a:off x="0" y="1104523"/>
            <a:ext cx="3471012" cy="520651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8"/>
          <p:cNvSpPr txBox="1">
            <a:spLocks noGrp="1"/>
          </p:cNvSpPr>
          <p:nvPr>
            <p:ph type="body" idx="1"/>
          </p:nvPr>
        </p:nvSpPr>
        <p:spPr>
          <a:xfrm>
            <a:off x="3757188" y="1241975"/>
            <a:ext cx="8133389" cy="52065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400"/>
              <a:buNone/>
            </a:pPr>
            <a:r>
              <a:rPr lang="en-IE" b="1">
                <a:solidFill>
                  <a:srgbClr val="3F3F3F"/>
                </a:solidFill>
              </a:rPr>
              <a:t>Sectorul medical și de îngrijire a fost impulsionat de tehnologii de frontieră  </a:t>
            </a:r>
            <a:r>
              <a:rPr lang="en-IE">
                <a:solidFill>
                  <a:srgbClr val="3F3F3F"/>
                </a:solidFill>
              </a:rPr>
              <a:t>(medtech, biotech, medicina de precizie)</a:t>
            </a:r>
            <a:r>
              <a:rPr lang="en-IE" b="1">
                <a:solidFill>
                  <a:srgbClr val="3F3F3F"/>
                </a:solidFill>
              </a:rPr>
              <a:t>. Dar încă are nevoie de ISD pentru a completa golurile de pe piață, </a:t>
            </a:r>
            <a:endParaRPr b="1">
              <a:solidFill>
                <a:srgbClr val="3F3F3F"/>
              </a:solidFill>
            </a:endParaRPr>
          </a:p>
          <a:p>
            <a:pPr marL="0" lvl="0" indent="0" algn="ctr" rtl="0">
              <a:lnSpc>
                <a:spcPct val="90000"/>
              </a:lnSpc>
              <a:spcBef>
                <a:spcPts val="0"/>
              </a:spcBef>
              <a:spcAft>
                <a:spcPts val="0"/>
              </a:spcAft>
              <a:buClr>
                <a:srgbClr val="3F3F3F"/>
              </a:buClr>
              <a:buSzPts val="2400"/>
              <a:buNone/>
            </a:pPr>
            <a:r>
              <a:rPr lang="en-IE" b="1">
                <a:solidFill>
                  <a:srgbClr val="3F3F3F"/>
                </a:solidFill>
              </a:rPr>
              <a:t>într-un mod accesibil și alternativ;</a:t>
            </a:r>
            <a:endParaRPr/>
          </a:p>
          <a:p>
            <a:pPr marL="342900" lvl="0" indent="-342900" algn="l" rtl="0">
              <a:lnSpc>
                <a:spcPct val="90000"/>
              </a:lnSpc>
              <a:spcBef>
                <a:spcPts val="1000"/>
              </a:spcBef>
              <a:spcAft>
                <a:spcPts val="0"/>
              </a:spcAft>
              <a:buClr>
                <a:srgbClr val="3F3F3F"/>
              </a:buClr>
              <a:buSzPts val="2400"/>
              <a:buFont typeface="Arial"/>
              <a:buChar char="•"/>
            </a:pPr>
            <a:r>
              <a:rPr lang="en-IE">
                <a:solidFill>
                  <a:srgbClr val="3F3F3F"/>
                </a:solidFill>
              </a:rPr>
              <a:t>Lipsa de soluții </a:t>
            </a:r>
            <a:r>
              <a:rPr lang="en-IE" b="1" i="1">
                <a:solidFill>
                  <a:srgbClr val="3F3F3F"/>
                </a:solidFill>
              </a:rPr>
              <a:t>customizabile</a:t>
            </a:r>
            <a:r>
              <a:rPr lang="en-IE">
                <a:solidFill>
                  <a:srgbClr val="3F3F3F"/>
                </a:solidFill>
              </a:rPr>
              <a:t> și cu </a:t>
            </a:r>
            <a:r>
              <a:rPr lang="en-IE" b="1" i="1">
                <a:solidFill>
                  <a:srgbClr val="3F3F3F"/>
                </a:solidFill>
              </a:rPr>
              <a:t>costuri reduse </a:t>
            </a:r>
            <a:r>
              <a:rPr lang="en-IE">
                <a:solidFill>
                  <a:srgbClr val="3F3F3F"/>
                </a:solidFill>
              </a:rPr>
              <a:t>pentru persoanele cu boli cronice. </a:t>
            </a:r>
            <a:endParaRPr>
              <a:solidFill>
                <a:srgbClr val="3F3F3F"/>
              </a:solidFill>
            </a:endParaRPr>
          </a:p>
          <a:p>
            <a:pPr marL="342900" lvl="0" indent="-342900" algn="l" rtl="0">
              <a:lnSpc>
                <a:spcPct val="90000"/>
              </a:lnSpc>
              <a:spcBef>
                <a:spcPts val="1000"/>
              </a:spcBef>
              <a:spcAft>
                <a:spcPts val="0"/>
              </a:spcAft>
              <a:buClr>
                <a:srgbClr val="3F3F3F"/>
              </a:buClr>
              <a:buSzPts val="2400"/>
              <a:buFont typeface="Arial"/>
              <a:buChar char="•"/>
            </a:pPr>
            <a:r>
              <a:rPr lang="en-IE">
                <a:solidFill>
                  <a:srgbClr val="3F3F3F"/>
                </a:solidFill>
              </a:rPr>
              <a:t>Nevoia de a furniza </a:t>
            </a:r>
            <a:r>
              <a:rPr lang="en-IE" b="1" i="1">
                <a:solidFill>
                  <a:srgbClr val="3F3F3F"/>
                </a:solidFill>
              </a:rPr>
              <a:t>schimbul de date </a:t>
            </a:r>
            <a:r>
              <a:rPr lang="en-IE">
                <a:solidFill>
                  <a:srgbClr val="3F3F3F"/>
                </a:solidFill>
              </a:rPr>
              <a:t>și </a:t>
            </a:r>
            <a:r>
              <a:rPr lang="en-IE" b="1" i="1">
                <a:solidFill>
                  <a:srgbClr val="3F3F3F"/>
                </a:solidFill>
              </a:rPr>
              <a:t>digitalizarea datelor despre pacienți</a:t>
            </a:r>
            <a:r>
              <a:rPr lang="en-IE">
                <a:solidFill>
                  <a:srgbClr val="3F3F3F"/>
                </a:solidFill>
              </a:rPr>
              <a:t>. ISD se angajează să aibă un impact social și etic pozitiv, să promoveze transparența și intimitatea.</a:t>
            </a:r>
            <a:endParaRPr/>
          </a:p>
          <a:p>
            <a:pPr marL="342900" lvl="0" indent="-342900" algn="l" rtl="0">
              <a:lnSpc>
                <a:spcPct val="90000"/>
              </a:lnSpc>
              <a:spcBef>
                <a:spcPts val="1000"/>
              </a:spcBef>
              <a:spcAft>
                <a:spcPts val="0"/>
              </a:spcAft>
              <a:buClr>
                <a:srgbClr val="3F3F3F"/>
              </a:buClr>
              <a:buSzPts val="2400"/>
              <a:buFont typeface="Arial"/>
              <a:buChar char="•"/>
            </a:pPr>
            <a:r>
              <a:rPr lang="en-IE">
                <a:solidFill>
                  <a:srgbClr val="3F3F3F"/>
                </a:solidFill>
              </a:rPr>
              <a:t>Lipsa de resurse dedicate găsirii de </a:t>
            </a:r>
            <a:r>
              <a:rPr lang="en-IE" b="1" i="1">
                <a:solidFill>
                  <a:srgbClr val="3F3F3F"/>
                </a:solidFill>
              </a:rPr>
              <a:t>tratamente pentru bolile rare</a:t>
            </a:r>
            <a:r>
              <a:rPr lang="en-IE">
                <a:solidFill>
                  <a:srgbClr val="3F3F3F"/>
                </a:solidFill>
              </a:rPr>
              <a:t>. Tehnologiile digitale permit persoanelor cu boli rare să se întâlnească într-un mod, imposibil în trecut. </a:t>
            </a:r>
            <a:endParaRPr b="1">
              <a:solidFill>
                <a:srgbClr val="3F3F3F"/>
              </a:solidFill>
            </a:endParaRPr>
          </a:p>
        </p:txBody>
      </p:sp>
      <p:sp>
        <p:nvSpPr>
          <p:cNvPr id="657" name="Google Shape;657;p38"/>
          <p:cNvSpPr txBox="1"/>
          <p:nvPr/>
        </p:nvSpPr>
        <p:spPr>
          <a:xfrm>
            <a:off x="3966827" y="189672"/>
            <a:ext cx="7923750" cy="10523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D2A59"/>
              </a:buClr>
              <a:buSzPts val="3600"/>
              <a:buFont typeface="Arial"/>
              <a:buNone/>
            </a:pPr>
            <a:r>
              <a:rPr lang="en-IE" sz="3600" b="1">
                <a:solidFill>
                  <a:srgbClr val="ED2A59"/>
                </a:solidFill>
                <a:latin typeface="Calibri"/>
                <a:ea typeface="Calibri"/>
                <a:cs typeface="Calibri"/>
                <a:sym typeface="Calibri"/>
              </a:rPr>
              <a:t>Oportunități de inovare socială </a:t>
            </a:r>
            <a:endParaRPr/>
          </a:p>
          <a:p>
            <a:pPr marL="0" marR="0" lvl="0" indent="0" algn="ctr" rtl="0">
              <a:lnSpc>
                <a:spcPct val="90000"/>
              </a:lnSpc>
              <a:spcBef>
                <a:spcPts val="0"/>
              </a:spcBef>
              <a:spcAft>
                <a:spcPts val="0"/>
              </a:spcAft>
              <a:buClr>
                <a:srgbClr val="ED2A59"/>
              </a:buClr>
              <a:buSzPts val="3600"/>
              <a:buFont typeface="Arial"/>
              <a:buNone/>
            </a:pPr>
            <a:r>
              <a:rPr lang="en-IE" sz="3600" b="1">
                <a:solidFill>
                  <a:srgbClr val="ED2A59"/>
                </a:solidFill>
                <a:latin typeface="Calibri"/>
                <a:ea typeface="Calibri"/>
                <a:cs typeface="Calibri"/>
                <a:sym typeface="Calibri"/>
              </a:rPr>
              <a:t>Sănătate și Bunăstare</a:t>
            </a:r>
            <a:endParaRPr sz="3600" b="1">
              <a:solidFill>
                <a:srgbClr val="ED2A59"/>
              </a:solidFill>
              <a:latin typeface="Calibri"/>
              <a:ea typeface="Calibri"/>
              <a:cs typeface="Calibri"/>
              <a:sym typeface="Calibri"/>
            </a:endParaRPr>
          </a:p>
        </p:txBody>
      </p:sp>
      <p:sp>
        <p:nvSpPr>
          <p:cNvPr id="658" name="Google Shape;658;p38"/>
          <p:cNvSpPr txBox="1"/>
          <p:nvPr/>
        </p:nvSpPr>
        <p:spPr>
          <a:xfrm>
            <a:off x="4086057" y="6093553"/>
            <a:ext cx="321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latin typeface="Calibri"/>
                <a:ea typeface="Calibri"/>
                <a:cs typeface="Calibri"/>
                <a:sym typeface="Calibri"/>
              </a:rPr>
              <a:t>Citește </a:t>
            </a:r>
            <a:r>
              <a:rPr lang="en-IE" sz="1800" u="sng">
                <a:solidFill>
                  <a:schemeClr val="hlink"/>
                </a:solidFill>
                <a:latin typeface="Calibri"/>
                <a:ea typeface="Calibri"/>
                <a:cs typeface="Calibri"/>
                <a:sym typeface="Calibri"/>
                <a:hlinkClick r:id="rId3"/>
              </a:rPr>
              <a:t>mai mult</a:t>
            </a:r>
            <a:endParaRPr/>
          </a:p>
        </p:txBody>
      </p:sp>
      <p:pic>
        <p:nvPicPr>
          <p:cNvPr id="659" name="Google Shape;659;p38" descr="A person and person holding a baby&#10;&#10;Description automatically generated with low confidence"/>
          <p:cNvPicPr preferRelativeResize="0"/>
          <p:nvPr/>
        </p:nvPicPr>
        <p:blipFill rotWithShape="1">
          <a:blip r:embed="rId4">
            <a:alphaModFix/>
          </a:blip>
          <a:srcRect/>
          <a:stretch/>
        </p:blipFill>
        <p:spPr>
          <a:xfrm>
            <a:off x="27159" y="887025"/>
            <a:ext cx="3471012" cy="52065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9"/>
          <p:cNvSpPr txBox="1">
            <a:spLocks noGrp="1"/>
          </p:cNvSpPr>
          <p:nvPr>
            <p:ph type="body" idx="1"/>
          </p:nvPr>
        </p:nvSpPr>
        <p:spPr>
          <a:xfrm>
            <a:off x="3757188" y="108642"/>
            <a:ext cx="8320135" cy="67493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D2A59"/>
              </a:buClr>
              <a:buSzPts val="2400"/>
              <a:buNone/>
            </a:pPr>
            <a:r>
              <a:rPr lang="ro-RO" b="1" dirty="0" smtClean="0">
                <a:solidFill>
                  <a:srgbClr val="ED2A59"/>
                </a:solidFill>
              </a:rPr>
              <a:t>Realitatea virtuală (VR)  - </a:t>
            </a:r>
            <a:r>
              <a:rPr lang="ro-RO" dirty="0" smtClean="0">
                <a:solidFill>
                  <a:srgbClr val="3F3F3F"/>
                </a:solidFill>
              </a:rPr>
              <a:t>în special, pentru copiii cu restricții de mobilitate și care petrec mult timp în spitale. Se combină VR cu jocuri, pentru a dezvolta tratamente personalizate</a:t>
            </a:r>
            <a:r>
              <a:rPr lang="ro-RO" i="1" dirty="0" smtClean="0">
                <a:solidFill>
                  <a:srgbClr val="3F3F3F"/>
                </a:solidFill>
              </a:rPr>
              <a:t>. </a:t>
            </a:r>
            <a:r>
              <a:rPr lang="ro-RO" b="1" i="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TOMMI</a:t>
            </a:r>
            <a:r>
              <a:rPr lang="ro-RO" dirty="0" smtClean="0">
                <a:solidFill>
                  <a:srgbClr val="3F3F3F"/>
                </a:solidFill>
              </a:rPr>
              <a:t> este un joc în realitatea virtuală creat pentru a îmbunătăți experiența pacienților în timpul terapiei, reducându-le anxietatea și durerea</a:t>
            </a:r>
            <a:r>
              <a:rPr lang="en-IE" dirty="0" smtClean="0">
                <a:solidFill>
                  <a:srgbClr val="3F3F3F"/>
                </a:solidFill>
              </a:rPr>
              <a:t>.  </a:t>
            </a:r>
            <a:endParaRPr dirty="0"/>
          </a:p>
          <a:p>
            <a:pPr marL="0" lvl="0" indent="0" algn="l" rtl="0">
              <a:lnSpc>
                <a:spcPct val="90000"/>
              </a:lnSpc>
              <a:spcBef>
                <a:spcPts val="1000"/>
              </a:spcBef>
              <a:spcAft>
                <a:spcPts val="0"/>
              </a:spcAft>
              <a:buClr>
                <a:srgbClr val="009FD8"/>
              </a:buClr>
              <a:buSzPts val="2400"/>
              <a:buNone/>
            </a:pPr>
            <a:r>
              <a:rPr lang="ro-RO" b="1" i="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Cancer Research UK </a:t>
            </a:r>
            <a:r>
              <a:rPr lang="ro-RO" dirty="0" smtClean="0">
                <a:solidFill>
                  <a:srgbClr val="3F3F3F"/>
                </a:solidFill>
              </a:rPr>
              <a:t>folosește jocul </a:t>
            </a:r>
            <a:r>
              <a:rPr lang="ro-RO" b="1" i="1" dirty="0" smtClean="0">
                <a:solidFill>
                  <a:srgbClr val="3F3F3F"/>
                </a:solidFill>
              </a:rPr>
              <a:t>‘Play to Cure Genes in Space’ </a:t>
            </a:r>
            <a:r>
              <a:rPr lang="ro-RO" dirty="0" smtClean="0">
                <a:solidFill>
                  <a:srgbClr val="3F3F3F"/>
                </a:solidFill>
              </a:rPr>
              <a:t>pentru a contribui la colectarea de date și analiza pentru cercetare. Utilizând “big data”, “open data”, “internet of things” ș.a pentru monitorizare în timp real, crește transparența achizițiilor</a:t>
            </a:r>
            <a:r>
              <a:rPr lang="en-IE" dirty="0" smtClean="0">
                <a:solidFill>
                  <a:srgbClr val="3F3F3F"/>
                </a:solidFill>
              </a:rPr>
              <a:t>.</a:t>
            </a:r>
            <a:endParaRPr dirty="0"/>
          </a:p>
          <a:p>
            <a:pPr marL="0" lvl="0" indent="0" algn="l" rtl="0">
              <a:lnSpc>
                <a:spcPct val="90000"/>
              </a:lnSpc>
              <a:spcBef>
                <a:spcPts val="1000"/>
              </a:spcBef>
              <a:spcAft>
                <a:spcPts val="0"/>
              </a:spcAft>
              <a:buClr>
                <a:srgbClr val="ED2A59"/>
              </a:buClr>
              <a:buSzPts val="2400"/>
              <a:buNone/>
            </a:pPr>
            <a:r>
              <a:rPr lang="ro-RO" b="1" dirty="0" smtClean="0">
                <a:solidFill>
                  <a:srgbClr val="ED2A59"/>
                </a:solidFill>
              </a:rPr>
              <a:t>Internetul, tehnologiile pe dispozitive mobile &amp; platformele  - </a:t>
            </a:r>
            <a:r>
              <a:rPr lang="ro-RO" dirty="0" smtClean="0">
                <a:solidFill>
                  <a:srgbClr val="3F3F3F"/>
                </a:solidFill>
              </a:rPr>
              <a:t>folosite pentru comunicarea și colaborarea între actori diverși. Permite analiza de date în timp real, pentru a preveni boli și pentru a asigura sprijin. </a:t>
            </a:r>
            <a:r>
              <a:rPr lang="ro-RO" b="1" u="sng" dirty="0" smtClean="0">
                <a:solidFill>
                  <a:srgbClr val="009FD8"/>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Cloud-R HAE </a:t>
            </a:r>
            <a:r>
              <a:rPr lang="ro-RO" dirty="0" smtClean="0">
                <a:solidFill>
                  <a:srgbClr val="3F3F3F"/>
                </a:solidFill>
              </a:rPr>
              <a:t>(înregistrări electronice ale atacurilor Angioedema) permite unei comunități de pacienți și doctori să contribuie, în mod activ, la crearea unui set de date deschise pentru sprijinirea cercetării acestei boli foarte rare</a:t>
            </a:r>
            <a:r>
              <a:rPr lang="en-IE" dirty="0" smtClean="0">
                <a:solidFill>
                  <a:srgbClr val="3F3F3F"/>
                </a:solidFill>
              </a:rPr>
              <a:t>. </a:t>
            </a:r>
            <a:endParaRPr dirty="0"/>
          </a:p>
          <a:p>
            <a:pPr marL="0" lvl="0" indent="0" algn="l" rtl="0">
              <a:lnSpc>
                <a:spcPct val="90000"/>
              </a:lnSpc>
              <a:spcBef>
                <a:spcPts val="1000"/>
              </a:spcBef>
              <a:spcAft>
                <a:spcPts val="0"/>
              </a:spcAft>
              <a:buClr>
                <a:srgbClr val="ED2A59"/>
              </a:buClr>
              <a:buSzPts val="2400"/>
              <a:buNone/>
            </a:pPr>
            <a:r>
              <a:rPr lang="ro-RO" b="1" dirty="0" smtClean="0">
                <a:solidFill>
                  <a:srgbClr val="ED2A59"/>
                </a:solidFill>
              </a:rPr>
              <a:t>Printarea 3D </a:t>
            </a:r>
            <a:r>
              <a:rPr lang="ro-RO" dirty="0" smtClean="0">
                <a:solidFill>
                  <a:srgbClr val="3F3F3F"/>
                </a:solidFill>
              </a:rPr>
              <a:t>sprijină dezvoltarea unei </a:t>
            </a:r>
            <a:r>
              <a:rPr lang="ro-RO" u="sng" dirty="0" smtClean="0">
                <a:solidFill>
                  <a:srgbClr val="3F3F3F"/>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proteze customizate</a:t>
            </a:r>
            <a:r>
              <a:rPr lang="ro-RO" dirty="0" smtClean="0">
                <a:solidFill>
                  <a:srgbClr val="3F3F3F"/>
                </a:solidFill>
              </a:rPr>
              <a:t>, sau a prototipurilor pentru dispozitive electronice</a:t>
            </a:r>
            <a:r>
              <a:rPr lang="en-IE" dirty="0" smtClean="0">
                <a:solidFill>
                  <a:srgbClr val="3F3F3F"/>
                </a:solidFill>
              </a:rPr>
              <a:t>.</a:t>
            </a:r>
            <a:endParaRPr dirty="0">
              <a:solidFill>
                <a:srgbClr val="3F3F3F"/>
              </a:solidFill>
            </a:endParaRPr>
          </a:p>
        </p:txBody>
      </p:sp>
      <p:sp>
        <p:nvSpPr>
          <p:cNvPr id="665" name="Google Shape;665;p39"/>
          <p:cNvSpPr txBox="1"/>
          <p:nvPr/>
        </p:nvSpPr>
        <p:spPr>
          <a:xfrm>
            <a:off x="-180375" y="343122"/>
            <a:ext cx="3855300" cy="1099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3600"/>
              <a:buFont typeface="Arial"/>
              <a:buNone/>
            </a:pPr>
            <a:r>
              <a:rPr lang="en-IE" sz="3600" b="1">
                <a:solidFill>
                  <a:srgbClr val="3F3F3F"/>
                </a:solidFill>
                <a:latin typeface="Calibri"/>
                <a:ea typeface="Calibri"/>
                <a:cs typeface="Calibri"/>
                <a:sym typeface="Calibri"/>
              </a:rPr>
              <a:t>Oportunități de inovare socială</a:t>
            </a: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ts val="3600"/>
              <a:buFont typeface="Arial"/>
              <a:buNone/>
            </a:pP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ts val="3600"/>
              <a:buFont typeface="Arial"/>
              <a:buNone/>
            </a:pPr>
            <a:r>
              <a:rPr lang="en-IE" sz="3600" b="1">
                <a:solidFill>
                  <a:srgbClr val="3F3F3F"/>
                </a:solidFill>
                <a:latin typeface="Calibri"/>
                <a:ea typeface="Calibri"/>
                <a:cs typeface="Calibri"/>
                <a:sym typeface="Calibri"/>
              </a:rPr>
              <a:t>Sănătate și Bunăstare</a:t>
            </a:r>
            <a:endParaRPr sz="3600" b="1">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3F3F3F"/>
              </a:buClr>
              <a:buSzPts val="3600"/>
              <a:buFont typeface="Arial"/>
              <a:buNone/>
            </a:pPr>
            <a:r>
              <a:rPr lang="en-IE" sz="3600" b="1">
                <a:solidFill>
                  <a:srgbClr val="3F3F3F"/>
                </a:solidFill>
                <a:latin typeface="Calibri"/>
                <a:ea typeface="Calibri"/>
                <a:cs typeface="Calibri"/>
                <a:sym typeface="Calibri"/>
              </a:rPr>
              <a:t> </a:t>
            </a:r>
            <a:endParaRPr/>
          </a:p>
        </p:txBody>
      </p:sp>
      <p:pic>
        <p:nvPicPr>
          <p:cNvPr id="666" name="Google Shape;666;p39" descr="A picture containing text, person, indoor, person&#10;&#10;Description automatically generated"/>
          <p:cNvPicPr preferRelativeResize="0"/>
          <p:nvPr/>
        </p:nvPicPr>
        <p:blipFill rotWithShape="1">
          <a:blip r:embed="rId7">
            <a:alphaModFix/>
          </a:blip>
          <a:srcRect l="12935" t="-1" r="10760" b="-2532"/>
          <a:stretch/>
        </p:blipFill>
        <p:spPr>
          <a:xfrm>
            <a:off x="9053" y="3105338"/>
            <a:ext cx="3476531" cy="31143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
          <p:cNvSpPr txBox="1">
            <a:spLocks noGrp="1"/>
          </p:cNvSpPr>
          <p:nvPr>
            <p:ph type="body" idx="2"/>
          </p:nvPr>
        </p:nvSpPr>
        <p:spPr>
          <a:xfrm>
            <a:off x="5581935" y="1341300"/>
            <a:ext cx="6610066" cy="55167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ro-RO" sz="2300" dirty="0" smtClean="0">
                <a:solidFill>
                  <a:srgbClr val="ED2A59"/>
                </a:solidFill>
                <a:latin typeface="Arial"/>
                <a:ea typeface="Arial"/>
                <a:cs typeface="Arial"/>
                <a:sym typeface="Arial"/>
              </a:rPr>
              <a:t>1.</a:t>
            </a:r>
            <a:r>
              <a:rPr lang="ro-RO" sz="2300" b="1" dirty="0" smtClean="0">
                <a:solidFill>
                  <a:srgbClr val="7391C2"/>
                </a:solidFill>
              </a:rPr>
              <a:t>Să ințelegem </a:t>
            </a:r>
            <a:r>
              <a:rPr lang="ro-RO" sz="2300" dirty="0" smtClean="0">
                <a:solidFill>
                  <a:srgbClr val="404040"/>
                </a:solidFill>
              </a:rPr>
              <a:t>problemele sociale prezente și viitoare care au deja un impact, la scară globală, asupra oamenilor și comunităților. Să aflăm de ce tinerii sunt actorii cheie în procesul de construcție a unui viitor mai bun pentru generațiile prezente și viitoare</a:t>
            </a:r>
            <a:r>
              <a:rPr lang="en-IE" sz="2300" dirty="0" smtClean="0">
                <a:solidFill>
                  <a:srgbClr val="404040"/>
                </a:solidFill>
              </a:rPr>
              <a:t>.</a:t>
            </a:r>
            <a:endParaRPr sz="2300" dirty="0">
              <a:solidFill>
                <a:srgbClr val="404040"/>
              </a:solidFill>
            </a:endParaRPr>
          </a:p>
          <a:p>
            <a:pPr marL="0" lvl="0" indent="0" algn="l" rtl="0">
              <a:spcBef>
                <a:spcPts val="0"/>
              </a:spcBef>
              <a:spcAft>
                <a:spcPts val="0"/>
              </a:spcAft>
              <a:buNone/>
            </a:pPr>
            <a:r>
              <a:rPr lang="en-IE" sz="2300" dirty="0">
                <a:solidFill>
                  <a:srgbClr val="ED2A59"/>
                </a:solidFill>
                <a:latin typeface="Arial"/>
                <a:ea typeface="Arial"/>
                <a:cs typeface="Arial"/>
                <a:sym typeface="Arial"/>
              </a:rPr>
              <a:t>2.</a:t>
            </a:r>
            <a:r>
              <a:rPr lang="en-IE" sz="2300" dirty="0">
                <a:latin typeface="Arial"/>
                <a:ea typeface="Arial"/>
                <a:cs typeface="Arial"/>
                <a:sym typeface="Arial"/>
              </a:rPr>
              <a:t> </a:t>
            </a:r>
            <a:r>
              <a:rPr lang="ro-RO" sz="2300" b="1" dirty="0" smtClean="0">
                <a:solidFill>
                  <a:srgbClr val="E48E02"/>
                </a:solidFill>
              </a:rPr>
              <a:t>Să explorăm </a:t>
            </a:r>
            <a:r>
              <a:rPr lang="ro-RO" sz="2300" dirty="0" smtClean="0">
                <a:solidFill>
                  <a:srgbClr val="404040"/>
                </a:solidFill>
              </a:rPr>
              <a:t>cum ar putea tinerii să producă o transformare profundă și să curme sistemul arhaic existent, pentru a rezolva problemele sociale prin capacități de inovare socială</a:t>
            </a:r>
            <a:r>
              <a:rPr lang="en-IE" sz="2300" dirty="0" smtClean="0">
                <a:solidFill>
                  <a:srgbClr val="404040"/>
                </a:solidFill>
              </a:rPr>
              <a:t>.</a:t>
            </a:r>
            <a:endParaRPr sz="2300" dirty="0">
              <a:solidFill>
                <a:srgbClr val="404040"/>
              </a:solidFill>
            </a:endParaRPr>
          </a:p>
          <a:p>
            <a:pPr marL="0" lvl="0" indent="0" algn="l" rtl="0">
              <a:spcBef>
                <a:spcPts val="0"/>
              </a:spcBef>
              <a:spcAft>
                <a:spcPts val="0"/>
              </a:spcAft>
              <a:buNone/>
            </a:pPr>
            <a:r>
              <a:rPr lang="en-IE" sz="2300" dirty="0">
                <a:solidFill>
                  <a:srgbClr val="ED2A59"/>
                </a:solidFill>
                <a:latin typeface="Arial"/>
                <a:ea typeface="Arial"/>
                <a:cs typeface="Arial"/>
                <a:sym typeface="Arial"/>
              </a:rPr>
              <a:t>3.</a:t>
            </a:r>
            <a:r>
              <a:rPr lang="en-IE" sz="2300" dirty="0">
                <a:latin typeface="Arial"/>
                <a:ea typeface="Arial"/>
                <a:cs typeface="Arial"/>
                <a:sym typeface="Arial"/>
              </a:rPr>
              <a:t> </a:t>
            </a:r>
            <a:r>
              <a:rPr lang="ro-RO" sz="2300" b="1" dirty="0" smtClean="0">
                <a:solidFill>
                  <a:srgbClr val="ED2A59"/>
                </a:solidFill>
              </a:rPr>
              <a:t>Să descoperim și să învățăm </a:t>
            </a:r>
            <a:r>
              <a:rPr lang="ro-RO" sz="2300" dirty="0" smtClean="0">
                <a:solidFill>
                  <a:srgbClr val="404040"/>
                </a:solidFill>
              </a:rPr>
              <a:t>de la alți tineri, care, deja, ne arată calea și ne demonstrează că sunt generația cea mai eficientă în combaterea problemelor sociale prin intermediul transformării digitale și antreprenoriatului social</a:t>
            </a:r>
            <a:r>
              <a:rPr lang="en-IE" sz="2300" dirty="0" smtClean="0">
                <a:solidFill>
                  <a:srgbClr val="404040"/>
                </a:solidFill>
              </a:rPr>
              <a:t>.</a:t>
            </a:r>
            <a:endParaRPr sz="2300" dirty="0">
              <a:solidFill>
                <a:srgbClr val="404040"/>
              </a:solidFill>
            </a:endParaRPr>
          </a:p>
          <a:p>
            <a:pPr marL="0" lvl="0" indent="0" algn="l" rtl="0">
              <a:spcBef>
                <a:spcPts val="1000"/>
              </a:spcBef>
              <a:spcAft>
                <a:spcPts val="0"/>
              </a:spcAft>
              <a:buNone/>
            </a:pPr>
            <a:endParaRPr sz="2300" b="1" dirty="0">
              <a:solidFill>
                <a:srgbClr val="7391C2"/>
              </a:solidFill>
            </a:endParaRPr>
          </a:p>
          <a:p>
            <a:pPr marL="342900" lvl="0" indent="-190500" algn="l" rtl="0">
              <a:lnSpc>
                <a:spcPct val="90000"/>
              </a:lnSpc>
              <a:spcBef>
                <a:spcPts val="1000"/>
              </a:spcBef>
              <a:spcAft>
                <a:spcPts val="0"/>
              </a:spcAft>
              <a:buClr>
                <a:schemeClr val="dk1"/>
              </a:buClr>
              <a:buSzPts val="2400"/>
              <a:buNone/>
            </a:pPr>
            <a:endParaRPr dirty="0">
              <a:solidFill>
                <a:srgbClr val="3F3F3F"/>
              </a:solidFill>
              <a:latin typeface="Calibri"/>
              <a:ea typeface="Calibri"/>
              <a:cs typeface="Calibri"/>
              <a:sym typeface="Calibri"/>
            </a:endParaRPr>
          </a:p>
          <a:p>
            <a:pPr marL="342900" lvl="0" indent="-190500" algn="l" rtl="0">
              <a:lnSpc>
                <a:spcPct val="90000"/>
              </a:lnSpc>
              <a:spcBef>
                <a:spcPts val="1000"/>
              </a:spcBef>
              <a:spcAft>
                <a:spcPts val="0"/>
              </a:spcAft>
              <a:buClr>
                <a:schemeClr val="dk1"/>
              </a:buClr>
              <a:buSzPts val="2400"/>
              <a:buNone/>
            </a:pPr>
            <a:endParaRPr dirty="0">
              <a:solidFill>
                <a:srgbClr val="3F3F3F"/>
              </a:solidFill>
              <a:latin typeface="Calibri"/>
              <a:ea typeface="Calibri"/>
              <a:cs typeface="Calibri"/>
              <a:sym typeface="Calibri"/>
            </a:endParaRPr>
          </a:p>
          <a:p>
            <a:pPr marL="342900" lvl="0" indent="-190500" algn="l" rtl="0">
              <a:lnSpc>
                <a:spcPct val="90000"/>
              </a:lnSpc>
              <a:spcBef>
                <a:spcPts val="1000"/>
              </a:spcBef>
              <a:spcAft>
                <a:spcPts val="0"/>
              </a:spcAft>
              <a:buClr>
                <a:schemeClr val="dk1"/>
              </a:buClr>
              <a:buSzPts val="2400"/>
              <a:buNone/>
            </a:pPr>
            <a:endParaRPr dirty="0">
              <a:solidFill>
                <a:srgbClr val="3F3F3F"/>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dirty="0">
              <a:solidFill>
                <a:srgbClr val="ED2A59"/>
              </a:solidFill>
            </a:endParaRPr>
          </a:p>
        </p:txBody>
      </p:sp>
      <p:pic>
        <p:nvPicPr>
          <p:cNvPr id="421" name="Google Shape;421;p4" descr="A group of people sitting at a table looking at a computer&#10;&#10;Description automatically generated"/>
          <p:cNvPicPr preferRelativeResize="0">
            <a:picLocks noGrp="1"/>
          </p:cNvPicPr>
          <p:nvPr>
            <p:ph type="pic" idx="3"/>
          </p:nvPr>
        </p:nvPicPr>
        <p:blipFill rotWithShape="1">
          <a:blip r:embed="rId3">
            <a:alphaModFix/>
          </a:blip>
          <a:srcRect l="3297" r="3298"/>
          <a:stretch/>
        </p:blipFill>
        <p:spPr>
          <a:xfrm>
            <a:off x="1631950" y="654404"/>
            <a:ext cx="3760366" cy="5549192"/>
          </a:xfrm>
          <a:prstGeom prst="rect">
            <a:avLst/>
          </a:prstGeom>
          <a:noFill/>
          <a:ln>
            <a:noFill/>
          </a:ln>
        </p:spPr>
      </p:pic>
      <p:sp>
        <p:nvSpPr>
          <p:cNvPr id="422" name="Google Shape;422;p4"/>
          <p:cNvSpPr txBox="1">
            <a:spLocks noGrp="1"/>
          </p:cNvSpPr>
          <p:nvPr>
            <p:ph type="body" idx="4294967295"/>
          </p:nvPr>
        </p:nvSpPr>
        <p:spPr>
          <a:xfrm>
            <a:off x="5999425" y="415800"/>
            <a:ext cx="5581500" cy="925500"/>
          </a:xfrm>
          <a:prstGeom prst="rect">
            <a:avLst/>
          </a:prstGeom>
          <a:solidFill>
            <a:srgbClr val="56BE9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IE" sz="3200" b="1">
                <a:solidFill>
                  <a:schemeClr val="lt1"/>
                </a:solidFill>
              </a:rPr>
              <a:t>Modul 2 Obiective </a:t>
            </a:r>
            <a:endParaRPr sz="3200">
              <a:solidFill>
                <a:schemeClr val="lt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0"/>
          <p:cNvSpPr txBox="1">
            <a:spLocks noGrp="1"/>
          </p:cNvSpPr>
          <p:nvPr>
            <p:ph type="body" idx="2"/>
          </p:nvPr>
        </p:nvSpPr>
        <p:spPr>
          <a:xfrm>
            <a:off x="7012919" y="865331"/>
            <a:ext cx="4803351" cy="35662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400"/>
              <a:buNone/>
            </a:pPr>
            <a:r>
              <a:rPr lang="en-IE" b="1" i="0">
                <a:solidFill>
                  <a:srgbClr val="3F3F3F"/>
                </a:solidFill>
                <a:latin typeface="Dosis ExtraLight"/>
                <a:ea typeface="Dosis ExtraLight"/>
                <a:cs typeface="Dosis ExtraLight"/>
                <a:sym typeface="Dosis ExtraLight"/>
              </a:rPr>
              <a:t>O solu</a:t>
            </a:r>
            <a:r>
              <a:rPr lang="en-IE" b="1">
                <a:solidFill>
                  <a:srgbClr val="3F3F3F"/>
                </a:solidFill>
                <a:latin typeface="Dosis ExtraLight"/>
                <a:ea typeface="Dosis ExtraLight"/>
                <a:cs typeface="Dosis ExtraLight"/>
                <a:sym typeface="Dosis ExtraLight"/>
              </a:rPr>
              <a:t>ț</a:t>
            </a:r>
            <a:r>
              <a:rPr lang="en-IE" b="1" i="0">
                <a:solidFill>
                  <a:srgbClr val="3F3F3F"/>
                </a:solidFill>
                <a:latin typeface="Dosis ExtraLight"/>
                <a:ea typeface="Dosis ExtraLight"/>
                <a:cs typeface="Dosis ExtraLight"/>
                <a:sym typeface="Dosis ExtraLight"/>
              </a:rPr>
              <a:t>ie digital</a:t>
            </a:r>
            <a:r>
              <a:rPr lang="en-IE" b="1">
                <a:solidFill>
                  <a:srgbClr val="3F3F3F"/>
                </a:solidFill>
                <a:latin typeface="Dosis ExtraLight"/>
                <a:ea typeface="Dosis ExtraLight"/>
                <a:cs typeface="Dosis ExtraLight"/>
                <a:sym typeface="Dosis ExtraLight"/>
              </a:rPr>
              <a:t>ă</a:t>
            </a:r>
            <a:r>
              <a:rPr lang="en-IE" b="1" i="0">
                <a:solidFill>
                  <a:srgbClr val="3F3F3F"/>
                </a:solidFill>
                <a:latin typeface="Dosis ExtraLight"/>
                <a:ea typeface="Dosis ExtraLight"/>
                <a:cs typeface="Dosis ExtraLight"/>
                <a:sym typeface="Dosis ExtraLight"/>
              </a:rPr>
              <a:t> pentru reducerea anxiet</a:t>
            </a:r>
            <a:r>
              <a:rPr lang="en-IE" b="1">
                <a:solidFill>
                  <a:srgbClr val="3F3F3F"/>
                </a:solidFill>
                <a:latin typeface="Dosis ExtraLight"/>
                <a:ea typeface="Dosis ExtraLight"/>
                <a:cs typeface="Dosis ExtraLight"/>
                <a:sym typeface="Dosis ExtraLight"/>
              </a:rPr>
              <a:t>ăț</a:t>
            </a:r>
            <a:r>
              <a:rPr lang="en-IE" b="1" i="0">
                <a:solidFill>
                  <a:srgbClr val="3F3F3F"/>
                </a:solidFill>
                <a:latin typeface="Dosis ExtraLight"/>
                <a:ea typeface="Dosis ExtraLight"/>
                <a:cs typeface="Dosis ExtraLight"/>
                <a:sym typeface="Dosis ExtraLight"/>
              </a:rPr>
              <a:t>ii </a:t>
            </a:r>
            <a:r>
              <a:rPr lang="en-IE" b="1">
                <a:solidFill>
                  <a:srgbClr val="3F3F3F"/>
                </a:solidFill>
                <a:latin typeface="Dosis ExtraLight"/>
                <a:ea typeface="Dosis ExtraLight"/>
                <a:cs typeface="Dosis ExtraLight"/>
                <a:sym typeface="Dosis ExtraLight"/>
              </a:rPr>
              <a:t>ș</a:t>
            </a:r>
            <a:r>
              <a:rPr lang="en-IE" b="1" i="0">
                <a:solidFill>
                  <a:srgbClr val="3F3F3F"/>
                </a:solidFill>
                <a:latin typeface="Dosis ExtraLight"/>
                <a:ea typeface="Dosis ExtraLight"/>
                <a:cs typeface="Dosis ExtraLight"/>
                <a:sym typeface="Dosis ExtraLight"/>
              </a:rPr>
              <a:t>i durerii sim</a:t>
            </a:r>
            <a:r>
              <a:rPr lang="en-IE" b="1">
                <a:solidFill>
                  <a:srgbClr val="3F3F3F"/>
                </a:solidFill>
                <a:latin typeface="Dosis ExtraLight"/>
                <a:ea typeface="Dosis ExtraLight"/>
                <a:cs typeface="Dosis ExtraLight"/>
                <a:sym typeface="Dosis ExtraLight"/>
              </a:rPr>
              <a:t>ț</a:t>
            </a:r>
            <a:r>
              <a:rPr lang="en-IE" b="1" i="0">
                <a:solidFill>
                  <a:srgbClr val="3F3F3F"/>
                </a:solidFill>
                <a:latin typeface="Dosis ExtraLight"/>
                <a:ea typeface="Dosis ExtraLight"/>
                <a:cs typeface="Dosis ExtraLight"/>
                <a:sym typeface="Dosis ExtraLight"/>
              </a:rPr>
              <a:t>ite de copii </a:t>
            </a:r>
            <a:r>
              <a:rPr lang="en-IE" b="1">
                <a:solidFill>
                  <a:srgbClr val="3F3F3F"/>
                </a:solidFill>
                <a:latin typeface="Dosis ExtraLight"/>
                <a:ea typeface="Dosis ExtraLight"/>
                <a:cs typeface="Dosis ExtraLight"/>
                <a:sym typeface="Dosis ExtraLight"/>
              </a:rPr>
              <a:t>î</a:t>
            </a:r>
            <a:r>
              <a:rPr lang="en-IE" b="1" i="0">
                <a:solidFill>
                  <a:srgbClr val="3F3F3F"/>
                </a:solidFill>
                <a:latin typeface="Dosis ExtraLight"/>
                <a:ea typeface="Dosis ExtraLight"/>
                <a:cs typeface="Dosis ExtraLight"/>
                <a:sym typeface="Dosis ExtraLight"/>
              </a:rPr>
              <a:t>n timpul terapiilor </a:t>
            </a:r>
            <a:endParaRPr/>
          </a:p>
          <a:p>
            <a:pPr marL="0" lvl="0" indent="0" algn="ctr" rtl="0">
              <a:lnSpc>
                <a:spcPct val="90000"/>
              </a:lnSpc>
              <a:spcBef>
                <a:spcPts val="1000"/>
              </a:spcBef>
              <a:spcAft>
                <a:spcPts val="0"/>
              </a:spcAft>
              <a:buClr>
                <a:srgbClr val="3F3F3F"/>
              </a:buClr>
              <a:buSzPts val="2400"/>
              <a:buNone/>
            </a:pPr>
            <a:r>
              <a:rPr lang="en-IE" b="0" i="0" u="sng">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TOMMI</a:t>
            </a:r>
            <a:r>
              <a:rPr lang="en-IE" b="0" i="0">
                <a:solidFill>
                  <a:srgbClr val="3F3F3F"/>
                </a:solidFill>
              </a:rPr>
              <a:t> este o experien</a:t>
            </a:r>
            <a:r>
              <a:rPr lang="en-IE">
                <a:solidFill>
                  <a:srgbClr val="3F3F3F"/>
                </a:solidFill>
              </a:rPr>
              <a:t>ță</a:t>
            </a:r>
            <a:r>
              <a:rPr lang="en-IE" b="0" i="0">
                <a:solidFill>
                  <a:srgbClr val="3F3F3F"/>
                </a:solidFill>
              </a:rPr>
              <a:t> de joc </a:t>
            </a:r>
            <a:r>
              <a:rPr lang="en-IE">
                <a:solidFill>
                  <a:srgbClr val="3F3F3F"/>
                </a:solidFill>
              </a:rPr>
              <a:t>î</a:t>
            </a:r>
            <a:r>
              <a:rPr lang="en-IE" b="0" i="0">
                <a:solidFill>
                  <a:srgbClr val="3F3F3F"/>
                </a:solidFill>
              </a:rPr>
              <a:t>n realitatea virtual</a:t>
            </a:r>
            <a:r>
              <a:rPr lang="en-IE">
                <a:solidFill>
                  <a:srgbClr val="3F3F3F"/>
                </a:solidFill>
              </a:rPr>
              <a:t>ă</a:t>
            </a:r>
            <a:r>
              <a:rPr lang="en-IE" b="0" i="0">
                <a:solidFill>
                  <a:srgbClr val="3F3F3F"/>
                </a:solidFill>
              </a:rPr>
              <a:t> care ajut</a:t>
            </a:r>
            <a:r>
              <a:rPr lang="en-IE">
                <a:solidFill>
                  <a:srgbClr val="3F3F3F"/>
                </a:solidFill>
              </a:rPr>
              <a:t>ă</a:t>
            </a:r>
            <a:r>
              <a:rPr lang="en-IE" b="0" i="0">
                <a:solidFill>
                  <a:srgbClr val="3F3F3F"/>
                </a:solidFill>
              </a:rPr>
              <a:t> pacien</a:t>
            </a:r>
            <a:r>
              <a:rPr lang="en-IE">
                <a:solidFill>
                  <a:srgbClr val="3F3F3F"/>
                </a:solidFill>
              </a:rPr>
              <a:t>ț</a:t>
            </a:r>
            <a:r>
              <a:rPr lang="en-IE" b="0" i="0">
                <a:solidFill>
                  <a:srgbClr val="3F3F3F"/>
                </a:solidFill>
              </a:rPr>
              <a:t>ii s</a:t>
            </a:r>
            <a:r>
              <a:rPr lang="en-IE">
                <a:solidFill>
                  <a:srgbClr val="3F3F3F"/>
                </a:solidFill>
              </a:rPr>
              <a:t>ă</a:t>
            </a:r>
            <a:r>
              <a:rPr lang="en-IE" b="0" i="0">
                <a:solidFill>
                  <a:srgbClr val="3F3F3F"/>
                </a:solidFill>
              </a:rPr>
              <a:t> managerieze stresul din timpul tratamentelor medicale, implic</a:t>
            </a:r>
            <a:r>
              <a:rPr lang="en-IE">
                <a:solidFill>
                  <a:srgbClr val="3F3F3F"/>
                </a:solidFill>
              </a:rPr>
              <a:t>â</a:t>
            </a:r>
            <a:r>
              <a:rPr lang="en-IE" b="0" i="0">
                <a:solidFill>
                  <a:srgbClr val="3F3F3F"/>
                </a:solidFill>
              </a:rPr>
              <a:t>nd </a:t>
            </a:r>
            <a:r>
              <a:rPr lang="en-IE">
                <a:solidFill>
                  <a:srgbClr val="3F3F3F"/>
                </a:solidFill>
              </a:rPr>
              <a:t>ș</a:t>
            </a:r>
            <a:r>
              <a:rPr lang="en-IE" b="0" i="0">
                <a:solidFill>
                  <a:srgbClr val="3F3F3F"/>
                </a:solidFill>
              </a:rPr>
              <a:t>i p</a:t>
            </a:r>
            <a:r>
              <a:rPr lang="en-IE">
                <a:solidFill>
                  <a:srgbClr val="3F3F3F"/>
                </a:solidFill>
              </a:rPr>
              <a:t>ă</a:t>
            </a:r>
            <a:r>
              <a:rPr lang="en-IE" b="0" i="0">
                <a:solidFill>
                  <a:srgbClr val="3F3F3F"/>
                </a:solidFill>
              </a:rPr>
              <a:t>rin</a:t>
            </a:r>
            <a:r>
              <a:rPr lang="en-IE">
                <a:solidFill>
                  <a:srgbClr val="3F3F3F"/>
                </a:solidFill>
              </a:rPr>
              <a:t>ț</a:t>
            </a:r>
            <a:r>
              <a:rPr lang="en-IE" b="0" i="0">
                <a:solidFill>
                  <a:srgbClr val="3F3F3F"/>
                </a:solidFill>
              </a:rPr>
              <a:t>ii </a:t>
            </a:r>
            <a:r>
              <a:rPr lang="en-IE">
                <a:solidFill>
                  <a:srgbClr val="3F3F3F"/>
                </a:solidFill>
              </a:rPr>
              <a:t>î</a:t>
            </a:r>
            <a:r>
              <a:rPr lang="en-IE" b="0" i="0">
                <a:solidFill>
                  <a:srgbClr val="3F3F3F"/>
                </a:solidFill>
              </a:rPr>
              <a:t>n sesiuni colaborative </a:t>
            </a:r>
            <a:r>
              <a:rPr lang="en-IE">
                <a:solidFill>
                  <a:srgbClr val="3F3F3F"/>
                </a:solidFill>
              </a:rPr>
              <a:t>ș</a:t>
            </a:r>
            <a:r>
              <a:rPr lang="en-IE" b="0" i="0">
                <a:solidFill>
                  <a:srgbClr val="3F3F3F"/>
                </a:solidFill>
              </a:rPr>
              <a:t>i, astfel, u</a:t>
            </a:r>
            <a:r>
              <a:rPr lang="en-IE">
                <a:solidFill>
                  <a:srgbClr val="3F3F3F"/>
                </a:solidFill>
              </a:rPr>
              <a:t>ș</a:t>
            </a:r>
            <a:r>
              <a:rPr lang="en-IE" b="0" i="0">
                <a:solidFill>
                  <a:srgbClr val="3F3F3F"/>
                </a:solidFill>
              </a:rPr>
              <a:t>ur</a:t>
            </a:r>
            <a:r>
              <a:rPr lang="en-IE">
                <a:solidFill>
                  <a:srgbClr val="3F3F3F"/>
                </a:solidFill>
              </a:rPr>
              <a:t>â</a:t>
            </a:r>
            <a:r>
              <a:rPr lang="en-IE" b="0" i="0">
                <a:solidFill>
                  <a:srgbClr val="3F3F3F"/>
                </a:solidFill>
              </a:rPr>
              <a:t>nd </a:t>
            </a:r>
            <a:r>
              <a:rPr lang="en-IE">
                <a:solidFill>
                  <a:srgbClr val="3F3F3F"/>
                </a:solidFill>
              </a:rPr>
              <a:t>ș</a:t>
            </a:r>
            <a:r>
              <a:rPr lang="en-IE" b="0" i="0">
                <a:solidFill>
                  <a:srgbClr val="3F3F3F"/>
                </a:solidFill>
              </a:rPr>
              <a:t>i munca personalului medical.</a:t>
            </a:r>
            <a:endParaRPr>
              <a:solidFill>
                <a:srgbClr val="3F3F3F"/>
              </a:solidFill>
            </a:endParaRPr>
          </a:p>
        </p:txBody>
      </p:sp>
      <p:pic>
        <p:nvPicPr>
          <p:cNvPr id="672" name="Google Shape;672;p40"/>
          <p:cNvPicPr preferRelativeResize="0"/>
          <p:nvPr/>
        </p:nvPicPr>
        <p:blipFill rotWithShape="1">
          <a:blip r:embed="rId4">
            <a:alphaModFix/>
          </a:blip>
          <a:srcRect/>
          <a:stretch/>
        </p:blipFill>
        <p:spPr>
          <a:xfrm>
            <a:off x="1270862" y="2217672"/>
            <a:ext cx="5331552" cy="2997784"/>
          </a:xfrm>
          <a:prstGeom prst="rect">
            <a:avLst/>
          </a:prstGeom>
          <a:noFill/>
          <a:ln>
            <a:noFill/>
          </a:ln>
        </p:spPr>
      </p:pic>
      <p:sp>
        <p:nvSpPr>
          <p:cNvPr id="673" name="Google Shape;673;p40"/>
          <p:cNvSpPr txBox="1"/>
          <p:nvPr/>
        </p:nvSpPr>
        <p:spPr>
          <a:xfrm>
            <a:off x="0" y="3773"/>
            <a:ext cx="7686392"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Sănătate</a:t>
            </a:r>
            <a:endParaRPr sz="3600">
              <a:solidFill>
                <a:srgbClr val="A6377D"/>
              </a:solidFill>
              <a:latin typeface="Corben"/>
              <a:ea typeface="Corben"/>
              <a:cs typeface="Corben"/>
              <a:sym typeface="Corben"/>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Valentino Megale, CEO TOMMI, Italia </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pic>
        <p:nvPicPr>
          <p:cNvPr id="674" name="Google Shape;674;p40"/>
          <p:cNvPicPr preferRelativeResize="0"/>
          <p:nvPr/>
        </p:nvPicPr>
        <p:blipFill rotWithShape="1">
          <a:blip r:embed="rId5">
            <a:alphaModFix/>
          </a:blip>
          <a:srcRect/>
          <a:stretch/>
        </p:blipFill>
        <p:spPr>
          <a:xfrm>
            <a:off x="7396680" y="4517083"/>
            <a:ext cx="4537285" cy="1834437"/>
          </a:xfrm>
          <a:prstGeom prst="rect">
            <a:avLst/>
          </a:prstGeom>
          <a:noFill/>
          <a:ln>
            <a:noFill/>
          </a:ln>
        </p:spPr>
      </p:pic>
      <p:sp>
        <p:nvSpPr>
          <p:cNvPr id="675" name="Google Shape;675;p40"/>
          <p:cNvSpPr txBox="1">
            <a:spLocks noGrp="1"/>
          </p:cNvSpPr>
          <p:nvPr>
            <p:ph type="body" idx="1"/>
          </p:nvPr>
        </p:nvSpPr>
        <p:spPr>
          <a:xfrm>
            <a:off x="7423868" y="191324"/>
            <a:ext cx="3981452" cy="6973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9FD8"/>
              </a:buClr>
              <a:buSzPts val="4000"/>
              <a:buNone/>
            </a:pPr>
            <a:r>
              <a:rPr lang="en-IE" sz="4000" b="1">
                <a:solidFill>
                  <a:srgbClr val="009FD8"/>
                </a:solidFill>
              </a:rPr>
              <a:t>TOMMI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1"/>
          <p:cNvSpPr txBox="1">
            <a:spLocks noGrp="1"/>
          </p:cNvSpPr>
          <p:nvPr>
            <p:ph type="body" idx="1"/>
          </p:nvPr>
        </p:nvSpPr>
        <p:spPr>
          <a:xfrm>
            <a:off x="7551058" y="349624"/>
            <a:ext cx="4640942" cy="6508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9FD8"/>
              </a:buClr>
              <a:buSzPts val="3600"/>
              <a:buNone/>
            </a:pPr>
            <a:r>
              <a:rPr lang="en-IE" b="1">
                <a:solidFill>
                  <a:srgbClr val="009FD8"/>
                </a:solidFill>
              </a:rPr>
              <a:t>YDSI Sănătate </a:t>
            </a:r>
            <a:r>
              <a:rPr lang="en-IE" b="1" i="1">
                <a:solidFill>
                  <a:srgbClr val="009FD8"/>
                </a:solidFill>
              </a:rPr>
              <a:t>Neurobell</a:t>
            </a:r>
            <a:r>
              <a:rPr lang="en-IE" b="1">
                <a:solidFill>
                  <a:srgbClr val="009FD8"/>
                </a:solidFill>
              </a:rPr>
              <a:t> </a:t>
            </a:r>
            <a:endParaRPr/>
          </a:p>
        </p:txBody>
      </p:sp>
      <p:sp>
        <p:nvSpPr>
          <p:cNvPr id="681" name="Google Shape;681;p41"/>
          <p:cNvSpPr txBox="1">
            <a:spLocks noGrp="1"/>
          </p:cNvSpPr>
          <p:nvPr>
            <p:ph type="body" idx="2"/>
          </p:nvPr>
        </p:nvSpPr>
        <p:spPr>
          <a:xfrm>
            <a:off x="7384378" y="1589950"/>
            <a:ext cx="4610025" cy="5036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F2F2F"/>
              </a:buClr>
              <a:buSzPts val="2400"/>
              <a:buNone/>
            </a:pPr>
            <a:r>
              <a:rPr lang="en-IE" b="0" i="0" u="sng" dirty="0" err="1">
                <a:solidFill>
                  <a:srgbClr val="2F2F2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Neurobell</a:t>
            </a:r>
            <a:r>
              <a:rPr lang="en-IE" b="0" i="0" dirty="0">
                <a:solidFill>
                  <a:srgbClr val="2F2F2F"/>
                </a:solidFill>
              </a:rPr>
              <a:t>, </a:t>
            </a:r>
            <a:r>
              <a:rPr lang="ro-RO" dirty="0" smtClean="0">
                <a:solidFill>
                  <a:srgbClr val="2F2F2F"/>
                </a:solidFill>
              </a:rPr>
              <a:t>un dispozitiv medical de diagnostic pentru descoperirea timpurie și monitorizarea leziunilor cerebrale la nou</a:t>
            </a:r>
            <a:r>
              <a:rPr lang="en-IE" dirty="0" smtClean="0">
                <a:solidFill>
                  <a:srgbClr val="2F2F2F"/>
                </a:solidFill>
              </a:rPr>
              <a:t>-n</a:t>
            </a:r>
            <a:r>
              <a:rPr lang="ro-RO" dirty="0" smtClean="0">
                <a:solidFill>
                  <a:srgbClr val="2F2F2F"/>
                </a:solidFill>
              </a:rPr>
              <a:t>ă</a:t>
            </a:r>
            <a:r>
              <a:rPr lang="en-IE" dirty="0" err="1" smtClean="0">
                <a:solidFill>
                  <a:srgbClr val="2F2F2F"/>
                </a:solidFill>
              </a:rPr>
              <a:t>scuți</a:t>
            </a:r>
            <a:r>
              <a:rPr lang="en-IE" b="0" i="0" dirty="0">
                <a:solidFill>
                  <a:srgbClr val="2F2F2F"/>
                </a:solidFill>
              </a:rPr>
              <a:t>. </a:t>
            </a:r>
            <a:r>
              <a:rPr lang="ro-RO" dirty="0" smtClean="0">
                <a:solidFill>
                  <a:srgbClr val="2F2F2F"/>
                </a:solidFill>
              </a:rPr>
              <a:t>Î</a:t>
            </a:r>
            <a:r>
              <a:rPr lang="ro-RO" b="0" i="0" dirty="0" smtClean="0">
                <a:solidFill>
                  <a:srgbClr val="2F2F2F"/>
                </a:solidFill>
              </a:rPr>
              <a:t>n mod normal, acestea necesit</a:t>
            </a:r>
            <a:r>
              <a:rPr lang="ro-RO" dirty="0" smtClean="0">
                <a:solidFill>
                  <a:srgbClr val="2F2F2F"/>
                </a:solidFill>
              </a:rPr>
              <a:t>ă</a:t>
            </a:r>
            <a:r>
              <a:rPr lang="ro-RO" b="0" i="0" dirty="0" smtClean="0">
                <a:solidFill>
                  <a:srgbClr val="2F2F2F"/>
                </a:solidFill>
              </a:rPr>
              <a:t> electroencefalograme complexe </a:t>
            </a:r>
            <a:r>
              <a:rPr lang="ro-RO" dirty="0" smtClean="0">
                <a:solidFill>
                  <a:srgbClr val="2F2F2F"/>
                </a:solidFill>
              </a:rPr>
              <a:t>ș</a:t>
            </a:r>
            <a:r>
              <a:rPr lang="ro-RO" b="0" i="0" dirty="0" smtClean="0">
                <a:solidFill>
                  <a:srgbClr val="2F2F2F"/>
                </a:solidFill>
              </a:rPr>
              <a:t>i echipament de monitorizare </a:t>
            </a:r>
            <a:r>
              <a:rPr lang="ro-RO" dirty="0" smtClean="0">
                <a:solidFill>
                  <a:srgbClr val="2F2F2F"/>
                </a:solidFill>
              </a:rPr>
              <a:t>ș</a:t>
            </a:r>
            <a:r>
              <a:rPr lang="ro-RO" b="0" i="0" dirty="0" smtClean="0">
                <a:solidFill>
                  <a:srgbClr val="2F2F2F"/>
                </a:solidFill>
              </a:rPr>
              <a:t>i expertiz</a:t>
            </a:r>
            <a:r>
              <a:rPr lang="ro-RO" dirty="0" smtClean="0">
                <a:solidFill>
                  <a:srgbClr val="2F2F2F"/>
                </a:solidFill>
              </a:rPr>
              <a:t>ă</a:t>
            </a:r>
            <a:r>
              <a:rPr lang="ro-RO" b="0" i="0" dirty="0" smtClean="0">
                <a:solidFill>
                  <a:srgbClr val="2F2F2F"/>
                </a:solidFill>
              </a:rPr>
              <a:t> pentru diagnosticare. Mark a dezvoltat o solu</a:t>
            </a:r>
            <a:r>
              <a:rPr lang="ro-RO" dirty="0" smtClean="0">
                <a:solidFill>
                  <a:srgbClr val="2F2F2F"/>
                </a:solidFill>
              </a:rPr>
              <a:t>ț</a:t>
            </a:r>
            <a:r>
              <a:rPr lang="ro-RO" b="0" i="0" dirty="0" smtClean="0">
                <a:solidFill>
                  <a:srgbClr val="2F2F2F"/>
                </a:solidFill>
              </a:rPr>
              <a:t>ie prietenoas</a:t>
            </a:r>
            <a:r>
              <a:rPr lang="ro-RO" dirty="0" smtClean="0">
                <a:solidFill>
                  <a:srgbClr val="2F2F2F"/>
                </a:solidFill>
              </a:rPr>
              <a:t>ă</a:t>
            </a:r>
            <a:r>
              <a:rPr lang="ro-RO" b="0" i="0" dirty="0" smtClean="0">
                <a:solidFill>
                  <a:srgbClr val="2F2F2F"/>
                </a:solidFill>
              </a:rPr>
              <a:t> pentru utilizator, de dimensiuni mici</a:t>
            </a:r>
            <a:r>
              <a:rPr lang="ro-RO" dirty="0" smtClean="0">
                <a:solidFill>
                  <a:srgbClr val="2F2F2F"/>
                </a:solidFill>
              </a:rPr>
              <a:t> și </a:t>
            </a:r>
            <a:r>
              <a:rPr lang="ro-RO" b="0" i="0" dirty="0" smtClean="0">
                <a:solidFill>
                  <a:srgbClr val="2F2F2F"/>
                </a:solidFill>
              </a:rPr>
              <a:t>wireless, care poate fi utilizat</a:t>
            </a:r>
            <a:r>
              <a:rPr lang="ro-RO" dirty="0" smtClean="0">
                <a:solidFill>
                  <a:srgbClr val="2F2F2F"/>
                </a:solidFill>
              </a:rPr>
              <a:t>ă</a:t>
            </a:r>
            <a:r>
              <a:rPr lang="ro-RO" b="0" i="0" dirty="0" smtClean="0">
                <a:solidFill>
                  <a:srgbClr val="2F2F2F"/>
                </a:solidFill>
              </a:rPr>
              <a:t> rapid de c</a:t>
            </a:r>
            <a:r>
              <a:rPr lang="ro-RO" dirty="0" smtClean="0">
                <a:solidFill>
                  <a:srgbClr val="2F2F2F"/>
                </a:solidFill>
              </a:rPr>
              <a:t>ă</a:t>
            </a:r>
            <a:r>
              <a:rPr lang="ro-RO" b="0" i="0" dirty="0" smtClean="0">
                <a:solidFill>
                  <a:srgbClr val="2F2F2F"/>
                </a:solidFill>
              </a:rPr>
              <a:t>tre personalul medical, pentru a furniza un diagnostic </a:t>
            </a:r>
            <a:r>
              <a:rPr lang="ro-RO" dirty="0" smtClean="0">
                <a:solidFill>
                  <a:srgbClr val="2F2F2F"/>
                </a:solidFill>
              </a:rPr>
              <a:t>în timp real. </a:t>
            </a:r>
            <a:endParaRPr lang="ro-RO" dirty="0"/>
          </a:p>
        </p:txBody>
      </p:sp>
      <p:sp>
        <p:nvSpPr>
          <p:cNvPr id="682" name="Google Shape;682;p41"/>
          <p:cNvSpPr txBox="1"/>
          <p:nvPr/>
        </p:nvSpPr>
        <p:spPr>
          <a:xfrm>
            <a:off x="0" y="0"/>
            <a:ext cx="8258175"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Sănătate</a:t>
            </a:r>
            <a:endParaRPr sz="2800" i="1">
              <a:solidFill>
                <a:srgbClr val="A6377D"/>
              </a:solidFill>
              <a:latin typeface="Calibri"/>
              <a:ea typeface="Calibri"/>
              <a:cs typeface="Calibri"/>
              <a:sym typeface="Calibri"/>
            </a:endParaRPr>
          </a:p>
          <a:p>
            <a:pPr marL="0" marR="0" lvl="0" indent="0" algn="l" rtl="0">
              <a:lnSpc>
                <a:spcPct val="90000"/>
              </a:lnSpc>
              <a:spcBef>
                <a:spcPts val="0"/>
              </a:spcBef>
              <a:spcAft>
                <a:spcPts val="0"/>
              </a:spcAft>
              <a:buClr>
                <a:srgbClr val="A6377D"/>
              </a:buClr>
              <a:buSzPts val="3600"/>
              <a:buFont typeface="Arial"/>
              <a:buNone/>
            </a:pPr>
            <a:r>
              <a:rPr lang="en-IE" sz="3600" i="1">
                <a:solidFill>
                  <a:srgbClr val="A6377D"/>
                </a:solidFill>
                <a:latin typeface="Calibri"/>
                <a:ea typeface="Calibri"/>
                <a:cs typeface="Calibri"/>
                <a:sym typeface="Calibri"/>
              </a:rPr>
              <a:t>Mark O’Sullivan, Neurobell, Irlanda </a:t>
            </a:r>
            <a:endParaRPr sz="3600" b="1">
              <a:solidFill>
                <a:srgbClr val="A6377D"/>
              </a:solidFill>
              <a:latin typeface="Calibri"/>
              <a:ea typeface="Calibri"/>
              <a:cs typeface="Calibri"/>
              <a:sym typeface="Calibri"/>
            </a:endParaRPr>
          </a:p>
        </p:txBody>
      </p:sp>
      <p:pic>
        <p:nvPicPr>
          <p:cNvPr id="683" name="Google Shape;683;p41">
            <a:hlinkClick r:id="rId4"/>
          </p:cNvPr>
          <p:cNvPicPr preferRelativeResize="0"/>
          <p:nvPr/>
        </p:nvPicPr>
        <p:blipFill rotWithShape="1">
          <a:blip r:embed="rId5">
            <a:alphaModFix/>
          </a:blip>
          <a:srcRect l="4357" t="2152"/>
          <a:stretch/>
        </p:blipFill>
        <p:spPr>
          <a:xfrm>
            <a:off x="1270861" y="2372784"/>
            <a:ext cx="5331552" cy="2867106"/>
          </a:xfrm>
          <a:prstGeom prst="rect">
            <a:avLst/>
          </a:prstGeom>
          <a:noFill/>
          <a:ln>
            <a:noFill/>
          </a:ln>
        </p:spPr>
      </p:pic>
      <p:pic>
        <p:nvPicPr>
          <p:cNvPr id="684" name="Google Shape;684;p41" descr="Image result for Mark O’Sullivan, Neurobell"/>
          <p:cNvPicPr preferRelativeResize="0"/>
          <p:nvPr/>
        </p:nvPicPr>
        <p:blipFill rotWithShape="1">
          <a:blip r:embed="rId6">
            <a:alphaModFix/>
          </a:blip>
          <a:srcRect l="20200" t="3486" r="22042"/>
          <a:stretch/>
        </p:blipFill>
        <p:spPr>
          <a:xfrm>
            <a:off x="4633675" y="1322354"/>
            <a:ext cx="2750703" cy="2592420"/>
          </a:xfrm>
          <a:prstGeom prst="teardrop">
            <a:avLst>
              <a:gd name="adj" fmla="val 100000"/>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2"/>
          <p:cNvSpPr txBox="1">
            <a:spLocks noGrp="1"/>
          </p:cNvSpPr>
          <p:nvPr>
            <p:ph type="body" idx="2"/>
          </p:nvPr>
        </p:nvSpPr>
        <p:spPr>
          <a:xfrm>
            <a:off x="447676" y="3471863"/>
            <a:ext cx="5296398" cy="3144022"/>
          </a:xfrm>
          <a:prstGeom prst="rect">
            <a:avLst/>
          </a:prstGeom>
          <a:solidFill>
            <a:srgbClr val="EF619A"/>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IE" sz="3200" b="1">
                <a:solidFill>
                  <a:schemeClr val="lt1"/>
                </a:solidFill>
              </a:rPr>
              <a:t>YDSI  - Intimitate și Securitate</a:t>
            </a:r>
            <a:endParaRPr/>
          </a:p>
          <a:p>
            <a:pPr marL="0" lvl="0" indent="0" algn="ctr" rtl="0">
              <a:lnSpc>
                <a:spcPct val="90000"/>
              </a:lnSpc>
              <a:spcBef>
                <a:spcPts val="1000"/>
              </a:spcBef>
              <a:spcAft>
                <a:spcPts val="0"/>
              </a:spcAft>
              <a:buClr>
                <a:schemeClr val="lt1"/>
              </a:buClr>
              <a:buSzPts val="2400"/>
              <a:buNone/>
            </a:pPr>
            <a:r>
              <a:rPr lang="en-IE" b="1">
                <a:solidFill>
                  <a:schemeClr val="lt1"/>
                </a:solidFill>
              </a:rPr>
              <a:t>Harry Dunne, </a:t>
            </a:r>
            <a:r>
              <a:rPr lang="en-IE" b="1" u="sng">
                <a:solidFill>
                  <a:schemeClr val="lt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Bitherit</a:t>
            </a:r>
            <a:r>
              <a:rPr lang="en-IE" b="1">
                <a:solidFill>
                  <a:schemeClr val="lt1"/>
                </a:solidFill>
              </a:rPr>
              <a:t> </a:t>
            </a:r>
            <a:r>
              <a:rPr lang="en-IE">
                <a:solidFill>
                  <a:schemeClr val="lt1"/>
                </a:solidFill>
              </a:rPr>
              <a:t>abordează</a:t>
            </a:r>
            <a:r>
              <a:rPr lang="en-IE" b="1">
                <a:solidFill>
                  <a:schemeClr val="lt1"/>
                </a:solidFill>
              </a:rPr>
              <a:t> </a:t>
            </a:r>
            <a:r>
              <a:rPr lang="en-IE">
                <a:solidFill>
                  <a:schemeClr val="lt1"/>
                </a:solidFill>
              </a:rPr>
              <a:t>problemele legate de moștenirea digitală, furnizând o soluție digitală descentralizată pentru protecția depozitării și transferului de date digitale sensibile: parole, nume de utilizator, conturi online, contracte, etc. </a:t>
            </a:r>
            <a:endParaRPr/>
          </a:p>
        </p:txBody>
      </p:sp>
      <p:pic>
        <p:nvPicPr>
          <p:cNvPr id="690" name="Google Shape;690;p42" descr="Image result for Bitherit harry dunne"/>
          <p:cNvPicPr preferRelativeResize="0"/>
          <p:nvPr/>
        </p:nvPicPr>
        <p:blipFill rotWithShape="1">
          <a:blip r:embed="rId4">
            <a:alphaModFix/>
          </a:blip>
          <a:srcRect l="51016" t="11521" r="2135" b="23259"/>
          <a:stretch/>
        </p:blipFill>
        <p:spPr>
          <a:xfrm>
            <a:off x="1456575" y="1120212"/>
            <a:ext cx="3448800" cy="2231100"/>
          </a:xfrm>
          <a:prstGeom prst="teardrop">
            <a:avLst>
              <a:gd name="adj" fmla="val 100000"/>
            </a:avLst>
          </a:prstGeom>
          <a:noFill/>
          <a:ln>
            <a:noFill/>
          </a:ln>
          <a:effectLst>
            <a:outerShdw blurRad="190500" algn="tl" rotWithShape="0">
              <a:srgbClr val="000000">
                <a:alpha val="69803"/>
              </a:srgbClr>
            </a:outerShdw>
          </a:effectLst>
        </p:spPr>
      </p:pic>
      <p:sp>
        <p:nvSpPr>
          <p:cNvPr id="691" name="Google Shape;691;p42"/>
          <p:cNvSpPr txBox="1"/>
          <p:nvPr/>
        </p:nvSpPr>
        <p:spPr>
          <a:xfrm>
            <a:off x="0" y="0"/>
            <a:ext cx="8592600" cy="1033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Intimitate &amp; Sănătate, Irlanda</a:t>
            </a:r>
            <a:endParaRPr sz="2800" i="1">
              <a:solidFill>
                <a:srgbClr val="A6377D"/>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sp>
        <p:nvSpPr>
          <p:cNvPr id="692" name="Google Shape;692;p42"/>
          <p:cNvSpPr txBox="1"/>
          <p:nvPr/>
        </p:nvSpPr>
        <p:spPr>
          <a:xfrm>
            <a:off x="6210300" y="2846432"/>
            <a:ext cx="5657849" cy="3611517"/>
          </a:xfrm>
          <a:prstGeom prst="rect">
            <a:avLst/>
          </a:prstGeom>
          <a:solidFill>
            <a:srgbClr val="76C6D3"/>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200"/>
              <a:buFont typeface="Arial"/>
              <a:buNone/>
            </a:pPr>
            <a:r>
              <a:rPr lang="en-IE" sz="3200" b="1">
                <a:solidFill>
                  <a:schemeClr val="lt1"/>
                </a:solidFill>
                <a:latin typeface="Calibri"/>
                <a:ea typeface="Calibri"/>
                <a:cs typeface="Calibri"/>
                <a:sym typeface="Calibri"/>
              </a:rPr>
              <a:t>YDSI – Sănătate</a:t>
            </a:r>
            <a:endParaRPr sz="3200" b="1">
              <a:solidFill>
                <a:schemeClr val="lt1"/>
              </a:solidFill>
              <a:latin typeface="Calibri"/>
              <a:ea typeface="Calibri"/>
              <a:cs typeface="Calibri"/>
              <a:sym typeface="Calibri"/>
            </a:endParaRPr>
          </a:p>
          <a:p>
            <a:pPr marL="0" marR="0" lvl="0" indent="0" algn="ctr" rtl="0">
              <a:lnSpc>
                <a:spcPct val="90000"/>
              </a:lnSpc>
              <a:spcBef>
                <a:spcPts val="1000"/>
              </a:spcBef>
              <a:spcAft>
                <a:spcPts val="0"/>
              </a:spcAft>
              <a:buClr>
                <a:schemeClr val="lt1"/>
              </a:buClr>
              <a:buSzPts val="2400"/>
              <a:buFont typeface="Arial"/>
              <a:buNone/>
            </a:pPr>
            <a:r>
              <a:rPr lang="en-IE" sz="2400" b="1">
                <a:solidFill>
                  <a:schemeClr val="lt1"/>
                </a:solidFill>
                <a:latin typeface="Calibri"/>
                <a:ea typeface="Calibri"/>
                <a:cs typeface="Calibri"/>
                <a:sym typeface="Calibri"/>
              </a:rPr>
              <a:t>Simon Dring, </a:t>
            </a:r>
            <a:r>
              <a:rPr lang="en-IE" sz="2400" b="1" u="sng">
                <a:solidFill>
                  <a:schemeClr val="lt1"/>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TraumAlert</a:t>
            </a:r>
            <a:r>
              <a:rPr lang="en-IE" sz="2400" b="1">
                <a:solidFill>
                  <a:schemeClr val="lt1"/>
                </a:solidFill>
                <a:latin typeface="Calibri"/>
                <a:ea typeface="Calibri"/>
                <a:cs typeface="Calibri"/>
                <a:sym typeface="Calibri"/>
              </a:rPr>
              <a:t> </a:t>
            </a:r>
            <a:r>
              <a:rPr lang="en-IE" sz="2400">
                <a:solidFill>
                  <a:schemeClr val="lt1"/>
                </a:solidFill>
                <a:latin typeface="Calibri"/>
                <a:ea typeface="Calibri"/>
                <a:cs typeface="Calibri"/>
                <a:sym typeface="Calibri"/>
              </a:rPr>
              <a:t>este un senzor inteligent care ajută la identificarea și diagnosticarea unei contuzii în timp real. Se poziționează în apărătoarea de gură a unui sportiv pentru a măsura accelerarea capului în timpul unui meci și își dă seama dacă accelerarea depășește limitele normale care ar putea semnala o contuzie. </a:t>
            </a:r>
            <a:endParaRPr/>
          </a:p>
        </p:txBody>
      </p:sp>
      <p:pic>
        <p:nvPicPr>
          <p:cNvPr id="693" name="Google Shape;693;p42" descr="May be an image of 1 person and text that says 'StudentEntrepreneurs @studententrepr1 54m Simon Dring from @CIT wins the 'Grant Thornton High Achieving Merit Award' for his device which aims to improve concussion awareness and player safety at all levels. Watch the rest of the awards here: sudettereaco. #studententrepreneurawards @GrantThorntonlE STUDENT ENTREPRENEUR AWARDS tuning tobusiness MEET A FINALIST SIMON DRING TRAUMALERT (CIT) Cruickshank o GraneThontan ENTERPRISE 0'"/>
          <p:cNvPicPr preferRelativeResize="0"/>
          <p:nvPr/>
        </p:nvPicPr>
        <p:blipFill rotWithShape="1">
          <a:blip r:embed="rId6">
            <a:alphaModFix/>
          </a:blip>
          <a:srcRect l="46539" t="33512" r="-1283"/>
          <a:stretch/>
        </p:blipFill>
        <p:spPr>
          <a:xfrm>
            <a:off x="7542169" y="285184"/>
            <a:ext cx="2427406" cy="2507749"/>
          </a:xfrm>
          <a:prstGeom prst="teardrop">
            <a:avLst>
              <a:gd name="adj" fmla="val 103027"/>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3"/>
          <p:cNvSpPr txBox="1">
            <a:spLocks noGrp="1"/>
          </p:cNvSpPr>
          <p:nvPr>
            <p:ph type="body" idx="1"/>
          </p:nvPr>
        </p:nvSpPr>
        <p:spPr>
          <a:xfrm>
            <a:off x="7431859" y="1089059"/>
            <a:ext cx="3981452" cy="6973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0A67A"/>
              </a:buClr>
              <a:buSzPts val="4000"/>
              <a:buNone/>
            </a:pPr>
            <a:r>
              <a:rPr lang="en-IE" sz="4000" b="1">
                <a:solidFill>
                  <a:srgbClr val="40A67A"/>
                </a:solidFill>
              </a:rPr>
              <a:t>Unmind</a:t>
            </a:r>
            <a:endParaRPr/>
          </a:p>
        </p:txBody>
      </p:sp>
      <p:sp>
        <p:nvSpPr>
          <p:cNvPr id="699" name="Google Shape;699;p43"/>
          <p:cNvSpPr txBox="1">
            <a:spLocks noGrp="1"/>
          </p:cNvSpPr>
          <p:nvPr>
            <p:ph type="body" idx="2"/>
          </p:nvPr>
        </p:nvSpPr>
        <p:spPr>
          <a:xfrm>
            <a:off x="7331896" y="2132790"/>
            <a:ext cx="4310860" cy="39587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CA146"/>
              </a:buClr>
              <a:buSzPts val="2400"/>
              <a:buNone/>
            </a:pPr>
            <a:r>
              <a:rPr lang="en-IE" b="1" i="0" u="sng">
                <a:solidFill>
                  <a:srgbClr val="4CA146"/>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Unmind</a:t>
            </a:r>
            <a:r>
              <a:rPr lang="en-IE" b="0" i="0">
                <a:solidFill>
                  <a:srgbClr val="3F3F3F"/>
                </a:solidFill>
              </a:rPr>
              <a:t> este o platform</a:t>
            </a:r>
            <a:r>
              <a:rPr lang="en-IE">
                <a:solidFill>
                  <a:srgbClr val="3F3F3F"/>
                </a:solidFill>
              </a:rPr>
              <a:t>ă</a:t>
            </a:r>
            <a:r>
              <a:rPr lang="en-IE" b="0" i="0">
                <a:solidFill>
                  <a:srgbClr val="3F3F3F"/>
                </a:solidFill>
              </a:rPr>
              <a:t> de s</a:t>
            </a:r>
            <a:r>
              <a:rPr lang="en-IE">
                <a:solidFill>
                  <a:srgbClr val="3F3F3F"/>
                </a:solidFill>
              </a:rPr>
              <a:t>ă</a:t>
            </a:r>
            <a:r>
              <a:rPr lang="en-IE" b="0" i="0">
                <a:solidFill>
                  <a:srgbClr val="3F3F3F"/>
                </a:solidFill>
              </a:rPr>
              <a:t>n</a:t>
            </a:r>
            <a:r>
              <a:rPr lang="en-IE">
                <a:solidFill>
                  <a:srgbClr val="3F3F3F"/>
                </a:solidFill>
              </a:rPr>
              <a:t>ă</a:t>
            </a:r>
            <a:r>
              <a:rPr lang="en-IE" b="0" i="0">
                <a:solidFill>
                  <a:srgbClr val="3F3F3F"/>
                </a:solidFill>
              </a:rPr>
              <a:t>tate B2B care ofer</a:t>
            </a:r>
            <a:r>
              <a:rPr lang="en-IE">
                <a:solidFill>
                  <a:srgbClr val="3F3F3F"/>
                </a:solidFill>
              </a:rPr>
              <a:t>ă</a:t>
            </a:r>
            <a:r>
              <a:rPr lang="en-IE" b="0" i="0">
                <a:solidFill>
                  <a:srgbClr val="3F3F3F"/>
                </a:solidFill>
              </a:rPr>
              <a:t> instrumente </a:t>
            </a:r>
            <a:r>
              <a:rPr lang="en-IE">
                <a:solidFill>
                  <a:srgbClr val="3F3F3F"/>
                </a:solidFill>
              </a:rPr>
              <a:t>ș</a:t>
            </a:r>
            <a:r>
              <a:rPr lang="en-IE" b="0" i="0">
                <a:solidFill>
                  <a:srgbClr val="3F3F3F"/>
                </a:solidFill>
              </a:rPr>
              <a:t>i traininguri proactive pentru </a:t>
            </a:r>
            <a:r>
              <a:rPr lang="en-IE">
                <a:solidFill>
                  <a:srgbClr val="3F3F3F"/>
                </a:solidFill>
              </a:rPr>
              <a:t>î</a:t>
            </a:r>
            <a:r>
              <a:rPr lang="en-IE" b="0" i="0">
                <a:solidFill>
                  <a:srgbClr val="3F3F3F"/>
                </a:solidFill>
              </a:rPr>
              <a:t>mbun</a:t>
            </a:r>
            <a:r>
              <a:rPr lang="en-IE">
                <a:solidFill>
                  <a:srgbClr val="3F3F3F"/>
                </a:solidFill>
              </a:rPr>
              <a:t>ă</a:t>
            </a:r>
            <a:r>
              <a:rPr lang="en-IE" b="0" i="0">
                <a:solidFill>
                  <a:srgbClr val="3F3F3F"/>
                </a:solidFill>
              </a:rPr>
              <a:t>t</a:t>
            </a:r>
            <a:r>
              <a:rPr lang="en-IE">
                <a:solidFill>
                  <a:srgbClr val="3F3F3F"/>
                </a:solidFill>
              </a:rPr>
              <a:t>ăț</a:t>
            </a:r>
            <a:r>
              <a:rPr lang="en-IE" b="0" i="0">
                <a:solidFill>
                  <a:srgbClr val="3F3F3F"/>
                </a:solidFill>
              </a:rPr>
              <a:t>irea s</a:t>
            </a:r>
            <a:r>
              <a:rPr lang="en-IE">
                <a:solidFill>
                  <a:srgbClr val="3F3F3F"/>
                </a:solidFill>
              </a:rPr>
              <a:t>ă</a:t>
            </a:r>
            <a:r>
              <a:rPr lang="en-IE" b="0" i="0">
                <a:solidFill>
                  <a:srgbClr val="3F3F3F"/>
                </a:solidFill>
              </a:rPr>
              <a:t>n</a:t>
            </a:r>
            <a:r>
              <a:rPr lang="en-IE">
                <a:solidFill>
                  <a:srgbClr val="3F3F3F"/>
                </a:solidFill>
              </a:rPr>
              <a:t>ă</a:t>
            </a:r>
            <a:r>
              <a:rPr lang="en-IE" b="0" i="0">
                <a:solidFill>
                  <a:srgbClr val="3F3F3F"/>
                </a:solidFill>
              </a:rPr>
              <a:t>t</a:t>
            </a:r>
            <a:r>
              <a:rPr lang="en-IE">
                <a:solidFill>
                  <a:srgbClr val="3F3F3F"/>
                </a:solidFill>
              </a:rPr>
              <a:t>ăț</a:t>
            </a:r>
            <a:r>
              <a:rPr lang="en-IE" b="0" i="0">
                <a:solidFill>
                  <a:srgbClr val="3F3F3F"/>
                </a:solidFill>
              </a:rPr>
              <a:t>ii mentale.  Este, totodat</a:t>
            </a:r>
            <a:r>
              <a:rPr lang="en-IE">
                <a:solidFill>
                  <a:srgbClr val="3F3F3F"/>
                </a:solidFill>
              </a:rPr>
              <a:t>ă</a:t>
            </a:r>
            <a:r>
              <a:rPr lang="en-IE" b="0" i="0">
                <a:solidFill>
                  <a:srgbClr val="3F3F3F"/>
                </a:solidFill>
              </a:rPr>
              <a:t>, o platform</a:t>
            </a:r>
            <a:r>
              <a:rPr lang="en-IE">
                <a:solidFill>
                  <a:srgbClr val="3F3F3F"/>
                </a:solidFill>
              </a:rPr>
              <a:t>ă</a:t>
            </a:r>
            <a:r>
              <a:rPr lang="en-IE" b="0" i="0">
                <a:solidFill>
                  <a:srgbClr val="3F3F3F"/>
                </a:solidFill>
              </a:rPr>
              <a:t> pentru </a:t>
            </a:r>
            <a:r>
              <a:rPr lang="en-IE">
                <a:solidFill>
                  <a:srgbClr val="3F3F3F"/>
                </a:solidFill>
              </a:rPr>
              <a:t>antrenarea sănătății mentale. </a:t>
            </a:r>
            <a:endParaRPr/>
          </a:p>
          <a:p>
            <a:pPr marL="0" lvl="0" indent="0" algn="ctr" rtl="0">
              <a:lnSpc>
                <a:spcPct val="90000"/>
              </a:lnSpc>
              <a:spcBef>
                <a:spcPts val="1000"/>
              </a:spcBef>
              <a:spcAft>
                <a:spcPts val="0"/>
              </a:spcAft>
              <a:buClr>
                <a:srgbClr val="009FD8"/>
              </a:buClr>
              <a:buSzPts val="2400"/>
              <a:buNone/>
            </a:pPr>
            <a:r>
              <a:rPr lang="en-IE" b="1" i="1">
                <a:solidFill>
                  <a:srgbClr val="009FD8"/>
                </a:solidFill>
              </a:rPr>
              <a:t>Ne motivăm angajații să își analizeze, înțelege și îmbunătăți sănătatea și bunăstarea mentală.</a:t>
            </a:r>
            <a:endParaRPr b="1" i="1">
              <a:solidFill>
                <a:srgbClr val="009FD8"/>
              </a:solidFill>
            </a:endParaRPr>
          </a:p>
        </p:txBody>
      </p:sp>
      <p:pic>
        <p:nvPicPr>
          <p:cNvPr id="700" name="Google Shape;700;p43">
            <a:hlinkClick r:id="rId4"/>
          </p:cNvPr>
          <p:cNvPicPr preferRelativeResize="0"/>
          <p:nvPr/>
        </p:nvPicPr>
        <p:blipFill rotWithShape="1">
          <a:blip r:embed="rId5">
            <a:alphaModFix/>
          </a:blip>
          <a:srcRect/>
          <a:stretch/>
        </p:blipFill>
        <p:spPr>
          <a:xfrm>
            <a:off x="1270861" y="2302256"/>
            <a:ext cx="5286777" cy="3032909"/>
          </a:xfrm>
          <a:prstGeom prst="rect">
            <a:avLst/>
          </a:prstGeom>
          <a:noFill/>
          <a:ln>
            <a:noFill/>
          </a:ln>
        </p:spPr>
      </p:pic>
      <p:sp>
        <p:nvSpPr>
          <p:cNvPr id="701" name="Google Shape;701;p43"/>
          <p:cNvSpPr txBox="1"/>
          <p:nvPr/>
        </p:nvSpPr>
        <p:spPr>
          <a:xfrm>
            <a:off x="-1" y="3773"/>
            <a:ext cx="8410575"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Sănătate &amp; Bunăstare </a:t>
            </a:r>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Fondatori: Ry Morgan, Nick Taylor, Nick Tong, Unmind, Marea Britanie</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44"/>
          <p:cNvSpPr txBox="1">
            <a:spLocks noGrp="1"/>
          </p:cNvSpPr>
          <p:nvPr>
            <p:ph type="body" idx="1"/>
          </p:nvPr>
        </p:nvSpPr>
        <p:spPr>
          <a:xfrm>
            <a:off x="3613367" y="384398"/>
            <a:ext cx="8464333" cy="62987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FD8"/>
              </a:buClr>
              <a:buSzPts val="2400"/>
              <a:buNone/>
            </a:pPr>
            <a:r>
              <a:rPr lang="ro-RO" sz="2300" b="1" i="0" dirty="0" smtClean="0">
                <a:solidFill>
                  <a:srgbClr val="009FD8"/>
                </a:solidFill>
                <a:latin typeface="+mn-lt"/>
              </a:rPr>
              <a:t>Provocare</a:t>
            </a:r>
            <a:r>
              <a:rPr lang="ro-RO" sz="2300" b="1" i="0" dirty="0" smtClean="0">
                <a:solidFill>
                  <a:srgbClr val="009FD8"/>
                </a:solidFill>
              </a:rPr>
              <a:t> - </a:t>
            </a:r>
            <a:r>
              <a:rPr lang="ro-RO" sz="2300" b="0" i="0" dirty="0" smtClean="0">
                <a:solidFill>
                  <a:srgbClr val="373737"/>
                </a:solidFill>
                <a:latin typeface="Arial"/>
                <a:ea typeface="Arial"/>
                <a:cs typeface="Arial"/>
                <a:sym typeface="Arial"/>
              </a:rPr>
              <a:t> administrarea absenteismului, prezen</a:t>
            </a:r>
            <a:r>
              <a:rPr lang="ro-RO" sz="2300" dirty="0" smtClean="0">
                <a:solidFill>
                  <a:srgbClr val="373737"/>
                </a:solidFill>
                <a:latin typeface="Arial"/>
                <a:ea typeface="Arial"/>
                <a:cs typeface="Arial"/>
                <a:sym typeface="Arial"/>
              </a:rPr>
              <a:t>ț</a:t>
            </a:r>
            <a:r>
              <a:rPr lang="ro-RO" sz="2300" b="0" i="0" dirty="0" smtClean="0">
                <a:solidFill>
                  <a:srgbClr val="373737"/>
                </a:solidFill>
                <a:latin typeface="Arial"/>
                <a:ea typeface="Arial"/>
                <a:cs typeface="Arial"/>
                <a:sym typeface="Arial"/>
              </a:rPr>
              <a:t>elor</a:t>
            </a:r>
            <a:r>
              <a:rPr lang="ro-RO" sz="2300" dirty="0" smtClean="0">
                <a:solidFill>
                  <a:srgbClr val="373737"/>
                </a:solidFill>
                <a:latin typeface="Arial"/>
                <a:ea typeface="Arial"/>
                <a:cs typeface="Arial"/>
                <a:sym typeface="Arial"/>
              </a:rPr>
              <a:t> și a rulajului personalului din linia întâi și aflat în situații de mare presiune</a:t>
            </a:r>
            <a:r>
              <a:rPr lang="en-IE" sz="2300" dirty="0" smtClean="0">
                <a:solidFill>
                  <a:srgbClr val="373737"/>
                </a:solidFill>
                <a:latin typeface="Arial"/>
                <a:ea typeface="Arial"/>
                <a:cs typeface="Arial"/>
                <a:sym typeface="Arial"/>
              </a:rPr>
              <a:t>. </a:t>
            </a:r>
            <a:r>
              <a:rPr lang="en-IE" sz="2300" b="0" i="0" dirty="0" smtClean="0">
                <a:solidFill>
                  <a:srgbClr val="373737"/>
                </a:solidFill>
                <a:latin typeface="Arial"/>
                <a:ea typeface="Arial"/>
                <a:cs typeface="Arial"/>
                <a:sym typeface="Arial"/>
              </a:rPr>
              <a:t> </a:t>
            </a:r>
            <a:endParaRPr sz="2300" dirty="0"/>
          </a:p>
          <a:p>
            <a:pPr marL="0" lvl="0" indent="0" algn="l" rtl="0">
              <a:lnSpc>
                <a:spcPct val="90000"/>
              </a:lnSpc>
              <a:spcBef>
                <a:spcPts val="600"/>
              </a:spcBef>
              <a:spcAft>
                <a:spcPts val="0"/>
              </a:spcAft>
              <a:buClr>
                <a:srgbClr val="40A67A"/>
              </a:buClr>
              <a:buSzPts val="2400"/>
              <a:buNone/>
            </a:pPr>
            <a:r>
              <a:rPr lang="ro-RO" sz="2300" b="1" dirty="0" smtClean="0">
                <a:solidFill>
                  <a:srgbClr val="40A67A"/>
                </a:solidFill>
                <a:latin typeface="+mn-lt"/>
              </a:rPr>
              <a:t>Oportunitate</a:t>
            </a:r>
            <a:r>
              <a:rPr lang="ro-RO" sz="2300" b="1" dirty="0" smtClean="0">
                <a:solidFill>
                  <a:srgbClr val="40A67A"/>
                </a:solidFill>
              </a:rPr>
              <a:t> - </a:t>
            </a:r>
            <a:r>
              <a:rPr lang="ro-RO" sz="2300" dirty="0" smtClean="0">
                <a:solidFill>
                  <a:srgbClr val="000000"/>
                </a:solidFill>
              </a:rPr>
              <a:t> </a:t>
            </a:r>
            <a:r>
              <a:rPr lang="ro-RO" sz="2300" b="0" i="0" dirty="0" smtClean="0">
                <a:solidFill>
                  <a:srgbClr val="373737"/>
                </a:solidFill>
                <a:latin typeface="Arial"/>
                <a:ea typeface="Arial"/>
                <a:cs typeface="Arial"/>
                <a:sym typeface="Arial"/>
              </a:rPr>
              <a:t>combinarea </a:t>
            </a:r>
            <a:r>
              <a:rPr lang="ro-RO" sz="2300" dirty="0" smtClean="0">
                <a:solidFill>
                  <a:srgbClr val="373737"/>
                </a:solidFill>
                <a:latin typeface="Arial"/>
                <a:ea typeface="Arial"/>
                <a:cs typeface="Arial"/>
                <a:sym typeface="Arial"/>
              </a:rPr>
              <a:t>ș</a:t>
            </a:r>
            <a:r>
              <a:rPr lang="ro-RO" sz="2300" b="0" i="0" dirty="0" smtClean="0">
                <a:solidFill>
                  <a:srgbClr val="373737"/>
                </a:solidFill>
                <a:latin typeface="Arial"/>
                <a:ea typeface="Arial"/>
                <a:cs typeface="Arial"/>
                <a:sym typeface="Arial"/>
              </a:rPr>
              <a:t>tiin</a:t>
            </a:r>
            <a:r>
              <a:rPr lang="ro-RO" sz="2300" dirty="0" smtClean="0">
                <a:solidFill>
                  <a:srgbClr val="373737"/>
                </a:solidFill>
                <a:latin typeface="Arial"/>
                <a:ea typeface="Arial"/>
                <a:cs typeface="Arial"/>
                <a:sym typeface="Arial"/>
              </a:rPr>
              <a:t>ț</a:t>
            </a:r>
            <a:r>
              <a:rPr lang="ro-RO" sz="2300" b="0" i="0" dirty="0" smtClean="0">
                <a:solidFill>
                  <a:srgbClr val="373737"/>
                </a:solidFill>
                <a:latin typeface="Arial"/>
                <a:ea typeface="Arial"/>
                <a:cs typeface="Arial"/>
                <a:sym typeface="Arial"/>
              </a:rPr>
              <a:t>ei clinice cu bun</a:t>
            </a:r>
            <a:r>
              <a:rPr lang="ro-RO" sz="2300" dirty="0" smtClean="0">
                <a:solidFill>
                  <a:srgbClr val="373737"/>
                </a:solidFill>
                <a:latin typeface="Arial"/>
                <a:ea typeface="Arial"/>
                <a:cs typeface="Arial"/>
                <a:sym typeface="Arial"/>
              </a:rPr>
              <a:t>ă</a:t>
            </a:r>
            <a:r>
              <a:rPr lang="ro-RO" sz="2300" b="0" i="0" dirty="0" smtClean="0">
                <a:solidFill>
                  <a:srgbClr val="373737"/>
                </a:solidFill>
                <a:latin typeface="Arial"/>
                <a:ea typeface="Arial"/>
                <a:cs typeface="Arial"/>
                <a:sym typeface="Arial"/>
              </a:rPr>
              <a:t>starea corporativ</a:t>
            </a:r>
            <a:r>
              <a:rPr lang="ro-RO" sz="2300" dirty="0" smtClean="0">
                <a:solidFill>
                  <a:srgbClr val="373737"/>
                </a:solidFill>
                <a:latin typeface="Arial"/>
                <a:ea typeface="Arial"/>
                <a:cs typeface="Arial"/>
                <a:sym typeface="Arial"/>
              </a:rPr>
              <a:t>ă</a:t>
            </a:r>
            <a:r>
              <a:rPr lang="ro-RO" sz="2300" b="0" i="0" dirty="0" smtClean="0">
                <a:solidFill>
                  <a:srgbClr val="373737"/>
                </a:solidFill>
                <a:latin typeface="Arial"/>
                <a:ea typeface="Arial"/>
                <a:cs typeface="Arial"/>
                <a:sym typeface="Arial"/>
              </a:rPr>
              <a:t>, astfel </a:t>
            </a:r>
            <a:r>
              <a:rPr lang="ro-RO" sz="2300" dirty="0" smtClean="0">
                <a:solidFill>
                  <a:srgbClr val="373737"/>
                </a:solidFill>
                <a:latin typeface="Arial"/>
                <a:ea typeface="Arial"/>
                <a:cs typeface="Arial"/>
                <a:sym typeface="Arial"/>
              </a:rPr>
              <a:t>î</a:t>
            </a:r>
            <a:r>
              <a:rPr lang="ro-RO" sz="2300" b="0" i="0" dirty="0" smtClean="0">
                <a:solidFill>
                  <a:srgbClr val="373737"/>
                </a:solidFill>
                <a:latin typeface="Arial"/>
                <a:ea typeface="Arial"/>
                <a:cs typeface="Arial"/>
                <a:sym typeface="Arial"/>
              </a:rPr>
              <a:t>nc</a:t>
            </a:r>
            <a:r>
              <a:rPr lang="ro-RO" sz="2300" dirty="0" smtClean="0">
                <a:solidFill>
                  <a:srgbClr val="373737"/>
                </a:solidFill>
                <a:latin typeface="Arial"/>
                <a:ea typeface="Arial"/>
                <a:cs typeface="Arial"/>
                <a:sym typeface="Arial"/>
              </a:rPr>
              <a:t>â</a:t>
            </a:r>
            <a:r>
              <a:rPr lang="ro-RO" sz="2300" b="0" i="0" dirty="0" smtClean="0">
                <a:solidFill>
                  <a:srgbClr val="373737"/>
                </a:solidFill>
                <a:latin typeface="Arial"/>
                <a:ea typeface="Arial"/>
                <a:cs typeface="Arial"/>
                <a:sym typeface="Arial"/>
              </a:rPr>
              <a:t>t organiza</a:t>
            </a:r>
            <a:r>
              <a:rPr lang="ro-RO" sz="2300" dirty="0" smtClean="0">
                <a:solidFill>
                  <a:srgbClr val="373737"/>
                </a:solidFill>
                <a:latin typeface="Arial"/>
                <a:ea typeface="Arial"/>
                <a:cs typeface="Arial"/>
                <a:sym typeface="Arial"/>
              </a:rPr>
              <a:t>ț</a:t>
            </a:r>
            <a:r>
              <a:rPr lang="ro-RO" sz="2300" b="0" i="0" dirty="0" smtClean="0">
                <a:solidFill>
                  <a:srgbClr val="373737"/>
                </a:solidFill>
                <a:latin typeface="Arial"/>
                <a:ea typeface="Arial"/>
                <a:cs typeface="Arial"/>
                <a:sym typeface="Arial"/>
              </a:rPr>
              <a:t>iile s</a:t>
            </a:r>
            <a:r>
              <a:rPr lang="ro-RO" sz="2300" dirty="0" smtClean="0">
                <a:solidFill>
                  <a:srgbClr val="373737"/>
                </a:solidFill>
                <a:latin typeface="Arial"/>
                <a:ea typeface="Arial"/>
                <a:cs typeface="Arial"/>
                <a:sym typeface="Arial"/>
              </a:rPr>
              <a:t>ă </a:t>
            </a:r>
            <a:r>
              <a:rPr lang="ro-RO" sz="2300" b="0" i="0" dirty="0" smtClean="0">
                <a:solidFill>
                  <a:srgbClr val="373737"/>
                </a:solidFill>
                <a:latin typeface="Arial"/>
                <a:ea typeface="Arial"/>
                <a:cs typeface="Arial"/>
                <a:sym typeface="Arial"/>
              </a:rPr>
              <a:t>fie proactive </a:t>
            </a:r>
            <a:r>
              <a:rPr lang="ro-RO" sz="2300" dirty="0" smtClean="0">
                <a:solidFill>
                  <a:srgbClr val="373737"/>
                </a:solidFill>
                <a:latin typeface="Arial"/>
                <a:ea typeface="Arial"/>
                <a:cs typeface="Arial"/>
                <a:sym typeface="Arial"/>
              </a:rPr>
              <a:t>î</a:t>
            </a:r>
            <a:r>
              <a:rPr lang="ro-RO" sz="2300" b="0" i="0" dirty="0" smtClean="0">
                <a:solidFill>
                  <a:srgbClr val="373737"/>
                </a:solidFill>
                <a:latin typeface="Arial"/>
                <a:ea typeface="Arial"/>
                <a:cs typeface="Arial"/>
                <a:sym typeface="Arial"/>
              </a:rPr>
              <a:t>n sprijinirea echipelor lor, pentru a promova s</a:t>
            </a:r>
            <a:r>
              <a:rPr lang="ro-RO" sz="2300" dirty="0" smtClean="0">
                <a:solidFill>
                  <a:srgbClr val="373737"/>
                </a:solidFill>
                <a:latin typeface="Arial"/>
                <a:ea typeface="Arial"/>
                <a:cs typeface="Arial"/>
                <a:sym typeface="Arial"/>
              </a:rPr>
              <a:t>ă</a:t>
            </a:r>
            <a:r>
              <a:rPr lang="ro-RO" sz="2300" b="0" i="0" dirty="0" smtClean="0">
                <a:solidFill>
                  <a:srgbClr val="373737"/>
                </a:solidFill>
                <a:latin typeface="Arial"/>
                <a:ea typeface="Arial"/>
                <a:cs typeface="Arial"/>
                <a:sym typeface="Arial"/>
              </a:rPr>
              <a:t>n</a:t>
            </a:r>
            <a:r>
              <a:rPr lang="ro-RO" sz="2300" dirty="0" smtClean="0">
                <a:solidFill>
                  <a:srgbClr val="373737"/>
                </a:solidFill>
                <a:latin typeface="Arial"/>
                <a:ea typeface="Arial"/>
                <a:cs typeface="Arial"/>
                <a:sym typeface="Arial"/>
              </a:rPr>
              <a:t>ă</a:t>
            </a:r>
            <a:r>
              <a:rPr lang="ro-RO" sz="2300" b="0" i="0" dirty="0" smtClean="0">
                <a:solidFill>
                  <a:srgbClr val="373737"/>
                </a:solidFill>
                <a:latin typeface="Arial"/>
                <a:ea typeface="Arial"/>
                <a:cs typeface="Arial"/>
                <a:sym typeface="Arial"/>
              </a:rPr>
              <a:t>tatea mental</a:t>
            </a:r>
            <a:r>
              <a:rPr lang="ro-RO" sz="2300" dirty="0" smtClean="0">
                <a:solidFill>
                  <a:srgbClr val="373737"/>
                </a:solidFill>
                <a:latin typeface="Arial"/>
                <a:ea typeface="Arial"/>
                <a:cs typeface="Arial"/>
                <a:sym typeface="Arial"/>
              </a:rPr>
              <a:t>ă</a:t>
            </a:r>
            <a:r>
              <a:rPr lang="ro-RO" sz="2300" b="0" i="0" dirty="0" smtClean="0">
                <a:solidFill>
                  <a:srgbClr val="373737"/>
                </a:solidFill>
                <a:latin typeface="Arial"/>
                <a:ea typeface="Arial"/>
                <a:cs typeface="Arial"/>
                <a:sym typeface="Arial"/>
              </a:rPr>
              <a:t> </a:t>
            </a:r>
            <a:r>
              <a:rPr lang="ro-RO" sz="2300" dirty="0" smtClean="0">
                <a:solidFill>
                  <a:srgbClr val="373737"/>
                </a:solidFill>
                <a:latin typeface="Arial"/>
                <a:ea typeface="Arial"/>
                <a:cs typeface="Arial"/>
                <a:sym typeface="Arial"/>
              </a:rPr>
              <a:t>ș</a:t>
            </a:r>
            <a:r>
              <a:rPr lang="ro-RO" sz="2300" b="0" i="0" dirty="0" smtClean="0">
                <a:solidFill>
                  <a:srgbClr val="373737"/>
                </a:solidFill>
                <a:latin typeface="Arial"/>
                <a:ea typeface="Arial"/>
                <a:cs typeface="Arial"/>
                <a:sym typeface="Arial"/>
              </a:rPr>
              <a:t>i, astfel, </a:t>
            </a:r>
            <a:r>
              <a:rPr lang="ro-RO" sz="2300" dirty="0" smtClean="0">
                <a:solidFill>
                  <a:srgbClr val="373737"/>
                </a:solidFill>
                <a:latin typeface="Arial"/>
                <a:ea typeface="Arial"/>
                <a:cs typeface="Arial"/>
                <a:sym typeface="Arial"/>
              </a:rPr>
              <a:t>să </a:t>
            </a:r>
            <a:r>
              <a:rPr lang="ro-RO" sz="2300" b="0" i="0" dirty="0" smtClean="0">
                <a:solidFill>
                  <a:srgbClr val="373737"/>
                </a:solidFill>
                <a:latin typeface="Arial"/>
                <a:ea typeface="Arial"/>
                <a:cs typeface="Arial"/>
                <a:sym typeface="Arial"/>
              </a:rPr>
              <a:t>creasc</a:t>
            </a:r>
            <a:r>
              <a:rPr lang="ro-RO" sz="2300" dirty="0" smtClean="0">
                <a:solidFill>
                  <a:srgbClr val="373737"/>
                </a:solidFill>
                <a:latin typeface="Arial"/>
                <a:ea typeface="Arial"/>
                <a:cs typeface="Arial"/>
                <a:sym typeface="Arial"/>
              </a:rPr>
              <a:t>ă</a:t>
            </a:r>
            <a:r>
              <a:rPr lang="ro-RO" sz="2300" b="0" i="0" dirty="0" smtClean="0">
                <a:solidFill>
                  <a:srgbClr val="373737"/>
                </a:solidFill>
                <a:latin typeface="Arial"/>
                <a:ea typeface="Arial"/>
                <a:cs typeface="Arial"/>
                <a:sym typeface="Arial"/>
              </a:rPr>
              <a:t> productivitatea</a:t>
            </a:r>
            <a:r>
              <a:rPr lang="en-IE" sz="2300" b="0" i="0" dirty="0" smtClean="0">
                <a:solidFill>
                  <a:srgbClr val="373737"/>
                </a:solidFill>
                <a:latin typeface="Arial"/>
                <a:ea typeface="Arial"/>
                <a:cs typeface="Arial"/>
                <a:sym typeface="Arial"/>
              </a:rPr>
              <a:t>. </a:t>
            </a:r>
            <a:endParaRPr sz="2300" dirty="0"/>
          </a:p>
          <a:p>
            <a:pPr marL="0" lvl="0" indent="0" algn="l" rtl="0">
              <a:lnSpc>
                <a:spcPct val="90000"/>
              </a:lnSpc>
              <a:spcBef>
                <a:spcPts val="600"/>
              </a:spcBef>
              <a:spcAft>
                <a:spcPts val="0"/>
              </a:spcAft>
              <a:buClr>
                <a:srgbClr val="373737"/>
              </a:buClr>
              <a:buSzPts val="2400"/>
              <a:buNone/>
            </a:pPr>
            <a:r>
              <a:rPr lang="ro-RO" sz="2300" dirty="0" smtClean="0">
                <a:solidFill>
                  <a:srgbClr val="373737"/>
                </a:solidFill>
                <a:latin typeface="Arial"/>
                <a:ea typeface="Arial"/>
                <a:cs typeface="Arial"/>
                <a:sym typeface="Arial"/>
              </a:rPr>
              <a:t>Dezvoltarea unei platforme cu instrumente digitale: </a:t>
            </a:r>
            <a:r>
              <a:rPr lang="ro-RO" sz="2300" b="1" dirty="0" smtClean="0">
                <a:solidFill>
                  <a:srgbClr val="373737"/>
                </a:solidFill>
                <a:latin typeface="Arial"/>
                <a:ea typeface="Arial"/>
                <a:cs typeface="Arial"/>
                <a:sym typeface="Arial"/>
              </a:rPr>
              <a:t>cursuri  interactive cu ghidaj propriu</a:t>
            </a:r>
            <a:r>
              <a:rPr lang="ro-RO" sz="2300" dirty="0" smtClean="0">
                <a:solidFill>
                  <a:srgbClr val="373737"/>
                </a:solidFill>
                <a:latin typeface="Arial"/>
                <a:ea typeface="Arial"/>
                <a:cs typeface="Arial"/>
                <a:sym typeface="Arial"/>
              </a:rPr>
              <a:t> (cum să îți îmbunătățești somnul, reducerea stresului, dezvoltarea de relații, cum să faci față anxietăților…), </a:t>
            </a:r>
            <a:r>
              <a:rPr lang="ro-RO" sz="2300" b="1" dirty="0" smtClean="0">
                <a:solidFill>
                  <a:srgbClr val="373737"/>
                </a:solidFill>
                <a:latin typeface="Arial"/>
                <a:ea typeface="Arial"/>
                <a:cs typeface="Arial"/>
                <a:sym typeface="Arial"/>
              </a:rPr>
              <a:t>exerciții</a:t>
            </a:r>
            <a:r>
              <a:rPr lang="ro-RO" sz="2300" dirty="0" smtClean="0">
                <a:solidFill>
                  <a:srgbClr val="373737"/>
                </a:solidFill>
                <a:latin typeface="Arial"/>
                <a:ea typeface="Arial"/>
                <a:cs typeface="Arial"/>
                <a:sym typeface="Arial"/>
              </a:rPr>
              <a:t> (meditații, yoga…), </a:t>
            </a:r>
            <a:r>
              <a:rPr lang="ro-RO" sz="2300" b="1" dirty="0" smtClean="0">
                <a:solidFill>
                  <a:srgbClr val="373737"/>
                </a:solidFill>
                <a:latin typeface="Arial"/>
                <a:ea typeface="Arial"/>
                <a:cs typeface="Arial"/>
                <a:sym typeface="Arial"/>
              </a:rPr>
              <a:t>opinii </a:t>
            </a:r>
            <a:r>
              <a:rPr lang="ro-RO" sz="2300" dirty="0" smtClean="0">
                <a:solidFill>
                  <a:srgbClr val="373737"/>
                </a:solidFill>
                <a:latin typeface="Arial"/>
                <a:ea typeface="Arial"/>
                <a:cs typeface="Arial"/>
                <a:sym typeface="Arial"/>
              </a:rPr>
              <a:t>argumentate clinic (jurnale, ponturi și sfaturi personalizate), </a:t>
            </a:r>
            <a:r>
              <a:rPr lang="ro-RO" sz="2300" b="1" dirty="0" smtClean="0">
                <a:solidFill>
                  <a:srgbClr val="373737"/>
                </a:solidFill>
                <a:latin typeface="Arial"/>
                <a:ea typeface="Arial"/>
                <a:cs typeface="Arial"/>
                <a:sym typeface="Arial"/>
              </a:rPr>
              <a:t>exprimarea recunoștinței</a:t>
            </a:r>
            <a:endParaRPr lang="ro-RO" sz="2300" b="0" i="0" dirty="0" smtClean="0">
              <a:solidFill>
                <a:srgbClr val="373737"/>
              </a:solidFill>
              <a:latin typeface="Arial"/>
              <a:ea typeface="Arial"/>
              <a:cs typeface="Arial"/>
              <a:sym typeface="Arial"/>
            </a:endParaRPr>
          </a:p>
          <a:p>
            <a:pPr marL="0" lvl="0" indent="0" algn="l" rtl="0">
              <a:lnSpc>
                <a:spcPct val="90000"/>
              </a:lnSpc>
              <a:spcBef>
                <a:spcPts val="600"/>
              </a:spcBef>
              <a:spcAft>
                <a:spcPts val="0"/>
              </a:spcAft>
              <a:buClr>
                <a:srgbClr val="ED2A59"/>
              </a:buClr>
              <a:buSzPts val="2400"/>
              <a:buNone/>
            </a:pPr>
            <a:r>
              <a:rPr lang="ro-RO" sz="2300" b="1" i="0" dirty="0" smtClean="0">
                <a:solidFill>
                  <a:srgbClr val="ED2A59"/>
                </a:solidFill>
                <a:latin typeface="Arial"/>
                <a:ea typeface="Arial"/>
                <a:cs typeface="Arial"/>
                <a:sym typeface="Arial"/>
              </a:rPr>
              <a:t>Re</a:t>
            </a:r>
            <a:r>
              <a:rPr lang="ro-RO" sz="2300" b="1" dirty="0" smtClean="0">
                <a:solidFill>
                  <a:srgbClr val="ED2A59"/>
                </a:solidFill>
                <a:latin typeface="Arial"/>
                <a:ea typeface="Arial"/>
                <a:cs typeface="Arial"/>
                <a:sym typeface="Arial"/>
              </a:rPr>
              <a:t>z</a:t>
            </a:r>
            <a:r>
              <a:rPr lang="ro-RO" sz="2300" b="1" i="0" dirty="0" smtClean="0">
                <a:solidFill>
                  <a:srgbClr val="ED2A59"/>
                </a:solidFill>
                <a:latin typeface="Arial"/>
                <a:ea typeface="Arial"/>
                <a:cs typeface="Arial"/>
                <a:sym typeface="Arial"/>
              </a:rPr>
              <a:t>ultate</a:t>
            </a:r>
            <a:r>
              <a:rPr lang="ro-RO" sz="2300" i="0" dirty="0" smtClean="0">
                <a:solidFill>
                  <a:srgbClr val="000000"/>
                </a:solidFill>
                <a:latin typeface="Arial"/>
                <a:ea typeface="Arial"/>
                <a:cs typeface="Arial"/>
                <a:sym typeface="Arial"/>
              </a:rPr>
              <a:t>  - </a:t>
            </a:r>
            <a:r>
              <a:rPr lang="ro-RO" sz="2300" dirty="0" smtClean="0">
                <a:solidFill>
                  <a:srgbClr val="3F3F3F"/>
                </a:solidFill>
                <a:latin typeface="Arial"/>
                <a:ea typeface="Arial"/>
                <a:cs typeface="Arial"/>
                <a:sym typeface="Arial"/>
              </a:rPr>
              <a:t>prin tehnologie, cunoașterea dezvoltării organizaționale și personale și o bună strategie de conținut, se poate crea “o abordare nouă” care să sprijine sănătatea mentală la muncă sau oriunde altundeva. </a:t>
            </a:r>
            <a:r>
              <a:rPr lang="ro-RO" sz="2300" b="1" i="1" dirty="0" smtClean="0">
                <a:solidFill>
                  <a:srgbClr val="3F3F3F"/>
                </a:solidFill>
                <a:latin typeface="Arial"/>
                <a:ea typeface="Arial"/>
                <a:cs typeface="Arial"/>
                <a:sym typeface="Arial"/>
              </a:rPr>
              <a:t>Unmind</a:t>
            </a:r>
            <a:r>
              <a:rPr lang="ro-RO" sz="2300" dirty="0" smtClean="0">
                <a:solidFill>
                  <a:srgbClr val="3F3F3F"/>
                </a:solidFill>
                <a:latin typeface="Arial"/>
                <a:ea typeface="Arial"/>
                <a:cs typeface="Arial"/>
                <a:sym typeface="Arial"/>
              </a:rPr>
              <a:t> sprijină organizațiile să performeze, în paralel cu motivarea oamenilor să ducă o viață mai sănătoasă și mai fericită</a:t>
            </a:r>
            <a:r>
              <a:rPr lang="en-IE" sz="2300" dirty="0" smtClean="0">
                <a:solidFill>
                  <a:srgbClr val="3F3F3F"/>
                </a:solidFill>
                <a:latin typeface="Arial"/>
                <a:ea typeface="Arial"/>
                <a:cs typeface="Arial"/>
                <a:sym typeface="Arial"/>
              </a:rPr>
              <a:t>.  </a:t>
            </a:r>
            <a:endParaRPr sz="2300" dirty="0">
              <a:latin typeface="Arial"/>
              <a:ea typeface="Arial"/>
              <a:cs typeface="Arial"/>
              <a:sym typeface="Arial"/>
            </a:endParaRPr>
          </a:p>
        </p:txBody>
      </p:sp>
      <p:pic>
        <p:nvPicPr>
          <p:cNvPr id="707" name="Google Shape;707;p44"/>
          <p:cNvPicPr preferRelativeResize="0"/>
          <p:nvPr/>
        </p:nvPicPr>
        <p:blipFill rotWithShape="1">
          <a:blip r:embed="rId3">
            <a:alphaModFix/>
          </a:blip>
          <a:srcRect/>
          <a:stretch/>
        </p:blipFill>
        <p:spPr>
          <a:xfrm>
            <a:off x="-23901" y="3786716"/>
            <a:ext cx="3499067" cy="2333792"/>
          </a:xfrm>
          <a:prstGeom prst="rect">
            <a:avLst/>
          </a:prstGeom>
          <a:noFill/>
          <a:ln>
            <a:noFill/>
          </a:ln>
        </p:spPr>
      </p:pic>
      <p:sp>
        <p:nvSpPr>
          <p:cNvPr id="708" name="Google Shape;708;p44"/>
          <p:cNvSpPr txBox="1">
            <a:spLocks noGrp="1"/>
          </p:cNvSpPr>
          <p:nvPr>
            <p:ph type="body" idx="2"/>
          </p:nvPr>
        </p:nvSpPr>
        <p:spPr>
          <a:xfrm>
            <a:off x="114300" y="526751"/>
            <a:ext cx="3222667" cy="520651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F3F3F"/>
              </a:buClr>
              <a:buSzPts val="4000"/>
              <a:buNone/>
            </a:pPr>
            <a:r>
              <a:rPr lang="en-IE" sz="4000" b="1">
                <a:solidFill>
                  <a:srgbClr val="3F3F3F"/>
                </a:solidFill>
              </a:rPr>
              <a:t>Sănătate mentală</a:t>
            </a:r>
            <a:endParaRPr sz="4000" b="1">
              <a:solidFill>
                <a:srgbClr val="3F3F3F"/>
              </a:solidFill>
            </a:endParaRPr>
          </a:p>
          <a:p>
            <a:pPr marL="0" lvl="0" indent="0" algn="ctr" rtl="0">
              <a:lnSpc>
                <a:spcPct val="90000"/>
              </a:lnSpc>
              <a:spcBef>
                <a:spcPts val="1000"/>
              </a:spcBef>
              <a:spcAft>
                <a:spcPts val="0"/>
              </a:spcAft>
              <a:buClr>
                <a:schemeClr val="lt1"/>
              </a:buClr>
              <a:buSzPts val="1000"/>
              <a:buNone/>
            </a:pPr>
            <a:endParaRPr sz="1000" b="1">
              <a:solidFill>
                <a:srgbClr val="3F3F3F"/>
              </a:solidFill>
            </a:endParaRPr>
          </a:p>
          <a:p>
            <a:pPr marL="0" lvl="0" indent="0" algn="ctr" rtl="0">
              <a:lnSpc>
                <a:spcPct val="90000"/>
              </a:lnSpc>
              <a:spcBef>
                <a:spcPts val="1000"/>
              </a:spcBef>
              <a:spcAft>
                <a:spcPts val="0"/>
              </a:spcAft>
              <a:buClr>
                <a:srgbClr val="3F3F3F"/>
              </a:buClr>
              <a:buSzPts val="2800"/>
              <a:buNone/>
            </a:pPr>
            <a:r>
              <a:rPr lang="en-IE" sz="2800" i="1">
                <a:solidFill>
                  <a:srgbClr val="3F3F3F"/>
                </a:solidFill>
              </a:rPr>
              <a:t>”Motivarea oamenilor să ducă o viața mai fericită și sănătoasă”</a:t>
            </a:r>
            <a:endParaRPr/>
          </a:p>
          <a:p>
            <a:pPr marL="0" lvl="0" indent="0" algn="ctr" rtl="0">
              <a:lnSpc>
                <a:spcPct val="90000"/>
              </a:lnSpc>
              <a:spcBef>
                <a:spcPts val="1000"/>
              </a:spcBef>
              <a:spcAft>
                <a:spcPts val="0"/>
              </a:spcAft>
              <a:buClr>
                <a:schemeClr val="lt1"/>
              </a:buClr>
              <a:buSzPts val="1000"/>
              <a:buNone/>
            </a:pPr>
            <a:endParaRPr sz="1000" b="1" i="1">
              <a:solidFill>
                <a:srgbClr val="3F3F3F"/>
              </a:solidFill>
            </a:endParaRPr>
          </a:p>
          <a:p>
            <a:pPr marL="0" lvl="0" indent="0" algn="ctr" rtl="0">
              <a:lnSpc>
                <a:spcPct val="90000"/>
              </a:lnSpc>
              <a:spcBef>
                <a:spcPts val="1000"/>
              </a:spcBef>
              <a:spcAft>
                <a:spcPts val="0"/>
              </a:spcAft>
              <a:buClr>
                <a:srgbClr val="3F3F3F"/>
              </a:buClr>
              <a:buSzPts val="3600"/>
              <a:buNone/>
            </a:pPr>
            <a:r>
              <a:rPr lang="en-IE" b="1" u="sng">
                <a:solidFill>
                  <a:srgbClr val="3F3F3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Unmind</a:t>
            </a:r>
            <a:endParaRPr b="1">
              <a:solidFill>
                <a:srgbClr val="3F3F3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5"/>
          <p:cNvSpPr txBox="1">
            <a:spLocks noGrp="1"/>
          </p:cNvSpPr>
          <p:nvPr>
            <p:ph type="body" idx="1"/>
          </p:nvPr>
        </p:nvSpPr>
        <p:spPr>
          <a:xfrm>
            <a:off x="6320118" y="145096"/>
            <a:ext cx="5630456" cy="9932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CA146"/>
              </a:buClr>
              <a:buSzPts val="3600"/>
              <a:buNone/>
            </a:pPr>
            <a:r>
              <a:rPr lang="en-IE" b="1">
                <a:solidFill>
                  <a:srgbClr val="4CA146"/>
                </a:solidFill>
              </a:rPr>
              <a:t>Sănătatea mentală asistată de tehnologie</a:t>
            </a:r>
            <a:endParaRPr b="1">
              <a:solidFill>
                <a:srgbClr val="4CA146"/>
              </a:solidFill>
            </a:endParaRPr>
          </a:p>
        </p:txBody>
      </p:sp>
      <p:sp>
        <p:nvSpPr>
          <p:cNvPr id="714" name="Google Shape;714;p45"/>
          <p:cNvSpPr txBox="1">
            <a:spLocks noGrp="1"/>
          </p:cNvSpPr>
          <p:nvPr>
            <p:ph type="body" idx="2"/>
          </p:nvPr>
        </p:nvSpPr>
        <p:spPr>
          <a:xfrm>
            <a:off x="6704345" y="1175132"/>
            <a:ext cx="5360529" cy="58525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9FD8"/>
              </a:buClr>
              <a:buSzPts val="2400"/>
              <a:buNone/>
            </a:pPr>
            <a:r>
              <a:rPr lang="ro-RO" b="1" dirty="0" smtClean="0">
                <a:solidFill>
                  <a:srgbClr val="009FD8"/>
                </a:solidFill>
              </a:rPr>
              <a:t>E posibil ca telefonul tău să se transforme în terapeutul de buzunar</a:t>
            </a:r>
            <a:r>
              <a:rPr lang="en-IE" b="1" dirty="0" smtClean="0">
                <a:solidFill>
                  <a:srgbClr val="009FD8"/>
                </a:solidFill>
              </a:rPr>
              <a:t>!</a:t>
            </a:r>
            <a:endParaRPr dirty="0"/>
          </a:p>
          <a:p>
            <a:pPr marL="0" lvl="0" indent="0" algn="ctr" rtl="0">
              <a:lnSpc>
                <a:spcPct val="90000"/>
              </a:lnSpc>
              <a:spcBef>
                <a:spcPts val="0"/>
              </a:spcBef>
              <a:spcAft>
                <a:spcPts val="0"/>
              </a:spcAft>
              <a:buClr>
                <a:srgbClr val="009FD8"/>
              </a:buClr>
              <a:buSzPts val="2400"/>
              <a:buNone/>
            </a:pPr>
            <a:r>
              <a:rPr lang="en-IE" b="1" dirty="0">
                <a:solidFill>
                  <a:srgbClr val="009FD8"/>
                </a:solidFill>
              </a:rPr>
              <a:t> </a:t>
            </a:r>
            <a:endParaRPr dirty="0"/>
          </a:p>
          <a:p>
            <a:pPr marL="0" lvl="0" indent="0" algn="ctr" rtl="0">
              <a:lnSpc>
                <a:spcPct val="90000"/>
              </a:lnSpc>
              <a:spcBef>
                <a:spcPts val="0"/>
              </a:spcBef>
              <a:spcAft>
                <a:spcPts val="0"/>
              </a:spcAft>
              <a:buClr>
                <a:srgbClr val="3F3F3F"/>
              </a:buClr>
              <a:buSzPts val="2400"/>
              <a:buNone/>
            </a:pPr>
            <a:r>
              <a:rPr lang="ro-RO" b="0" i="0" dirty="0" smtClean="0">
                <a:solidFill>
                  <a:srgbClr val="3F3F3F"/>
                </a:solidFill>
              </a:rPr>
              <a:t>Poate nu </a:t>
            </a:r>
            <a:r>
              <a:rPr lang="ro-RO" dirty="0" smtClean="0">
                <a:solidFill>
                  <a:srgbClr val="3F3F3F"/>
                </a:solidFill>
              </a:rPr>
              <a:t>ș</a:t>
            </a:r>
            <a:r>
              <a:rPr lang="ro-RO" b="0" i="0" dirty="0" smtClean="0">
                <a:solidFill>
                  <a:srgbClr val="3F3F3F"/>
                </a:solidFill>
              </a:rPr>
              <a:t>tii, dar tot mai mul</a:t>
            </a:r>
            <a:r>
              <a:rPr lang="ro-RO" dirty="0" smtClean="0">
                <a:solidFill>
                  <a:srgbClr val="3F3F3F"/>
                </a:solidFill>
              </a:rPr>
              <a:t>ți oameni suferă, mai degrabă, de boli mintale, decât de cancer sau boli de inimă</a:t>
            </a:r>
            <a:r>
              <a:rPr lang="en-IE" dirty="0" smtClean="0">
                <a:solidFill>
                  <a:srgbClr val="3F3F3F"/>
                </a:solidFill>
              </a:rPr>
              <a:t>! </a:t>
            </a:r>
            <a:r>
              <a:rPr lang="en-IE" dirty="0" err="1">
                <a:solidFill>
                  <a:srgbClr val="3F3F3F"/>
                </a:solidFill>
              </a:rPr>
              <a:t>Și</a:t>
            </a:r>
            <a:r>
              <a:rPr lang="en-IE" dirty="0">
                <a:solidFill>
                  <a:srgbClr val="3F3F3F"/>
                </a:solidFill>
              </a:rPr>
              <a:t> </a:t>
            </a:r>
            <a:r>
              <a:rPr lang="en-IE" dirty="0" err="1">
                <a:solidFill>
                  <a:srgbClr val="3F3F3F"/>
                </a:solidFill>
              </a:rPr>
              <a:t>este</a:t>
            </a:r>
            <a:r>
              <a:rPr lang="en-IE" dirty="0">
                <a:solidFill>
                  <a:srgbClr val="3F3F3F"/>
                </a:solidFill>
              </a:rPr>
              <a:t> un </a:t>
            </a:r>
            <a:r>
              <a:rPr lang="en-IE" dirty="0" err="1">
                <a:solidFill>
                  <a:srgbClr val="3F3F3F"/>
                </a:solidFill>
              </a:rPr>
              <a:t>fapt</a:t>
            </a:r>
            <a:r>
              <a:rPr lang="en-IE" dirty="0">
                <a:solidFill>
                  <a:srgbClr val="3F3F3F"/>
                </a:solidFill>
              </a:rPr>
              <a:t> des </a:t>
            </a:r>
            <a:r>
              <a:rPr lang="en-IE" dirty="0" err="1">
                <a:solidFill>
                  <a:srgbClr val="3F3F3F"/>
                </a:solidFill>
              </a:rPr>
              <a:t>ignorat</a:t>
            </a:r>
            <a:endParaRPr b="0" i="0" dirty="0">
              <a:solidFill>
                <a:srgbClr val="3F3F3F"/>
              </a:solidFill>
            </a:endParaRPr>
          </a:p>
          <a:p>
            <a:pPr marL="0" lvl="0" indent="0" algn="ctr" rtl="0">
              <a:lnSpc>
                <a:spcPct val="90000"/>
              </a:lnSpc>
              <a:spcBef>
                <a:spcPts val="0"/>
              </a:spcBef>
              <a:spcAft>
                <a:spcPts val="0"/>
              </a:spcAft>
              <a:buClr>
                <a:srgbClr val="EF619A"/>
              </a:buClr>
              <a:buSzPts val="2400"/>
              <a:buNone/>
            </a:pPr>
            <a:r>
              <a:rPr lang="ro-RO" i="1" dirty="0" smtClean="0">
                <a:solidFill>
                  <a:srgbClr val="EF619A"/>
                </a:solidFill>
              </a:rPr>
              <a:t>Ar putea tehnologiile inovative să îți urmărească comportamentul și să îți rezolve problemele de sănătate mentală</a:t>
            </a:r>
            <a:r>
              <a:rPr lang="en-IE" i="1" dirty="0" smtClean="0">
                <a:solidFill>
                  <a:srgbClr val="EF619A"/>
                </a:solidFill>
              </a:rPr>
              <a:t>? </a:t>
            </a:r>
            <a:endParaRPr dirty="0"/>
          </a:p>
          <a:p>
            <a:pPr marL="0" lvl="0" indent="0" algn="ctr" rtl="0">
              <a:lnSpc>
                <a:spcPct val="90000"/>
              </a:lnSpc>
              <a:spcBef>
                <a:spcPts val="0"/>
              </a:spcBef>
              <a:spcAft>
                <a:spcPts val="0"/>
              </a:spcAft>
              <a:buClr>
                <a:srgbClr val="3F3F3F"/>
              </a:buClr>
              <a:buSzPts val="2400"/>
              <a:buNone/>
            </a:pPr>
            <a:r>
              <a:rPr lang="ro-RO" b="0" i="0" dirty="0" smtClean="0">
                <a:solidFill>
                  <a:srgbClr val="3F3F3F"/>
                </a:solidFill>
              </a:rPr>
              <a:t>S</a:t>
            </a:r>
            <a:r>
              <a:rPr lang="ro-RO" dirty="0" smtClean="0">
                <a:solidFill>
                  <a:srgbClr val="3F3F3F"/>
                </a:solidFill>
              </a:rPr>
              <a:t>ă</a:t>
            </a:r>
            <a:r>
              <a:rPr lang="ro-RO" b="0" i="0" dirty="0" smtClean="0">
                <a:solidFill>
                  <a:srgbClr val="3F3F3F"/>
                </a:solidFill>
              </a:rPr>
              <a:t> ne uitam la diverse modele </a:t>
            </a:r>
            <a:r>
              <a:rPr lang="ro-RO" dirty="0" smtClean="0">
                <a:solidFill>
                  <a:srgbClr val="3F3F3F"/>
                </a:solidFill>
              </a:rPr>
              <a:t>î</a:t>
            </a:r>
            <a:r>
              <a:rPr lang="ro-RO" b="0" i="0" dirty="0" smtClean="0">
                <a:solidFill>
                  <a:srgbClr val="3F3F3F"/>
                </a:solidFill>
              </a:rPr>
              <a:t>n </a:t>
            </a:r>
            <a:r>
              <a:rPr lang="ro-RO" b="1" dirty="0" smtClean="0">
                <a:solidFill>
                  <a:srgbClr val="3F3F3F"/>
                </a:solidFill>
              </a:rPr>
              <a:t>a</a:t>
            </a:r>
            <a:r>
              <a:rPr lang="ro-RO" b="1" i="0" dirty="0" smtClean="0">
                <a:solidFill>
                  <a:srgbClr val="3F3F3F"/>
                </a:solidFill>
              </a:rPr>
              <a:t>ctivitatea fizic</a:t>
            </a:r>
            <a:r>
              <a:rPr lang="ro-RO" b="1" dirty="0" smtClean="0">
                <a:solidFill>
                  <a:srgbClr val="3F3F3F"/>
                </a:solidFill>
              </a:rPr>
              <a:t>ă</a:t>
            </a:r>
            <a:r>
              <a:rPr lang="ro-RO" b="1" i="0" dirty="0" smtClean="0">
                <a:solidFill>
                  <a:srgbClr val="3F3F3F"/>
                </a:solidFill>
              </a:rPr>
              <a:t>, somn, voce </a:t>
            </a:r>
            <a:r>
              <a:rPr lang="ro-RO" b="1" dirty="0" smtClean="0">
                <a:solidFill>
                  <a:srgbClr val="3F3F3F"/>
                </a:solidFill>
              </a:rPr>
              <a:t>și</a:t>
            </a:r>
            <a:r>
              <a:rPr lang="ro-RO" b="1" i="0" dirty="0" smtClean="0">
                <a:solidFill>
                  <a:srgbClr val="3F3F3F"/>
                </a:solidFill>
              </a:rPr>
              <a:t> activitatea menta</a:t>
            </a:r>
            <a:r>
              <a:rPr lang="ro-RO" b="1" dirty="0" smtClean="0">
                <a:solidFill>
                  <a:srgbClr val="3F3F3F"/>
                </a:solidFill>
              </a:rPr>
              <a:t>lă</a:t>
            </a:r>
            <a:endParaRPr lang="ro-RO" b="1" i="1" dirty="0" smtClean="0">
              <a:solidFill>
                <a:srgbClr val="3F3F3F"/>
              </a:solidFill>
            </a:endParaRPr>
          </a:p>
          <a:p>
            <a:pPr marL="0" lvl="0" indent="0" algn="ctr" rtl="0">
              <a:lnSpc>
                <a:spcPct val="90000"/>
              </a:lnSpc>
              <a:spcBef>
                <a:spcPts val="0"/>
              </a:spcBef>
              <a:spcAft>
                <a:spcPts val="0"/>
              </a:spcAft>
              <a:buClr>
                <a:srgbClr val="3F3F3F"/>
              </a:buClr>
              <a:buSzPts val="2400"/>
              <a:buNone/>
            </a:pPr>
            <a:r>
              <a:rPr lang="ro-RO" dirty="0">
                <a:solidFill>
                  <a:srgbClr val="3F3F3F"/>
                </a:solidFill>
              </a:rPr>
              <a:t>	</a:t>
            </a:r>
            <a:r>
              <a:rPr lang="ro-RO" b="0" i="0" dirty="0" smtClean="0">
                <a:solidFill>
                  <a:srgbClr val="3F3F3F"/>
                </a:solidFill>
              </a:rPr>
              <a:t>Tanzeem Choudhury a fost considerat</a:t>
            </a:r>
            <a:r>
              <a:rPr lang="ro-RO" dirty="0" smtClean="0">
                <a:solidFill>
                  <a:srgbClr val="3F3F3F"/>
                </a:solidFill>
              </a:rPr>
              <a:t>ă</a:t>
            </a:r>
            <a:r>
              <a:rPr lang="ro-RO" b="0" i="0" dirty="0" smtClean="0">
                <a:solidFill>
                  <a:srgbClr val="3F3F3F"/>
                </a:solidFill>
              </a:rPr>
              <a:t> una din inovatoarele de top, sub 35 de ani, </a:t>
            </a:r>
            <a:r>
              <a:rPr lang="ro-RO" dirty="0" smtClean="0">
                <a:solidFill>
                  <a:srgbClr val="3F3F3F"/>
                </a:solidFill>
              </a:rPr>
              <a:t>î</a:t>
            </a:r>
            <a:r>
              <a:rPr lang="ro-RO" b="0" i="0" dirty="0" smtClean="0">
                <a:solidFill>
                  <a:srgbClr val="3F3F3F"/>
                </a:solidFill>
              </a:rPr>
              <a:t>n 2008</a:t>
            </a:r>
            <a:r>
              <a:rPr lang="en-IE" b="0" i="0" dirty="0" smtClean="0">
                <a:solidFill>
                  <a:srgbClr val="3F3F3F"/>
                </a:solidFill>
              </a:rPr>
              <a:t>.</a:t>
            </a:r>
            <a:endParaRPr dirty="0">
              <a:solidFill>
                <a:srgbClr val="3F3F3F"/>
              </a:solidFill>
            </a:endParaRPr>
          </a:p>
        </p:txBody>
      </p:sp>
      <p:pic>
        <p:nvPicPr>
          <p:cNvPr id="715" name="Google Shape;715;p45">
            <a:hlinkClick r:id="rId3"/>
          </p:cNvPr>
          <p:cNvPicPr preferRelativeResize="0"/>
          <p:nvPr/>
        </p:nvPicPr>
        <p:blipFill rotWithShape="1">
          <a:blip r:embed="rId4">
            <a:alphaModFix/>
          </a:blip>
          <a:srcRect/>
          <a:stretch/>
        </p:blipFill>
        <p:spPr>
          <a:xfrm>
            <a:off x="1338262" y="2099418"/>
            <a:ext cx="5251783" cy="3070111"/>
          </a:xfrm>
          <a:prstGeom prst="rect">
            <a:avLst/>
          </a:prstGeom>
          <a:noFill/>
          <a:ln>
            <a:noFill/>
          </a:ln>
        </p:spPr>
      </p:pic>
      <p:pic>
        <p:nvPicPr>
          <p:cNvPr id="716" name="Google Shape;716;p45"/>
          <p:cNvPicPr preferRelativeResize="0"/>
          <p:nvPr/>
        </p:nvPicPr>
        <p:blipFill rotWithShape="1">
          <a:blip r:embed="rId5">
            <a:alphaModFix/>
          </a:blip>
          <a:srcRect/>
          <a:stretch/>
        </p:blipFill>
        <p:spPr>
          <a:xfrm>
            <a:off x="241426" y="1302568"/>
            <a:ext cx="2798841" cy="2798841"/>
          </a:xfrm>
          <a:prstGeom prst="teardrop">
            <a:avLst>
              <a:gd name="adj" fmla="val 100000"/>
            </a:avLst>
          </a:prstGeom>
          <a:noFill/>
          <a:ln>
            <a:noFill/>
          </a:ln>
        </p:spPr>
      </p:pic>
      <p:sp>
        <p:nvSpPr>
          <p:cNvPr id="717" name="Google Shape;717;p45"/>
          <p:cNvSpPr txBox="1"/>
          <p:nvPr/>
        </p:nvSpPr>
        <p:spPr>
          <a:xfrm>
            <a:off x="0" y="3773"/>
            <a:ext cx="6414247"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UNMIND – Sănătate mentală</a:t>
            </a:r>
            <a:endParaRPr sz="3600">
              <a:solidFill>
                <a:srgbClr val="A6377D"/>
              </a:solidFill>
              <a:latin typeface="Corben"/>
              <a:ea typeface="Corben"/>
              <a:cs typeface="Corben"/>
              <a:sym typeface="Corben"/>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Tanzeem Choudhury</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6"/>
          <p:cNvSpPr txBox="1">
            <a:spLocks noGrp="1"/>
          </p:cNvSpPr>
          <p:nvPr>
            <p:ph type="body" idx="2"/>
          </p:nvPr>
        </p:nvSpPr>
        <p:spPr>
          <a:xfrm>
            <a:off x="525242" y="162880"/>
            <a:ext cx="11141516" cy="697353"/>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lt1"/>
              </a:buClr>
              <a:buSzPts val="2200"/>
              <a:buNone/>
            </a:pPr>
            <a:r>
              <a:rPr lang="en-IE" sz="2700" b="1"/>
              <a:t>Top Start-up-uri pe sănătate mentală YDSI, în Europa 2021</a:t>
            </a:r>
            <a:endParaRPr sz="2480"/>
          </a:p>
          <a:p>
            <a:pPr marL="0" lvl="0" indent="0" algn="ctr" rtl="0">
              <a:lnSpc>
                <a:spcPct val="70000"/>
              </a:lnSpc>
              <a:spcBef>
                <a:spcPts val="1000"/>
              </a:spcBef>
              <a:spcAft>
                <a:spcPts val="0"/>
              </a:spcAft>
              <a:buClr>
                <a:schemeClr val="lt1"/>
              </a:buClr>
              <a:buSzPts val="2200"/>
              <a:buNone/>
            </a:pPr>
            <a:endParaRPr sz="2700"/>
          </a:p>
        </p:txBody>
      </p:sp>
      <p:pic>
        <p:nvPicPr>
          <p:cNvPr id="723" name="Google Shape;723;p46" descr="A picture containing person, indoor, person&#10;&#10;Description automatically generated"/>
          <p:cNvPicPr preferRelativeResize="0"/>
          <p:nvPr/>
        </p:nvPicPr>
        <p:blipFill rotWithShape="1">
          <a:blip r:embed="rId3">
            <a:alphaModFix/>
          </a:blip>
          <a:srcRect l="16820" r="16819"/>
          <a:stretch/>
        </p:blipFill>
        <p:spPr>
          <a:xfrm>
            <a:off x="1526066" y="1042960"/>
            <a:ext cx="2743200" cy="2755900"/>
          </a:xfrm>
          <a:prstGeom prst="rect">
            <a:avLst/>
          </a:prstGeom>
          <a:noFill/>
          <a:ln>
            <a:noFill/>
          </a:ln>
          <a:effectLst>
            <a:outerShdw blurRad="190500" algn="tl" rotWithShape="0">
              <a:srgbClr val="000000">
                <a:alpha val="69803"/>
              </a:srgbClr>
            </a:outerShdw>
          </a:effectLst>
        </p:spPr>
      </p:pic>
      <p:sp>
        <p:nvSpPr>
          <p:cNvPr id="724" name="Google Shape;724;p46"/>
          <p:cNvSpPr txBox="1"/>
          <p:nvPr/>
        </p:nvSpPr>
        <p:spPr>
          <a:xfrm>
            <a:off x="1385888" y="4018255"/>
            <a:ext cx="2820003" cy="17850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200" b="1" u="sng" dirty="0" err="1">
                <a:solidFill>
                  <a:srgbClr val="009FD8"/>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Mindler</a:t>
            </a:r>
            <a:r>
              <a:rPr lang="en-IE" sz="2200" b="1" dirty="0">
                <a:solidFill>
                  <a:srgbClr val="009FD8"/>
                </a:solidFill>
                <a:latin typeface="Calibri"/>
                <a:ea typeface="Calibri"/>
                <a:cs typeface="Calibri"/>
                <a:sym typeface="Calibri"/>
              </a:rPr>
              <a:t>, </a:t>
            </a:r>
            <a:r>
              <a:rPr lang="en-IE" sz="2200" dirty="0" err="1">
                <a:solidFill>
                  <a:srgbClr val="3F3F3F"/>
                </a:solidFill>
                <a:latin typeface="Calibri"/>
                <a:ea typeface="Calibri"/>
                <a:cs typeface="Calibri"/>
                <a:sym typeface="Calibri"/>
              </a:rPr>
              <a:t>Suedia</a:t>
            </a:r>
            <a:endParaRPr sz="2200" dirty="0">
              <a:solidFill>
                <a:srgbClr val="3F3F3F"/>
              </a:solidFill>
              <a:latin typeface="Calibri"/>
              <a:ea typeface="Calibri"/>
              <a:cs typeface="Calibri"/>
              <a:sym typeface="Calibri"/>
            </a:endParaRPr>
          </a:p>
          <a:p>
            <a:pPr marL="0" marR="0" lvl="0" indent="0" algn="ctr" rtl="0">
              <a:spcBef>
                <a:spcPts val="0"/>
              </a:spcBef>
              <a:spcAft>
                <a:spcPts val="0"/>
              </a:spcAft>
              <a:buNone/>
            </a:pPr>
            <a:r>
              <a:rPr lang="en-IE" sz="2200" b="0" i="0" dirty="0" err="1">
                <a:solidFill>
                  <a:srgbClr val="3F3F3F"/>
                </a:solidFill>
                <a:latin typeface="Calibri"/>
                <a:ea typeface="Calibri"/>
                <a:cs typeface="Calibri"/>
                <a:sym typeface="Calibri"/>
              </a:rPr>
              <a:t>Mindler</a:t>
            </a:r>
            <a:r>
              <a:rPr lang="en-IE" sz="2200" b="0" i="0" dirty="0">
                <a:solidFill>
                  <a:srgbClr val="3F3F3F"/>
                </a:solidFill>
                <a:latin typeface="Calibri"/>
                <a:ea typeface="Calibri"/>
                <a:cs typeface="Calibri"/>
                <a:sym typeface="Calibri"/>
              </a:rPr>
              <a:t> </a:t>
            </a:r>
            <a:r>
              <a:rPr lang="en-IE" sz="2200" b="0" i="0" dirty="0" err="1">
                <a:solidFill>
                  <a:srgbClr val="3F3F3F"/>
                </a:solidFill>
                <a:latin typeface="Calibri"/>
                <a:ea typeface="Calibri"/>
                <a:cs typeface="Calibri"/>
                <a:sym typeface="Calibri"/>
              </a:rPr>
              <a:t>te</a:t>
            </a:r>
            <a:r>
              <a:rPr lang="en-IE" sz="2200" b="0" i="0" dirty="0">
                <a:solidFill>
                  <a:srgbClr val="3F3F3F"/>
                </a:solidFill>
                <a:latin typeface="Calibri"/>
                <a:ea typeface="Calibri"/>
                <a:cs typeface="Calibri"/>
                <a:sym typeface="Calibri"/>
              </a:rPr>
              <a:t> </a:t>
            </a:r>
            <a:r>
              <a:rPr lang="ro-RO" sz="2200" b="0" i="0" dirty="0" smtClean="0">
                <a:solidFill>
                  <a:srgbClr val="3F3F3F"/>
                </a:solidFill>
                <a:latin typeface="Calibri"/>
                <a:ea typeface="Calibri"/>
                <a:cs typeface="Calibri"/>
                <a:sym typeface="Calibri"/>
              </a:rPr>
              <a:t>ajut</a:t>
            </a:r>
            <a:r>
              <a:rPr lang="ro-RO" sz="2200" dirty="0" smtClean="0">
                <a:solidFill>
                  <a:srgbClr val="3F3F3F"/>
                </a:solidFill>
                <a:latin typeface="Calibri"/>
                <a:ea typeface="Calibri"/>
                <a:cs typeface="Calibri"/>
                <a:sym typeface="Calibri"/>
              </a:rPr>
              <a:t>ă</a:t>
            </a:r>
            <a:r>
              <a:rPr lang="ro-RO" sz="2200" b="0" i="0" dirty="0" smtClean="0">
                <a:solidFill>
                  <a:srgbClr val="3F3F3F"/>
                </a:solidFill>
                <a:latin typeface="Calibri"/>
                <a:ea typeface="Calibri"/>
                <a:cs typeface="Calibri"/>
                <a:sym typeface="Calibri"/>
              </a:rPr>
              <a:t> s</a:t>
            </a:r>
            <a:r>
              <a:rPr lang="ro-RO" sz="2200" dirty="0" smtClean="0">
                <a:solidFill>
                  <a:srgbClr val="3F3F3F"/>
                </a:solidFill>
                <a:latin typeface="Calibri"/>
                <a:ea typeface="Calibri"/>
                <a:cs typeface="Calibri"/>
                <a:sym typeface="Calibri"/>
              </a:rPr>
              <a:t>ă îț</a:t>
            </a:r>
            <a:r>
              <a:rPr lang="ro-RO" sz="2200" b="0" i="0" dirty="0" smtClean="0">
                <a:solidFill>
                  <a:srgbClr val="3F3F3F"/>
                </a:solidFill>
                <a:latin typeface="Calibri"/>
                <a:ea typeface="Calibri"/>
                <a:cs typeface="Calibri"/>
                <a:sym typeface="Calibri"/>
              </a:rPr>
              <a:t>i g</a:t>
            </a:r>
            <a:r>
              <a:rPr lang="ro-RO" sz="2200" dirty="0" smtClean="0">
                <a:solidFill>
                  <a:srgbClr val="3F3F3F"/>
                </a:solidFill>
                <a:latin typeface="Calibri"/>
                <a:ea typeface="Calibri"/>
                <a:cs typeface="Calibri"/>
                <a:sym typeface="Calibri"/>
              </a:rPr>
              <a:t>ă</a:t>
            </a:r>
            <a:r>
              <a:rPr lang="ro-RO" sz="2200" b="0" i="0" dirty="0" smtClean="0">
                <a:solidFill>
                  <a:srgbClr val="3F3F3F"/>
                </a:solidFill>
                <a:latin typeface="Calibri"/>
                <a:ea typeface="Calibri"/>
                <a:cs typeface="Calibri"/>
                <a:sym typeface="Calibri"/>
              </a:rPr>
              <a:t>se</a:t>
            </a:r>
            <a:r>
              <a:rPr lang="ro-RO" sz="2200" dirty="0" smtClean="0">
                <a:solidFill>
                  <a:srgbClr val="3F3F3F"/>
                </a:solidFill>
                <a:latin typeface="Calibri"/>
                <a:ea typeface="Calibri"/>
                <a:cs typeface="Calibri"/>
                <a:sym typeface="Calibri"/>
              </a:rPr>
              <a:t>ș</a:t>
            </a:r>
            <a:r>
              <a:rPr lang="ro-RO" sz="2200" b="0" i="0" dirty="0" smtClean="0">
                <a:solidFill>
                  <a:srgbClr val="3F3F3F"/>
                </a:solidFill>
                <a:latin typeface="Calibri"/>
                <a:ea typeface="Calibri"/>
                <a:cs typeface="Calibri"/>
                <a:sym typeface="Calibri"/>
              </a:rPr>
              <a:t>ti un psiholog- de obicei, </a:t>
            </a:r>
            <a:r>
              <a:rPr lang="ro-RO" sz="2200" dirty="0" smtClean="0">
                <a:solidFill>
                  <a:srgbClr val="3F3F3F"/>
                </a:solidFill>
                <a:latin typeface="Calibri"/>
                <a:ea typeface="Calibri"/>
                <a:cs typeface="Calibri"/>
                <a:sym typeface="Calibri"/>
              </a:rPr>
              <a:t>î</a:t>
            </a:r>
            <a:r>
              <a:rPr lang="ro-RO" sz="2200" b="0" i="0" dirty="0" smtClean="0">
                <a:solidFill>
                  <a:srgbClr val="3F3F3F"/>
                </a:solidFill>
                <a:latin typeface="Calibri"/>
                <a:ea typeface="Calibri"/>
                <a:cs typeface="Calibri"/>
                <a:sym typeface="Calibri"/>
              </a:rPr>
              <a:t>n aceeaș</a:t>
            </a:r>
            <a:r>
              <a:rPr lang="en-IE" sz="2200" b="0" i="0" dirty="0" smtClean="0">
                <a:solidFill>
                  <a:srgbClr val="3F3F3F"/>
                </a:solidFill>
                <a:latin typeface="Calibri"/>
                <a:ea typeface="Calibri"/>
                <a:cs typeface="Calibri"/>
                <a:sym typeface="Calibri"/>
              </a:rPr>
              <a:t>i </a:t>
            </a:r>
            <a:r>
              <a:rPr lang="ro-RO" sz="2200" b="0" i="0" dirty="0" smtClean="0">
                <a:solidFill>
                  <a:srgbClr val="3F3F3F"/>
                </a:solidFill>
                <a:latin typeface="Calibri"/>
                <a:ea typeface="Calibri"/>
                <a:cs typeface="Calibri"/>
                <a:sym typeface="Calibri"/>
              </a:rPr>
              <a:t>zi</a:t>
            </a:r>
            <a:r>
              <a:rPr lang="en-IE" sz="2200" b="0" i="0" dirty="0" smtClean="0">
                <a:solidFill>
                  <a:srgbClr val="3F3F3F"/>
                </a:solidFill>
                <a:latin typeface="Calibri"/>
                <a:ea typeface="Calibri"/>
                <a:cs typeface="Calibri"/>
                <a:sym typeface="Calibri"/>
              </a:rPr>
              <a:t>. </a:t>
            </a:r>
            <a:endParaRPr dirty="0"/>
          </a:p>
          <a:p>
            <a:pPr marL="0" marR="0" lvl="0" indent="0" algn="ctr" rtl="0">
              <a:spcBef>
                <a:spcPts val="0"/>
              </a:spcBef>
              <a:spcAft>
                <a:spcPts val="0"/>
              </a:spcAft>
              <a:buNone/>
            </a:pPr>
            <a:r>
              <a:rPr lang="ro-RO" sz="2200" dirty="0" smtClean="0">
                <a:solidFill>
                  <a:srgbClr val="3F3F3F"/>
                </a:solidFill>
                <a:latin typeface="Calibri"/>
                <a:ea typeface="Calibri"/>
                <a:cs typeface="Calibri"/>
                <a:sym typeface="Calibri"/>
              </a:rPr>
              <a:t>Uită-te</a:t>
            </a:r>
            <a:r>
              <a:rPr lang="en-IE" sz="2200" dirty="0" smtClean="0">
                <a:solidFill>
                  <a:srgbClr val="3F3F3F"/>
                </a:solidFill>
                <a:latin typeface="Calibri"/>
                <a:ea typeface="Calibri"/>
                <a:cs typeface="Calibri"/>
                <a:sym typeface="Calibri"/>
              </a:rPr>
              <a:t> </a:t>
            </a:r>
            <a:r>
              <a:rPr lang="en-IE" sz="2200" dirty="0">
                <a:solidFill>
                  <a:srgbClr val="3F3F3F"/>
                </a:solidFill>
                <a:latin typeface="Calibri"/>
                <a:ea typeface="Calibri"/>
                <a:cs typeface="Calibri"/>
                <a:sym typeface="Calibri"/>
              </a:rPr>
              <a:t>la </a:t>
            </a:r>
            <a:r>
              <a:rPr lang="en-IE" sz="2200" u="sng" dirty="0">
                <a:solidFill>
                  <a:srgbClr val="3F3F3F"/>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r>
              <a:rPr lang="en-IE" sz="2200" dirty="0">
                <a:solidFill>
                  <a:srgbClr val="3F3F3F"/>
                </a:solidFill>
                <a:latin typeface="Calibri"/>
                <a:ea typeface="Calibri"/>
                <a:cs typeface="Calibri"/>
                <a:sym typeface="Calibri"/>
              </a:rPr>
              <a:t> </a:t>
            </a:r>
            <a:endParaRPr dirty="0"/>
          </a:p>
        </p:txBody>
      </p:sp>
      <p:pic>
        <p:nvPicPr>
          <p:cNvPr id="725" name="Google Shape;725;p46"/>
          <p:cNvPicPr preferRelativeResize="0"/>
          <p:nvPr/>
        </p:nvPicPr>
        <p:blipFill rotWithShape="1">
          <a:blip r:embed="rId6">
            <a:alphaModFix/>
          </a:blip>
          <a:srcRect l="31726" t="3679"/>
          <a:stretch/>
        </p:blipFill>
        <p:spPr>
          <a:xfrm>
            <a:off x="4510741" y="1042960"/>
            <a:ext cx="2930152" cy="2755900"/>
          </a:xfrm>
          <a:prstGeom prst="rect">
            <a:avLst/>
          </a:prstGeom>
          <a:noFill/>
          <a:ln>
            <a:noFill/>
          </a:ln>
          <a:effectLst>
            <a:outerShdw blurRad="190500" algn="tl" rotWithShape="0">
              <a:srgbClr val="000000">
                <a:alpha val="69803"/>
              </a:srgbClr>
            </a:outerShdw>
          </a:effectLst>
        </p:spPr>
      </p:pic>
      <p:sp>
        <p:nvSpPr>
          <p:cNvPr id="726" name="Google Shape;726;p46"/>
          <p:cNvSpPr txBox="1"/>
          <p:nvPr/>
        </p:nvSpPr>
        <p:spPr>
          <a:xfrm>
            <a:off x="4100513" y="3970767"/>
            <a:ext cx="3486579" cy="2801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o-RO" sz="2200" b="1" u="sng" dirty="0" smtClean="0">
                <a:solidFill>
                  <a:srgbClr val="009FD8"/>
                </a:solidFill>
                <a:latin typeface="Calibri"/>
                <a:ea typeface="Calibri"/>
                <a:cs typeface="Calibri"/>
                <a:sym typeface="Calibri"/>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Combinostics</a:t>
            </a:r>
            <a:r>
              <a:rPr lang="en-IE" sz="2200" dirty="0" smtClean="0">
                <a:solidFill>
                  <a:srgbClr val="3F3F3F"/>
                </a:solidFill>
                <a:latin typeface="Calibri"/>
                <a:ea typeface="Calibri"/>
                <a:cs typeface="Calibri"/>
                <a:sym typeface="Calibri"/>
              </a:rPr>
              <a:t>,</a:t>
            </a:r>
            <a:r>
              <a:rPr lang="ro-RO" sz="2200" dirty="0" smtClean="0">
                <a:solidFill>
                  <a:srgbClr val="3F3F3F"/>
                </a:solidFill>
                <a:latin typeface="Calibri"/>
                <a:ea typeface="Calibri"/>
                <a:cs typeface="Calibri"/>
                <a:sym typeface="Calibri"/>
              </a:rPr>
              <a:t> Finlanda Combinostics dezvoltă instrumente software care permit diagnosticarea timpurie și managementul eficient al bolilor </a:t>
            </a:r>
            <a:r>
              <a:rPr lang="en-IE" sz="2200" dirty="0" smtClean="0">
                <a:solidFill>
                  <a:srgbClr val="3F3F3F"/>
                </a:solidFill>
                <a:latin typeface="Calibri"/>
                <a:ea typeface="Calibri"/>
                <a:cs typeface="Calibri"/>
                <a:sym typeface="Calibri"/>
              </a:rPr>
              <a:t>neurodegenerative</a:t>
            </a:r>
            <a:r>
              <a:rPr lang="en-IE" sz="2200" dirty="0">
                <a:solidFill>
                  <a:srgbClr val="3F3F3F"/>
                </a:solidFill>
                <a:latin typeface="Calibri"/>
                <a:ea typeface="Calibri"/>
                <a:cs typeface="Calibri"/>
                <a:sym typeface="Calibri"/>
              </a:rPr>
              <a:t>. </a:t>
            </a:r>
            <a:endParaRPr dirty="0"/>
          </a:p>
          <a:p>
            <a:pPr marL="0" marR="0" lvl="0" indent="0" algn="ctr" rtl="0">
              <a:spcBef>
                <a:spcPts val="0"/>
              </a:spcBef>
              <a:spcAft>
                <a:spcPts val="0"/>
              </a:spcAft>
              <a:buNone/>
            </a:pPr>
            <a:r>
              <a:rPr lang="en-IE" sz="2200" dirty="0" err="1">
                <a:solidFill>
                  <a:srgbClr val="3F3F3F"/>
                </a:solidFill>
                <a:latin typeface="Calibri"/>
                <a:ea typeface="Calibri"/>
                <a:cs typeface="Calibri"/>
                <a:sym typeface="Calibri"/>
              </a:rPr>
              <a:t>Uită-te</a:t>
            </a:r>
            <a:r>
              <a:rPr lang="en-IE" sz="2200" dirty="0">
                <a:solidFill>
                  <a:srgbClr val="3F3F3F"/>
                </a:solidFill>
                <a:latin typeface="Calibri"/>
                <a:ea typeface="Calibri"/>
                <a:cs typeface="Calibri"/>
                <a:sym typeface="Calibri"/>
              </a:rPr>
              <a:t> la </a:t>
            </a:r>
            <a:r>
              <a:rPr lang="en-IE" sz="2200" u="sng" dirty="0">
                <a:solidFill>
                  <a:srgbClr val="0563C1"/>
                </a:solidFill>
                <a:latin typeface="Calibri"/>
                <a:ea typeface="Calibri"/>
                <a:cs typeface="Calibri"/>
                <a:sym typeface="Calibri"/>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a:t>
            </a:r>
            <a:r>
              <a:rPr lang="en-IE" sz="2200" u="sng" dirty="0">
                <a:solidFill>
                  <a:srgbClr val="3F3F3F"/>
                </a:solidFill>
                <a:latin typeface="Calibri"/>
                <a:ea typeface="Calibri"/>
                <a:cs typeface="Calibri"/>
                <a:sym typeface="Calibri"/>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a:t>
            </a:r>
            <a:endParaRPr sz="2200" dirty="0">
              <a:solidFill>
                <a:srgbClr val="3F3F3F"/>
              </a:solidFill>
              <a:latin typeface="Calibri"/>
              <a:ea typeface="Calibri"/>
              <a:cs typeface="Calibri"/>
              <a:sym typeface="Calibri"/>
            </a:endParaRPr>
          </a:p>
        </p:txBody>
      </p:sp>
      <p:pic>
        <p:nvPicPr>
          <p:cNvPr id="727" name="Google Shape;727;p46"/>
          <p:cNvPicPr preferRelativeResize="0"/>
          <p:nvPr/>
        </p:nvPicPr>
        <p:blipFill rotWithShape="1">
          <a:blip r:embed="rId9">
            <a:alphaModFix/>
          </a:blip>
          <a:srcRect l="17894" t="4970" r="12084"/>
          <a:stretch/>
        </p:blipFill>
        <p:spPr>
          <a:xfrm>
            <a:off x="7587093" y="1042960"/>
            <a:ext cx="3045904" cy="2755900"/>
          </a:xfrm>
          <a:prstGeom prst="rect">
            <a:avLst/>
          </a:prstGeom>
          <a:noFill/>
          <a:ln>
            <a:noFill/>
          </a:ln>
          <a:effectLst>
            <a:outerShdw blurRad="190500" algn="tl" rotWithShape="0">
              <a:srgbClr val="000000">
                <a:alpha val="69803"/>
              </a:srgbClr>
            </a:outerShdw>
          </a:effectLst>
        </p:spPr>
      </p:pic>
      <p:sp>
        <p:nvSpPr>
          <p:cNvPr id="728" name="Google Shape;728;p46"/>
          <p:cNvSpPr txBox="1"/>
          <p:nvPr/>
        </p:nvSpPr>
        <p:spPr>
          <a:xfrm>
            <a:off x="7587092" y="3995097"/>
            <a:ext cx="3936900" cy="2801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200" b="1" u="sng">
                <a:solidFill>
                  <a:srgbClr val="009FD8"/>
                </a:solidFill>
                <a:latin typeface="Calibri"/>
                <a:ea typeface="Calibri"/>
                <a:cs typeface="Calibri"/>
                <a:sym typeface="Calibri"/>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Healios</a:t>
            </a:r>
            <a:r>
              <a:rPr lang="en-IE" sz="2200" b="1">
                <a:solidFill>
                  <a:srgbClr val="009FD8"/>
                </a:solidFill>
                <a:latin typeface="Calibri"/>
                <a:ea typeface="Calibri"/>
                <a:cs typeface="Calibri"/>
                <a:sym typeface="Calibri"/>
              </a:rPr>
              <a:t>, </a:t>
            </a:r>
            <a:r>
              <a:rPr lang="en-IE" sz="2200">
                <a:solidFill>
                  <a:srgbClr val="3F3F3F"/>
                </a:solidFill>
                <a:latin typeface="Calibri"/>
                <a:ea typeface="Calibri"/>
                <a:cs typeface="Calibri"/>
                <a:sym typeface="Calibri"/>
              </a:rPr>
              <a:t>Marea Britanie combină tehnologia cu clinicienii calificați, oferind o experiență interactivă pentru a impulsiona recurgerea la terapie – astfel, oricine are o șansă mai bună la o viață de calitate. </a:t>
            </a:r>
            <a:endParaRPr/>
          </a:p>
          <a:p>
            <a:pPr marL="0" marR="0" lvl="0" indent="0" algn="ctr" rtl="0">
              <a:spcBef>
                <a:spcPts val="0"/>
              </a:spcBef>
              <a:spcAft>
                <a:spcPts val="0"/>
              </a:spcAft>
              <a:buNone/>
            </a:pPr>
            <a:r>
              <a:rPr lang="en-IE" sz="2200">
                <a:solidFill>
                  <a:srgbClr val="3F3F3F"/>
                </a:solidFill>
                <a:latin typeface="Calibri"/>
                <a:ea typeface="Calibri"/>
                <a:cs typeface="Calibri"/>
                <a:sym typeface="Calibri"/>
              </a:rPr>
              <a:t>Uită-te la </a:t>
            </a:r>
            <a:r>
              <a:rPr lang="en-IE" sz="2200" u="sng">
                <a:solidFill>
                  <a:srgbClr val="3F3F3F"/>
                </a:solidFill>
                <a:latin typeface="Calibri"/>
                <a:ea typeface="Calibri"/>
                <a:cs typeface="Calibri"/>
                <a:sym typeface="Calibri"/>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a:t>
            </a:r>
            <a:endParaRPr sz="2200">
              <a:solidFill>
                <a:srgbClr val="3F3F3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7"/>
          <p:cNvSpPr txBox="1"/>
          <p:nvPr/>
        </p:nvSpPr>
        <p:spPr>
          <a:xfrm>
            <a:off x="5242559" y="1670825"/>
            <a:ext cx="6549391" cy="335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IE" sz="4000" i="1">
                <a:solidFill>
                  <a:schemeClr val="lt1"/>
                </a:solidFill>
                <a:latin typeface="Calibri"/>
                <a:ea typeface="Calibri"/>
                <a:cs typeface="Calibri"/>
                <a:sym typeface="Calibri"/>
              </a:rPr>
              <a:t>Abordarea inovării sociale pentru a rezolva provocările sociale</a:t>
            </a:r>
            <a:endParaRPr sz="4000" i="1">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000"/>
              <a:buFont typeface="Arial"/>
              <a:buNone/>
            </a:pPr>
            <a:endParaRPr sz="40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800"/>
              <a:buFont typeface="Arial"/>
              <a:buNone/>
            </a:pPr>
            <a:r>
              <a:rPr lang="en-IE" sz="4800" b="1">
                <a:solidFill>
                  <a:schemeClr val="lt1"/>
                </a:solidFill>
                <a:latin typeface="Calibri"/>
                <a:ea typeface="Calibri"/>
                <a:cs typeface="Calibri"/>
                <a:sym typeface="Calibri"/>
              </a:rPr>
              <a:t>Obiectivul 4 Educație</a:t>
            </a:r>
            <a:endParaRPr sz="48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6000"/>
              <a:buFont typeface="Arial"/>
              <a:buNone/>
            </a:pPr>
            <a:endParaRPr sz="6000">
              <a:solidFill>
                <a:schemeClr val="lt1"/>
              </a:solidFill>
              <a:latin typeface="Calibri"/>
              <a:ea typeface="Calibri"/>
              <a:cs typeface="Calibri"/>
              <a:sym typeface="Calibri"/>
            </a:endParaRPr>
          </a:p>
        </p:txBody>
      </p:sp>
      <p:pic>
        <p:nvPicPr>
          <p:cNvPr id="734" name="Google Shape;734;p47" descr="A person holding a book&#10;&#10;Description automatically generated with medium confidence"/>
          <p:cNvPicPr preferRelativeResize="0">
            <a:picLocks noGrp="1"/>
          </p:cNvPicPr>
          <p:nvPr>
            <p:ph type="pic" idx="3"/>
          </p:nvPr>
        </p:nvPicPr>
        <p:blipFill rotWithShape="1">
          <a:blip r:embed="rId3">
            <a:alphaModFix/>
          </a:blip>
          <a:srcRect l="32799" r="32799"/>
          <a:stretch/>
        </p:blipFill>
        <p:spPr>
          <a:xfrm>
            <a:off x="1590040" y="0"/>
            <a:ext cx="3550920" cy="687913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8"/>
          <p:cNvSpPr txBox="1">
            <a:spLocks noGrp="1"/>
          </p:cNvSpPr>
          <p:nvPr>
            <p:ph type="body" idx="1"/>
          </p:nvPr>
        </p:nvSpPr>
        <p:spPr>
          <a:xfrm>
            <a:off x="545400" y="909975"/>
            <a:ext cx="6141000" cy="5601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A6377D"/>
              </a:buClr>
              <a:buSzPts val="2800"/>
              <a:buNone/>
            </a:pPr>
            <a:r>
              <a:rPr lang="en-IE" sz="2500" b="1">
                <a:solidFill>
                  <a:srgbClr val="A6377D"/>
                </a:solidFill>
              </a:rPr>
              <a:t>Tehnologia de Inovare Social Digitală este, probabil, cel mai important factor care contribuie la formarea peisajului educațional actual. </a:t>
            </a:r>
            <a:endParaRPr sz="2100"/>
          </a:p>
          <a:p>
            <a:pPr marL="0" lvl="0" indent="0" algn="l" rtl="0">
              <a:lnSpc>
                <a:spcPct val="90000"/>
              </a:lnSpc>
              <a:spcBef>
                <a:spcPts val="1000"/>
              </a:spcBef>
              <a:spcAft>
                <a:spcPts val="0"/>
              </a:spcAft>
              <a:buClr>
                <a:srgbClr val="EF402D"/>
              </a:buClr>
              <a:buSzPts val="2400"/>
              <a:buNone/>
            </a:pPr>
            <a:r>
              <a:rPr lang="en-IE" sz="2300" b="1" u="sng">
                <a:solidFill>
                  <a:srgbClr val="EF402D"/>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Educație</a:t>
            </a:r>
            <a:r>
              <a:rPr lang="en-IE" sz="2300">
                <a:solidFill>
                  <a:srgbClr val="3F3F3F"/>
                </a:solidFill>
              </a:rPr>
              <a:t> - Educația inclusivă și echitabilă este </a:t>
            </a:r>
            <a:r>
              <a:rPr lang="en-IE" sz="2300" b="1" i="1">
                <a:solidFill>
                  <a:srgbClr val="3F3F3F"/>
                </a:solidFill>
              </a:rPr>
              <a:t>prea înceată</a:t>
            </a:r>
            <a:r>
              <a:rPr lang="en-IE" sz="2300">
                <a:solidFill>
                  <a:srgbClr val="3F3F3F"/>
                </a:solidFill>
              </a:rPr>
              <a:t> și, deseori, </a:t>
            </a:r>
            <a:r>
              <a:rPr lang="en-IE" sz="2300" b="1" i="1">
                <a:solidFill>
                  <a:srgbClr val="3F3F3F"/>
                </a:solidFill>
              </a:rPr>
              <a:t>inaccesibilă</a:t>
            </a:r>
            <a:r>
              <a:rPr lang="en-IE" sz="2300">
                <a:solidFill>
                  <a:srgbClr val="3F3F3F"/>
                </a:solidFill>
              </a:rPr>
              <a:t>. Înainte de Covid, peste 200 de milioane de copiii vor fi abandonat școala, până în anul 2030! </a:t>
            </a:r>
            <a:r>
              <a:rPr lang="en-IE" sz="2300" b="1" i="1">
                <a:solidFill>
                  <a:srgbClr val="3F3F3F"/>
                </a:solidFill>
              </a:rPr>
              <a:t>Rata de finalizare</a:t>
            </a:r>
            <a:r>
              <a:rPr lang="en-IE" sz="2300">
                <a:solidFill>
                  <a:srgbClr val="3F3F3F"/>
                </a:solidFill>
              </a:rPr>
              <a:t> a școlii este de 79% în familile bogate, dar este doar de 34 %  în familiile sărace. </a:t>
            </a:r>
            <a:endParaRPr sz="2300"/>
          </a:p>
          <a:p>
            <a:pPr marL="0" lvl="0" indent="0" algn="l" rtl="0">
              <a:lnSpc>
                <a:spcPct val="90000"/>
              </a:lnSpc>
              <a:spcBef>
                <a:spcPts val="1000"/>
              </a:spcBef>
              <a:spcAft>
                <a:spcPts val="0"/>
              </a:spcAft>
              <a:buClr>
                <a:srgbClr val="EF402D"/>
              </a:buClr>
              <a:buSzPts val="2400"/>
              <a:buNone/>
            </a:pPr>
            <a:r>
              <a:rPr lang="en-IE" sz="2300" b="1">
                <a:solidFill>
                  <a:srgbClr val="EF402D"/>
                </a:solidFill>
              </a:rPr>
              <a:t>COVID - </a:t>
            </a:r>
            <a:r>
              <a:rPr lang="en-IE" sz="2300" b="1" i="1">
                <a:solidFill>
                  <a:srgbClr val="3F3F3F"/>
                </a:solidFill>
              </a:rPr>
              <a:t>Închiderea școlilor </a:t>
            </a:r>
            <a:r>
              <a:rPr lang="en-IE" sz="2300">
                <a:solidFill>
                  <a:srgbClr val="3F3F3F"/>
                </a:solidFill>
              </a:rPr>
              <a:t>a lăsat 90% din elevi în afara școlilor. </a:t>
            </a:r>
            <a:r>
              <a:rPr lang="en-IE" sz="2300" b="1" i="1">
                <a:solidFill>
                  <a:srgbClr val="3F3F3F"/>
                </a:solidFill>
              </a:rPr>
              <a:t>Învătarea la distanță</a:t>
            </a:r>
            <a:r>
              <a:rPr lang="en-IE" sz="2300">
                <a:solidFill>
                  <a:srgbClr val="3F3F3F"/>
                </a:solidFill>
              </a:rPr>
              <a:t> nu a fost o opțiune pentru, cel puțin, 50 de milioane de elevi. Doar 65% din școlile primare au </a:t>
            </a:r>
            <a:r>
              <a:rPr lang="en-IE" sz="2300" b="1" i="1">
                <a:solidFill>
                  <a:srgbClr val="3F3F3F"/>
                </a:solidFill>
              </a:rPr>
              <a:t>facilități sanitare de bază</a:t>
            </a:r>
            <a:r>
              <a:rPr lang="en-IE" sz="2300">
                <a:solidFill>
                  <a:srgbClr val="3F3F3F"/>
                </a:solidFill>
              </a:rPr>
              <a:t>, fapt ce reprezintă un element critic în prevenirea COVID-19. </a:t>
            </a:r>
            <a:endParaRPr sz="2300"/>
          </a:p>
        </p:txBody>
      </p:sp>
      <p:sp>
        <p:nvSpPr>
          <p:cNvPr id="740" name="Google Shape;740;p48"/>
          <p:cNvSpPr/>
          <p:nvPr/>
        </p:nvSpPr>
        <p:spPr>
          <a:xfrm>
            <a:off x="7143750" y="2000250"/>
            <a:ext cx="4781400" cy="4181400"/>
          </a:xfrm>
          <a:prstGeom prst="wedgeEllipseCallout">
            <a:avLst>
              <a:gd name="adj1" fmla="val -66925"/>
              <a:gd name="adj2" fmla="val -4344"/>
            </a:avLst>
          </a:prstGeom>
          <a:solidFill>
            <a:srgbClr val="ED2A5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a:solidFill>
                <a:srgbClr val="F2F2F2"/>
              </a:solidFill>
              <a:latin typeface="Calibri"/>
              <a:ea typeface="Calibri"/>
              <a:cs typeface="Calibri"/>
              <a:sym typeface="Calibri"/>
            </a:endParaRPr>
          </a:p>
          <a:p>
            <a:pPr marL="0" marR="0" lvl="0" indent="0" algn="ctr" rtl="0">
              <a:spcBef>
                <a:spcPts val="0"/>
              </a:spcBef>
              <a:spcAft>
                <a:spcPts val="0"/>
              </a:spcAft>
              <a:buNone/>
            </a:pPr>
            <a:r>
              <a:rPr lang="en-IE" sz="2400" b="1">
                <a:solidFill>
                  <a:srgbClr val="FFFFFF"/>
                </a:solidFill>
                <a:latin typeface="Oswald"/>
                <a:ea typeface="Oswald"/>
                <a:cs typeface="Oswald"/>
                <a:sym typeface="Oswald"/>
              </a:rPr>
              <a:t>‘</a:t>
            </a:r>
            <a:endParaRPr sz="2400" b="1">
              <a:solidFill>
                <a:srgbClr val="FFFFFF"/>
              </a:solidFill>
              <a:latin typeface="Oswald"/>
              <a:ea typeface="Oswald"/>
              <a:cs typeface="Oswald"/>
              <a:sym typeface="Oswald"/>
            </a:endParaRPr>
          </a:p>
          <a:p>
            <a:pPr marL="0" marR="0" lvl="0" indent="0" algn="ctr" rtl="0">
              <a:spcBef>
                <a:spcPts val="0"/>
              </a:spcBef>
              <a:spcAft>
                <a:spcPts val="0"/>
              </a:spcAft>
              <a:buNone/>
            </a:pPr>
            <a:endParaRPr sz="2400" b="1">
              <a:solidFill>
                <a:srgbClr val="FFFFFF"/>
              </a:solidFill>
              <a:latin typeface="Oswald"/>
              <a:ea typeface="Oswald"/>
              <a:cs typeface="Oswald"/>
              <a:sym typeface="Oswald"/>
            </a:endParaRPr>
          </a:p>
          <a:p>
            <a:pPr marL="0" marR="0" lvl="0" indent="0" algn="ctr" rtl="0">
              <a:spcBef>
                <a:spcPts val="0"/>
              </a:spcBef>
              <a:spcAft>
                <a:spcPts val="0"/>
              </a:spcAft>
              <a:buNone/>
            </a:pPr>
            <a:r>
              <a:rPr lang="en-IE" sz="2400" b="1">
                <a:solidFill>
                  <a:srgbClr val="FFFFFF"/>
                </a:solidFill>
                <a:latin typeface="Oswald"/>
                <a:ea typeface="Oswald"/>
                <a:cs typeface="Oswald"/>
                <a:sym typeface="Oswald"/>
              </a:rPr>
              <a:t>”Să asigurăm educație de calitate, inclusivă și echitabilă și să promovăm oportunități de învățare pe tot parcursul vieții pentru toată lumea”</a:t>
            </a:r>
            <a:endParaRPr/>
          </a:p>
          <a:p>
            <a:pPr marL="0" marR="0" lvl="0" indent="0" algn="ctr" rtl="0">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r>
              <a:rPr lang="en-IE" sz="2400" b="1" u="sng">
                <a:solidFill>
                  <a:schemeClr val="hlink"/>
                </a:solidFill>
                <a:latin typeface="Calibri"/>
                <a:ea typeface="Calibri"/>
                <a:cs typeface="Calibri"/>
                <a:sym typeface="Calibri"/>
                <a:hlinkClick r:id="rId3"/>
              </a:rPr>
              <a:t>Națiunile Unite</a:t>
            </a: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endParaRPr sz="2400" i="1">
              <a:solidFill>
                <a:srgbClr val="F2F2F2"/>
              </a:solidFill>
              <a:latin typeface="Calibri"/>
              <a:ea typeface="Calibri"/>
              <a:cs typeface="Calibri"/>
              <a:sym typeface="Calibri"/>
            </a:endParaRPr>
          </a:p>
          <a:p>
            <a:pPr marL="0" marR="0" lvl="0" indent="0" algn="ctr" rtl="0">
              <a:spcBef>
                <a:spcPts val="0"/>
              </a:spcBef>
              <a:spcAft>
                <a:spcPts val="0"/>
              </a:spcAft>
              <a:buNone/>
            </a:pPr>
            <a:endParaRPr sz="2400">
              <a:solidFill>
                <a:srgbClr val="F2F2F2"/>
              </a:solidFill>
              <a:latin typeface="Calibri"/>
              <a:ea typeface="Calibri"/>
              <a:cs typeface="Calibri"/>
              <a:sym typeface="Calibri"/>
            </a:endParaRPr>
          </a:p>
        </p:txBody>
      </p:sp>
      <p:sp>
        <p:nvSpPr>
          <p:cNvPr id="741" name="Google Shape;741;p48"/>
          <p:cNvSpPr txBox="1">
            <a:spLocks noGrp="1"/>
          </p:cNvSpPr>
          <p:nvPr>
            <p:ph type="body" idx="2"/>
          </p:nvPr>
        </p:nvSpPr>
        <p:spPr>
          <a:xfrm>
            <a:off x="2553634" y="123825"/>
            <a:ext cx="6361766" cy="69735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5400"/>
              <a:buNone/>
            </a:pPr>
            <a:r>
              <a:rPr lang="en-IE" sz="5400" b="1">
                <a:solidFill>
                  <a:srgbClr val="3F3F3F"/>
                </a:solidFill>
              </a:rPr>
              <a:t>Obiectivul 4 Educație</a:t>
            </a:r>
            <a:endParaRPr sz="5400" b="1">
              <a:solidFill>
                <a:srgbClr val="3F3F3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9"/>
          <p:cNvSpPr txBox="1">
            <a:spLocks noGrp="1"/>
          </p:cNvSpPr>
          <p:nvPr>
            <p:ph type="body" idx="1"/>
          </p:nvPr>
        </p:nvSpPr>
        <p:spPr>
          <a:xfrm>
            <a:off x="3757200" y="1270775"/>
            <a:ext cx="8133300" cy="558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400"/>
              <a:buNone/>
            </a:pPr>
            <a:r>
              <a:rPr lang="en-IE" b="0" i="0" dirty="0">
                <a:solidFill>
                  <a:srgbClr val="3F3F3F"/>
                </a:solidFill>
                <a:latin typeface="Arial"/>
                <a:ea typeface="Arial"/>
                <a:cs typeface="Arial"/>
                <a:sym typeface="Arial"/>
              </a:rPr>
              <a:t> </a:t>
            </a:r>
            <a:r>
              <a:rPr lang="en-IE" b="1" i="0" dirty="0">
                <a:solidFill>
                  <a:srgbClr val="3F3F3F"/>
                </a:solidFill>
                <a:latin typeface="Arial"/>
                <a:ea typeface="Arial"/>
                <a:cs typeface="Arial"/>
                <a:sym typeface="Arial"/>
              </a:rPr>
              <a:t>O </a:t>
            </a:r>
            <a:r>
              <a:rPr lang="ro-RO" b="1" i="0" dirty="0" smtClean="0">
                <a:solidFill>
                  <a:srgbClr val="3F3F3F"/>
                </a:solidFill>
                <a:latin typeface="Arial"/>
                <a:ea typeface="Arial"/>
                <a:cs typeface="Arial"/>
                <a:sym typeface="Arial"/>
              </a:rPr>
              <a:t>a</a:t>
            </a:r>
            <a:r>
              <a:rPr lang="ro-RO" b="1" dirty="0" smtClean="0">
                <a:solidFill>
                  <a:srgbClr val="3F3F3F"/>
                </a:solidFill>
                <a:latin typeface="Arial"/>
                <a:ea typeface="Arial"/>
                <a:cs typeface="Arial"/>
                <a:sym typeface="Arial"/>
              </a:rPr>
              <a:t>ctivitate intensă are loc la intersecția tehnologiei cu educația, iar ISD poate da soluții și oportunități </a:t>
            </a:r>
            <a:endParaRPr lang="ro-RO" b="1" dirty="0" smtClean="0"/>
          </a:p>
          <a:p>
            <a:pPr marL="0" lvl="0" indent="0" algn="l" rtl="0">
              <a:lnSpc>
                <a:spcPct val="90000"/>
              </a:lnSpc>
              <a:spcBef>
                <a:spcPts val="1000"/>
              </a:spcBef>
              <a:spcAft>
                <a:spcPts val="0"/>
              </a:spcAft>
              <a:buClr>
                <a:srgbClr val="ED2A59"/>
              </a:buClr>
              <a:buSzPts val="2400"/>
              <a:buNone/>
            </a:pPr>
            <a:r>
              <a:rPr lang="ro-RO" sz="2100" b="1" dirty="0" smtClean="0">
                <a:solidFill>
                  <a:srgbClr val="ED2A59"/>
                </a:solidFill>
                <a:latin typeface="Arial"/>
                <a:ea typeface="Arial"/>
                <a:cs typeface="Arial"/>
                <a:sym typeface="Arial"/>
              </a:rPr>
              <a:t>Platforme de învătare acasă </a:t>
            </a:r>
            <a:r>
              <a:rPr lang="en-IE" sz="2100" b="1" dirty="0" smtClean="0">
                <a:solidFill>
                  <a:srgbClr val="ED2A59"/>
                </a:solidFill>
                <a:latin typeface="Arial"/>
                <a:ea typeface="Arial"/>
                <a:cs typeface="Arial"/>
                <a:sym typeface="Arial"/>
              </a:rPr>
              <a:t>- </a:t>
            </a:r>
            <a:r>
              <a:rPr lang="ro-RO" sz="2100" dirty="0" smtClean="0">
                <a:solidFill>
                  <a:srgbClr val="3F3F3F"/>
                </a:solidFill>
                <a:latin typeface="Arial"/>
                <a:ea typeface="Arial"/>
                <a:cs typeface="Arial"/>
                <a:sym typeface="Arial"/>
              </a:rPr>
              <a:t>Î</a:t>
            </a:r>
            <a:r>
              <a:rPr lang="ro-RO" sz="2100" b="0" i="0" dirty="0" smtClean="0">
                <a:solidFill>
                  <a:srgbClr val="3F3F3F"/>
                </a:solidFill>
                <a:latin typeface="Arial"/>
                <a:ea typeface="Arial"/>
                <a:cs typeface="Arial"/>
                <a:sym typeface="Arial"/>
              </a:rPr>
              <a:t>n</a:t>
            </a:r>
            <a:r>
              <a:rPr lang="ro-RO" sz="2100" dirty="0" smtClean="0">
                <a:solidFill>
                  <a:srgbClr val="3F3F3F"/>
                </a:solidFill>
                <a:latin typeface="Arial"/>
                <a:ea typeface="Arial"/>
                <a:cs typeface="Arial"/>
                <a:sym typeface="Arial"/>
              </a:rPr>
              <a:t> Marea Britanie, platforme, cum ar fi </a:t>
            </a:r>
            <a:r>
              <a:rPr lang="ro-RO" sz="2100" b="1" u="sng" dirty="0" smtClean="0">
                <a:solidFill>
                  <a:srgbClr val="009FD8"/>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Hegarty Maths</a:t>
            </a:r>
            <a:r>
              <a:rPr lang="ro-RO" sz="2100" b="1" dirty="0" smtClean="0">
                <a:solidFill>
                  <a:srgbClr val="009FD8"/>
                </a:solidFill>
                <a:latin typeface="Arial"/>
                <a:ea typeface="Arial"/>
                <a:cs typeface="Arial"/>
                <a:sym typeface="Arial"/>
              </a:rPr>
              <a:t> </a:t>
            </a:r>
            <a:r>
              <a:rPr lang="ro-RO" sz="2100" dirty="0" smtClean="0">
                <a:solidFill>
                  <a:srgbClr val="3F3F3F"/>
                </a:solidFill>
                <a:latin typeface="Arial"/>
                <a:ea typeface="Arial"/>
                <a:cs typeface="Arial"/>
                <a:sym typeface="Arial"/>
              </a:rPr>
              <a:t>au succes printre elevii care pot să utilizeze video-urile de pe platformă pentru a învăța să facă exerciții de matematică acasă, grati</a:t>
            </a:r>
            <a:r>
              <a:rPr lang="en-IE" sz="2100" dirty="0" smtClean="0">
                <a:solidFill>
                  <a:srgbClr val="3F3F3F"/>
                </a:solidFill>
                <a:latin typeface="Arial"/>
                <a:ea typeface="Arial"/>
                <a:cs typeface="Arial"/>
                <a:sym typeface="Arial"/>
              </a:rPr>
              <a:t>s</a:t>
            </a:r>
            <a:r>
              <a:rPr lang="en-IE" sz="2100" b="0" i="0" dirty="0">
                <a:solidFill>
                  <a:srgbClr val="3F3F3F"/>
                </a:solidFill>
                <a:latin typeface="Arial"/>
                <a:ea typeface="Arial"/>
                <a:cs typeface="Arial"/>
                <a:sym typeface="Arial"/>
              </a:rPr>
              <a:t>. </a:t>
            </a:r>
            <a:endParaRPr sz="2100" dirty="0"/>
          </a:p>
          <a:p>
            <a:pPr marL="0" lvl="0" indent="0" algn="l" rtl="0">
              <a:lnSpc>
                <a:spcPct val="90000"/>
              </a:lnSpc>
              <a:spcBef>
                <a:spcPts val="1000"/>
              </a:spcBef>
              <a:spcAft>
                <a:spcPts val="0"/>
              </a:spcAft>
              <a:buClr>
                <a:srgbClr val="ED2A59"/>
              </a:buClr>
              <a:buSzPts val="2400"/>
              <a:buNone/>
            </a:pPr>
            <a:r>
              <a:rPr lang="ro-RO" sz="2100" b="1" dirty="0" smtClean="0">
                <a:solidFill>
                  <a:srgbClr val="ED2A59"/>
                </a:solidFill>
                <a:latin typeface="Arial"/>
                <a:ea typeface="Arial"/>
                <a:cs typeface="Arial"/>
                <a:sym typeface="Arial"/>
              </a:rPr>
              <a:t>Înlocuirea manualelor cu formate digitale interactive </a:t>
            </a:r>
            <a:r>
              <a:rPr lang="en-IE" sz="2100" b="1" dirty="0" smtClean="0">
                <a:solidFill>
                  <a:srgbClr val="ED2A59"/>
                </a:solidFill>
                <a:latin typeface="Arial"/>
                <a:ea typeface="Arial"/>
                <a:cs typeface="Arial"/>
                <a:sym typeface="Arial"/>
              </a:rPr>
              <a:t>- </a:t>
            </a:r>
            <a:r>
              <a:rPr lang="ro-RO" sz="2100" dirty="0" smtClean="0">
                <a:solidFill>
                  <a:srgbClr val="3F3F3F"/>
                </a:solidFill>
                <a:latin typeface="Arial"/>
                <a:ea typeface="Arial"/>
                <a:cs typeface="Arial"/>
                <a:sym typeface="Arial"/>
              </a:rPr>
              <a:t>În Italia, </a:t>
            </a:r>
            <a:r>
              <a:rPr lang="ro-RO" sz="2100" dirty="0" smtClean="0">
                <a:solidFill>
                  <a:srgbClr val="3F3F3F"/>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Book in Progress</a:t>
            </a:r>
            <a:r>
              <a:rPr lang="ro-RO" sz="2100" dirty="0" smtClean="0">
                <a:solidFill>
                  <a:srgbClr val="3F3F3F"/>
                </a:solidFill>
                <a:latin typeface="Arial"/>
                <a:ea typeface="Arial"/>
                <a:cs typeface="Arial"/>
                <a:sym typeface="Arial"/>
              </a:rPr>
              <a:t> înlocuiește manualele cu resursele și manualele digitale, colaborative și interactive</a:t>
            </a:r>
            <a:r>
              <a:rPr lang="en-IE" sz="2100" dirty="0" smtClean="0">
                <a:solidFill>
                  <a:srgbClr val="3F3F3F"/>
                </a:solidFill>
                <a:latin typeface="Arial"/>
                <a:ea typeface="Arial"/>
                <a:cs typeface="Arial"/>
                <a:sym typeface="Arial"/>
              </a:rPr>
              <a:t>. </a:t>
            </a:r>
            <a:endParaRPr sz="2100" dirty="0"/>
          </a:p>
          <a:p>
            <a:pPr marL="0" lvl="0" indent="0" algn="l" rtl="0">
              <a:lnSpc>
                <a:spcPct val="90000"/>
              </a:lnSpc>
              <a:spcBef>
                <a:spcPts val="1000"/>
              </a:spcBef>
              <a:spcAft>
                <a:spcPts val="0"/>
              </a:spcAft>
              <a:buClr>
                <a:srgbClr val="ED2A59"/>
              </a:buClr>
              <a:buSzPts val="2400"/>
              <a:buNone/>
            </a:pPr>
            <a:r>
              <a:rPr lang="ro-RO" sz="2100" b="1" dirty="0" smtClean="0">
                <a:solidFill>
                  <a:srgbClr val="ED2A59"/>
                </a:solidFill>
                <a:latin typeface="Arial"/>
                <a:ea typeface="Arial"/>
                <a:cs typeface="Arial"/>
                <a:sym typeface="Arial"/>
              </a:rPr>
              <a:t>Reducerea</a:t>
            </a:r>
            <a:r>
              <a:rPr lang="en-IE" sz="2100" b="1" dirty="0" smtClean="0">
                <a:solidFill>
                  <a:srgbClr val="ED2A59"/>
                </a:solidFill>
                <a:latin typeface="Arial"/>
                <a:ea typeface="Arial"/>
                <a:cs typeface="Arial"/>
                <a:sym typeface="Arial"/>
              </a:rPr>
              <a:t> </a:t>
            </a:r>
            <a:r>
              <a:rPr lang="ro-RO" sz="2100" b="1" dirty="0" smtClean="0">
                <a:solidFill>
                  <a:srgbClr val="ED2A59"/>
                </a:solidFill>
                <a:latin typeface="Arial"/>
                <a:ea typeface="Arial"/>
                <a:cs typeface="Arial"/>
                <a:sym typeface="Arial"/>
              </a:rPr>
              <a:t>exluderii</a:t>
            </a:r>
            <a:r>
              <a:rPr lang="en-IE" sz="2100" b="1" dirty="0" smtClean="0">
                <a:solidFill>
                  <a:srgbClr val="ED2A59"/>
                </a:solidFill>
                <a:latin typeface="Arial"/>
                <a:ea typeface="Arial"/>
                <a:cs typeface="Arial"/>
                <a:sym typeface="Arial"/>
              </a:rPr>
              <a:t> </a:t>
            </a:r>
            <a:r>
              <a:rPr lang="en-IE" sz="2100" b="1" dirty="0">
                <a:solidFill>
                  <a:srgbClr val="ED2A59"/>
                </a:solidFill>
                <a:latin typeface="Arial"/>
                <a:ea typeface="Arial"/>
                <a:cs typeface="Arial"/>
                <a:sym typeface="Arial"/>
              </a:rPr>
              <a:t>-  </a:t>
            </a:r>
            <a:r>
              <a:rPr lang="ro-RO" sz="2100" dirty="0" smtClean="0">
                <a:solidFill>
                  <a:srgbClr val="3F3F3F"/>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The Access Project</a:t>
            </a:r>
            <a:r>
              <a:rPr lang="ro-RO" sz="2100" dirty="0" smtClean="0">
                <a:solidFill>
                  <a:srgbClr val="3F3F3F"/>
                </a:solidFill>
                <a:latin typeface="Arial"/>
                <a:ea typeface="Arial"/>
                <a:cs typeface="Arial"/>
                <a:sym typeface="Arial"/>
              </a:rPr>
              <a:t>, Marea Britanie, țintește liceenii, pentru a crește rata de admitere la universități, în cadrul categoriilor de persoane cu venituri mici. </a:t>
            </a:r>
            <a:r>
              <a:rPr lang="ro-RO" sz="2100" dirty="0" smtClean="0">
                <a:solidFill>
                  <a:srgbClr val="3F3F3F"/>
                </a:solidFill>
                <a:latin typeface="Arial"/>
                <a:ea typeface="Arial"/>
                <a:cs typeface="Arial"/>
                <a:sym typeface="Arial"/>
                <a:hlinkClick r:id="rId6"/>
              </a:rPr>
              <a:t>Whole Education’s Language Futures</a:t>
            </a:r>
            <a:r>
              <a:rPr lang="ro-RO" sz="2100" dirty="0" smtClean="0">
                <a:solidFill>
                  <a:srgbClr val="3F3F3F"/>
                </a:solidFill>
                <a:latin typeface="Arial"/>
                <a:ea typeface="Arial"/>
                <a:cs typeface="Arial"/>
                <a:sym typeface="Arial"/>
              </a:rPr>
              <a:t>, Marea Britanie, conectează elevii cu vorbitori nativi de limbi străine. </a:t>
            </a:r>
            <a:r>
              <a:rPr lang="ro-RO" sz="2100" dirty="0" smtClean="0">
                <a:solidFill>
                  <a:srgbClr val="3F3F3F"/>
                </a:solidFill>
                <a:latin typeface="Arial"/>
                <a:ea typeface="Arial"/>
                <a:cs typeface="Arial"/>
                <a:sym typeface="Aria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Good Things Foundation</a:t>
            </a:r>
            <a:r>
              <a:rPr lang="ro-RO" sz="2100" dirty="0" smtClean="0">
                <a:solidFill>
                  <a:srgbClr val="3F3F3F"/>
                </a:solidFill>
                <a:latin typeface="Arial"/>
                <a:ea typeface="Arial"/>
                <a:cs typeface="Arial"/>
                <a:sym typeface="Arial"/>
              </a:rPr>
              <a:t>, Marea Britanie și </a:t>
            </a:r>
            <a:r>
              <a:rPr lang="ro-RO" sz="2100" dirty="0" smtClean="0">
                <a:solidFill>
                  <a:srgbClr val="3F3F3F"/>
                </a:solidFill>
                <a:latin typeface="Arial"/>
                <a:ea typeface="Arial"/>
                <a:cs typeface="Arial"/>
                <a:sym typeface="Aria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FRSI</a:t>
            </a:r>
            <a:r>
              <a:rPr lang="ro-RO" sz="2100" dirty="0" smtClean="0">
                <a:solidFill>
                  <a:srgbClr val="3F3F3F"/>
                </a:solidFill>
                <a:latin typeface="Arial"/>
                <a:ea typeface="Arial"/>
                <a:cs typeface="Arial"/>
                <a:sym typeface="Arial"/>
              </a:rPr>
              <a:t>, Polonia, oferă cursuri digitale gratuite, pentru a reduce rata de excludere a diverselor categorii.  </a:t>
            </a:r>
            <a:endParaRPr lang="ro-RO" sz="2100" dirty="0">
              <a:solidFill>
                <a:srgbClr val="3F3F3F"/>
              </a:solidFill>
              <a:latin typeface="Arial"/>
              <a:ea typeface="Arial"/>
              <a:cs typeface="Arial"/>
            </a:endParaRPr>
          </a:p>
        </p:txBody>
      </p:sp>
      <p:sp>
        <p:nvSpPr>
          <p:cNvPr id="747" name="Google Shape;747;p49"/>
          <p:cNvSpPr txBox="1"/>
          <p:nvPr/>
        </p:nvSpPr>
        <p:spPr>
          <a:xfrm>
            <a:off x="3966825" y="189677"/>
            <a:ext cx="7923900" cy="108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D2A59"/>
              </a:buClr>
              <a:buSzPts val="3600"/>
              <a:buFont typeface="Arial"/>
              <a:buNone/>
            </a:pPr>
            <a:r>
              <a:rPr lang="en-IE" sz="3600" b="1" dirty="0" err="1">
                <a:solidFill>
                  <a:srgbClr val="ED2A59"/>
                </a:solidFill>
                <a:latin typeface="Calibri"/>
                <a:ea typeface="Calibri"/>
                <a:cs typeface="Calibri"/>
                <a:sym typeface="Calibri"/>
              </a:rPr>
              <a:t>Oportunități</a:t>
            </a:r>
            <a:r>
              <a:rPr lang="en-IE" sz="3600" b="1" dirty="0">
                <a:solidFill>
                  <a:srgbClr val="ED2A59"/>
                </a:solidFill>
                <a:latin typeface="Calibri"/>
                <a:ea typeface="Calibri"/>
                <a:cs typeface="Calibri"/>
                <a:sym typeface="Calibri"/>
              </a:rPr>
              <a:t> de </a:t>
            </a:r>
            <a:r>
              <a:rPr lang="en-IE" sz="3600" b="1" dirty="0" err="1">
                <a:solidFill>
                  <a:srgbClr val="ED2A59"/>
                </a:solidFill>
                <a:latin typeface="Calibri"/>
                <a:ea typeface="Calibri"/>
                <a:cs typeface="Calibri"/>
                <a:sym typeface="Calibri"/>
              </a:rPr>
              <a:t>inovare</a:t>
            </a:r>
            <a:r>
              <a:rPr lang="en-IE" sz="3600" b="1" dirty="0">
                <a:solidFill>
                  <a:srgbClr val="ED2A59"/>
                </a:solidFill>
                <a:latin typeface="Calibri"/>
                <a:ea typeface="Calibri"/>
                <a:cs typeface="Calibri"/>
                <a:sym typeface="Calibri"/>
              </a:rPr>
              <a:t> </a:t>
            </a:r>
            <a:r>
              <a:rPr lang="en-IE" sz="3600" b="1" dirty="0" err="1">
                <a:solidFill>
                  <a:srgbClr val="ED2A59"/>
                </a:solidFill>
                <a:latin typeface="Calibri"/>
                <a:ea typeface="Calibri"/>
                <a:cs typeface="Calibri"/>
                <a:sym typeface="Calibri"/>
              </a:rPr>
              <a:t>socială</a:t>
            </a:r>
            <a:endParaRPr sz="3600" b="1" dirty="0">
              <a:solidFill>
                <a:srgbClr val="ED2A59"/>
              </a:solidFill>
              <a:latin typeface="Calibri"/>
              <a:ea typeface="Calibri"/>
              <a:cs typeface="Calibri"/>
              <a:sym typeface="Calibri"/>
            </a:endParaRPr>
          </a:p>
          <a:p>
            <a:pPr marL="0" marR="0" lvl="0" indent="0" algn="ctr" rtl="0">
              <a:lnSpc>
                <a:spcPct val="90000"/>
              </a:lnSpc>
              <a:spcBef>
                <a:spcPts val="0"/>
              </a:spcBef>
              <a:spcAft>
                <a:spcPts val="0"/>
              </a:spcAft>
              <a:buClr>
                <a:srgbClr val="ED2A59"/>
              </a:buClr>
              <a:buSzPts val="3600"/>
              <a:buFont typeface="Arial"/>
              <a:buNone/>
            </a:pPr>
            <a:r>
              <a:rPr lang="en-IE" sz="3600" b="1" dirty="0" err="1">
                <a:solidFill>
                  <a:srgbClr val="ED2A59"/>
                </a:solidFill>
                <a:latin typeface="Calibri"/>
                <a:ea typeface="Calibri"/>
                <a:cs typeface="Calibri"/>
                <a:sym typeface="Calibri"/>
              </a:rPr>
              <a:t>Educație</a:t>
            </a:r>
            <a:r>
              <a:rPr lang="en-IE" sz="3600" b="1" dirty="0">
                <a:solidFill>
                  <a:srgbClr val="ED2A59"/>
                </a:solidFill>
                <a:latin typeface="Calibri"/>
                <a:ea typeface="Calibri"/>
                <a:cs typeface="Calibri"/>
                <a:sym typeface="Calibri"/>
              </a:rPr>
              <a:t> </a:t>
            </a:r>
            <a:r>
              <a:rPr lang="en-IE" sz="3600" b="1" dirty="0" err="1">
                <a:solidFill>
                  <a:srgbClr val="ED2A59"/>
                </a:solidFill>
                <a:latin typeface="Calibri"/>
                <a:ea typeface="Calibri"/>
                <a:cs typeface="Calibri"/>
                <a:sym typeface="Calibri"/>
              </a:rPr>
              <a:t>și</a:t>
            </a:r>
            <a:r>
              <a:rPr lang="en-IE" sz="3600" b="1" dirty="0">
                <a:solidFill>
                  <a:srgbClr val="ED2A59"/>
                </a:solidFill>
                <a:latin typeface="Calibri"/>
                <a:ea typeface="Calibri"/>
                <a:cs typeface="Calibri"/>
                <a:sym typeface="Calibri"/>
              </a:rPr>
              <a:t> </a:t>
            </a:r>
            <a:r>
              <a:rPr lang="en-IE" sz="3600" b="1" dirty="0" err="1" smtClean="0">
                <a:solidFill>
                  <a:srgbClr val="ED2A59"/>
                </a:solidFill>
                <a:latin typeface="Calibri"/>
                <a:ea typeface="Calibri"/>
                <a:cs typeface="Calibri"/>
                <a:sym typeface="Calibri"/>
              </a:rPr>
              <a:t>abilită</a:t>
            </a:r>
            <a:r>
              <a:rPr lang="ro-RO" sz="3600" b="1" dirty="0" smtClean="0">
                <a:solidFill>
                  <a:srgbClr val="ED2A59"/>
                </a:solidFill>
                <a:latin typeface="Calibri"/>
                <a:ea typeface="Calibri"/>
                <a:cs typeface="Calibri"/>
                <a:sym typeface="Calibri"/>
              </a:rPr>
              <a:t>ț</a:t>
            </a:r>
            <a:r>
              <a:rPr lang="en-IE" sz="3600" b="1" dirty="0" smtClean="0">
                <a:solidFill>
                  <a:srgbClr val="ED2A59"/>
                </a:solidFill>
                <a:latin typeface="Calibri"/>
                <a:ea typeface="Calibri"/>
                <a:cs typeface="Calibri"/>
                <a:sym typeface="Calibri"/>
              </a:rPr>
              <a:t>i </a:t>
            </a:r>
            <a:endParaRPr dirty="0"/>
          </a:p>
        </p:txBody>
      </p:sp>
      <p:sp>
        <p:nvSpPr>
          <p:cNvPr id="748" name="Google Shape;748;p49"/>
          <p:cNvSpPr txBox="1"/>
          <p:nvPr/>
        </p:nvSpPr>
        <p:spPr>
          <a:xfrm>
            <a:off x="316871" y="5712737"/>
            <a:ext cx="24987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lt1"/>
                </a:solidFill>
                <a:latin typeface="Calibri"/>
                <a:ea typeface="Calibri"/>
                <a:cs typeface="Calibri"/>
                <a:sym typeface="Calibri"/>
              </a:rPr>
              <a:t>Read </a:t>
            </a:r>
            <a:r>
              <a:rPr lang="en-IE" sz="1800" u="sng">
                <a:solidFill>
                  <a:schemeClr val="lt1"/>
                </a:solidFill>
                <a:latin typeface="Calibri"/>
                <a:ea typeface="Calibri"/>
                <a:cs typeface="Calibri"/>
                <a:sym typeface="Calibri"/>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More</a:t>
            </a:r>
            <a:endParaRPr sz="1800">
              <a:solidFill>
                <a:schemeClr val="lt1"/>
              </a:solidFill>
              <a:latin typeface="Calibri"/>
              <a:ea typeface="Calibri"/>
              <a:cs typeface="Calibri"/>
              <a:sym typeface="Calibri"/>
            </a:endParaRPr>
          </a:p>
        </p:txBody>
      </p:sp>
      <p:pic>
        <p:nvPicPr>
          <p:cNvPr id="749" name="Google Shape;749;p49" descr="A person looking at a computer&#10;&#10;Description automatically generated with low confidence"/>
          <p:cNvPicPr preferRelativeResize="0"/>
          <p:nvPr/>
        </p:nvPicPr>
        <p:blipFill rotWithShape="1">
          <a:blip r:embed="rId10">
            <a:alphaModFix/>
          </a:blip>
          <a:srcRect l="23429" t="-1057"/>
          <a:stretch/>
        </p:blipFill>
        <p:spPr>
          <a:xfrm>
            <a:off x="-1" y="-72428"/>
            <a:ext cx="3504709" cy="69304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
          <p:cNvSpPr txBox="1">
            <a:spLocks noGrp="1"/>
          </p:cNvSpPr>
          <p:nvPr>
            <p:ph type="body" idx="1"/>
          </p:nvPr>
        </p:nvSpPr>
        <p:spPr>
          <a:xfrm>
            <a:off x="3966825" y="653500"/>
            <a:ext cx="7540500" cy="57492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ro-RO" dirty="0" smtClean="0">
                <a:solidFill>
                  <a:srgbClr val="404040"/>
                </a:solidFill>
              </a:rPr>
              <a:t>Știrile sunt pline de statistici și actualizări cu privire la provocările cu care ne întâlnim în calitate de cetățeni globali. Uneori, poate părea ca și cum acestea sunt prea multe – începând cu pandemia globală, schimbările climatice, până la rata mare de lipsa de egalitate de gen și rasă sau până la numărul mare de oameni care nu au acces la servicii medicale</a:t>
            </a:r>
            <a:r>
              <a:rPr lang="en-IE" dirty="0" smtClean="0">
                <a:solidFill>
                  <a:srgbClr val="404040"/>
                </a:solidFill>
              </a:rPr>
              <a:t>.</a:t>
            </a:r>
            <a:endParaRPr dirty="0">
              <a:solidFill>
                <a:srgbClr val="404040"/>
              </a:solidFill>
            </a:endParaRPr>
          </a:p>
          <a:p>
            <a:pPr marL="0" lvl="0" indent="0" algn="ctr" rtl="0">
              <a:spcBef>
                <a:spcPts val="1000"/>
              </a:spcBef>
              <a:spcAft>
                <a:spcPts val="0"/>
              </a:spcAft>
              <a:buClr>
                <a:schemeClr val="dk1"/>
              </a:buClr>
              <a:buSzPts val="1100"/>
              <a:buFont typeface="Arial"/>
              <a:buNone/>
            </a:pPr>
            <a:r>
              <a:rPr lang="en-IE" b="1" i="1" dirty="0">
                <a:solidFill>
                  <a:srgbClr val="ED2A59"/>
                </a:solidFill>
              </a:rPr>
              <a:t>De </a:t>
            </a:r>
            <a:r>
              <a:rPr lang="en-IE" b="1" i="1" dirty="0" err="1">
                <a:solidFill>
                  <a:srgbClr val="ED2A59"/>
                </a:solidFill>
              </a:rPr>
              <a:t>unde</a:t>
            </a:r>
            <a:r>
              <a:rPr lang="en-IE" b="1" i="1" dirty="0">
                <a:solidFill>
                  <a:srgbClr val="ED2A59"/>
                </a:solidFill>
              </a:rPr>
              <a:t> </a:t>
            </a:r>
            <a:r>
              <a:rPr lang="en-IE" b="1" i="1" dirty="0" err="1">
                <a:solidFill>
                  <a:srgbClr val="ED2A59"/>
                </a:solidFill>
              </a:rPr>
              <a:t>să</a:t>
            </a:r>
            <a:r>
              <a:rPr lang="en-IE" b="1" i="1" dirty="0">
                <a:solidFill>
                  <a:srgbClr val="ED2A59"/>
                </a:solidFill>
              </a:rPr>
              <a:t> </a:t>
            </a:r>
            <a:r>
              <a:rPr lang="en-IE" b="1" i="1" dirty="0" err="1">
                <a:solidFill>
                  <a:srgbClr val="ED2A59"/>
                </a:solidFill>
              </a:rPr>
              <a:t>începem</a:t>
            </a:r>
            <a:r>
              <a:rPr lang="en-IE" b="1" i="1" dirty="0">
                <a:solidFill>
                  <a:srgbClr val="ED2A59"/>
                </a:solidFill>
              </a:rPr>
              <a:t>?</a:t>
            </a:r>
            <a:endParaRPr b="1" i="1" dirty="0">
              <a:solidFill>
                <a:srgbClr val="ED2A59"/>
              </a:solidFill>
            </a:endParaRPr>
          </a:p>
          <a:p>
            <a:pPr marL="0" lvl="0" indent="0" algn="ctr" rtl="0">
              <a:spcBef>
                <a:spcPts val="1000"/>
              </a:spcBef>
              <a:spcAft>
                <a:spcPts val="0"/>
              </a:spcAft>
              <a:buClr>
                <a:schemeClr val="dk1"/>
              </a:buClr>
              <a:buSzPts val="1100"/>
              <a:buFont typeface="Arial"/>
              <a:buNone/>
            </a:pPr>
            <a:r>
              <a:rPr lang="en-IE" b="1" i="1" dirty="0">
                <a:solidFill>
                  <a:srgbClr val="ED2A59"/>
                </a:solidFill>
              </a:rPr>
              <a:t>Care </a:t>
            </a:r>
            <a:r>
              <a:rPr lang="en-IE" b="1" i="1" dirty="0" err="1">
                <a:solidFill>
                  <a:srgbClr val="ED2A59"/>
                </a:solidFill>
              </a:rPr>
              <a:t>problematici</a:t>
            </a:r>
            <a:r>
              <a:rPr lang="en-IE" b="1" i="1" dirty="0">
                <a:solidFill>
                  <a:srgbClr val="ED2A59"/>
                </a:solidFill>
              </a:rPr>
              <a:t> </a:t>
            </a:r>
            <a:r>
              <a:rPr lang="en-IE" b="1" i="1" dirty="0" err="1">
                <a:solidFill>
                  <a:srgbClr val="ED2A59"/>
                </a:solidFill>
              </a:rPr>
              <a:t>sunt</a:t>
            </a:r>
            <a:r>
              <a:rPr lang="en-IE" b="1" i="1" dirty="0">
                <a:solidFill>
                  <a:srgbClr val="ED2A59"/>
                </a:solidFill>
              </a:rPr>
              <a:t> </a:t>
            </a:r>
            <a:r>
              <a:rPr lang="en-IE" b="1" i="1" dirty="0" err="1">
                <a:solidFill>
                  <a:srgbClr val="ED2A59"/>
                </a:solidFill>
              </a:rPr>
              <a:t>cele</a:t>
            </a:r>
            <a:r>
              <a:rPr lang="en-IE" b="1" i="1" dirty="0">
                <a:solidFill>
                  <a:srgbClr val="ED2A59"/>
                </a:solidFill>
              </a:rPr>
              <a:t> </a:t>
            </a:r>
            <a:r>
              <a:rPr lang="en-IE" b="1" i="1" dirty="0" err="1">
                <a:solidFill>
                  <a:srgbClr val="ED2A59"/>
                </a:solidFill>
              </a:rPr>
              <a:t>mai</a:t>
            </a:r>
            <a:r>
              <a:rPr lang="en-IE" b="1" i="1" dirty="0">
                <a:solidFill>
                  <a:srgbClr val="ED2A59"/>
                </a:solidFill>
              </a:rPr>
              <a:t> </a:t>
            </a:r>
            <a:r>
              <a:rPr lang="en-IE" b="1" i="1" dirty="0" err="1">
                <a:solidFill>
                  <a:srgbClr val="ED2A59"/>
                </a:solidFill>
              </a:rPr>
              <a:t>presante</a:t>
            </a:r>
            <a:r>
              <a:rPr lang="en-IE" b="1" i="1" dirty="0">
                <a:solidFill>
                  <a:srgbClr val="ED2A59"/>
                </a:solidFill>
              </a:rPr>
              <a:t>?</a:t>
            </a:r>
            <a:endParaRPr b="1" i="1" dirty="0">
              <a:solidFill>
                <a:srgbClr val="ED2A59"/>
              </a:solidFill>
            </a:endParaRPr>
          </a:p>
          <a:p>
            <a:pPr marL="0" lvl="0" indent="0" algn="ctr" rtl="0">
              <a:spcBef>
                <a:spcPts val="1000"/>
              </a:spcBef>
              <a:spcAft>
                <a:spcPts val="0"/>
              </a:spcAft>
              <a:buClr>
                <a:schemeClr val="dk1"/>
              </a:buClr>
              <a:buSzPts val="1100"/>
              <a:buFont typeface="Arial"/>
              <a:buNone/>
            </a:pPr>
            <a:r>
              <a:rPr lang="en-IE" b="1" i="1" dirty="0" err="1">
                <a:solidFill>
                  <a:srgbClr val="ED2A59"/>
                </a:solidFill>
              </a:rPr>
              <a:t>Poate</a:t>
            </a:r>
            <a:r>
              <a:rPr lang="en-IE" b="1" i="1" dirty="0">
                <a:solidFill>
                  <a:srgbClr val="ED2A59"/>
                </a:solidFill>
              </a:rPr>
              <a:t> o </a:t>
            </a:r>
            <a:r>
              <a:rPr lang="en-IE" b="1" i="1" dirty="0" err="1">
                <a:solidFill>
                  <a:srgbClr val="ED2A59"/>
                </a:solidFill>
              </a:rPr>
              <a:t>singură</a:t>
            </a:r>
            <a:r>
              <a:rPr lang="en-IE" b="1" i="1" dirty="0">
                <a:solidFill>
                  <a:srgbClr val="ED2A59"/>
                </a:solidFill>
              </a:rPr>
              <a:t> </a:t>
            </a:r>
            <a:r>
              <a:rPr lang="en-IE" b="1" i="1" dirty="0" err="1" smtClean="0">
                <a:solidFill>
                  <a:srgbClr val="ED2A59"/>
                </a:solidFill>
              </a:rPr>
              <a:t>persoană</a:t>
            </a:r>
            <a:r>
              <a:rPr lang="en-IE" b="1" i="1" dirty="0" smtClean="0">
                <a:solidFill>
                  <a:srgbClr val="ED2A59"/>
                </a:solidFill>
              </a:rPr>
              <a:t> </a:t>
            </a:r>
            <a:r>
              <a:rPr lang="en-IE" b="1" i="1" dirty="0" err="1">
                <a:solidFill>
                  <a:srgbClr val="ED2A59"/>
                </a:solidFill>
              </a:rPr>
              <a:t>să</a:t>
            </a:r>
            <a:r>
              <a:rPr lang="en-IE" b="1" i="1" dirty="0">
                <a:solidFill>
                  <a:srgbClr val="ED2A59"/>
                </a:solidFill>
              </a:rPr>
              <a:t> </a:t>
            </a:r>
            <a:r>
              <a:rPr lang="en-IE" b="1" i="1" dirty="0" err="1">
                <a:solidFill>
                  <a:srgbClr val="ED2A59"/>
                </a:solidFill>
              </a:rPr>
              <a:t>contribuie</a:t>
            </a:r>
            <a:r>
              <a:rPr lang="en-IE" b="1" i="1" dirty="0">
                <a:solidFill>
                  <a:srgbClr val="ED2A59"/>
                </a:solidFill>
              </a:rPr>
              <a:t> cu </a:t>
            </a:r>
            <a:r>
              <a:rPr lang="en-IE" b="1" i="1" dirty="0" err="1">
                <a:solidFill>
                  <a:srgbClr val="ED2A59"/>
                </a:solidFill>
              </a:rPr>
              <a:t>adevărat</a:t>
            </a:r>
            <a:r>
              <a:rPr lang="en-IE" b="1" i="1" dirty="0">
                <a:solidFill>
                  <a:srgbClr val="ED2A59"/>
                </a:solidFill>
              </a:rPr>
              <a:t>? </a:t>
            </a:r>
            <a:endParaRPr b="1" i="1" dirty="0">
              <a:solidFill>
                <a:srgbClr val="ED2A59"/>
              </a:solidFill>
            </a:endParaRPr>
          </a:p>
          <a:p>
            <a:pPr marL="0" lvl="0" indent="0" algn="ctr" rtl="0">
              <a:spcBef>
                <a:spcPts val="1000"/>
              </a:spcBef>
              <a:spcAft>
                <a:spcPts val="0"/>
              </a:spcAft>
              <a:buClr>
                <a:schemeClr val="dk1"/>
              </a:buClr>
              <a:buSzPts val="1100"/>
              <a:buFont typeface="Arial"/>
              <a:buNone/>
            </a:pPr>
            <a:r>
              <a:rPr lang="en-IE" dirty="0" err="1">
                <a:solidFill>
                  <a:srgbClr val="404040"/>
                </a:solidFill>
              </a:rPr>
              <a:t>Prin</a:t>
            </a:r>
            <a:r>
              <a:rPr lang="en-IE" dirty="0">
                <a:solidFill>
                  <a:srgbClr val="404040"/>
                </a:solidFill>
              </a:rPr>
              <a:t> </a:t>
            </a:r>
            <a:r>
              <a:rPr lang="en-IE" dirty="0" err="1">
                <a:solidFill>
                  <a:srgbClr val="404040"/>
                </a:solidFill>
              </a:rPr>
              <a:t>intermediul</a:t>
            </a:r>
            <a:r>
              <a:rPr lang="en-IE" dirty="0">
                <a:solidFill>
                  <a:srgbClr val="404040"/>
                </a:solidFill>
              </a:rPr>
              <a:t> </a:t>
            </a:r>
            <a:r>
              <a:rPr lang="en-IE" dirty="0" err="1">
                <a:solidFill>
                  <a:srgbClr val="404040"/>
                </a:solidFill>
              </a:rPr>
              <a:t>acestui</a:t>
            </a:r>
            <a:r>
              <a:rPr lang="en-IE" dirty="0">
                <a:solidFill>
                  <a:srgbClr val="404040"/>
                </a:solidFill>
              </a:rPr>
              <a:t> </a:t>
            </a:r>
            <a:r>
              <a:rPr lang="en-IE" dirty="0" err="1">
                <a:solidFill>
                  <a:srgbClr val="404040"/>
                </a:solidFill>
              </a:rPr>
              <a:t>modul</a:t>
            </a:r>
            <a:r>
              <a:rPr lang="en-IE" dirty="0">
                <a:solidFill>
                  <a:srgbClr val="404040"/>
                </a:solidFill>
              </a:rPr>
              <a:t>, </a:t>
            </a:r>
            <a:r>
              <a:rPr lang="en-IE" dirty="0" err="1">
                <a:solidFill>
                  <a:srgbClr val="404040"/>
                </a:solidFill>
              </a:rPr>
              <a:t>vei</a:t>
            </a:r>
            <a:r>
              <a:rPr lang="en-IE" dirty="0">
                <a:solidFill>
                  <a:srgbClr val="404040"/>
                </a:solidFill>
              </a:rPr>
              <a:t> </a:t>
            </a:r>
            <a:r>
              <a:rPr lang="en-IE" dirty="0" err="1">
                <a:solidFill>
                  <a:srgbClr val="404040"/>
                </a:solidFill>
              </a:rPr>
              <a:t>afla</a:t>
            </a:r>
            <a:r>
              <a:rPr lang="en-IE" dirty="0">
                <a:solidFill>
                  <a:srgbClr val="404040"/>
                </a:solidFill>
              </a:rPr>
              <a:t> cum </a:t>
            </a:r>
            <a:r>
              <a:rPr lang="en-IE" dirty="0" err="1">
                <a:solidFill>
                  <a:srgbClr val="404040"/>
                </a:solidFill>
              </a:rPr>
              <a:t>tinerii</a:t>
            </a:r>
            <a:r>
              <a:rPr lang="en-IE" dirty="0">
                <a:solidFill>
                  <a:srgbClr val="404040"/>
                </a:solidFill>
              </a:rPr>
              <a:t> </a:t>
            </a:r>
            <a:r>
              <a:rPr lang="en-IE" dirty="0" err="1">
                <a:solidFill>
                  <a:srgbClr val="404040"/>
                </a:solidFill>
              </a:rPr>
              <a:t>inovatori</a:t>
            </a:r>
            <a:r>
              <a:rPr lang="en-IE" dirty="0">
                <a:solidFill>
                  <a:srgbClr val="404040"/>
                </a:solidFill>
              </a:rPr>
              <a:t> </a:t>
            </a:r>
            <a:r>
              <a:rPr lang="en-IE" dirty="0" err="1">
                <a:solidFill>
                  <a:srgbClr val="404040"/>
                </a:solidFill>
              </a:rPr>
              <a:t>sociali</a:t>
            </a:r>
            <a:r>
              <a:rPr lang="en-IE" dirty="0">
                <a:solidFill>
                  <a:srgbClr val="404040"/>
                </a:solidFill>
              </a:rPr>
              <a:t> </a:t>
            </a:r>
            <a:r>
              <a:rPr lang="en-IE" dirty="0" err="1">
                <a:solidFill>
                  <a:srgbClr val="404040"/>
                </a:solidFill>
              </a:rPr>
              <a:t>digitali</a:t>
            </a:r>
            <a:r>
              <a:rPr lang="en-IE" dirty="0">
                <a:solidFill>
                  <a:srgbClr val="404040"/>
                </a:solidFill>
              </a:rPr>
              <a:t>, </a:t>
            </a:r>
            <a:r>
              <a:rPr lang="en-IE" dirty="0" err="1">
                <a:solidFill>
                  <a:srgbClr val="404040"/>
                </a:solidFill>
              </a:rPr>
              <a:t>deja</a:t>
            </a:r>
            <a:r>
              <a:rPr lang="en-IE" dirty="0">
                <a:solidFill>
                  <a:srgbClr val="404040"/>
                </a:solidFill>
              </a:rPr>
              <a:t>, </a:t>
            </a:r>
            <a:r>
              <a:rPr lang="en-IE" dirty="0" err="1">
                <a:solidFill>
                  <a:srgbClr val="404040"/>
                </a:solidFill>
              </a:rPr>
              <a:t>sunt</a:t>
            </a:r>
            <a:r>
              <a:rPr lang="en-IE" dirty="0">
                <a:solidFill>
                  <a:srgbClr val="404040"/>
                </a:solidFill>
              </a:rPr>
              <a:t> </a:t>
            </a:r>
            <a:r>
              <a:rPr lang="en-IE" dirty="0" err="1">
                <a:solidFill>
                  <a:srgbClr val="404040"/>
                </a:solidFill>
              </a:rPr>
              <a:t>conducători</a:t>
            </a:r>
            <a:r>
              <a:rPr lang="en-IE" dirty="0">
                <a:solidFill>
                  <a:srgbClr val="404040"/>
                </a:solidFill>
              </a:rPr>
              <a:t> de drum, </a:t>
            </a:r>
            <a:r>
              <a:rPr lang="en-IE" dirty="0" err="1">
                <a:solidFill>
                  <a:srgbClr val="404040"/>
                </a:solidFill>
              </a:rPr>
              <a:t>ce</a:t>
            </a:r>
            <a:r>
              <a:rPr lang="en-IE" dirty="0">
                <a:solidFill>
                  <a:srgbClr val="404040"/>
                </a:solidFill>
              </a:rPr>
              <a:t> </a:t>
            </a:r>
            <a:r>
              <a:rPr lang="en-IE" dirty="0" err="1">
                <a:solidFill>
                  <a:srgbClr val="404040"/>
                </a:solidFill>
              </a:rPr>
              <a:t>tehnologii</a:t>
            </a:r>
            <a:r>
              <a:rPr lang="en-IE" dirty="0">
                <a:solidFill>
                  <a:srgbClr val="404040"/>
                </a:solidFill>
              </a:rPr>
              <a:t> </a:t>
            </a:r>
            <a:r>
              <a:rPr lang="en-IE" dirty="0" err="1">
                <a:solidFill>
                  <a:srgbClr val="404040"/>
                </a:solidFill>
              </a:rPr>
              <a:t>și</a:t>
            </a:r>
            <a:r>
              <a:rPr lang="en-IE" dirty="0">
                <a:solidFill>
                  <a:srgbClr val="404040"/>
                </a:solidFill>
              </a:rPr>
              <a:t> </a:t>
            </a:r>
            <a:r>
              <a:rPr lang="en-IE" dirty="0" err="1">
                <a:solidFill>
                  <a:srgbClr val="404040"/>
                </a:solidFill>
              </a:rPr>
              <a:t>structuri</a:t>
            </a:r>
            <a:r>
              <a:rPr lang="en-IE" dirty="0">
                <a:solidFill>
                  <a:srgbClr val="404040"/>
                </a:solidFill>
              </a:rPr>
              <a:t> </a:t>
            </a:r>
            <a:r>
              <a:rPr lang="en-IE" dirty="0" err="1">
                <a:solidFill>
                  <a:srgbClr val="404040"/>
                </a:solidFill>
              </a:rPr>
              <a:t>există</a:t>
            </a:r>
            <a:r>
              <a:rPr lang="en-IE" dirty="0">
                <a:solidFill>
                  <a:srgbClr val="404040"/>
                </a:solidFill>
              </a:rPr>
              <a:t> </a:t>
            </a:r>
            <a:r>
              <a:rPr lang="en-IE" dirty="0" err="1">
                <a:solidFill>
                  <a:srgbClr val="404040"/>
                </a:solidFill>
              </a:rPr>
              <a:t>și</a:t>
            </a:r>
            <a:r>
              <a:rPr lang="en-IE" dirty="0">
                <a:solidFill>
                  <a:srgbClr val="404040"/>
                </a:solidFill>
              </a:rPr>
              <a:t> </a:t>
            </a:r>
            <a:r>
              <a:rPr lang="en-IE" dirty="0" err="1">
                <a:solidFill>
                  <a:srgbClr val="404040"/>
                </a:solidFill>
              </a:rPr>
              <a:t>ce</a:t>
            </a:r>
            <a:r>
              <a:rPr lang="en-IE" dirty="0">
                <a:solidFill>
                  <a:srgbClr val="404040"/>
                </a:solidFill>
              </a:rPr>
              <a:t> </a:t>
            </a:r>
            <a:r>
              <a:rPr lang="en-IE" dirty="0" err="1">
                <a:solidFill>
                  <a:srgbClr val="404040"/>
                </a:solidFill>
              </a:rPr>
              <a:t>persoane</a:t>
            </a:r>
            <a:r>
              <a:rPr lang="en-IE" dirty="0">
                <a:solidFill>
                  <a:srgbClr val="404040"/>
                </a:solidFill>
              </a:rPr>
              <a:t> </a:t>
            </a:r>
            <a:r>
              <a:rPr lang="en-IE" dirty="0" err="1">
                <a:solidFill>
                  <a:srgbClr val="404040"/>
                </a:solidFill>
              </a:rPr>
              <a:t>sunt</a:t>
            </a:r>
            <a:r>
              <a:rPr lang="en-IE" dirty="0">
                <a:solidFill>
                  <a:srgbClr val="404040"/>
                </a:solidFill>
              </a:rPr>
              <a:t> </a:t>
            </a:r>
            <a:r>
              <a:rPr lang="en-IE" dirty="0" err="1">
                <a:solidFill>
                  <a:srgbClr val="404040"/>
                </a:solidFill>
              </a:rPr>
              <a:t>în</a:t>
            </a:r>
            <a:r>
              <a:rPr lang="en-IE" dirty="0">
                <a:solidFill>
                  <a:srgbClr val="404040"/>
                </a:solidFill>
              </a:rPr>
              <a:t> </a:t>
            </a:r>
            <a:r>
              <a:rPr lang="en-IE" dirty="0" err="1">
                <a:solidFill>
                  <a:srgbClr val="404040"/>
                </a:solidFill>
              </a:rPr>
              <a:t>spatele</a:t>
            </a:r>
            <a:r>
              <a:rPr lang="en-IE" dirty="0">
                <a:solidFill>
                  <a:srgbClr val="404040"/>
                </a:solidFill>
              </a:rPr>
              <a:t> </a:t>
            </a:r>
            <a:r>
              <a:rPr lang="en-IE" dirty="0" err="1">
                <a:solidFill>
                  <a:srgbClr val="404040"/>
                </a:solidFill>
              </a:rPr>
              <a:t>acestor</a:t>
            </a:r>
            <a:r>
              <a:rPr lang="en-IE" dirty="0">
                <a:solidFill>
                  <a:srgbClr val="404040"/>
                </a:solidFill>
              </a:rPr>
              <a:t> </a:t>
            </a:r>
            <a:r>
              <a:rPr lang="en-IE" dirty="0" err="1">
                <a:solidFill>
                  <a:srgbClr val="404040"/>
                </a:solidFill>
              </a:rPr>
              <a:t>inovări</a:t>
            </a:r>
            <a:r>
              <a:rPr lang="en-IE" dirty="0">
                <a:solidFill>
                  <a:srgbClr val="404040"/>
                </a:solidFill>
              </a:rPr>
              <a:t> </a:t>
            </a:r>
            <a:r>
              <a:rPr lang="en-IE" dirty="0" err="1">
                <a:solidFill>
                  <a:srgbClr val="404040"/>
                </a:solidFill>
              </a:rPr>
              <a:t>sociale</a:t>
            </a:r>
            <a:r>
              <a:rPr lang="en-IE" dirty="0">
                <a:solidFill>
                  <a:srgbClr val="404040"/>
                </a:solidFill>
              </a:rPr>
              <a:t> </a:t>
            </a:r>
            <a:r>
              <a:rPr lang="en-IE" dirty="0" err="1">
                <a:solidFill>
                  <a:srgbClr val="404040"/>
                </a:solidFill>
              </a:rPr>
              <a:t>impresionante</a:t>
            </a:r>
            <a:r>
              <a:rPr lang="en-IE" dirty="0">
                <a:solidFill>
                  <a:srgbClr val="404040"/>
                </a:solidFill>
              </a:rPr>
              <a:t>!! </a:t>
            </a:r>
            <a:endParaRPr dirty="0">
              <a:solidFill>
                <a:srgbClr val="404040"/>
              </a:solidFill>
            </a:endParaRPr>
          </a:p>
          <a:p>
            <a:pPr marL="0" lvl="0" indent="0" algn="ctr" rtl="0">
              <a:spcBef>
                <a:spcPts val="1000"/>
              </a:spcBef>
              <a:spcAft>
                <a:spcPts val="0"/>
              </a:spcAft>
              <a:buClr>
                <a:schemeClr val="dk1"/>
              </a:buClr>
              <a:buSzPts val="1100"/>
              <a:buFont typeface="Arial"/>
              <a:buNone/>
            </a:pPr>
            <a:endParaRPr dirty="0">
              <a:solidFill>
                <a:srgbClr val="404040"/>
              </a:solidFill>
            </a:endParaRPr>
          </a:p>
          <a:p>
            <a:pPr marL="0" lvl="0" indent="0" algn="ctr" rtl="0">
              <a:lnSpc>
                <a:spcPct val="90000"/>
              </a:lnSpc>
              <a:spcBef>
                <a:spcPts val="1000"/>
              </a:spcBef>
              <a:spcAft>
                <a:spcPts val="0"/>
              </a:spcAft>
              <a:buClr>
                <a:srgbClr val="3F3F3F"/>
              </a:buClr>
              <a:buSzPts val="2400"/>
              <a:buNone/>
            </a:pPr>
            <a:endParaRPr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sp>
        <p:nvSpPr>
          <p:cNvPr id="428" name="Google Shape;428;p5"/>
          <p:cNvSpPr txBox="1">
            <a:spLocks noGrp="1"/>
          </p:cNvSpPr>
          <p:nvPr>
            <p:ph type="body" idx="2"/>
          </p:nvPr>
        </p:nvSpPr>
        <p:spPr>
          <a:xfrm>
            <a:off x="274878" y="653500"/>
            <a:ext cx="2852539" cy="5206518"/>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spcBef>
                <a:spcPts val="1000"/>
              </a:spcBef>
              <a:spcAft>
                <a:spcPts val="0"/>
              </a:spcAft>
              <a:buClr>
                <a:schemeClr val="dk1"/>
              </a:buClr>
              <a:buSzPts val="1100"/>
              <a:buFont typeface="Arial"/>
              <a:buNone/>
            </a:pPr>
            <a:endParaRPr lang="ro-RO" b="1" i="1" dirty="0" smtClean="0">
              <a:solidFill>
                <a:srgbClr val="ED2A59"/>
              </a:solidFill>
            </a:endParaRPr>
          </a:p>
          <a:p>
            <a:pPr marL="0" lvl="0" indent="0" algn="ctr" rtl="0">
              <a:spcBef>
                <a:spcPts val="1000"/>
              </a:spcBef>
              <a:spcAft>
                <a:spcPts val="0"/>
              </a:spcAft>
              <a:buClr>
                <a:schemeClr val="dk1"/>
              </a:buClr>
              <a:buSzPts val="1100"/>
              <a:buFont typeface="Arial"/>
              <a:buNone/>
            </a:pPr>
            <a:r>
              <a:rPr lang="ro-RO" b="1" i="1" dirty="0" smtClean="0">
                <a:solidFill>
                  <a:srgbClr val="ED2A59"/>
                </a:solidFill>
              </a:rPr>
              <a:t>Să ne straduim să alinăm problemele globale nu trebuie să fie stresant sau confuz</a:t>
            </a:r>
            <a:r>
              <a:rPr lang="en-IE" b="1" i="1" dirty="0" smtClean="0">
                <a:solidFill>
                  <a:srgbClr val="ED2A59"/>
                </a:solidFill>
              </a:rPr>
              <a:t>!</a:t>
            </a:r>
            <a:endParaRPr b="1" i="1" dirty="0">
              <a:solidFill>
                <a:srgbClr val="ED2A59"/>
              </a:solidFill>
            </a:endParaRPr>
          </a:p>
          <a:p>
            <a:pPr marL="0" lvl="0" indent="0" algn="ctr" rtl="0">
              <a:lnSpc>
                <a:spcPct val="90000"/>
              </a:lnSpc>
              <a:spcBef>
                <a:spcPts val="0"/>
              </a:spcBef>
              <a:spcAft>
                <a:spcPts val="0"/>
              </a:spcAft>
              <a:buClr>
                <a:srgbClr val="ED2A59"/>
              </a:buClr>
              <a:buSzPts val="3600"/>
              <a:buNone/>
            </a:pPr>
            <a:endParaRPr b="1" i="1" dirty="0">
              <a:solidFill>
                <a:srgbClr val="ED2A59"/>
              </a:solidFill>
            </a:endParaRPr>
          </a:p>
          <a:p>
            <a:pPr marL="0" lvl="0" indent="0" algn="ctr" rtl="0">
              <a:lnSpc>
                <a:spcPct val="90000"/>
              </a:lnSpc>
              <a:spcBef>
                <a:spcPts val="1000"/>
              </a:spcBef>
              <a:spcAft>
                <a:spcPts val="0"/>
              </a:spcAft>
              <a:buClr>
                <a:schemeClr val="lt1"/>
              </a:buClr>
              <a:buSzPts val="3600"/>
              <a:buNone/>
            </a:pPr>
            <a:endParaRP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50"/>
          <p:cNvSpPr txBox="1">
            <a:spLocks noGrp="1"/>
          </p:cNvSpPr>
          <p:nvPr>
            <p:ph type="body" idx="1"/>
          </p:nvPr>
        </p:nvSpPr>
        <p:spPr>
          <a:xfrm>
            <a:off x="7848601" y="498011"/>
            <a:ext cx="3981300" cy="57780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0"/>
              </a:spcBef>
              <a:spcAft>
                <a:spcPts val="0"/>
              </a:spcAft>
              <a:buClr>
                <a:schemeClr val="lt1"/>
              </a:buClr>
              <a:buSzPct val="100000"/>
              <a:buNone/>
            </a:pPr>
            <a:r>
              <a:rPr lang="en-IE" sz="4000" b="1" dirty="0"/>
              <a:t>YDSI </a:t>
            </a:r>
            <a:r>
              <a:rPr lang="en-IE" sz="4000" b="1" dirty="0" err="1"/>
              <a:t>Educație</a:t>
            </a:r>
            <a:r>
              <a:rPr lang="en-IE" sz="4000" b="1" dirty="0"/>
              <a:t>: Enso</a:t>
            </a:r>
            <a:endParaRPr dirty="0"/>
          </a:p>
        </p:txBody>
      </p:sp>
      <p:sp>
        <p:nvSpPr>
          <p:cNvPr id="755" name="Google Shape;755;p50"/>
          <p:cNvSpPr txBox="1">
            <a:spLocks noGrp="1"/>
          </p:cNvSpPr>
          <p:nvPr>
            <p:ph type="body" idx="2"/>
          </p:nvPr>
        </p:nvSpPr>
        <p:spPr>
          <a:xfrm>
            <a:off x="7348425" y="1626763"/>
            <a:ext cx="4602300" cy="5148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ro-RO" b="1" dirty="0" smtClean="0"/>
              <a:t>Vinh Truong, </a:t>
            </a:r>
            <a:r>
              <a:rPr lang="ro-RO" b="1" u="sng" dirty="0" smtClean="0">
                <a:solidFill>
                  <a:schemeClr val="hlink"/>
                </a:solidFill>
                <a:hlinkClick r:id="rId3"/>
              </a:rPr>
              <a:t>Enso</a:t>
            </a:r>
            <a:r>
              <a:rPr lang="ro-RO" b="1" dirty="0" smtClean="0"/>
              <a:t> </a:t>
            </a:r>
            <a:r>
              <a:rPr lang="ro-RO" dirty="0" smtClean="0"/>
              <a:t>a dezvoltat o platformă online cu un set de instrumente care oferă noi metode creative pentru educație. Setul de instrumente conține instrumente colaborative, printate 3-D, care pot fi complementare materialelor disponibile în clase. Acestea permit copiilor să se implice în activități de design 3-D, astfel, dezvoltând capacități necesare în secolul 21 și să-i pregătească pentru noul format de lucru din viitor. </a:t>
            </a:r>
          </a:p>
          <a:p>
            <a:pPr marL="0" lvl="0" indent="0" algn="ctr" rtl="0">
              <a:lnSpc>
                <a:spcPct val="90000"/>
              </a:lnSpc>
              <a:spcBef>
                <a:spcPts val="1000"/>
              </a:spcBef>
              <a:spcAft>
                <a:spcPts val="0"/>
              </a:spcAft>
              <a:buClr>
                <a:schemeClr val="lt1"/>
              </a:buClr>
              <a:buSzPts val="2400"/>
              <a:buNone/>
            </a:pPr>
            <a:endParaRPr dirty="0"/>
          </a:p>
        </p:txBody>
      </p:sp>
      <p:pic>
        <p:nvPicPr>
          <p:cNvPr id="756" name="Google Shape;756;p50">
            <a:hlinkClick r:id="rId3"/>
          </p:cNvPr>
          <p:cNvPicPr preferRelativeResize="0"/>
          <p:nvPr/>
        </p:nvPicPr>
        <p:blipFill rotWithShape="1">
          <a:blip r:embed="rId4">
            <a:alphaModFix/>
          </a:blip>
          <a:srcRect/>
          <a:stretch/>
        </p:blipFill>
        <p:spPr>
          <a:xfrm>
            <a:off x="1270861" y="2207646"/>
            <a:ext cx="5320062" cy="3078342"/>
          </a:xfrm>
          <a:prstGeom prst="rect">
            <a:avLst/>
          </a:prstGeom>
          <a:noFill/>
          <a:ln>
            <a:noFill/>
          </a:ln>
        </p:spPr>
      </p:pic>
      <p:sp>
        <p:nvSpPr>
          <p:cNvPr id="757" name="Google Shape;757;p50"/>
          <p:cNvSpPr txBox="1"/>
          <p:nvPr/>
        </p:nvSpPr>
        <p:spPr>
          <a:xfrm>
            <a:off x="1" y="0"/>
            <a:ext cx="7848600"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Educație</a:t>
            </a:r>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Vinh Truong, Enso (The Guided Play Toolkit), Irlanda </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pic>
        <p:nvPicPr>
          <p:cNvPr id="758" name="Google Shape;758;p50" descr="Image result for Vinh Truong Enso"/>
          <p:cNvPicPr preferRelativeResize="0"/>
          <p:nvPr/>
        </p:nvPicPr>
        <p:blipFill rotWithShape="1">
          <a:blip r:embed="rId5">
            <a:alphaModFix/>
          </a:blip>
          <a:srcRect l="16304" r="21287"/>
          <a:stretch/>
        </p:blipFill>
        <p:spPr>
          <a:xfrm>
            <a:off x="4843569" y="1073687"/>
            <a:ext cx="2504862" cy="2673130"/>
          </a:xfrm>
          <a:prstGeom prst="teardrop">
            <a:avLst>
              <a:gd name="adj" fmla="val 100000"/>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51"/>
          <p:cNvSpPr txBox="1">
            <a:spLocks noGrp="1"/>
          </p:cNvSpPr>
          <p:nvPr>
            <p:ph type="body" idx="4"/>
          </p:nvPr>
        </p:nvSpPr>
        <p:spPr>
          <a:xfrm>
            <a:off x="6449460" y="1288384"/>
            <a:ext cx="4083000" cy="41551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400"/>
              <a:buNone/>
            </a:pPr>
            <a:r>
              <a:rPr lang="ro-RO" sz="2400" b="0" i="0" dirty="0" smtClean="0"/>
              <a:t>„DayCape este</a:t>
            </a:r>
            <a:r>
              <a:rPr lang="ro-RO" sz="2400" i="0" dirty="0" smtClean="0"/>
              <a:t> un calendar digital cu imagini care sprijină copii și ingrijitorii și educatorii lor î</a:t>
            </a:r>
            <a:r>
              <a:rPr lang="ro-RO" sz="2400" b="0" i="0" dirty="0" smtClean="0"/>
              <a:t>n organiz</a:t>
            </a:r>
            <a:r>
              <a:rPr lang="ro-RO" sz="2400" i="0" dirty="0" smtClean="0"/>
              <a:t>area programulului lor zilnic și le simplifică viața acasă și la școală. Filosofia din spate se referă la promovarea unicității și a capacităților lor specifice, transformând autismul într-o super putere”</a:t>
            </a:r>
            <a:r>
              <a:rPr lang="en-IE" sz="2400" i="0" dirty="0" smtClean="0"/>
              <a:t>  </a:t>
            </a:r>
            <a:endParaRPr sz="2400" i="1" dirty="0"/>
          </a:p>
          <a:p>
            <a:pPr marL="0" lvl="0" indent="0" algn="ctr" rtl="0">
              <a:lnSpc>
                <a:spcPct val="90000"/>
              </a:lnSpc>
              <a:spcBef>
                <a:spcPts val="0"/>
              </a:spcBef>
              <a:spcAft>
                <a:spcPts val="0"/>
              </a:spcAft>
              <a:buClr>
                <a:schemeClr val="lt1"/>
              </a:buClr>
              <a:buSzPts val="2400"/>
              <a:buNone/>
            </a:pPr>
            <a:r>
              <a:rPr lang="en-IE" sz="2400" dirty="0"/>
              <a:t>Anton </a:t>
            </a:r>
            <a:r>
              <a:rPr lang="en-IE" sz="2400" dirty="0" err="1"/>
              <a:t>H</a:t>
            </a:r>
            <a:r>
              <a:rPr lang="en-IE" sz="2400" b="0" dirty="0" err="1"/>
              <a:t>å</a:t>
            </a:r>
            <a:r>
              <a:rPr lang="en-IE" sz="2400" dirty="0" err="1"/>
              <a:t>kanson</a:t>
            </a:r>
            <a:endParaRPr sz="2400" dirty="0"/>
          </a:p>
        </p:txBody>
      </p:sp>
      <p:sp>
        <p:nvSpPr>
          <p:cNvPr id="764" name="Google Shape;764;p51"/>
          <p:cNvSpPr txBox="1"/>
          <p:nvPr/>
        </p:nvSpPr>
        <p:spPr>
          <a:xfrm>
            <a:off x="327375" y="218726"/>
            <a:ext cx="6711600" cy="171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dirty="0">
                <a:solidFill>
                  <a:srgbClr val="A6377D"/>
                </a:solidFill>
                <a:latin typeface="Corben"/>
                <a:ea typeface="Corben"/>
                <a:cs typeface="Corben"/>
                <a:sym typeface="Corben"/>
              </a:rPr>
              <a:t>YDSI </a:t>
            </a:r>
            <a:r>
              <a:rPr lang="en-IE" sz="3600" dirty="0" err="1">
                <a:solidFill>
                  <a:srgbClr val="A6377D"/>
                </a:solidFill>
                <a:latin typeface="Corben"/>
                <a:ea typeface="Corben"/>
                <a:cs typeface="Corben"/>
                <a:sym typeface="Corben"/>
              </a:rPr>
              <a:t>Educație</a:t>
            </a:r>
            <a:r>
              <a:rPr lang="en-IE" sz="3600" dirty="0">
                <a:solidFill>
                  <a:srgbClr val="A6377D"/>
                </a:solidFill>
                <a:latin typeface="Corben"/>
                <a:ea typeface="Corben"/>
                <a:cs typeface="Corben"/>
                <a:sym typeface="Corben"/>
              </a:rPr>
              <a:t> </a:t>
            </a:r>
            <a:endParaRPr dirty="0"/>
          </a:p>
          <a:p>
            <a:pPr marL="0" marR="0" lvl="0" indent="0" algn="ctr" rtl="0">
              <a:lnSpc>
                <a:spcPct val="90000"/>
              </a:lnSpc>
              <a:spcBef>
                <a:spcPts val="0"/>
              </a:spcBef>
              <a:spcAft>
                <a:spcPts val="0"/>
              </a:spcAft>
              <a:buClr>
                <a:srgbClr val="A6377D"/>
              </a:buClr>
              <a:buSzPts val="2800"/>
              <a:buFont typeface="Arial"/>
              <a:buNone/>
            </a:pPr>
            <a:r>
              <a:rPr lang="ro-RO" sz="2800" i="1" dirty="0" smtClean="0">
                <a:solidFill>
                  <a:srgbClr val="A6377D"/>
                </a:solidFill>
                <a:latin typeface="Calibri"/>
                <a:ea typeface="Calibri"/>
                <a:cs typeface="Calibri"/>
                <a:sym typeface="Calibri"/>
              </a:rPr>
              <a:t>Instrumente digitale care sprijină copiii </a:t>
            </a:r>
            <a:r>
              <a:rPr lang="en-IE" sz="2800" i="1" dirty="0" smtClean="0">
                <a:solidFill>
                  <a:srgbClr val="A6377D"/>
                </a:solidFill>
                <a:latin typeface="Calibri"/>
                <a:ea typeface="Calibri"/>
                <a:cs typeface="Calibri"/>
                <a:sym typeface="Calibri"/>
              </a:rPr>
              <a:t>cu </a:t>
            </a:r>
            <a:r>
              <a:rPr lang="en-IE" sz="2800" i="1" dirty="0">
                <a:solidFill>
                  <a:srgbClr val="A6377D"/>
                </a:solidFill>
                <a:latin typeface="Calibri"/>
                <a:ea typeface="Calibri"/>
                <a:cs typeface="Calibri"/>
                <a:sym typeface="Calibri"/>
              </a:rPr>
              <a:t>autism </a:t>
            </a:r>
            <a:endParaRPr sz="2800" i="1" dirty="0">
              <a:solidFill>
                <a:srgbClr val="A6377D"/>
              </a:solidFill>
              <a:latin typeface="Calibri"/>
              <a:ea typeface="Calibri"/>
              <a:cs typeface="Calibri"/>
              <a:sym typeface="Calibri"/>
            </a:endParaRPr>
          </a:p>
          <a:p>
            <a:pPr marL="0" marR="0" lvl="0" indent="0" algn="l" rtl="0">
              <a:lnSpc>
                <a:spcPct val="90000"/>
              </a:lnSpc>
              <a:spcBef>
                <a:spcPts val="0"/>
              </a:spcBef>
              <a:spcAft>
                <a:spcPts val="0"/>
              </a:spcAft>
              <a:buClr>
                <a:srgbClr val="A6377D"/>
              </a:buClr>
              <a:buSzPts val="2800"/>
              <a:buFont typeface="Arial"/>
              <a:buNone/>
            </a:pPr>
            <a:r>
              <a:rPr lang="en-IE" sz="2800" dirty="0">
                <a:solidFill>
                  <a:srgbClr val="A6377D"/>
                </a:solidFill>
                <a:latin typeface="Calibri"/>
                <a:ea typeface="Calibri"/>
                <a:cs typeface="Calibri"/>
                <a:sym typeface="Calibri"/>
              </a:rPr>
              <a:t>Anton </a:t>
            </a:r>
            <a:r>
              <a:rPr lang="en-IE" sz="2800" dirty="0" err="1">
                <a:solidFill>
                  <a:srgbClr val="A6377D"/>
                </a:solidFill>
                <a:latin typeface="Calibri"/>
                <a:ea typeface="Calibri"/>
                <a:cs typeface="Calibri"/>
                <a:sym typeface="Calibri"/>
              </a:rPr>
              <a:t>H</a:t>
            </a:r>
            <a:r>
              <a:rPr lang="en-IE" sz="2800" b="0" i="0" dirty="0" err="1">
                <a:solidFill>
                  <a:srgbClr val="A6377D"/>
                </a:solidFill>
                <a:latin typeface="Calibri"/>
                <a:ea typeface="Calibri"/>
                <a:cs typeface="Calibri"/>
                <a:sym typeface="Calibri"/>
              </a:rPr>
              <a:t>å</a:t>
            </a:r>
            <a:r>
              <a:rPr lang="en-IE" sz="2800" dirty="0" err="1">
                <a:solidFill>
                  <a:srgbClr val="A6377D"/>
                </a:solidFill>
                <a:latin typeface="Calibri"/>
                <a:ea typeface="Calibri"/>
                <a:cs typeface="Calibri"/>
                <a:sym typeface="Calibri"/>
              </a:rPr>
              <a:t>kanson</a:t>
            </a:r>
            <a:r>
              <a:rPr lang="en-IE" sz="2800" dirty="0">
                <a:solidFill>
                  <a:srgbClr val="A6377D"/>
                </a:solidFill>
                <a:latin typeface="Calibri"/>
                <a:ea typeface="Calibri"/>
                <a:cs typeface="Calibri"/>
                <a:sym typeface="Calibri"/>
              </a:rPr>
              <a:t>, </a:t>
            </a:r>
            <a:r>
              <a:rPr lang="en-IE" sz="2800" u="sng" dirty="0" err="1">
                <a:solidFill>
                  <a:srgbClr val="A6377D"/>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DayCape</a:t>
            </a:r>
            <a:r>
              <a:rPr lang="en-IE" sz="2800" dirty="0">
                <a:solidFill>
                  <a:srgbClr val="A6377D"/>
                </a:solidFill>
                <a:latin typeface="Calibri"/>
                <a:ea typeface="Calibri"/>
                <a:cs typeface="Calibri"/>
                <a:sym typeface="Calibri"/>
              </a:rPr>
              <a:t>, </a:t>
            </a:r>
            <a:r>
              <a:rPr lang="en-IE" sz="2800" dirty="0" err="1">
                <a:solidFill>
                  <a:srgbClr val="A6377D"/>
                </a:solidFill>
                <a:latin typeface="Calibri"/>
                <a:ea typeface="Calibri"/>
                <a:cs typeface="Calibri"/>
                <a:sym typeface="Calibri"/>
              </a:rPr>
              <a:t>Suedia</a:t>
            </a:r>
            <a:endParaRPr dirty="0"/>
          </a:p>
        </p:txBody>
      </p:sp>
      <p:pic>
        <p:nvPicPr>
          <p:cNvPr id="765" name="Google Shape;765;p51" descr="Digital tools facilitating the lives of children with autism: an interview with the founder of DayCape"/>
          <p:cNvPicPr preferRelativeResize="0"/>
          <p:nvPr/>
        </p:nvPicPr>
        <p:blipFill rotWithShape="1">
          <a:blip r:embed="rId4">
            <a:alphaModFix/>
          </a:blip>
          <a:srcRect l="15833" t="3037" r="7407"/>
          <a:stretch/>
        </p:blipFill>
        <p:spPr>
          <a:xfrm>
            <a:off x="585661" y="2300501"/>
            <a:ext cx="4559817" cy="3600000"/>
          </a:xfrm>
          <a:prstGeom prst="teardrop">
            <a:avLst>
              <a:gd name="adj" fmla="val 100000"/>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2"/>
          <p:cNvSpPr>
            <a:spLocks noGrp="1"/>
          </p:cNvSpPr>
          <p:nvPr>
            <p:ph type="pic" idx="3"/>
          </p:nvPr>
        </p:nvSpPr>
        <p:spPr>
          <a:xfrm>
            <a:off x="1148089" y="1352116"/>
            <a:ext cx="2334700" cy="4149171"/>
          </a:xfrm>
          <a:prstGeom prst="rect">
            <a:avLst/>
          </a:prstGeom>
          <a:solidFill>
            <a:schemeClr val="lt1"/>
          </a:solidFill>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771" name="Google Shape;771;p52">
            <a:hlinkClick r:id="rId3"/>
          </p:cNvPr>
          <p:cNvPicPr preferRelativeResize="0"/>
          <p:nvPr/>
        </p:nvPicPr>
        <p:blipFill rotWithShape="1">
          <a:blip r:embed="rId4">
            <a:alphaModFix/>
          </a:blip>
          <a:srcRect r="47447"/>
          <a:stretch/>
        </p:blipFill>
        <p:spPr>
          <a:xfrm>
            <a:off x="1200695" y="1146613"/>
            <a:ext cx="2229488" cy="4354674"/>
          </a:xfrm>
          <a:prstGeom prst="rect">
            <a:avLst/>
          </a:prstGeom>
          <a:noFill/>
          <a:ln>
            <a:noFill/>
          </a:ln>
        </p:spPr>
      </p:pic>
      <p:pic>
        <p:nvPicPr>
          <p:cNvPr id="772" name="Google Shape;772;p52" descr="Digital tools facilitating the lives of children with autism: an interview with the founder of DayCape"/>
          <p:cNvPicPr preferRelativeResize="0"/>
          <p:nvPr/>
        </p:nvPicPr>
        <p:blipFill rotWithShape="1">
          <a:blip r:embed="rId5">
            <a:alphaModFix/>
          </a:blip>
          <a:srcRect l="15833" t="3037" r="7407"/>
          <a:stretch/>
        </p:blipFill>
        <p:spPr>
          <a:xfrm>
            <a:off x="3920940" y="4847342"/>
            <a:ext cx="2093755" cy="1800000"/>
          </a:xfrm>
          <a:prstGeom prst="teardrop">
            <a:avLst>
              <a:gd name="adj" fmla="val 100000"/>
            </a:avLst>
          </a:prstGeom>
          <a:noFill/>
          <a:ln>
            <a:noFill/>
          </a:ln>
        </p:spPr>
      </p:pic>
      <p:sp>
        <p:nvSpPr>
          <p:cNvPr id="773" name="Google Shape;773;p52"/>
          <p:cNvSpPr/>
          <p:nvPr/>
        </p:nvSpPr>
        <p:spPr>
          <a:xfrm>
            <a:off x="4775800" y="76625"/>
            <a:ext cx="7176600" cy="5424600"/>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i="1" dirty="0">
              <a:solidFill>
                <a:schemeClr val="lt1"/>
              </a:solidFill>
              <a:latin typeface="Calibri"/>
              <a:ea typeface="Calibri"/>
              <a:cs typeface="Calibri"/>
              <a:sym typeface="Calibri"/>
            </a:endParaRPr>
          </a:p>
          <a:p>
            <a:pPr marL="0" marR="0" lvl="0" indent="0" algn="ctr" rtl="0">
              <a:spcBef>
                <a:spcPts val="0"/>
              </a:spcBef>
              <a:spcAft>
                <a:spcPts val="0"/>
              </a:spcAft>
              <a:buNone/>
            </a:pPr>
            <a:r>
              <a:rPr lang="en-IE" sz="2400" i="1" dirty="0" smtClean="0">
                <a:solidFill>
                  <a:schemeClr val="lt1"/>
                </a:solidFill>
                <a:latin typeface="Calibri"/>
                <a:ea typeface="Calibri"/>
                <a:cs typeface="Calibri"/>
                <a:sym typeface="Calibri"/>
              </a:rPr>
              <a:t>”</a:t>
            </a:r>
            <a:r>
              <a:rPr lang="ro-RO" sz="2400" dirty="0" smtClean="0">
                <a:solidFill>
                  <a:schemeClr val="lt1"/>
                </a:solidFill>
                <a:latin typeface="Calibri"/>
                <a:ea typeface="Calibri"/>
                <a:cs typeface="Calibri"/>
                <a:sym typeface="Calibri"/>
              </a:rPr>
              <a:t>Fii tocilar și află cât mai mult d</a:t>
            </a:r>
            <a:r>
              <a:rPr lang="ro-RO" sz="2400" b="0" i="0" dirty="0" smtClean="0">
                <a:solidFill>
                  <a:schemeClr val="lt1"/>
                </a:solidFill>
                <a:latin typeface="Calibri"/>
                <a:ea typeface="Calibri"/>
                <a:cs typeface="Calibri"/>
                <a:sym typeface="Calibri"/>
              </a:rPr>
              <a:t>es</a:t>
            </a:r>
            <a:r>
              <a:rPr lang="ro-RO" sz="2400" dirty="0" smtClean="0">
                <a:solidFill>
                  <a:schemeClr val="lt1"/>
                </a:solidFill>
                <a:latin typeface="Calibri"/>
                <a:ea typeface="Calibri"/>
                <a:cs typeface="Calibri"/>
                <a:sym typeface="Calibri"/>
              </a:rPr>
              <a:t>pre problema pe care vrei să o rezolvi. În calitate de antreprenor social, trebuie să înțelegi unde poți să ai un impact social, cât de bine poți să faci acest lucru și să demonstrezi că poți să faci o diferență. Nu îți va fi la fel de ușor ca unui antrepenor obișnuit care are în vedere doar profitul. Deci trebuie să ai mult mai multe cunoștințe.”</a:t>
            </a:r>
            <a:endParaRPr lang="ro-RO" dirty="0" smtClean="0"/>
          </a:p>
          <a:p>
            <a:pPr marL="0" marR="0" lvl="0" indent="0" algn="ctr" rtl="0">
              <a:spcBef>
                <a:spcPts val="0"/>
              </a:spcBef>
              <a:spcAft>
                <a:spcPts val="0"/>
              </a:spcAft>
              <a:buNone/>
            </a:pPr>
            <a:r>
              <a:rPr lang="en-IE" sz="2400" i="1" dirty="0" smtClean="0">
                <a:solidFill>
                  <a:schemeClr val="lt1"/>
                </a:solidFill>
                <a:latin typeface="Calibri"/>
                <a:ea typeface="Calibri"/>
                <a:cs typeface="Calibri"/>
                <a:sym typeface="Calibri"/>
              </a:rPr>
              <a:t>Anton </a:t>
            </a:r>
            <a:r>
              <a:rPr lang="en-IE" sz="2400" i="1" dirty="0" err="1">
                <a:solidFill>
                  <a:schemeClr val="lt1"/>
                </a:solidFill>
                <a:latin typeface="Calibri"/>
                <a:ea typeface="Calibri"/>
                <a:cs typeface="Calibri"/>
                <a:sym typeface="Calibri"/>
              </a:rPr>
              <a:t>H</a:t>
            </a:r>
            <a:r>
              <a:rPr lang="en-IE" sz="2400" b="0" i="1" dirty="0" err="1">
                <a:solidFill>
                  <a:schemeClr val="lt1"/>
                </a:solidFill>
                <a:latin typeface="Calibri"/>
                <a:ea typeface="Calibri"/>
                <a:cs typeface="Calibri"/>
                <a:sym typeface="Calibri"/>
              </a:rPr>
              <a:t>å</a:t>
            </a:r>
            <a:r>
              <a:rPr lang="en-IE" sz="2400" i="1" dirty="0" err="1">
                <a:solidFill>
                  <a:schemeClr val="lt1"/>
                </a:solidFill>
                <a:latin typeface="Calibri"/>
                <a:ea typeface="Calibri"/>
                <a:cs typeface="Calibri"/>
                <a:sym typeface="Calibri"/>
              </a:rPr>
              <a:t>kanson</a:t>
            </a:r>
            <a:endParaRPr sz="2400" i="1" dirty="0">
              <a:solidFill>
                <a:schemeClr val="lt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lt1"/>
              </a:solidFill>
              <a:latin typeface="Calibri"/>
              <a:ea typeface="Calibri"/>
              <a:cs typeface="Calibri"/>
              <a:sym typeface="Calibri"/>
            </a:endParaRPr>
          </a:p>
        </p:txBody>
      </p:sp>
      <p:sp>
        <p:nvSpPr>
          <p:cNvPr id="774" name="Google Shape;774;p52"/>
          <p:cNvSpPr/>
          <p:nvPr/>
        </p:nvSpPr>
        <p:spPr>
          <a:xfrm>
            <a:off x="2525869" y="76616"/>
            <a:ext cx="3547720" cy="3132561"/>
          </a:xfrm>
          <a:prstGeom prst="star6">
            <a:avLst>
              <a:gd name="adj" fmla="val 28868"/>
              <a:gd name="hf" fmla="val 115470"/>
            </a:avLst>
          </a:prstGeom>
          <a:solidFill>
            <a:srgbClr val="FDA81F"/>
          </a:solidFill>
          <a:ln w="76200" cap="flat" cmpd="sng">
            <a:solidFill>
              <a:srgbClr val="389D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r>
              <a:rPr lang="en-IE" sz="2400" b="1">
                <a:solidFill>
                  <a:schemeClr val="lt1"/>
                </a:solidFill>
                <a:latin typeface="Calibri"/>
                <a:ea typeface="Calibri"/>
                <a:cs typeface="Calibri"/>
                <a:sym typeface="Calibri"/>
              </a:rPr>
              <a:t>Singurul meu sfat către cineva care aspiră să fie un inovator social </a:t>
            </a:r>
            <a:endParaRPr sz="18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53"/>
          <p:cNvSpPr txBox="1"/>
          <p:nvPr/>
        </p:nvSpPr>
        <p:spPr>
          <a:xfrm>
            <a:off x="5186975" y="1762900"/>
            <a:ext cx="7180500" cy="439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Arial"/>
              <a:buNone/>
            </a:pPr>
            <a:r>
              <a:rPr lang="en-IE" sz="4000" i="1">
                <a:solidFill>
                  <a:schemeClr val="lt1"/>
                </a:solidFill>
                <a:latin typeface="Calibri"/>
                <a:ea typeface="Calibri"/>
                <a:cs typeface="Calibri"/>
                <a:sym typeface="Calibri"/>
              </a:rPr>
              <a:t>Abordarea inovării sociale pentru a rezolva provocările sociale</a:t>
            </a:r>
            <a:endParaRPr sz="4000" i="1">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000"/>
              <a:buFont typeface="Arial"/>
              <a:buNone/>
            </a:pPr>
            <a:endParaRPr sz="40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4800"/>
              <a:buFont typeface="Arial"/>
              <a:buNone/>
            </a:pPr>
            <a:r>
              <a:rPr lang="en-IE" sz="4500" b="1">
                <a:solidFill>
                  <a:schemeClr val="lt1"/>
                </a:solidFill>
                <a:latin typeface="Calibri"/>
                <a:ea typeface="Calibri"/>
                <a:cs typeface="Calibri"/>
                <a:sym typeface="Calibri"/>
              </a:rPr>
              <a:t>Obiectivul 5 </a:t>
            </a:r>
            <a:r>
              <a:rPr lang="en-IE" sz="4500">
                <a:solidFill>
                  <a:schemeClr val="lt1"/>
                </a:solidFill>
                <a:latin typeface="Calibri"/>
                <a:ea typeface="Calibri"/>
                <a:cs typeface="Calibri"/>
                <a:sym typeface="Calibri"/>
              </a:rPr>
              <a:t>Egalitate de gen</a:t>
            </a:r>
            <a:endParaRPr sz="1100"/>
          </a:p>
          <a:p>
            <a:pPr marL="0" marR="0" lvl="0" indent="0" algn="l" rtl="0">
              <a:lnSpc>
                <a:spcPct val="90000"/>
              </a:lnSpc>
              <a:spcBef>
                <a:spcPts val="1000"/>
              </a:spcBef>
              <a:spcAft>
                <a:spcPts val="0"/>
              </a:spcAft>
              <a:buClr>
                <a:schemeClr val="lt1"/>
              </a:buClr>
              <a:buSzPts val="6000"/>
              <a:buFont typeface="Arial"/>
              <a:buNone/>
            </a:pPr>
            <a:endParaRPr sz="6000">
              <a:solidFill>
                <a:schemeClr val="lt1"/>
              </a:solidFill>
              <a:latin typeface="Calibri"/>
              <a:ea typeface="Calibri"/>
              <a:cs typeface="Calibri"/>
              <a:sym typeface="Calibri"/>
            </a:endParaRPr>
          </a:p>
        </p:txBody>
      </p:sp>
      <p:pic>
        <p:nvPicPr>
          <p:cNvPr id="780" name="Google Shape;780;p53" descr="A person taking a selfie&#10;&#10;Description automatically generated with medium confidence"/>
          <p:cNvPicPr preferRelativeResize="0">
            <a:picLocks noGrp="1"/>
          </p:cNvPicPr>
          <p:nvPr>
            <p:ph type="pic" idx="3"/>
          </p:nvPr>
        </p:nvPicPr>
        <p:blipFill rotWithShape="1">
          <a:blip r:embed="rId3">
            <a:alphaModFix/>
          </a:blip>
          <a:srcRect l="11315" r="11316"/>
          <a:stretch/>
        </p:blipFill>
        <p:spPr>
          <a:xfrm>
            <a:off x="1590040" y="0"/>
            <a:ext cx="3550920" cy="687913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54"/>
          <p:cNvSpPr txBox="1">
            <a:spLocks noGrp="1"/>
          </p:cNvSpPr>
          <p:nvPr>
            <p:ph type="body" idx="1"/>
          </p:nvPr>
        </p:nvSpPr>
        <p:spPr>
          <a:xfrm>
            <a:off x="534650" y="909975"/>
            <a:ext cx="11122800" cy="5948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F3F3F"/>
              </a:buClr>
              <a:buSzPts val="2400"/>
              <a:buNone/>
            </a:pPr>
            <a:r>
              <a:rPr lang="en-IE" b="1" dirty="0" err="1">
                <a:solidFill>
                  <a:srgbClr val="3F3F3F"/>
                </a:solidFill>
              </a:rPr>
              <a:t>Femeile</a:t>
            </a:r>
            <a:r>
              <a:rPr lang="en-IE" b="1" dirty="0">
                <a:solidFill>
                  <a:srgbClr val="3F3F3F"/>
                </a:solidFill>
              </a:rPr>
              <a:t> </a:t>
            </a:r>
            <a:r>
              <a:rPr lang="en-IE" b="1" dirty="0" err="1">
                <a:solidFill>
                  <a:srgbClr val="3F3F3F"/>
                </a:solidFill>
              </a:rPr>
              <a:t>și</a:t>
            </a:r>
            <a:r>
              <a:rPr lang="en-IE" b="1" dirty="0">
                <a:solidFill>
                  <a:srgbClr val="3F3F3F"/>
                </a:solidFill>
              </a:rPr>
              <a:t> </a:t>
            </a:r>
            <a:r>
              <a:rPr lang="en-IE" b="1" dirty="0" err="1">
                <a:solidFill>
                  <a:srgbClr val="3F3F3F"/>
                </a:solidFill>
              </a:rPr>
              <a:t>fetele</a:t>
            </a:r>
            <a:r>
              <a:rPr lang="en-IE" b="1" dirty="0">
                <a:solidFill>
                  <a:srgbClr val="3F3F3F"/>
                </a:solidFill>
              </a:rPr>
              <a:t> </a:t>
            </a:r>
            <a:r>
              <a:rPr lang="en-IE" b="1" dirty="0" err="1">
                <a:solidFill>
                  <a:srgbClr val="3F3F3F"/>
                </a:solidFill>
              </a:rPr>
              <a:t>trebuie</a:t>
            </a:r>
            <a:r>
              <a:rPr lang="en-IE" b="1" dirty="0">
                <a:solidFill>
                  <a:srgbClr val="3F3F3F"/>
                </a:solidFill>
              </a:rPr>
              <a:t> </a:t>
            </a:r>
            <a:r>
              <a:rPr lang="en-IE" b="1" dirty="0" err="1">
                <a:solidFill>
                  <a:srgbClr val="3F3F3F"/>
                </a:solidFill>
              </a:rPr>
              <a:t>să</a:t>
            </a:r>
            <a:r>
              <a:rPr lang="en-IE" b="1" dirty="0">
                <a:solidFill>
                  <a:srgbClr val="3F3F3F"/>
                </a:solidFill>
              </a:rPr>
              <a:t> fie </a:t>
            </a:r>
            <a:r>
              <a:rPr lang="en-IE" b="1" dirty="0" err="1">
                <a:solidFill>
                  <a:srgbClr val="3F3F3F"/>
                </a:solidFill>
              </a:rPr>
              <a:t>reprezentate</a:t>
            </a:r>
            <a:r>
              <a:rPr lang="en-IE" b="1" dirty="0">
                <a:solidFill>
                  <a:srgbClr val="3F3F3F"/>
                </a:solidFill>
              </a:rPr>
              <a:t> </a:t>
            </a:r>
            <a:r>
              <a:rPr lang="en-IE" b="1" dirty="0" err="1">
                <a:solidFill>
                  <a:srgbClr val="3F3F3F"/>
                </a:solidFill>
              </a:rPr>
              <a:t>în</a:t>
            </a:r>
            <a:r>
              <a:rPr lang="en-IE" b="1" dirty="0">
                <a:solidFill>
                  <a:srgbClr val="3F3F3F"/>
                </a:solidFill>
              </a:rPr>
              <a:t> mod </a:t>
            </a:r>
            <a:r>
              <a:rPr lang="en-IE" b="1" u="sng" dirty="0" err="1">
                <a:solidFill>
                  <a:srgbClr val="3F3F3F"/>
                </a:solidFill>
              </a:rPr>
              <a:t>egal</a:t>
            </a:r>
            <a:r>
              <a:rPr lang="en-IE" b="1" u="sng" dirty="0">
                <a:solidFill>
                  <a:srgbClr val="3F3F3F"/>
                </a:solidFill>
              </a:rPr>
              <a:t> </a:t>
            </a:r>
            <a:r>
              <a:rPr lang="en-IE" b="1" u="sng" dirty="0" err="1">
                <a:solidFill>
                  <a:srgbClr val="3F3F3F"/>
                </a:solidFill>
              </a:rPr>
              <a:t>și</a:t>
            </a:r>
            <a:r>
              <a:rPr lang="en-IE" b="1" u="sng" dirty="0">
                <a:solidFill>
                  <a:srgbClr val="3F3F3F"/>
                </a:solidFill>
              </a:rPr>
              <a:t> </a:t>
            </a:r>
            <a:r>
              <a:rPr lang="en-IE" b="1" u="sng" dirty="0" err="1">
                <a:solidFill>
                  <a:srgbClr val="3F3F3F"/>
                </a:solidFill>
              </a:rPr>
              <a:t>echitabil</a:t>
            </a:r>
            <a:r>
              <a:rPr lang="en-IE" b="1" dirty="0">
                <a:solidFill>
                  <a:srgbClr val="3F3F3F"/>
                </a:solidFill>
              </a:rPr>
              <a:t>.</a:t>
            </a:r>
            <a:endParaRPr dirty="0"/>
          </a:p>
          <a:p>
            <a:pPr marL="0" lvl="0" indent="0" algn="ctr" rtl="0">
              <a:lnSpc>
                <a:spcPct val="100000"/>
              </a:lnSpc>
              <a:spcBef>
                <a:spcPts val="0"/>
              </a:spcBef>
              <a:spcAft>
                <a:spcPts val="0"/>
              </a:spcAft>
              <a:buClr>
                <a:schemeClr val="dk1"/>
              </a:buClr>
              <a:buSzPts val="1000"/>
              <a:buNone/>
            </a:pPr>
            <a:endParaRPr sz="1000" b="1" dirty="0">
              <a:solidFill>
                <a:srgbClr val="3F3F3F"/>
              </a:solidFill>
            </a:endParaRPr>
          </a:p>
          <a:p>
            <a:pPr marL="0" lvl="0" indent="0" algn="ctr" rtl="0">
              <a:lnSpc>
                <a:spcPct val="100000"/>
              </a:lnSpc>
              <a:spcBef>
                <a:spcPts val="0"/>
              </a:spcBef>
              <a:spcAft>
                <a:spcPts val="0"/>
              </a:spcAft>
              <a:buClr>
                <a:srgbClr val="3F3F3F"/>
              </a:buClr>
              <a:buSzPts val="2400"/>
              <a:buNone/>
            </a:pPr>
            <a:r>
              <a:rPr lang="ro-RO" b="1" dirty="0" smtClean="0">
                <a:solidFill>
                  <a:srgbClr val="3F3F3F"/>
                </a:solidFill>
              </a:rPr>
              <a:t>Știați că doar </a:t>
            </a:r>
            <a:r>
              <a:rPr lang="en-IE" b="1" i="0" dirty="0" smtClean="0">
                <a:solidFill>
                  <a:srgbClr val="3F3F3F"/>
                </a:solidFill>
              </a:rPr>
              <a:t>17.5</a:t>
            </a:r>
            <a:r>
              <a:rPr lang="en-IE" b="1" i="0" dirty="0">
                <a:solidFill>
                  <a:srgbClr val="3F3F3F"/>
                </a:solidFill>
              </a:rPr>
              <a:t>% din</a:t>
            </a:r>
            <a:r>
              <a:rPr lang="en-IE" b="1" dirty="0">
                <a:solidFill>
                  <a:srgbClr val="3F3F3F"/>
                </a:solidFill>
              </a:rPr>
              <a:t> </a:t>
            </a:r>
            <a:r>
              <a:rPr lang="ro-RO" b="1" dirty="0" smtClean="0">
                <a:solidFill>
                  <a:srgbClr val="3F3F3F"/>
                </a:solidFill>
              </a:rPr>
              <a:t>forța de muncă globală din domeniile tehnologice o reprezintă  femeile</a:t>
            </a:r>
            <a:r>
              <a:rPr lang="en-IE" b="1" dirty="0" smtClean="0">
                <a:solidFill>
                  <a:srgbClr val="3F3F3F"/>
                </a:solidFill>
              </a:rPr>
              <a:t>? </a:t>
            </a:r>
            <a:endParaRPr b="1" dirty="0">
              <a:solidFill>
                <a:srgbClr val="3F3F3F"/>
              </a:solidFill>
            </a:endParaRPr>
          </a:p>
          <a:p>
            <a:pPr marL="0" lvl="0" indent="0" algn="ctr" rtl="0">
              <a:lnSpc>
                <a:spcPct val="100000"/>
              </a:lnSpc>
              <a:spcBef>
                <a:spcPts val="0"/>
              </a:spcBef>
              <a:spcAft>
                <a:spcPts val="0"/>
              </a:spcAft>
              <a:buClr>
                <a:srgbClr val="3F3F3F"/>
              </a:buClr>
              <a:buSzPts val="2400"/>
              <a:buNone/>
            </a:pPr>
            <a:r>
              <a:rPr lang="en-IE" b="1" dirty="0" err="1">
                <a:solidFill>
                  <a:srgbClr val="3F3F3F"/>
                </a:solidFill>
              </a:rPr>
              <a:t>Și</a:t>
            </a:r>
            <a:r>
              <a:rPr lang="en-IE" b="1" dirty="0">
                <a:solidFill>
                  <a:srgbClr val="3F3F3F"/>
                </a:solidFill>
              </a:rPr>
              <a:t> ca </a:t>
            </a:r>
            <a:r>
              <a:rPr lang="en-IE" b="1" dirty="0" err="1">
                <a:solidFill>
                  <a:srgbClr val="3F3F3F"/>
                </a:solidFill>
              </a:rPr>
              <a:t>femeile</a:t>
            </a:r>
            <a:r>
              <a:rPr lang="en-IE" b="1" dirty="0">
                <a:solidFill>
                  <a:srgbClr val="3F3F3F"/>
                </a:solidFill>
              </a:rPr>
              <a:t> </a:t>
            </a:r>
            <a:r>
              <a:rPr lang="en-IE" b="1" dirty="0" err="1">
                <a:solidFill>
                  <a:srgbClr val="3F3F3F"/>
                </a:solidFill>
              </a:rPr>
              <a:t>dețin</a:t>
            </a:r>
            <a:r>
              <a:rPr lang="en-IE" b="1" dirty="0">
                <a:solidFill>
                  <a:srgbClr val="3F3F3F"/>
                </a:solidFill>
              </a:rPr>
              <a:t> </a:t>
            </a:r>
            <a:r>
              <a:rPr lang="en-IE" b="1" dirty="0" err="1">
                <a:solidFill>
                  <a:srgbClr val="3F3F3F"/>
                </a:solidFill>
              </a:rPr>
              <a:t>doar</a:t>
            </a:r>
            <a:r>
              <a:rPr lang="en-IE" b="1" dirty="0">
                <a:solidFill>
                  <a:srgbClr val="3F3F3F"/>
                </a:solidFill>
              </a:rPr>
              <a:t> </a:t>
            </a:r>
            <a:r>
              <a:rPr lang="en-IE" b="1" i="0" dirty="0">
                <a:solidFill>
                  <a:srgbClr val="3F3F3F"/>
                </a:solidFill>
              </a:rPr>
              <a:t>5% d</a:t>
            </a:r>
            <a:r>
              <a:rPr lang="en-IE" b="1" dirty="0">
                <a:solidFill>
                  <a:srgbClr val="3F3F3F"/>
                </a:solidFill>
              </a:rPr>
              <a:t>in </a:t>
            </a:r>
            <a:r>
              <a:rPr lang="en-IE" b="1" dirty="0" err="1">
                <a:solidFill>
                  <a:srgbClr val="3F3F3F"/>
                </a:solidFill>
              </a:rPr>
              <a:t>pozițiile</a:t>
            </a:r>
            <a:r>
              <a:rPr lang="en-IE" b="1" dirty="0">
                <a:solidFill>
                  <a:srgbClr val="3F3F3F"/>
                </a:solidFill>
              </a:rPr>
              <a:t> de </a:t>
            </a:r>
            <a:r>
              <a:rPr lang="en-IE" b="1" dirty="0" err="1">
                <a:solidFill>
                  <a:srgbClr val="3F3F3F"/>
                </a:solidFill>
              </a:rPr>
              <a:t>conducere</a:t>
            </a:r>
            <a:r>
              <a:rPr lang="en-IE" b="1" i="0" dirty="0">
                <a:solidFill>
                  <a:srgbClr val="3F3F3F"/>
                </a:solidFill>
              </a:rPr>
              <a:t>? </a:t>
            </a:r>
            <a:r>
              <a:rPr lang="en-IE" sz="1800" i="0" u="sng" dirty="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UNESCO</a:t>
            </a:r>
            <a:endParaRPr sz="1800" i="0" dirty="0">
              <a:solidFill>
                <a:srgbClr val="3F3F3F"/>
              </a:solidFill>
            </a:endParaRPr>
          </a:p>
          <a:p>
            <a:pPr marL="0" lvl="0" indent="0" algn="ctr" rtl="0">
              <a:lnSpc>
                <a:spcPct val="100000"/>
              </a:lnSpc>
              <a:spcBef>
                <a:spcPts val="0"/>
              </a:spcBef>
              <a:spcAft>
                <a:spcPts val="0"/>
              </a:spcAft>
              <a:buClr>
                <a:schemeClr val="dk1"/>
              </a:buClr>
              <a:buSzPts val="1000"/>
              <a:buNone/>
            </a:pPr>
            <a:endParaRPr sz="1000" i="0" dirty="0">
              <a:solidFill>
                <a:srgbClr val="A6377D"/>
              </a:solidFill>
            </a:endParaRPr>
          </a:p>
          <a:p>
            <a:pPr marL="342900" lvl="0" indent="-330200" algn="l" rtl="0">
              <a:lnSpc>
                <a:spcPct val="100000"/>
              </a:lnSpc>
              <a:spcBef>
                <a:spcPts val="0"/>
              </a:spcBef>
              <a:spcAft>
                <a:spcPts val="0"/>
              </a:spcAft>
              <a:buClr>
                <a:srgbClr val="3F3F3F"/>
              </a:buClr>
              <a:buSzPts val="2200"/>
              <a:buFont typeface="Arial"/>
              <a:buChar char="•"/>
            </a:pPr>
            <a:r>
              <a:rPr lang="en-IE" sz="2200" dirty="0" err="1">
                <a:solidFill>
                  <a:srgbClr val="3F3F3F"/>
                </a:solidFill>
              </a:rPr>
              <a:t>Aproximativ</a:t>
            </a:r>
            <a:r>
              <a:rPr lang="en-IE" sz="2200" dirty="0">
                <a:solidFill>
                  <a:srgbClr val="3F3F3F"/>
                </a:solidFill>
              </a:rPr>
              <a:t> </a:t>
            </a:r>
            <a:r>
              <a:rPr lang="en-IE" sz="2200" b="1" i="1" dirty="0">
                <a:solidFill>
                  <a:srgbClr val="3F3F3F"/>
                </a:solidFill>
              </a:rPr>
              <a:t>78% </a:t>
            </a:r>
            <a:r>
              <a:rPr lang="en-IE" sz="2200" b="1" i="1" dirty="0" err="1">
                <a:solidFill>
                  <a:srgbClr val="3F3F3F"/>
                </a:solidFill>
              </a:rPr>
              <a:t>dintre</a:t>
            </a:r>
            <a:r>
              <a:rPr lang="en-IE" sz="2200" b="1" i="1" dirty="0">
                <a:solidFill>
                  <a:srgbClr val="3F3F3F"/>
                </a:solidFill>
              </a:rPr>
              <a:t> </a:t>
            </a:r>
            <a:r>
              <a:rPr lang="en-IE" sz="2200" b="1" i="1" dirty="0" err="1">
                <a:solidFill>
                  <a:srgbClr val="3F3F3F"/>
                </a:solidFill>
              </a:rPr>
              <a:t>bărbați</a:t>
            </a:r>
            <a:r>
              <a:rPr lang="en-IE" sz="2200" b="1" i="1" dirty="0">
                <a:solidFill>
                  <a:srgbClr val="3F3F3F"/>
                </a:solidFill>
              </a:rPr>
              <a:t> </a:t>
            </a:r>
            <a:r>
              <a:rPr lang="en-IE" sz="2200" dirty="0" err="1">
                <a:solidFill>
                  <a:srgbClr val="3F3F3F"/>
                </a:solidFill>
              </a:rPr>
              <a:t>sunt</a:t>
            </a:r>
            <a:r>
              <a:rPr lang="en-IE" sz="2200" dirty="0">
                <a:solidFill>
                  <a:srgbClr val="3F3F3F"/>
                </a:solidFill>
              </a:rPr>
              <a:t> </a:t>
            </a:r>
            <a:r>
              <a:rPr lang="en-IE" sz="2200" dirty="0" err="1">
                <a:solidFill>
                  <a:srgbClr val="3F3F3F"/>
                </a:solidFill>
              </a:rPr>
              <a:t>în</a:t>
            </a:r>
            <a:r>
              <a:rPr lang="en-IE" sz="2200" dirty="0">
                <a:solidFill>
                  <a:srgbClr val="3F3F3F"/>
                </a:solidFill>
              </a:rPr>
              <a:t> </a:t>
            </a:r>
            <a:r>
              <a:rPr lang="en-IE" sz="2200" u="sng" dirty="0" err="1">
                <a:solidFill>
                  <a:schemeClr val="hlink"/>
                </a:solidFill>
                <a:hlinkClick r:id="rId4"/>
              </a:rPr>
              <a:t>câmpul</a:t>
            </a:r>
            <a:r>
              <a:rPr lang="en-IE" sz="2200" u="sng" dirty="0">
                <a:solidFill>
                  <a:schemeClr val="hlink"/>
                </a:solidFill>
                <a:hlinkClick r:id="rId4"/>
              </a:rPr>
              <a:t> </a:t>
            </a:r>
            <a:r>
              <a:rPr lang="en-IE" sz="2200" u="sng" dirty="0" err="1">
                <a:solidFill>
                  <a:schemeClr val="hlink"/>
                </a:solidFill>
                <a:hlinkClick r:id="rId4"/>
              </a:rPr>
              <a:t>muncii</a:t>
            </a:r>
            <a:r>
              <a:rPr lang="en-IE" sz="2200" dirty="0">
                <a:solidFill>
                  <a:srgbClr val="3F3F3F"/>
                </a:solidFill>
              </a:rPr>
              <a:t>, </a:t>
            </a:r>
            <a:r>
              <a:rPr lang="en-IE" sz="2200" dirty="0" err="1">
                <a:solidFill>
                  <a:srgbClr val="3F3F3F"/>
                </a:solidFill>
              </a:rPr>
              <a:t>comparativ</a:t>
            </a:r>
            <a:r>
              <a:rPr lang="en-IE" sz="2200" dirty="0">
                <a:solidFill>
                  <a:srgbClr val="3F3F3F"/>
                </a:solidFill>
              </a:rPr>
              <a:t> cu </a:t>
            </a:r>
            <a:r>
              <a:rPr lang="en-IE" sz="2200" b="1" i="1" dirty="0">
                <a:solidFill>
                  <a:srgbClr val="3F3F3F"/>
                </a:solidFill>
              </a:rPr>
              <a:t>55% </a:t>
            </a:r>
            <a:r>
              <a:rPr lang="en-IE" sz="2200" b="1" i="1" dirty="0" err="1">
                <a:solidFill>
                  <a:srgbClr val="3F3F3F"/>
                </a:solidFill>
              </a:rPr>
              <a:t>dintre</a:t>
            </a:r>
            <a:r>
              <a:rPr lang="en-IE" sz="2200" b="1" i="1" dirty="0">
                <a:solidFill>
                  <a:srgbClr val="3F3F3F"/>
                </a:solidFill>
              </a:rPr>
              <a:t> </a:t>
            </a:r>
            <a:r>
              <a:rPr lang="en-IE" sz="2200" b="1" i="1" dirty="0" err="1">
                <a:solidFill>
                  <a:srgbClr val="3F3F3F"/>
                </a:solidFill>
              </a:rPr>
              <a:t>femei</a:t>
            </a:r>
            <a:r>
              <a:rPr lang="en-IE" sz="2200" b="1" i="1" dirty="0">
                <a:solidFill>
                  <a:srgbClr val="3F3F3F"/>
                </a:solidFill>
              </a:rPr>
              <a:t>,  </a:t>
            </a:r>
            <a:r>
              <a:rPr lang="en-IE" sz="2200" dirty="0">
                <a:solidFill>
                  <a:srgbClr val="3F3F3F"/>
                </a:solidFill>
              </a:rPr>
              <a:t>la </a:t>
            </a:r>
            <a:r>
              <a:rPr lang="en-IE" sz="2200" dirty="0" err="1">
                <a:solidFill>
                  <a:srgbClr val="3F3F3F"/>
                </a:solidFill>
              </a:rPr>
              <a:t>nivel</a:t>
            </a:r>
            <a:r>
              <a:rPr lang="en-IE" sz="2200" dirty="0">
                <a:solidFill>
                  <a:srgbClr val="3F3F3F"/>
                </a:solidFill>
              </a:rPr>
              <a:t> global. </a:t>
            </a:r>
            <a:r>
              <a:rPr lang="en-IE" sz="2200" dirty="0" err="1">
                <a:solidFill>
                  <a:srgbClr val="3F3F3F"/>
                </a:solidFill>
              </a:rPr>
              <a:t>Femeile</a:t>
            </a:r>
            <a:r>
              <a:rPr lang="en-IE" sz="2200" dirty="0">
                <a:solidFill>
                  <a:srgbClr val="3F3F3F"/>
                </a:solidFill>
              </a:rPr>
              <a:t> nu au </a:t>
            </a:r>
            <a:r>
              <a:rPr lang="en-IE" sz="2200" b="1" i="1" dirty="0" err="1" smtClean="0">
                <a:solidFill>
                  <a:srgbClr val="3F3F3F"/>
                </a:solidFill>
              </a:rPr>
              <a:t>independenț</a:t>
            </a:r>
            <a:r>
              <a:rPr lang="ro-RO" sz="2200" b="1" i="1" dirty="0" smtClean="0">
                <a:solidFill>
                  <a:srgbClr val="3F3F3F"/>
                </a:solidFill>
              </a:rPr>
              <a:t>ă</a:t>
            </a:r>
            <a:r>
              <a:rPr lang="en-IE" sz="2200" b="1" i="1" dirty="0" smtClean="0">
                <a:solidFill>
                  <a:srgbClr val="3F3F3F"/>
                </a:solidFill>
              </a:rPr>
              <a:t> </a:t>
            </a:r>
            <a:r>
              <a:rPr lang="en-IE" sz="2200" b="1" i="1" dirty="0" err="1">
                <a:solidFill>
                  <a:srgbClr val="3F3F3F"/>
                </a:solidFill>
              </a:rPr>
              <a:t>financiară</a:t>
            </a:r>
            <a:r>
              <a:rPr lang="en-IE" sz="2200" dirty="0">
                <a:solidFill>
                  <a:srgbClr val="3F3F3F"/>
                </a:solidFill>
              </a:rPr>
              <a:t>, </a:t>
            </a:r>
            <a:r>
              <a:rPr lang="ro-RO" sz="2200" dirty="0" smtClean="0">
                <a:solidFill>
                  <a:srgbClr val="3F3F3F"/>
                </a:solidFill>
              </a:rPr>
              <a:t>în comparație cu bărbații.  În unele țări, femeile încă nu au acces la cărți de credite, deschiderea unui cont bancar sau chiar la un loc de muncă</a:t>
            </a:r>
            <a:r>
              <a:rPr lang="en-IE" sz="2200" dirty="0" smtClean="0">
                <a:solidFill>
                  <a:srgbClr val="3F3F3F"/>
                </a:solidFill>
              </a:rPr>
              <a:t>. </a:t>
            </a:r>
            <a:endParaRPr sz="2200" dirty="0"/>
          </a:p>
          <a:p>
            <a:pPr marL="342900" lvl="0" indent="-330200" algn="l" rtl="0">
              <a:lnSpc>
                <a:spcPct val="100000"/>
              </a:lnSpc>
              <a:spcBef>
                <a:spcPts val="0"/>
              </a:spcBef>
              <a:spcAft>
                <a:spcPts val="0"/>
              </a:spcAft>
              <a:buClr>
                <a:srgbClr val="3F3F3F"/>
              </a:buClr>
              <a:buSzPts val="2200"/>
              <a:buFont typeface="Arial"/>
              <a:buChar char="•"/>
            </a:pPr>
            <a:r>
              <a:rPr lang="en-IE" sz="2200" dirty="0">
                <a:solidFill>
                  <a:srgbClr val="3F3F3F"/>
                </a:solidFill>
              </a:rPr>
              <a:t>S-au </a:t>
            </a:r>
            <a:r>
              <a:rPr lang="ro-RO" sz="2200" dirty="0" smtClean="0">
                <a:solidFill>
                  <a:srgbClr val="3F3F3F"/>
                </a:solidFill>
              </a:rPr>
              <a:t>făcut unii pași înspre normalitate: tot mai puține fete sunt forțate să se </a:t>
            </a:r>
            <a:r>
              <a:rPr lang="ro-RO" sz="2200" b="1" i="1" dirty="0" smtClean="0">
                <a:solidFill>
                  <a:srgbClr val="3F3F3F"/>
                </a:solidFill>
              </a:rPr>
              <a:t>căsătorească devreme</a:t>
            </a:r>
            <a:r>
              <a:rPr lang="ro-RO" sz="2200" dirty="0" smtClean="0">
                <a:solidFill>
                  <a:srgbClr val="3F3F3F"/>
                </a:solidFill>
              </a:rPr>
              <a:t> și tot mai multe femei au </a:t>
            </a:r>
            <a:r>
              <a:rPr lang="ro-RO" sz="2200" b="1" i="1" dirty="0" smtClean="0">
                <a:solidFill>
                  <a:srgbClr val="3F3F3F"/>
                </a:solidFill>
              </a:rPr>
              <a:t>roluri de leadership, </a:t>
            </a:r>
            <a:r>
              <a:rPr lang="ro-RO" sz="2200" dirty="0" smtClean="0">
                <a:solidFill>
                  <a:srgbClr val="3F3F3F"/>
                </a:solidFill>
              </a:rPr>
              <a:t>dar, totuși, numărul este încă mic. În 2020 25% făceau parte din parlamentele naționale și 36% erau în guvernele </a:t>
            </a:r>
            <a:r>
              <a:rPr lang="en-IE" sz="2200" dirty="0" smtClean="0">
                <a:solidFill>
                  <a:srgbClr val="3F3F3F"/>
                </a:solidFill>
              </a:rPr>
              <a:t>locale</a:t>
            </a:r>
            <a:r>
              <a:rPr lang="en-IE" sz="2200" dirty="0">
                <a:solidFill>
                  <a:srgbClr val="3F3F3F"/>
                </a:solidFill>
              </a:rPr>
              <a:t>.  </a:t>
            </a:r>
            <a:endParaRPr sz="2200" dirty="0"/>
          </a:p>
          <a:p>
            <a:pPr marL="342900" lvl="0" indent="-330200" algn="l" rtl="0">
              <a:lnSpc>
                <a:spcPct val="100000"/>
              </a:lnSpc>
              <a:spcBef>
                <a:spcPts val="0"/>
              </a:spcBef>
              <a:spcAft>
                <a:spcPts val="0"/>
              </a:spcAft>
              <a:buClr>
                <a:srgbClr val="3F3F3F"/>
              </a:buClr>
              <a:buSzPts val="2200"/>
              <a:buFont typeface="Arial"/>
              <a:buChar char="•"/>
            </a:pPr>
            <a:r>
              <a:rPr lang="ro-RO" sz="2200" dirty="0" smtClean="0">
                <a:solidFill>
                  <a:srgbClr val="3F3F3F"/>
                </a:solidFill>
              </a:rPr>
              <a:t>COVID a dus la creșterea </a:t>
            </a:r>
            <a:r>
              <a:rPr lang="ro-RO" sz="2200" b="1" i="1" dirty="0" smtClean="0">
                <a:solidFill>
                  <a:srgbClr val="3F3F3F"/>
                </a:solidFill>
              </a:rPr>
              <a:t>violențelor</a:t>
            </a:r>
            <a:r>
              <a:rPr lang="ro-RO" sz="2200" dirty="0" smtClean="0">
                <a:solidFill>
                  <a:srgbClr val="3F3F3F"/>
                </a:solidFill>
              </a:rPr>
              <a:t> împotriva femeilor și fetelor (fizice, sexuale și psihologice) cu 30% în unele țări</a:t>
            </a:r>
            <a:r>
              <a:rPr lang="en-IE" sz="2200" dirty="0" smtClean="0">
                <a:solidFill>
                  <a:srgbClr val="3F3F3F"/>
                </a:solidFill>
              </a:rPr>
              <a:t>. </a:t>
            </a:r>
            <a:endParaRPr sz="2200" dirty="0"/>
          </a:p>
          <a:p>
            <a:pPr marL="342900" lvl="0" indent="-330200" algn="l" rtl="0">
              <a:lnSpc>
                <a:spcPct val="100000"/>
              </a:lnSpc>
              <a:spcBef>
                <a:spcPts val="0"/>
              </a:spcBef>
              <a:spcAft>
                <a:spcPts val="0"/>
              </a:spcAft>
              <a:buClr>
                <a:srgbClr val="3F3F3F"/>
              </a:buClr>
              <a:buSzPts val="2200"/>
              <a:buFont typeface="Arial"/>
              <a:buChar char="•"/>
            </a:pPr>
            <a:r>
              <a:rPr lang="ro-RO" sz="2200" dirty="0" smtClean="0">
                <a:solidFill>
                  <a:srgbClr val="3F3F3F"/>
                </a:solidFill>
              </a:rPr>
              <a:t>Femeile domină </a:t>
            </a:r>
            <a:r>
              <a:rPr lang="ro-RO" sz="2200" b="1" i="1" dirty="0" smtClean="0">
                <a:solidFill>
                  <a:srgbClr val="3F3F3F"/>
                </a:solidFill>
              </a:rPr>
              <a:t>linia întâi</a:t>
            </a:r>
            <a:r>
              <a:rPr lang="ro-RO" sz="2200" dirty="0" smtClean="0">
                <a:solidFill>
                  <a:srgbClr val="3F3F3F"/>
                </a:solidFill>
              </a:rPr>
              <a:t>, reprezentând 70% din angajații în sănătate și asistență socială și sunt mult mai expuse în fața </a:t>
            </a:r>
            <a:r>
              <a:rPr lang="en-IE" sz="2200" dirty="0" smtClean="0">
                <a:solidFill>
                  <a:srgbClr val="3F3F3F"/>
                </a:solidFill>
              </a:rPr>
              <a:t>COVID-19</a:t>
            </a:r>
            <a:r>
              <a:rPr lang="en-IE" sz="2200" dirty="0">
                <a:solidFill>
                  <a:srgbClr val="3F3F3F"/>
                </a:solidFill>
              </a:rPr>
              <a:t>. </a:t>
            </a:r>
            <a:endParaRPr sz="2200" dirty="0"/>
          </a:p>
        </p:txBody>
      </p:sp>
      <p:sp>
        <p:nvSpPr>
          <p:cNvPr id="786" name="Google Shape;786;p54"/>
          <p:cNvSpPr txBox="1">
            <a:spLocks noGrp="1"/>
          </p:cNvSpPr>
          <p:nvPr>
            <p:ph type="body" idx="2"/>
          </p:nvPr>
        </p:nvSpPr>
        <p:spPr>
          <a:xfrm>
            <a:off x="1864100" y="95525"/>
            <a:ext cx="8776800" cy="697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5400"/>
              <a:buNone/>
            </a:pPr>
            <a:r>
              <a:rPr lang="en-IE" sz="5400" b="1">
                <a:solidFill>
                  <a:srgbClr val="3F3F3F"/>
                </a:solidFill>
              </a:rPr>
              <a:t>Obiectivul 5 Egalitate de gen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5"/>
          <p:cNvSpPr txBox="1">
            <a:spLocks noGrp="1"/>
          </p:cNvSpPr>
          <p:nvPr>
            <p:ph type="body" idx="1"/>
          </p:nvPr>
        </p:nvSpPr>
        <p:spPr>
          <a:xfrm>
            <a:off x="550178" y="11"/>
            <a:ext cx="10217100" cy="81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4000"/>
              <a:buNone/>
            </a:pPr>
            <a:r>
              <a:rPr lang="en-IE" sz="4000" b="1">
                <a:solidFill>
                  <a:srgbClr val="3F3F3F"/>
                </a:solidFill>
              </a:rPr>
              <a:t>Egalitate de gen -  Soluții și oportunități </a:t>
            </a:r>
            <a:endParaRPr/>
          </a:p>
        </p:txBody>
      </p:sp>
      <p:sp>
        <p:nvSpPr>
          <p:cNvPr id="792" name="Google Shape;792;p55"/>
          <p:cNvSpPr txBox="1">
            <a:spLocks noGrp="1"/>
          </p:cNvSpPr>
          <p:nvPr>
            <p:ph type="body" idx="3"/>
          </p:nvPr>
        </p:nvSpPr>
        <p:spPr>
          <a:xfrm>
            <a:off x="451024" y="743650"/>
            <a:ext cx="7705551" cy="603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48135"/>
              </a:buClr>
              <a:buSzPts val="2400"/>
              <a:buNone/>
            </a:pPr>
            <a:r>
              <a:rPr lang="ro-RO" sz="2200" b="1" dirty="0" smtClean="0">
                <a:solidFill>
                  <a:srgbClr val="548135"/>
                </a:solidFill>
              </a:rPr>
              <a:t>Banking prin telefoanele mobile -  </a:t>
            </a:r>
            <a:r>
              <a:rPr lang="ro-RO" sz="2200" dirty="0" smtClean="0">
                <a:solidFill>
                  <a:srgbClr val="3F3F3F"/>
                </a:solidFill>
              </a:rPr>
              <a:t>femeile pot lua decizii cu privire la viață și gospodărie, educația copiilor și planificarea familială. Simplifică transferurile directe de cash pentru organizațiile de întrajutorare</a:t>
            </a:r>
            <a:r>
              <a:rPr lang="en-IE" sz="2200" dirty="0" smtClean="0">
                <a:solidFill>
                  <a:srgbClr val="3F3F3F"/>
                </a:solidFill>
              </a:rPr>
              <a:t>. </a:t>
            </a:r>
            <a:endParaRPr sz="3400" dirty="0"/>
          </a:p>
          <a:p>
            <a:pPr marL="0" lvl="0" indent="0" algn="l" rtl="0">
              <a:lnSpc>
                <a:spcPct val="90000"/>
              </a:lnSpc>
              <a:spcBef>
                <a:spcPts val="1000"/>
              </a:spcBef>
              <a:spcAft>
                <a:spcPts val="0"/>
              </a:spcAft>
              <a:buClr>
                <a:srgbClr val="009FD8"/>
              </a:buClr>
              <a:buSzPts val="2400"/>
              <a:buNone/>
            </a:pPr>
            <a:r>
              <a:rPr lang="ro-RO" sz="2200" b="1" dirty="0" smtClean="0">
                <a:solidFill>
                  <a:srgbClr val="009FD8"/>
                </a:solidFill>
              </a:rPr>
              <a:t>Platformele de E-learning </a:t>
            </a:r>
            <a:r>
              <a:rPr lang="ro-RO" sz="2200" dirty="0" smtClean="0">
                <a:solidFill>
                  <a:srgbClr val="3F3F3F"/>
                </a:solidFill>
              </a:rPr>
              <a:t>ajută antreprenoarele, în special cele marginalizate din cauza vârstei, etniei, educației</a:t>
            </a:r>
            <a:r>
              <a:rPr lang="en-IE" sz="2200" dirty="0" smtClean="0">
                <a:solidFill>
                  <a:srgbClr val="3F3F3F"/>
                </a:solidFill>
              </a:rPr>
              <a:t>...</a:t>
            </a:r>
            <a:endParaRPr sz="3400" dirty="0"/>
          </a:p>
          <a:p>
            <a:pPr marL="0" lvl="0" indent="0" algn="l" rtl="0">
              <a:lnSpc>
                <a:spcPct val="90000"/>
              </a:lnSpc>
              <a:spcBef>
                <a:spcPts val="1000"/>
              </a:spcBef>
              <a:spcAft>
                <a:spcPts val="0"/>
              </a:spcAft>
              <a:buClr>
                <a:srgbClr val="E48E02"/>
              </a:buClr>
              <a:buSzPts val="2400"/>
              <a:buNone/>
            </a:pPr>
            <a:r>
              <a:rPr lang="en-IE" sz="2200" b="1" dirty="0" err="1">
                <a:solidFill>
                  <a:srgbClr val="E48E02"/>
                </a:solidFill>
              </a:rPr>
              <a:t>Blockchain</a:t>
            </a:r>
            <a:r>
              <a:rPr lang="en-IE" sz="2200" b="1" dirty="0">
                <a:solidFill>
                  <a:srgbClr val="3F3F3F"/>
                </a:solidFill>
              </a:rPr>
              <a:t> - </a:t>
            </a:r>
            <a:r>
              <a:rPr lang="ro-RO" sz="2200" dirty="0" smtClean="0">
                <a:solidFill>
                  <a:srgbClr val="3F3F3F"/>
                </a:solidFill>
              </a:rPr>
              <a:t>pentru</a:t>
            </a:r>
            <a:r>
              <a:rPr lang="ro-RO" sz="2200" b="1" dirty="0" smtClean="0">
                <a:solidFill>
                  <a:srgbClr val="3F3F3F"/>
                </a:solidFill>
              </a:rPr>
              <a:t> </a:t>
            </a:r>
            <a:r>
              <a:rPr lang="ro-RO" sz="2200" dirty="0" smtClean="0">
                <a:solidFill>
                  <a:srgbClr val="3F3F3F"/>
                </a:solidFill>
              </a:rPr>
              <a:t>stocarea identităților refugiaților; înregistrări care pot fi urmărite și accesate de oriunde; transferuri necostisitoare (economii, ajutor financiar</a:t>
            </a:r>
            <a:r>
              <a:rPr lang="en-IE" sz="2200" dirty="0" smtClean="0">
                <a:solidFill>
                  <a:srgbClr val="3F3F3F"/>
                </a:solidFill>
              </a:rPr>
              <a:t>) </a:t>
            </a:r>
            <a:endParaRPr sz="3400" dirty="0"/>
          </a:p>
          <a:p>
            <a:pPr marL="0" lvl="0" indent="0" algn="l" rtl="0">
              <a:lnSpc>
                <a:spcPct val="90000"/>
              </a:lnSpc>
              <a:spcBef>
                <a:spcPts val="1000"/>
              </a:spcBef>
              <a:spcAft>
                <a:spcPts val="0"/>
              </a:spcAft>
              <a:buClr>
                <a:srgbClr val="A6377D"/>
              </a:buClr>
              <a:buSzPts val="2400"/>
              <a:buNone/>
            </a:pPr>
            <a:r>
              <a:rPr lang="ro-RO" sz="2200" b="1" dirty="0" smtClean="0">
                <a:solidFill>
                  <a:srgbClr val="A6377D"/>
                </a:solidFill>
              </a:rPr>
              <a:t>Rețele globale digitale pentru inovare, ale femeilor  - </a:t>
            </a:r>
            <a:r>
              <a:rPr lang="ro-RO" sz="2200" dirty="0" smtClean="0">
                <a:solidFill>
                  <a:srgbClr val="3F3F3F"/>
                </a:solidFill>
              </a:rPr>
              <a:t>conectează sfaturile, instrumentele, educația, evenimentele și expertiză, astfel încât să crească, să se susțină și să își dezvolte afacerea</a:t>
            </a:r>
            <a:r>
              <a:rPr lang="en-IE" sz="2200" dirty="0" smtClean="0">
                <a:solidFill>
                  <a:srgbClr val="3F3F3F"/>
                </a:solidFill>
              </a:rPr>
              <a:t>.  </a:t>
            </a:r>
            <a:endParaRPr sz="3400" dirty="0"/>
          </a:p>
          <a:p>
            <a:pPr marL="0" lvl="0" indent="0" algn="l" rtl="0">
              <a:lnSpc>
                <a:spcPct val="90000"/>
              </a:lnSpc>
              <a:spcBef>
                <a:spcPts val="1000"/>
              </a:spcBef>
              <a:spcAft>
                <a:spcPts val="0"/>
              </a:spcAft>
              <a:buClr>
                <a:srgbClr val="ED2A59"/>
              </a:buClr>
              <a:buSzPts val="2400"/>
              <a:buNone/>
            </a:pPr>
            <a:r>
              <a:rPr lang="ro-RO" sz="2200" b="1" dirty="0" smtClean="0">
                <a:solidFill>
                  <a:srgbClr val="ED2A59"/>
                </a:solidFill>
              </a:rPr>
              <a:t>Platforme de E-comerț  - </a:t>
            </a:r>
            <a:r>
              <a:rPr lang="ro-RO" sz="2200" dirty="0" smtClean="0">
                <a:solidFill>
                  <a:srgbClr val="3F3F3F"/>
                </a:solidFill>
              </a:rPr>
              <a:t>femeile pot să cumpere de la </a:t>
            </a:r>
            <a:r>
              <a:rPr lang="ro-RO" sz="2200" b="1" u="sng" dirty="0" smtClean="0">
                <a:solidFill>
                  <a:schemeClr val="hlink"/>
                </a:solidFill>
                <a:hlinkClick r:id="rId3"/>
              </a:rPr>
              <a:t>Buy from Women</a:t>
            </a:r>
            <a:r>
              <a:rPr lang="ro-RO" sz="2200" dirty="0" smtClean="0">
                <a:solidFill>
                  <a:srgbClr val="3F3F3F"/>
                </a:solidFill>
              </a:rPr>
              <a:t> (BfW) în domeniul agricol, retail etc și să aibă acces la pământ, informație, piețe și finanțe în aceste domenii. </a:t>
            </a:r>
            <a:r>
              <a:rPr lang="ro-RO" sz="2000" dirty="0" smtClean="0">
                <a:solidFill>
                  <a:srgbClr val="3F3F3F"/>
                </a:solidFill>
              </a:rPr>
              <a:t>Vezi mai multe exemple si soluții </a:t>
            </a:r>
            <a:r>
              <a:rPr lang="en-IE" sz="2000" u="sng" dirty="0" err="1" smtClean="0">
                <a:solidFill>
                  <a:schemeClr val="hlink"/>
                </a:solidFill>
                <a:hlinkClick r:id="rId4"/>
              </a:rPr>
              <a:t>aici</a:t>
            </a:r>
            <a:r>
              <a:rPr lang="en-IE" sz="2200" dirty="0" smtClean="0">
                <a:solidFill>
                  <a:srgbClr val="3F3F3F"/>
                </a:solidFill>
              </a:rPr>
              <a:t> </a:t>
            </a:r>
            <a:endParaRPr sz="1800" dirty="0">
              <a:solidFill>
                <a:srgbClr val="3F3F3F"/>
              </a:solidFill>
            </a:endParaRPr>
          </a:p>
        </p:txBody>
      </p:sp>
      <p:sp>
        <p:nvSpPr>
          <p:cNvPr id="793" name="Google Shape;793;p55"/>
          <p:cNvSpPr txBox="1"/>
          <p:nvPr/>
        </p:nvSpPr>
        <p:spPr>
          <a:xfrm>
            <a:off x="8156576" y="6119813"/>
            <a:ext cx="3523974"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o-RO" sz="1800" b="1" i="1" dirty="0" smtClean="0">
                <a:solidFill>
                  <a:srgbClr val="548135"/>
                </a:solidFill>
                <a:latin typeface="Calibri"/>
                <a:ea typeface="Calibri"/>
                <a:cs typeface="Calibri"/>
                <a:sym typeface="Calibri"/>
              </a:rPr>
              <a:t>Femeile reprezintă 43% din forța de muncă din agricultură </a:t>
            </a:r>
            <a:endParaRPr lang="ro-RO" sz="1800" b="1" dirty="0">
              <a:solidFill>
                <a:schemeClr val="dk1"/>
              </a:solidFill>
              <a:latin typeface="Calibri"/>
              <a:ea typeface="Calibri"/>
              <a:cs typeface="Calibri"/>
              <a:sym typeface="Calibri"/>
            </a:endParaRPr>
          </a:p>
        </p:txBody>
      </p:sp>
      <p:pic>
        <p:nvPicPr>
          <p:cNvPr id="794" name="Google Shape;794;p55" descr="A picture containing outdoor, grass, person, yellow&#10;&#10;Description automatically generated"/>
          <p:cNvPicPr preferRelativeResize="0">
            <a:picLocks noGrp="1"/>
          </p:cNvPicPr>
          <p:nvPr>
            <p:ph type="pic" idx="2"/>
          </p:nvPr>
        </p:nvPicPr>
        <p:blipFill rotWithShape="1">
          <a:blip r:embed="rId5">
            <a:alphaModFix/>
          </a:blip>
          <a:srcRect l="29265" r="29265"/>
          <a:stretch/>
        </p:blipFill>
        <p:spPr>
          <a:xfrm>
            <a:off x="8346650" y="1168550"/>
            <a:ext cx="3333900" cy="47973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6"/>
          <p:cNvSpPr txBox="1">
            <a:spLocks noGrp="1"/>
          </p:cNvSpPr>
          <p:nvPr>
            <p:ph type="body" idx="2"/>
          </p:nvPr>
        </p:nvSpPr>
        <p:spPr>
          <a:xfrm>
            <a:off x="5511800" y="544650"/>
            <a:ext cx="6409200" cy="576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None/>
            </a:pPr>
            <a:r>
              <a:rPr lang="en-IE" sz="4400" i="1" dirty="0" err="1"/>
              <a:t>Inovare</a:t>
            </a:r>
            <a:r>
              <a:rPr lang="en-IE" sz="4400" i="1" dirty="0"/>
              <a:t> Social </a:t>
            </a:r>
            <a:r>
              <a:rPr lang="en-IE" sz="4400" i="1" dirty="0" err="1"/>
              <a:t>Digitală</a:t>
            </a:r>
            <a:r>
              <a:rPr lang="en-IE" sz="4400" i="1" dirty="0"/>
              <a:t> </a:t>
            </a:r>
            <a:endParaRPr dirty="0"/>
          </a:p>
          <a:p>
            <a:pPr marL="0" lvl="0" indent="0" algn="l" rtl="0">
              <a:lnSpc>
                <a:spcPct val="90000"/>
              </a:lnSpc>
              <a:spcBef>
                <a:spcPts val="1000"/>
              </a:spcBef>
              <a:spcAft>
                <a:spcPts val="0"/>
              </a:spcAft>
              <a:buClr>
                <a:schemeClr val="lt1"/>
              </a:buClr>
              <a:buSzPts val="1000"/>
              <a:buNone/>
            </a:pPr>
            <a:endParaRPr sz="1000" b="1" dirty="0"/>
          </a:p>
          <a:p>
            <a:pPr marL="0" lvl="0" indent="0" algn="l" rtl="0">
              <a:lnSpc>
                <a:spcPct val="90000"/>
              </a:lnSpc>
              <a:spcBef>
                <a:spcPts val="1000"/>
              </a:spcBef>
              <a:spcAft>
                <a:spcPts val="0"/>
              </a:spcAft>
              <a:buClr>
                <a:schemeClr val="lt1"/>
              </a:buClr>
              <a:buSzPts val="5400"/>
              <a:buNone/>
            </a:pPr>
            <a:r>
              <a:rPr lang="en-IE" sz="4300" b="1" dirty="0" err="1"/>
              <a:t>Obiectivele</a:t>
            </a:r>
            <a:r>
              <a:rPr lang="en-IE" sz="4300" b="1" dirty="0"/>
              <a:t> 6, 7, 8, 9, 10, 11</a:t>
            </a:r>
            <a:endParaRPr sz="1300" dirty="0"/>
          </a:p>
          <a:p>
            <a:pPr marL="571500" lvl="0" indent="-508000" algn="l" rtl="0">
              <a:lnSpc>
                <a:spcPct val="90000"/>
              </a:lnSpc>
              <a:spcBef>
                <a:spcPts val="1000"/>
              </a:spcBef>
              <a:spcAft>
                <a:spcPts val="0"/>
              </a:spcAft>
              <a:buClr>
                <a:schemeClr val="lt1"/>
              </a:buClr>
              <a:buSzPts val="1000"/>
              <a:buFont typeface="Arial"/>
              <a:buNone/>
            </a:pPr>
            <a:endParaRPr sz="1000" dirty="0"/>
          </a:p>
          <a:p>
            <a:pPr marL="571500" lvl="0" indent="-571500" algn="l" rtl="0">
              <a:lnSpc>
                <a:spcPct val="90000"/>
              </a:lnSpc>
              <a:spcBef>
                <a:spcPts val="1000"/>
              </a:spcBef>
              <a:spcAft>
                <a:spcPts val="0"/>
              </a:spcAft>
              <a:buClr>
                <a:schemeClr val="lt1"/>
              </a:buClr>
              <a:buSzPts val="3600"/>
              <a:buFont typeface="Arial"/>
              <a:buChar char="•"/>
            </a:pPr>
            <a:r>
              <a:rPr lang="en-IE" sz="3600" dirty="0" err="1" smtClean="0"/>
              <a:t>Ap</a:t>
            </a:r>
            <a:r>
              <a:rPr lang="ro-RO" sz="3600" dirty="0" smtClean="0"/>
              <a:t>ă</a:t>
            </a:r>
            <a:r>
              <a:rPr lang="en-IE" sz="3600" dirty="0" smtClean="0"/>
              <a:t> </a:t>
            </a:r>
            <a:r>
              <a:rPr lang="en-IE" sz="3600" dirty="0" err="1"/>
              <a:t>curată</a:t>
            </a:r>
            <a:endParaRPr dirty="0"/>
          </a:p>
          <a:p>
            <a:pPr marL="571500" lvl="0" indent="-571500" algn="l" rtl="0">
              <a:lnSpc>
                <a:spcPct val="90000"/>
              </a:lnSpc>
              <a:spcBef>
                <a:spcPts val="1000"/>
              </a:spcBef>
              <a:spcAft>
                <a:spcPts val="0"/>
              </a:spcAft>
              <a:buClr>
                <a:schemeClr val="lt1"/>
              </a:buClr>
              <a:buSzPts val="3600"/>
              <a:buFont typeface="Arial"/>
              <a:buChar char="•"/>
            </a:pPr>
            <a:r>
              <a:rPr lang="en-IE" sz="3600" dirty="0" err="1"/>
              <a:t>Energie</a:t>
            </a:r>
            <a:endParaRPr dirty="0"/>
          </a:p>
          <a:p>
            <a:pPr marL="571500" lvl="0" indent="-571500" algn="l" rtl="0">
              <a:lnSpc>
                <a:spcPct val="90000"/>
              </a:lnSpc>
              <a:spcBef>
                <a:spcPts val="1000"/>
              </a:spcBef>
              <a:spcAft>
                <a:spcPts val="0"/>
              </a:spcAft>
              <a:buClr>
                <a:schemeClr val="lt1"/>
              </a:buClr>
              <a:buSzPts val="3600"/>
              <a:buFont typeface="Arial"/>
              <a:buChar char="•"/>
            </a:pPr>
            <a:r>
              <a:rPr lang="en-IE" sz="3600" dirty="0" err="1"/>
              <a:t>Muncă</a:t>
            </a:r>
            <a:endParaRPr dirty="0"/>
          </a:p>
          <a:p>
            <a:pPr marL="571500" lvl="0" indent="-571500" algn="l" rtl="0">
              <a:lnSpc>
                <a:spcPct val="90000"/>
              </a:lnSpc>
              <a:spcBef>
                <a:spcPts val="1000"/>
              </a:spcBef>
              <a:spcAft>
                <a:spcPts val="0"/>
              </a:spcAft>
              <a:buClr>
                <a:schemeClr val="lt1"/>
              </a:buClr>
              <a:buSzPts val="3600"/>
              <a:buFont typeface="Arial"/>
              <a:buChar char="•"/>
            </a:pPr>
            <a:r>
              <a:rPr lang="en-IE" sz="3600" dirty="0" err="1"/>
              <a:t>Industrie</a:t>
            </a:r>
            <a:r>
              <a:rPr lang="en-IE" sz="3600" dirty="0"/>
              <a:t> &amp; </a:t>
            </a:r>
            <a:r>
              <a:rPr lang="en-IE" sz="3600" dirty="0" err="1"/>
              <a:t>Infrastructură</a:t>
            </a:r>
            <a:endParaRPr dirty="0"/>
          </a:p>
          <a:p>
            <a:pPr marL="571500" lvl="0" indent="-571500" algn="l" rtl="0">
              <a:lnSpc>
                <a:spcPct val="90000"/>
              </a:lnSpc>
              <a:spcBef>
                <a:spcPts val="1000"/>
              </a:spcBef>
              <a:spcAft>
                <a:spcPts val="0"/>
              </a:spcAft>
              <a:buClr>
                <a:schemeClr val="lt1"/>
              </a:buClr>
              <a:buSzPts val="3600"/>
              <a:buFont typeface="Arial"/>
              <a:buChar char="•"/>
            </a:pPr>
            <a:r>
              <a:rPr lang="en-IE" sz="3600" dirty="0" err="1"/>
              <a:t>Inegalitate</a:t>
            </a:r>
            <a:endParaRPr dirty="0"/>
          </a:p>
          <a:p>
            <a:pPr marL="571500" lvl="0" indent="-571500" algn="l" rtl="0">
              <a:lnSpc>
                <a:spcPct val="90000"/>
              </a:lnSpc>
              <a:spcBef>
                <a:spcPts val="1000"/>
              </a:spcBef>
              <a:spcAft>
                <a:spcPts val="0"/>
              </a:spcAft>
              <a:buClr>
                <a:schemeClr val="lt1"/>
              </a:buClr>
              <a:buSzPts val="3600"/>
              <a:buFont typeface="Arial"/>
              <a:buChar char="•"/>
            </a:pPr>
            <a:r>
              <a:rPr lang="en-IE" sz="3600" dirty="0" err="1"/>
              <a:t>Comunități</a:t>
            </a:r>
            <a:r>
              <a:rPr lang="en-IE" sz="3600" dirty="0"/>
              <a:t> </a:t>
            </a:r>
            <a:r>
              <a:rPr lang="en-IE" sz="3600" dirty="0" err="1"/>
              <a:t>sustenabile</a:t>
            </a:r>
            <a:endParaRPr dirty="0"/>
          </a:p>
          <a:p>
            <a:pPr marL="571500" lvl="0" indent="-508000" algn="l" rtl="0">
              <a:lnSpc>
                <a:spcPct val="90000"/>
              </a:lnSpc>
              <a:spcBef>
                <a:spcPts val="1000"/>
              </a:spcBef>
              <a:spcAft>
                <a:spcPts val="0"/>
              </a:spcAft>
              <a:buClr>
                <a:schemeClr val="lt1"/>
              </a:buClr>
              <a:buSzPts val="1000"/>
              <a:buFont typeface="Arial"/>
              <a:buNone/>
            </a:pPr>
            <a:endParaRPr sz="1000" dirty="0"/>
          </a:p>
          <a:p>
            <a:pPr marL="0" lvl="0" indent="0" algn="l" rtl="0">
              <a:lnSpc>
                <a:spcPct val="90000"/>
              </a:lnSpc>
              <a:spcBef>
                <a:spcPts val="1000"/>
              </a:spcBef>
              <a:spcAft>
                <a:spcPts val="0"/>
              </a:spcAft>
              <a:buClr>
                <a:schemeClr val="lt1"/>
              </a:buClr>
              <a:buSzPts val="6000"/>
              <a:buNone/>
            </a:pPr>
            <a:endParaRPr sz="6000" dirty="0"/>
          </a:p>
        </p:txBody>
      </p:sp>
      <p:pic>
        <p:nvPicPr>
          <p:cNvPr id="800" name="Google Shape;800;p56" descr="A picture containing indoor, invertebrate, arthropod, squid&#10;&#10;Description automatically generated"/>
          <p:cNvPicPr preferRelativeResize="0"/>
          <p:nvPr/>
        </p:nvPicPr>
        <p:blipFill rotWithShape="1">
          <a:blip r:embed="rId3">
            <a:alphaModFix/>
          </a:blip>
          <a:srcRect r="20026"/>
          <a:stretch/>
        </p:blipFill>
        <p:spPr>
          <a:xfrm>
            <a:off x="-1" y="1669323"/>
            <a:ext cx="5471841" cy="45507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57"/>
          <p:cNvPicPr preferRelativeResize="0"/>
          <p:nvPr/>
        </p:nvPicPr>
        <p:blipFill rotWithShape="1">
          <a:blip r:embed="rId3">
            <a:alphaModFix/>
          </a:blip>
          <a:srcRect/>
          <a:stretch/>
        </p:blipFill>
        <p:spPr>
          <a:xfrm>
            <a:off x="251116" y="1729306"/>
            <a:ext cx="1821687" cy="1800000"/>
          </a:xfrm>
          <a:prstGeom prst="rect">
            <a:avLst/>
          </a:prstGeom>
          <a:noFill/>
          <a:ln>
            <a:noFill/>
          </a:ln>
        </p:spPr>
      </p:pic>
      <p:pic>
        <p:nvPicPr>
          <p:cNvPr id="806" name="Google Shape;806;p57">
            <a:hlinkClick r:id="rId4"/>
          </p:cNvPr>
          <p:cNvPicPr preferRelativeResize="0"/>
          <p:nvPr/>
        </p:nvPicPr>
        <p:blipFill rotWithShape="1">
          <a:blip r:embed="rId5">
            <a:alphaModFix/>
          </a:blip>
          <a:srcRect/>
          <a:stretch/>
        </p:blipFill>
        <p:spPr>
          <a:xfrm>
            <a:off x="2266929" y="1729306"/>
            <a:ext cx="1750394" cy="1800000"/>
          </a:xfrm>
          <a:prstGeom prst="rect">
            <a:avLst/>
          </a:prstGeom>
          <a:noFill/>
          <a:ln>
            <a:noFill/>
          </a:ln>
        </p:spPr>
      </p:pic>
      <p:pic>
        <p:nvPicPr>
          <p:cNvPr id="807" name="Google Shape;807;p57">
            <a:hlinkClick r:id="rId6"/>
          </p:cNvPr>
          <p:cNvPicPr preferRelativeResize="0"/>
          <p:nvPr/>
        </p:nvPicPr>
        <p:blipFill rotWithShape="1">
          <a:blip r:embed="rId7">
            <a:alphaModFix/>
          </a:blip>
          <a:srcRect/>
          <a:stretch/>
        </p:blipFill>
        <p:spPr>
          <a:xfrm>
            <a:off x="4211449" y="1755961"/>
            <a:ext cx="1750198" cy="1800000"/>
          </a:xfrm>
          <a:prstGeom prst="rect">
            <a:avLst/>
          </a:prstGeom>
          <a:noFill/>
          <a:ln>
            <a:noFill/>
          </a:ln>
        </p:spPr>
      </p:pic>
      <p:pic>
        <p:nvPicPr>
          <p:cNvPr id="808" name="Google Shape;808;p57">
            <a:hlinkClick r:id="rId8"/>
          </p:cNvPr>
          <p:cNvPicPr preferRelativeResize="0"/>
          <p:nvPr/>
        </p:nvPicPr>
        <p:blipFill rotWithShape="1">
          <a:blip r:embed="rId9">
            <a:alphaModFix/>
          </a:blip>
          <a:srcRect/>
          <a:stretch/>
        </p:blipFill>
        <p:spPr>
          <a:xfrm>
            <a:off x="8224940" y="1729306"/>
            <a:ext cx="1864800" cy="1800000"/>
          </a:xfrm>
          <a:prstGeom prst="rect">
            <a:avLst/>
          </a:prstGeom>
          <a:noFill/>
          <a:ln>
            <a:noFill/>
          </a:ln>
        </p:spPr>
      </p:pic>
      <p:pic>
        <p:nvPicPr>
          <p:cNvPr id="809" name="Google Shape;809;p57">
            <a:hlinkClick r:id="rId10"/>
          </p:cNvPr>
          <p:cNvPicPr preferRelativeResize="0"/>
          <p:nvPr/>
        </p:nvPicPr>
        <p:blipFill rotWithShape="1">
          <a:blip r:embed="rId11">
            <a:alphaModFix/>
          </a:blip>
          <a:srcRect/>
          <a:stretch/>
        </p:blipFill>
        <p:spPr>
          <a:xfrm>
            <a:off x="6230355" y="1744795"/>
            <a:ext cx="1779231" cy="1800000"/>
          </a:xfrm>
          <a:prstGeom prst="rect">
            <a:avLst/>
          </a:prstGeom>
          <a:noFill/>
          <a:ln>
            <a:noFill/>
          </a:ln>
        </p:spPr>
      </p:pic>
      <p:pic>
        <p:nvPicPr>
          <p:cNvPr id="810" name="Google Shape;810;p57" descr="Article 24 - Education | United Nations Enable">
            <a:hlinkClick r:id="rId12"/>
          </p:cNvPr>
          <p:cNvPicPr preferRelativeResize="0"/>
          <p:nvPr/>
        </p:nvPicPr>
        <p:blipFill rotWithShape="1">
          <a:blip r:embed="rId13">
            <a:alphaModFix/>
          </a:blip>
          <a:srcRect l="2320" r="-2319"/>
          <a:stretch/>
        </p:blipFill>
        <p:spPr>
          <a:xfrm>
            <a:off x="9173143" y="343581"/>
            <a:ext cx="2887663" cy="814294"/>
          </a:xfrm>
          <a:prstGeom prst="rect">
            <a:avLst/>
          </a:prstGeom>
          <a:noFill/>
          <a:ln>
            <a:noFill/>
          </a:ln>
        </p:spPr>
      </p:pic>
      <p:sp>
        <p:nvSpPr>
          <p:cNvPr id="811" name="Google Shape;811;p57"/>
          <p:cNvSpPr txBox="1"/>
          <p:nvPr/>
        </p:nvSpPr>
        <p:spPr>
          <a:xfrm>
            <a:off x="671980" y="343565"/>
            <a:ext cx="8733600" cy="986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ED2A59"/>
              </a:buClr>
              <a:buSzPts val="3600"/>
              <a:buFont typeface="Arial"/>
              <a:buNone/>
            </a:pPr>
            <a:r>
              <a:rPr lang="en-IE" sz="3600" b="1">
                <a:solidFill>
                  <a:srgbClr val="ED2A59"/>
                </a:solidFill>
                <a:latin typeface="Calibri"/>
                <a:ea typeface="Calibri"/>
                <a:cs typeface="Calibri"/>
                <a:sym typeface="Calibri"/>
              </a:rPr>
              <a:t>Top 17 Problematici globale &amp; obiective </a:t>
            </a:r>
            <a:endParaRPr/>
          </a:p>
        </p:txBody>
      </p:sp>
      <p:sp>
        <p:nvSpPr>
          <p:cNvPr id="812" name="Google Shape;812;p57"/>
          <p:cNvSpPr txBox="1"/>
          <p:nvPr/>
        </p:nvSpPr>
        <p:spPr>
          <a:xfrm>
            <a:off x="54750" y="3719900"/>
            <a:ext cx="19278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Apa -</a:t>
            </a:r>
            <a:r>
              <a:rPr lang="en-IE" sz="2000" b="1">
                <a:solidFill>
                  <a:srgbClr val="FF0000"/>
                </a:solidFill>
                <a:latin typeface="Calibri"/>
                <a:ea typeface="Calibri"/>
                <a:cs typeface="Calibri"/>
                <a:sym typeface="Calibri"/>
              </a:rPr>
              <a:t> </a:t>
            </a:r>
            <a:r>
              <a:rPr lang="en-IE" sz="1900">
                <a:solidFill>
                  <a:srgbClr val="3F3F3F"/>
                </a:solidFill>
                <a:latin typeface="Calibri"/>
                <a:ea typeface="Calibri"/>
                <a:cs typeface="Calibri"/>
                <a:sym typeface="Calibri"/>
              </a:rPr>
              <a:t>asigurarea disponibilității și managementului sustenabil al apei și salubritatea ei </a:t>
            </a:r>
            <a:endParaRPr sz="1300"/>
          </a:p>
        </p:txBody>
      </p:sp>
      <p:sp>
        <p:nvSpPr>
          <p:cNvPr id="813" name="Google Shape;813;p57"/>
          <p:cNvSpPr txBox="1"/>
          <p:nvPr/>
        </p:nvSpPr>
        <p:spPr>
          <a:xfrm>
            <a:off x="8733225" y="1166925"/>
            <a:ext cx="3241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u="sng">
                <a:solidFill>
                  <a:schemeClr val="hlink"/>
                </a:solidFill>
                <a:latin typeface="Calibri"/>
                <a:ea typeface="Calibri"/>
                <a:cs typeface="Calibri"/>
                <a:sym typeface="Calibri"/>
                <a:hlinkClick r:id="rId12"/>
              </a:rPr>
              <a:t>Obiectivele Națiunilor Unite</a:t>
            </a:r>
            <a:r>
              <a:rPr lang="en-IE" sz="1800" u="sng">
                <a:solidFill>
                  <a:schemeClr val="dk1"/>
                </a:solidFill>
                <a:latin typeface="Calibri"/>
                <a:ea typeface="Calibri"/>
                <a:cs typeface="Calibri"/>
                <a:sym typeface="Calibri"/>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endParaRPr sz="1800">
              <a:solidFill>
                <a:schemeClr val="dk1"/>
              </a:solidFill>
              <a:latin typeface="Calibri"/>
              <a:ea typeface="Calibri"/>
              <a:cs typeface="Calibri"/>
              <a:sym typeface="Calibri"/>
            </a:endParaRPr>
          </a:p>
        </p:txBody>
      </p:sp>
      <p:sp>
        <p:nvSpPr>
          <p:cNvPr id="814" name="Google Shape;814;p57"/>
          <p:cNvSpPr txBox="1"/>
          <p:nvPr/>
        </p:nvSpPr>
        <p:spPr>
          <a:xfrm>
            <a:off x="1916600" y="3719900"/>
            <a:ext cx="2210100" cy="1862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FBC412"/>
                </a:solidFill>
                <a:latin typeface="Calibri"/>
                <a:ea typeface="Calibri"/>
                <a:cs typeface="Calibri"/>
                <a:sym typeface="Calibri"/>
              </a:rPr>
              <a:t>Energie - </a:t>
            </a:r>
            <a:r>
              <a:rPr lang="en-IE" sz="2000" b="1">
                <a:solidFill>
                  <a:srgbClr val="FF0000"/>
                </a:solidFill>
                <a:latin typeface="Calibri"/>
                <a:ea typeface="Calibri"/>
                <a:cs typeface="Calibri"/>
                <a:sym typeface="Calibri"/>
              </a:rPr>
              <a:t> </a:t>
            </a:r>
            <a:r>
              <a:rPr lang="en-IE" sz="1900">
                <a:solidFill>
                  <a:srgbClr val="3F3F3F"/>
                </a:solidFill>
                <a:latin typeface="Calibri"/>
                <a:ea typeface="Calibri"/>
                <a:cs typeface="Calibri"/>
                <a:sym typeface="Calibri"/>
              </a:rPr>
              <a:t>asigurarea accesului la energie modernă, ieftină, de încredere și sustenabilă pentru toată lumea </a:t>
            </a:r>
            <a:endParaRPr sz="1300"/>
          </a:p>
        </p:txBody>
      </p:sp>
      <p:sp>
        <p:nvSpPr>
          <p:cNvPr id="815" name="Google Shape;815;p57"/>
          <p:cNvSpPr txBox="1"/>
          <p:nvPr/>
        </p:nvSpPr>
        <p:spPr>
          <a:xfrm>
            <a:off x="3930650" y="3719888"/>
            <a:ext cx="2311800" cy="1862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A31C44"/>
                </a:solidFill>
                <a:latin typeface="Calibri"/>
                <a:ea typeface="Calibri"/>
                <a:cs typeface="Calibri"/>
                <a:sym typeface="Calibri"/>
              </a:rPr>
              <a:t>Munca - </a:t>
            </a:r>
            <a:r>
              <a:rPr lang="en-IE" sz="2000" b="1">
                <a:solidFill>
                  <a:srgbClr val="E5233D"/>
                </a:solidFill>
                <a:latin typeface="Calibri"/>
                <a:ea typeface="Calibri"/>
                <a:cs typeface="Calibri"/>
                <a:sym typeface="Calibri"/>
              </a:rPr>
              <a:t> </a:t>
            </a:r>
            <a:r>
              <a:rPr lang="en-IE" sz="1900">
                <a:solidFill>
                  <a:srgbClr val="3F3F3F"/>
                </a:solidFill>
                <a:latin typeface="Calibri"/>
                <a:ea typeface="Calibri"/>
                <a:cs typeface="Calibri"/>
                <a:sym typeface="Calibri"/>
              </a:rPr>
              <a:t>promovarea muncii susținute, inclusive, sustenabile, productive și decente pentru toată lumea </a:t>
            </a:r>
            <a:endParaRPr sz="1900"/>
          </a:p>
        </p:txBody>
      </p:sp>
      <p:sp>
        <p:nvSpPr>
          <p:cNvPr id="816" name="Google Shape;816;p57"/>
          <p:cNvSpPr txBox="1"/>
          <p:nvPr/>
        </p:nvSpPr>
        <p:spPr>
          <a:xfrm>
            <a:off x="5955576" y="3719900"/>
            <a:ext cx="2375700" cy="3032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F26A2E"/>
                </a:solidFill>
                <a:latin typeface="Calibri"/>
                <a:ea typeface="Calibri"/>
                <a:cs typeface="Calibri"/>
                <a:sym typeface="Calibri"/>
              </a:rPr>
              <a:t>I</a:t>
            </a:r>
            <a:r>
              <a:rPr lang="en-IE" sz="1900" b="1">
                <a:solidFill>
                  <a:srgbClr val="F26A2E"/>
                </a:solidFill>
                <a:latin typeface="Calibri"/>
                <a:ea typeface="Calibri"/>
                <a:cs typeface="Calibri"/>
                <a:sym typeface="Calibri"/>
              </a:rPr>
              <a:t>ndustrie &amp; Infrastructură - </a:t>
            </a:r>
            <a:r>
              <a:rPr lang="en-IE" sz="1900" b="1">
                <a:solidFill>
                  <a:srgbClr val="FF0000"/>
                </a:solidFill>
                <a:latin typeface="Calibri"/>
                <a:ea typeface="Calibri"/>
                <a:cs typeface="Calibri"/>
                <a:sym typeface="Calibri"/>
              </a:rPr>
              <a:t> </a:t>
            </a:r>
            <a:r>
              <a:rPr lang="en-IE" sz="1900">
                <a:solidFill>
                  <a:srgbClr val="3F3F3F"/>
                </a:solidFill>
                <a:latin typeface="Calibri"/>
                <a:ea typeface="Calibri"/>
                <a:cs typeface="Calibri"/>
                <a:sym typeface="Calibri"/>
              </a:rPr>
              <a:t>construirea unei infrastructuri rezistente, promovarea industrializării inclusive și sustenabile și a inovării </a:t>
            </a:r>
            <a:endParaRPr sz="1900"/>
          </a:p>
        </p:txBody>
      </p:sp>
      <p:sp>
        <p:nvSpPr>
          <p:cNvPr id="817" name="Google Shape;817;p57"/>
          <p:cNvSpPr txBox="1"/>
          <p:nvPr/>
        </p:nvSpPr>
        <p:spPr>
          <a:xfrm>
            <a:off x="8190547" y="3846215"/>
            <a:ext cx="1864800" cy="163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E01483"/>
                </a:solidFill>
                <a:latin typeface="Calibri"/>
                <a:ea typeface="Calibri"/>
                <a:cs typeface="Calibri"/>
                <a:sym typeface="Calibri"/>
              </a:rPr>
              <a:t>Inegalitate</a:t>
            </a:r>
            <a:r>
              <a:rPr lang="en-IE" sz="2000" b="1">
                <a:solidFill>
                  <a:srgbClr val="FF0000"/>
                </a:solidFill>
                <a:latin typeface="Calibri"/>
                <a:ea typeface="Calibri"/>
                <a:cs typeface="Calibri"/>
                <a:sym typeface="Calibri"/>
              </a:rPr>
              <a:t> - </a:t>
            </a:r>
            <a:r>
              <a:rPr lang="en-IE" sz="2000">
                <a:solidFill>
                  <a:srgbClr val="3F3F3F"/>
                </a:solidFill>
                <a:latin typeface="Calibri"/>
                <a:ea typeface="Calibri"/>
                <a:cs typeface="Calibri"/>
                <a:sym typeface="Calibri"/>
              </a:rPr>
              <a:t>reducerea  inegalității în interiorul și între țări </a:t>
            </a:r>
            <a:endParaRPr/>
          </a:p>
        </p:txBody>
      </p:sp>
      <p:pic>
        <p:nvPicPr>
          <p:cNvPr id="818" name="Google Shape;818;p57">
            <a:hlinkClick r:id="rId14"/>
          </p:cNvPr>
          <p:cNvPicPr preferRelativeResize="0"/>
          <p:nvPr/>
        </p:nvPicPr>
        <p:blipFill rotWithShape="1">
          <a:blip r:embed="rId15">
            <a:alphaModFix/>
          </a:blip>
          <a:srcRect/>
          <a:stretch/>
        </p:blipFill>
        <p:spPr>
          <a:xfrm>
            <a:off x="10235165" y="1744795"/>
            <a:ext cx="1793258" cy="1800000"/>
          </a:xfrm>
          <a:prstGeom prst="rect">
            <a:avLst/>
          </a:prstGeom>
          <a:noFill/>
          <a:ln>
            <a:noFill/>
          </a:ln>
        </p:spPr>
      </p:pic>
      <p:sp>
        <p:nvSpPr>
          <p:cNvPr id="819" name="Google Shape;819;p57"/>
          <p:cNvSpPr txBox="1"/>
          <p:nvPr/>
        </p:nvSpPr>
        <p:spPr>
          <a:xfrm>
            <a:off x="9994222" y="3764332"/>
            <a:ext cx="20841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F89D2A"/>
                </a:solidFill>
                <a:latin typeface="Calibri"/>
                <a:ea typeface="Calibri"/>
                <a:cs typeface="Calibri"/>
                <a:sym typeface="Calibri"/>
              </a:rPr>
              <a:t>Comunități sustenabile -  </a:t>
            </a:r>
            <a:r>
              <a:rPr lang="en-IE" sz="2000">
                <a:solidFill>
                  <a:srgbClr val="3F3F3F"/>
                </a:solidFill>
                <a:latin typeface="Calibri"/>
                <a:ea typeface="Calibri"/>
                <a:cs typeface="Calibri"/>
                <a:sym typeface="Calibri"/>
              </a:rPr>
              <a:t>Transformarea orașelor și așezărilor umane </a:t>
            </a:r>
            <a:endParaRPr sz="2000">
              <a:solidFill>
                <a:srgbClr val="3F3F3F"/>
              </a:solidFill>
              <a:latin typeface="Calibri"/>
              <a:ea typeface="Calibri"/>
              <a:cs typeface="Calibri"/>
              <a:sym typeface="Calibri"/>
            </a:endParaRPr>
          </a:p>
          <a:p>
            <a:pPr marL="0" marR="0" lvl="0" indent="0" algn="ctr" rtl="0">
              <a:spcBef>
                <a:spcPts val="0"/>
              </a:spcBef>
              <a:spcAft>
                <a:spcPts val="0"/>
              </a:spcAft>
              <a:buNone/>
            </a:pPr>
            <a:r>
              <a:rPr lang="en-IE" sz="2000">
                <a:solidFill>
                  <a:srgbClr val="3F3F3F"/>
                </a:solidFill>
                <a:latin typeface="Calibri"/>
                <a:ea typeface="Calibri"/>
                <a:cs typeface="Calibri"/>
                <a:sym typeface="Calibri"/>
              </a:rPr>
              <a:t>în locații inclusive, sigure, rezistente și sustenabile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58"/>
          <p:cNvSpPr txBox="1">
            <a:spLocks noGrp="1"/>
          </p:cNvSpPr>
          <p:nvPr>
            <p:ph type="body" idx="1"/>
          </p:nvPr>
        </p:nvSpPr>
        <p:spPr>
          <a:xfrm>
            <a:off x="3729038" y="272500"/>
            <a:ext cx="8158161" cy="646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2800"/>
              <a:buNone/>
            </a:pPr>
            <a:r>
              <a:rPr lang="en-IE" sz="2600" b="1" u="sng" dirty="0" err="1">
                <a:solidFill>
                  <a:schemeClr val="hlink"/>
                </a:solidFill>
                <a:hlinkClick r:id="rId3"/>
              </a:rPr>
              <a:t>Obiectiv</a:t>
            </a:r>
            <a:r>
              <a:rPr lang="en-IE" sz="2600" b="1" u="sng" dirty="0">
                <a:solidFill>
                  <a:schemeClr val="hlink"/>
                </a:solidFill>
                <a:hlinkClick r:id="rId3"/>
              </a:rPr>
              <a:t> 7</a:t>
            </a:r>
            <a:r>
              <a:rPr lang="en-IE" sz="2600" b="1" u="sng" dirty="0">
                <a:solidFill>
                  <a:srgbClr val="3F3F3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600" b="1" dirty="0" err="1">
                <a:solidFill>
                  <a:srgbClr val="FBC412"/>
                </a:solidFill>
              </a:rPr>
              <a:t>Energie</a:t>
            </a:r>
            <a:r>
              <a:rPr lang="en-IE" sz="2600" b="1" dirty="0">
                <a:solidFill>
                  <a:srgbClr val="FBC412"/>
                </a:solidFill>
              </a:rPr>
              <a:t> - </a:t>
            </a:r>
            <a:r>
              <a:rPr lang="ro-RO" sz="2200" dirty="0" smtClean="0">
                <a:solidFill>
                  <a:srgbClr val="3F3F3F"/>
                </a:solidFill>
              </a:rPr>
              <a:t>789 milioane de persoane nu au electricitate (2018)</a:t>
            </a:r>
            <a:endParaRPr lang="ro-RO" sz="2200" dirty="0" smtClean="0"/>
          </a:p>
          <a:p>
            <a:pPr marL="0" lvl="0" indent="0" algn="l" rtl="0">
              <a:lnSpc>
                <a:spcPct val="90000"/>
              </a:lnSpc>
              <a:spcBef>
                <a:spcPts val="1000"/>
              </a:spcBef>
              <a:spcAft>
                <a:spcPts val="0"/>
              </a:spcAft>
              <a:buClr>
                <a:srgbClr val="3F3F3F"/>
              </a:buClr>
              <a:buSzPts val="2800"/>
              <a:buNone/>
            </a:pPr>
            <a:r>
              <a:rPr lang="en-IE" sz="2600" b="1" u="sng" dirty="0" err="1" smtClean="0">
                <a:solidFill>
                  <a:schemeClr val="hlink"/>
                </a:solidFill>
                <a:hlinkClick r:id="rId4"/>
              </a:rPr>
              <a:t>Obiectiv</a:t>
            </a:r>
            <a:r>
              <a:rPr lang="en-IE" sz="2600" b="1" u="sng" dirty="0" smtClean="0">
                <a:solidFill>
                  <a:schemeClr val="hlink"/>
                </a:solidFill>
                <a:hlinkClick r:id="rId4"/>
              </a:rPr>
              <a:t> </a:t>
            </a:r>
            <a:r>
              <a:rPr lang="en-IE" sz="2600" b="1" u="sng" dirty="0">
                <a:solidFill>
                  <a:schemeClr val="hlink"/>
                </a:solidFill>
                <a:hlinkClick r:id="rId4"/>
              </a:rPr>
              <a:t>8 </a:t>
            </a:r>
            <a:r>
              <a:rPr lang="en-IE" sz="2600" b="1" dirty="0" err="1">
                <a:solidFill>
                  <a:srgbClr val="C00000"/>
                </a:solidFill>
              </a:rPr>
              <a:t>Munca</a:t>
            </a:r>
            <a:r>
              <a:rPr lang="en-IE" sz="2600" b="1" dirty="0">
                <a:solidFill>
                  <a:srgbClr val="C00000"/>
                </a:solidFill>
              </a:rPr>
              <a:t> - </a:t>
            </a:r>
            <a:r>
              <a:rPr lang="ro-RO" sz="2200" dirty="0" smtClean="0">
                <a:solidFill>
                  <a:srgbClr val="3F3F3F"/>
                </a:solidFill>
              </a:rPr>
              <a:t>Din cauza COVID-19, 1.6 miliarde de muncitori în economia informală riscă să își piardă agoniseala. Lumea se confruntă cu cea mai rea recesiune economică de la Marea Recesiune. Se asteaptă ca PIB-ul să scadă cu  4.2% în 2020</a:t>
            </a:r>
            <a:endParaRPr lang="ro-RO" sz="2200" dirty="0" smtClean="0"/>
          </a:p>
          <a:p>
            <a:pPr marL="0" lvl="0" indent="0" algn="l" rtl="0">
              <a:lnSpc>
                <a:spcPct val="90000"/>
              </a:lnSpc>
              <a:spcBef>
                <a:spcPts val="1000"/>
              </a:spcBef>
              <a:spcAft>
                <a:spcPts val="0"/>
              </a:spcAft>
              <a:buClr>
                <a:srgbClr val="3F3F3F"/>
              </a:buClr>
              <a:buSzPts val="2800"/>
              <a:buNone/>
            </a:pPr>
            <a:r>
              <a:rPr lang="en-IE" sz="2600" b="1" u="sng" dirty="0" err="1" smtClean="0">
                <a:solidFill>
                  <a:schemeClr val="hlink"/>
                </a:solidFill>
                <a:hlinkClick r:id="rId5"/>
              </a:rPr>
              <a:t>Obiectiv</a:t>
            </a:r>
            <a:r>
              <a:rPr lang="en-IE" sz="2600" b="1" u="sng" dirty="0" smtClean="0">
                <a:solidFill>
                  <a:schemeClr val="hlink"/>
                </a:solidFill>
                <a:hlinkClick r:id="rId5"/>
              </a:rPr>
              <a:t> </a:t>
            </a:r>
            <a:r>
              <a:rPr lang="en-IE" sz="2600" b="1" u="sng" dirty="0">
                <a:solidFill>
                  <a:schemeClr val="hlink"/>
                </a:solidFill>
                <a:hlinkClick r:id="rId5"/>
              </a:rPr>
              <a:t>9</a:t>
            </a:r>
            <a:r>
              <a:rPr lang="en-IE" sz="2600" b="1" u="sng" dirty="0">
                <a:solidFill>
                  <a:srgbClr val="3F3F3F"/>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o-RO" sz="2600" b="1" dirty="0" smtClean="0">
                <a:solidFill>
                  <a:srgbClr val="F89D2A"/>
                </a:solidFill>
              </a:rPr>
              <a:t>Industrie &amp; Infrastructură - </a:t>
            </a:r>
            <a:r>
              <a:rPr lang="ro-RO" sz="2200" dirty="0" smtClean="0">
                <a:solidFill>
                  <a:srgbClr val="3F3F3F"/>
                </a:solidFill>
              </a:rPr>
              <a:t>Mai puțin de 1 din 5 persoane folosesc internetul, în țările mai puțin dezvoltate (2019). COVID a avut un impact masiv asupra IMM-urilor și asupra industriei. Acestea au nevoie de inovare, </a:t>
            </a:r>
            <a:r>
              <a:rPr lang="ro-RO" sz="2200" u="sng" dirty="0" smtClean="0">
                <a:solidFill>
                  <a:schemeClr val="hlink"/>
                </a:solidFill>
                <a:hlinkClick r:id="rId6"/>
              </a:rPr>
              <a:t>noi tehnologii </a:t>
            </a:r>
            <a:r>
              <a:rPr lang="ro-RO" sz="2200" dirty="0" smtClean="0">
                <a:solidFill>
                  <a:srgbClr val="3F3F3F"/>
                </a:solidFill>
              </a:rPr>
              <a:t>și training-uri. Au nevoie să se adapteze noilor provocări, să fie flexibile, online, să țină pasul și să fie mai rezistente</a:t>
            </a:r>
            <a:r>
              <a:rPr lang="en-IE" sz="2200" dirty="0" smtClean="0">
                <a:solidFill>
                  <a:srgbClr val="3F3F3F"/>
                </a:solidFill>
              </a:rPr>
              <a:t>. </a:t>
            </a:r>
            <a:endParaRPr sz="2200" dirty="0"/>
          </a:p>
          <a:p>
            <a:pPr marL="0" lvl="0" indent="0" algn="l" rtl="0">
              <a:lnSpc>
                <a:spcPct val="90000"/>
              </a:lnSpc>
              <a:spcBef>
                <a:spcPts val="1000"/>
              </a:spcBef>
              <a:spcAft>
                <a:spcPts val="0"/>
              </a:spcAft>
              <a:buClr>
                <a:srgbClr val="3F3F3F"/>
              </a:buClr>
              <a:buSzPts val="2800"/>
              <a:buNone/>
            </a:pPr>
            <a:r>
              <a:rPr lang="en-IE" sz="2600" b="1" u="sng" dirty="0" err="1">
                <a:solidFill>
                  <a:schemeClr val="hlink"/>
                </a:solidFill>
                <a:hlinkClick r:id="rId7"/>
              </a:rPr>
              <a:t>Obiectiv</a:t>
            </a:r>
            <a:r>
              <a:rPr lang="en-IE" sz="2600" b="1" u="sng" dirty="0">
                <a:solidFill>
                  <a:schemeClr val="hlink"/>
                </a:solidFill>
                <a:hlinkClick r:id="rId7"/>
              </a:rPr>
              <a:t> 10</a:t>
            </a:r>
            <a:r>
              <a:rPr lang="en-IE" sz="2600" b="1" u="sng" dirty="0">
                <a:solidFill>
                  <a:srgbClr val="3F3F3F"/>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o-RO" sz="2600" b="1" dirty="0" smtClean="0">
                <a:solidFill>
                  <a:srgbClr val="ED2A59"/>
                </a:solidFill>
              </a:rPr>
              <a:t>Inegalitate - </a:t>
            </a:r>
            <a:r>
              <a:rPr lang="ro-RO" sz="2600" b="1" dirty="0" smtClean="0">
                <a:solidFill>
                  <a:srgbClr val="3F3F3F"/>
                </a:solidFill>
              </a:rPr>
              <a:t> </a:t>
            </a:r>
            <a:r>
              <a:rPr lang="ro-RO" sz="2200" dirty="0" smtClean="0">
                <a:solidFill>
                  <a:srgbClr val="3F3F3F"/>
                </a:solidFill>
              </a:rPr>
              <a:t>Cele mai vulnerabile grupuri sunt cele mai excluse. Acestea au fost cele mai lovite de pandemie (persoanele în vârstă, cu dizabilități, copii, femei, emigranți, refugiați</a:t>
            </a:r>
            <a:r>
              <a:rPr lang="en-IE" sz="2200" dirty="0" smtClean="0">
                <a:solidFill>
                  <a:srgbClr val="3F3F3F"/>
                </a:solidFill>
              </a:rPr>
              <a:t>) </a:t>
            </a:r>
            <a:endParaRPr sz="2200" dirty="0">
              <a:solidFill>
                <a:srgbClr val="3F3F3F"/>
              </a:solidFill>
            </a:endParaRPr>
          </a:p>
          <a:p>
            <a:pPr marL="0" lvl="0" indent="0" algn="l" rtl="0">
              <a:lnSpc>
                <a:spcPct val="90000"/>
              </a:lnSpc>
              <a:spcBef>
                <a:spcPts val="1000"/>
              </a:spcBef>
              <a:spcAft>
                <a:spcPts val="0"/>
              </a:spcAft>
              <a:buClr>
                <a:srgbClr val="3F3F3F"/>
              </a:buClr>
              <a:buSzPts val="2800"/>
              <a:buNone/>
            </a:pPr>
            <a:r>
              <a:rPr lang="en-IE" sz="2600" b="1" u="sng" dirty="0" err="1">
                <a:solidFill>
                  <a:schemeClr val="hlink"/>
                </a:solidFill>
                <a:hlinkClick r:id="rId8"/>
              </a:rPr>
              <a:t>Obiectiv</a:t>
            </a:r>
            <a:r>
              <a:rPr lang="en-IE" sz="2600" b="1" u="sng" dirty="0">
                <a:solidFill>
                  <a:schemeClr val="hlink"/>
                </a:solidFill>
                <a:hlinkClick r:id="rId8"/>
              </a:rPr>
              <a:t> 11</a:t>
            </a:r>
            <a:r>
              <a:rPr lang="en-IE" sz="2600" b="1" u="sng" dirty="0">
                <a:solidFill>
                  <a:srgbClr val="3F3F3F"/>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600" b="1" dirty="0" err="1">
                <a:solidFill>
                  <a:srgbClr val="FBC412"/>
                </a:solidFill>
              </a:rPr>
              <a:t>Comunități</a:t>
            </a:r>
            <a:r>
              <a:rPr lang="en-IE" sz="2600" b="1" dirty="0">
                <a:solidFill>
                  <a:srgbClr val="FBC412"/>
                </a:solidFill>
              </a:rPr>
              <a:t> </a:t>
            </a:r>
            <a:r>
              <a:rPr lang="en-IE" sz="2600" b="1" dirty="0" err="1">
                <a:solidFill>
                  <a:srgbClr val="FBC412"/>
                </a:solidFill>
              </a:rPr>
              <a:t>sustenabile</a:t>
            </a:r>
            <a:r>
              <a:rPr lang="en-IE" sz="2600" b="1" dirty="0">
                <a:solidFill>
                  <a:srgbClr val="FBC412"/>
                </a:solidFill>
              </a:rPr>
              <a:t> - </a:t>
            </a:r>
            <a:r>
              <a:rPr lang="ro-RO" sz="2200" dirty="0" smtClean="0">
                <a:solidFill>
                  <a:srgbClr val="3F3F3F"/>
                </a:solidFill>
              </a:rPr>
              <a:t>Poluarea aerului a cauzat 4.2 milioane morți </a:t>
            </a:r>
            <a:r>
              <a:rPr lang="en-IE" sz="2200" dirty="0" smtClean="0">
                <a:solidFill>
                  <a:srgbClr val="3F3F3F"/>
                </a:solidFill>
              </a:rPr>
              <a:t>premature </a:t>
            </a:r>
            <a:r>
              <a:rPr lang="en-IE" sz="2200" dirty="0" err="1">
                <a:solidFill>
                  <a:srgbClr val="3F3F3F"/>
                </a:solidFill>
              </a:rPr>
              <a:t>în</a:t>
            </a:r>
            <a:r>
              <a:rPr lang="en-IE" sz="2200" dirty="0">
                <a:solidFill>
                  <a:srgbClr val="3F3F3F"/>
                </a:solidFill>
              </a:rPr>
              <a:t> 2016</a:t>
            </a:r>
            <a:endParaRPr sz="2200" dirty="0"/>
          </a:p>
        </p:txBody>
      </p:sp>
      <p:pic>
        <p:nvPicPr>
          <p:cNvPr id="825" name="Google Shape;825;p58" descr="A picture containing grass, outdoor, person, hand&#10;&#10;Description automatically generated"/>
          <p:cNvPicPr preferRelativeResize="0"/>
          <p:nvPr/>
        </p:nvPicPr>
        <p:blipFill rotWithShape="1">
          <a:blip r:embed="rId9">
            <a:alphaModFix/>
          </a:blip>
          <a:srcRect l="14465" t="1576" r="14887"/>
          <a:stretch/>
        </p:blipFill>
        <p:spPr>
          <a:xfrm>
            <a:off x="0" y="1819747"/>
            <a:ext cx="3503691" cy="395393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59"/>
          <p:cNvSpPr txBox="1">
            <a:spLocks noGrp="1"/>
          </p:cNvSpPr>
          <p:nvPr>
            <p:ph type="body" idx="1"/>
          </p:nvPr>
        </p:nvSpPr>
        <p:spPr>
          <a:xfrm>
            <a:off x="3693187" y="1451737"/>
            <a:ext cx="8261625" cy="5677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400"/>
              <a:buNone/>
            </a:pPr>
            <a:r>
              <a:rPr lang="en-IE" sz="2300" dirty="0">
                <a:solidFill>
                  <a:srgbClr val="3F3F3F"/>
                </a:solidFill>
              </a:rPr>
              <a:t>ISD </a:t>
            </a:r>
            <a:r>
              <a:rPr lang="ro-RO" sz="2300" dirty="0" smtClean="0">
                <a:solidFill>
                  <a:srgbClr val="3F3F3F"/>
                </a:solidFill>
              </a:rPr>
              <a:t>este fantastică pentru că folosește tehnologii deschise, colaborative care sprijină tranziția spre societăți și economii sustenabile, care implică cetătenii, asigurând producția de energie curată, localizată și soluții de mobilitate optimizate</a:t>
            </a:r>
            <a:r>
              <a:rPr lang="en-IE" sz="2300" dirty="0" smtClean="0">
                <a:solidFill>
                  <a:srgbClr val="3F3F3F"/>
                </a:solidFill>
              </a:rPr>
              <a:t>. </a:t>
            </a:r>
            <a:endParaRPr sz="2300" dirty="0"/>
          </a:p>
          <a:p>
            <a:pPr marL="0" lvl="0" indent="0" algn="l" rtl="0">
              <a:lnSpc>
                <a:spcPct val="90000"/>
              </a:lnSpc>
              <a:spcBef>
                <a:spcPts val="1000"/>
              </a:spcBef>
              <a:spcAft>
                <a:spcPts val="0"/>
              </a:spcAft>
              <a:buClr>
                <a:srgbClr val="009FD8"/>
              </a:buClr>
              <a:buSzPts val="2400"/>
              <a:buNone/>
            </a:pPr>
            <a:r>
              <a:rPr lang="en-IE" sz="2300" b="1" u="sng" dirty="0" err="1">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Vincles</a:t>
            </a:r>
            <a:r>
              <a:rPr lang="en-IE" sz="2300" dirty="0">
                <a:solidFill>
                  <a:srgbClr val="009FD8"/>
                </a:solidFill>
              </a:rPr>
              <a:t>, Barcelona, </a:t>
            </a:r>
            <a:r>
              <a:rPr lang="ro-RO" sz="2300" dirty="0" smtClean="0">
                <a:solidFill>
                  <a:srgbClr val="3F3F3F"/>
                </a:solidFill>
              </a:rPr>
              <a:t>abordează singurătatea pe care o simt cetățenii în vârstă, prin conectarea lor cu voluntari, cu ajutorul tehnologiilor de comunicare digitale, gratuite și de sursă deschisă (</a:t>
            </a:r>
            <a:r>
              <a:rPr lang="ro-RO" sz="2300" i="1" dirty="0" smtClean="0">
                <a:solidFill>
                  <a:srgbClr val="3F3F3F"/>
                </a:solidFill>
              </a:rPr>
              <a:t>opensource</a:t>
            </a:r>
            <a:r>
              <a:rPr lang="en-IE" sz="2300" dirty="0" smtClean="0">
                <a:solidFill>
                  <a:srgbClr val="3F3F3F"/>
                </a:solidFill>
              </a:rPr>
              <a:t>). </a:t>
            </a:r>
            <a:endParaRPr sz="2300" dirty="0"/>
          </a:p>
          <a:p>
            <a:pPr marL="0" lvl="0" indent="0" algn="l" rtl="0">
              <a:lnSpc>
                <a:spcPct val="90000"/>
              </a:lnSpc>
              <a:spcBef>
                <a:spcPts val="1000"/>
              </a:spcBef>
              <a:spcAft>
                <a:spcPts val="0"/>
              </a:spcAft>
              <a:buClr>
                <a:srgbClr val="009FD8"/>
              </a:buClr>
              <a:buSzPts val="2400"/>
              <a:buNone/>
            </a:pPr>
            <a:r>
              <a:rPr lang="en-IE" sz="2300" b="1" u="sng" dirty="0" err="1">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Decidim</a:t>
            </a:r>
            <a:r>
              <a:rPr lang="en-IE" sz="2300" b="1" u="sng" dirty="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o-RO" sz="2300" dirty="0" smtClean="0">
                <a:solidFill>
                  <a:srgbClr val="009FD8"/>
                </a:solidFill>
              </a:rPr>
              <a:t>Spania </a:t>
            </a:r>
            <a:r>
              <a:rPr lang="ro-RO" sz="2300" dirty="0" smtClean="0">
                <a:solidFill>
                  <a:srgbClr val="3F3F3F"/>
                </a:solidFill>
              </a:rPr>
              <a:t>abordează implicarea democratică prin platforme digitale care permit interacțiunea dintre guverne și cetățeni, implicându-i pe ultimii în decizii de buget și de politici</a:t>
            </a:r>
            <a:r>
              <a:rPr lang="en-IE" sz="2300" dirty="0" smtClean="0">
                <a:solidFill>
                  <a:srgbClr val="3F3F3F"/>
                </a:solidFill>
              </a:rPr>
              <a:t>. </a:t>
            </a:r>
            <a:endParaRPr sz="2300" dirty="0"/>
          </a:p>
          <a:p>
            <a:pPr marL="0" lvl="0" indent="0" algn="l" rtl="0">
              <a:lnSpc>
                <a:spcPct val="90000"/>
              </a:lnSpc>
              <a:spcBef>
                <a:spcPts val="1000"/>
              </a:spcBef>
              <a:spcAft>
                <a:spcPts val="0"/>
              </a:spcAft>
              <a:buClr>
                <a:srgbClr val="009FD8"/>
              </a:buClr>
              <a:buSzPts val="2400"/>
              <a:buNone/>
            </a:pPr>
            <a:r>
              <a:rPr lang="en-IE" sz="2300" b="1" u="sng" dirty="0">
                <a:solidFill>
                  <a:srgbClr val="009FD8"/>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Smart Citizen</a:t>
            </a:r>
            <a:r>
              <a:rPr lang="en-IE" sz="2300" dirty="0">
                <a:solidFill>
                  <a:srgbClr val="3F3F3F"/>
                </a:solidFill>
              </a:rPr>
              <a:t>, </a:t>
            </a:r>
            <a:r>
              <a:rPr lang="ro-RO" sz="2300" dirty="0" smtClean="0">
                <a:solidFill>
                  <a:srgbClr val="009FD8"/>
                </a:solidFill>
              </a:rPr>
              <a:t>Barcelona</a:t>
            </a:r>
            <a:r>
              <a:rPr lang="ro-RO" sz="2300" dirty="0" smtClean="0">
                <a:solidFill>
                  <a:srgbClr val="3F3F3F"/>
                </a:solidFill>
              </a:rPr>
              <a:t> este un kit de monitorizare a poluării, cu costuri reduse care implică cetățenii în procesul de soluționare a problemelor locale de mediu. Cetățenii înregistrează date de mediu în timp real, pentru cercetare, analiză și, eventual, pentru găsirea de soluții la problemele de mediu</a:t>
            </a:r>
            <a:r>
              <a:rPr lang="en-IE" sz="2300" dirty="0" smtClean="0">
                <a:solidFill>
                  <a:srgbClr val="3F3F3F"/>
                </a:solidFill>
              </a:rPr>
              <a:t>.   </a:t>
            </a:r>
            <a:endParaRPr sz="2300" b="0" i="0" dirty="0">
              <a:solidFill>
                <a:srgbClr val="3F3F3F"/>
              </a:solidFill>
            </a:endParaRPr>
          </a:p>
        </p:txBody>
      </p:sp>
      <p:sp>
        <p:nvSpPr>
          <p:cNvPr id="831" name="Google Shape;831;p59"/>
          <p:cNvSpPr txBox="1"/>
          <p:nvPr/>
        </p:nvSpPr>
        <p:spPr>
          <a:xfrm>
            <a:off x="3757350" y="179737"/>
            <a:ext cx="8133300" cy="127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D2A59"/>
              </a:buClr>
              <a:buSzPts val="3600"/>
              <a:buFont typeface="Arial"/>
              <a:buNone/>
            </a:pPr>
            <a:r>
              <a:rPr lang="en-IE" sz="3600" b="1" dirty="0" err="1">
                <a:solidFill>
                  <a:srgbClr val="ED2A59"/>
                </a:solidFill>
                <a:latin typeface="Calibri"/>
                <a:ea typeface="Calibri"/>
                <a:cs typeface="Calibri"/>
                <a:sym typeface="Calibri"/>
              </a:rPr>
              <a:t>Oportunități</a:t>
            </a:r>
            <a:r>
              <a:rPr lang="en-IE" sz="3600" b="1" dirty="0">
                <a:solidFill>
                  <a:srgbClr val="ED2A59"/>
                </a:solidFill>
                <a:latin typeface="Calibri"/>
                <a:ea typeface="Calibri"/>
                <a:cs typeface="Calibri"/>
                <a:sym typeface="Calibri"/>
              </a:rPr>
              <a:t> de </a:t>
            </a:r>
            <a:r>
              <a:rPr lang="en-IE" sz="3600" b="1" dirty="0" err="1">
                <a:solidFill>
                  <a:srgbClr val="ED2A59"/>
                </a:solidFill>
                <a:latin typeface="Calibri"/>
                <a:ea typeface="Calibri"/>
                <a:cs typeface="Calibri"/>
                <a:sym typeface="Calibri"/>
              </a:rPr>
              <a:t>inovare</a:t>
            </a:r>
            <a:r>
              <a:rPr lang="en-IE" sz="3600" b="1" dirty="0">
                <a:solidFill>
                  <a:srgbClr val="ED2A59"/>
                </a:solidFill>
                <a:latin typeface="Calibri"/>
                <a:ea typeface="Calibri"/>
                <a:cs typeface="Calibri"/>
                <a:sym typeface="Calibri"/>
              </a:rPr>
              <a:t> </a:t>
            </a:r>
            <a:r>
              <a:rPr lang="en-IE" sz="3600" b="1" dirty="0" err="1">
                <a:solidFill>
                  <a:srgbClr val="ED2A59"/>
                </a:solidFill>
                <a:latin typeface="Calibri"/>
                <a:ea typeface="Calibri"/>
                <a:cs typeface="Calibri"/>
                <a:sym typeface="Calibri"/>
              </a:rPr>
              <a:t>socială</a:t>
            </a:r>
            <a:endParaRPr sz="3600" b="1" dirty="0">
              <a:solidFill>
                <a:srgbClr val="ED2A59"/>
              </a:solidFill>
              <a:latin typeface="Calibri"/>
              <a:ea typeface="Calibri"/>
              <a:cs typeface="Calibri"/>
              <a:sym typeface="Calibri"/>
            </a:endParaRPr>
          </a:p>
          <a:p>
            <a:pPr marL="0" marR="0" lvl="0" indent="0" algn="ctr" rtl="0">
              <a:lnSpc>
                <a:spcPct val="90000"/>
              </a:lnSpc>
              <a:spcBef>
                <a:spcPts val="0"/>
              </a:spcBef>
              <a:spcAft>
                <a:spcPts val="0"/>
              </a:spcAft>
              <a:buClr>
                <a:srgbClr val="ED2A59"/>
              </a:buClr>
              <a:buSzPts val="2400"/>
              <a:buFont typeface="Arial"/>
              <a:buNone/>
            </a:pPr>
            <a:r>
              <a:rPr lang="en-IE" sz="2400" dirty="0" smtClean="0">
                <a:solidFill>
                  <a:srgbClr val="ED2A59"/>
                </a:solidFill>
                <a:latin typeface="Calibri"/>
                <a:ea typeface="Calibri"/>
                <a:cs typeface="Calibri"/>
                <a:sym typeface="Calibri"/>
              </a:rPr>
              <a:t>(</a:t>
            </a:r>
            <a:r>
              <a:rPr lang="ro-RO" sz="2400" dirty="0" smtClean="0">
                <a:solidFill>
                  <a:srgbClr val="ED2A59"/>
                </a:solidFill>
                <a:latin typeface="Calibri"/>
                <a:ea typeface="Calibri"/>
                <a:cs typeface="Calibri"/>
                <a:sym typeface="Calibri"/>
              </a:rPr>
              <a:t>Apă curată, energie, muncă, industrie &amp; infrastructură, inegalitate, comunități sustenabile</a:t>
            </a:r>
            <a:r>
              <a:rPr lang="en-IE" sz="2400" dirty="0" smtClean="0">
                <a:solidFill>
                  <a:srgbClr val="ED2A59"/>
                </a:solidFill>
                <a:latin typeface="Calibri"/>
                <a:ea typeface="Calibri"/>
                <a:cs typeface="Calibri"/>
                <a:sym typeface="Calibri"/>
              </a:rPr>
              <a:t>)</a:t>
            </a:r>
            <a:endParaRPr sz="3600" b="1" dirty="0">
              <a:solidFill>
                <a:srgbClr val="ED2A59"/>
              </a:solidFill>
              <a:highlight>
                <a:srgbClr val="FFFF00"/>
              </a:highlight>
              <a:latin typeface="Calibri"/>
              <a:ea typeface="Calibri"/>
              <a:cs typeface="Calibri"/>
              <a:sym typeface="Calibri"/>
            </a:endParaRPr>
          </a:p>
        </p:txBody>
      </p:sp>
      <p:pic>
        <p:nvPicPr>
          <p:cNvPr id="832" name="Google Shape;832;p59" descr="A group of people posing for a photo&#10;&#10;Description automatically generated"/>
          <p:cNvPicPr preferRelativeResize="0"/>
          <p:nvPr/>
        </p:nvPicPr>
        <p:blipFill rotWithShape="1">
          <a:blip r:embed="rId6">
            <a:alphaModFix/>
          </a:blip>
          <a:srcRect l="40735" r="25201" b="-924"/>
          <a:stretch/>
        </p:blipFill>
        <p:spPr>
          <a:xfrm>
            <a:off x="0" y="13572"/>
            <a:ext cx="3503691" cy="69213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
          <p:cNvSpPr txBox="1">
            <a:spLocks noGrp="1"/>
          </p:cNvSpPr>
          <p:nvPr>
            <p:ph type="body" idx="1"/>
          </p:nvPr>
        </p:nvSpPr>
        <p:spPr>
          <a:xfrm>
            <a:off x="402300" y="2504225"/>
            <a:ext cx="11387400" cy="37977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IE" sz="3000" b="1">
                <a:solidFill>
                  <a:srgbClr val="A6377D"/>
                </a:solidFill>
              </a:rPr>
              <a:t>Inovarea Social Digitală reprezintă o cale captivantă pentru tineri să exploreze și să devină noua generație de ”producători de schimbare”.</a:t>
            </a:r>
            <a:endParaRPr sz="3000" b="1">
              <a:solidFill>
                <a:srgbClr val="A6377D"/>
              </a:solidFill>
            </a:endParaRPr>
          </a:p>
          <a:p>
            <a:pPr marL="0" lvl="0" indent="0" algn="l" rtl="0">
              <a:spcBef>
                <a:spcPts val="1000"/>
              </a:spcBef>
              <a:spcAft>
                <a:spcPts val="0"/>
              </a:spcAft>
              <a:buClr>
                <a:schemeClr val="dk1"/>
              </a:buClr>
              <a:buSzPts val="1100"/>
              <a:buFont typeface="Arial"/>
              <a:buNone/>
            </a:pPr>
            <a:r>
              <a:rPr lang="en-IE">
                <a:solidFill>
                  <a:srgbClr val="404040"/>
                </a:solidFill>
              </a:rPr>
              <a:t>În acest modul, vei afla cum tinerii sunt poziționați foarte bine, pentru a sprijini și reduce 17 dintre problemele și provocările sociale critice, la nivel global, prin intermediul inovării social digitale. Ei sunt deja perfect echipați din punct de vedere tehnic, sunt foarte responsabili social și au tendința de a salva și a face lumea mai bună pentru toți.</a:t>
            </a:r>
            <a:endParaRPr>
              <a:solidFill>
                <a:srgbClr val="404040"/>
              </a:solidFill>
            </a:endParaRPr>
          </a:p>
          <a:p>
            <a:pPr marL="0" lvl="0" indent="0" algn="l" rtl="0">
              <a:spcBef>
                <a:spcPts val="1000"/>
              </a:spcBef>
              <a:spcAft>
                <a:spcPts val="0"/>
              </a:spcAft>
              <a:buClr>
                <a:schemeClr val="dk1"/>
              </a:buClr>
              <a:buSzPts val="1100"/>
              <a:buFont typeface="Arial"/>
              <a:buNone/>
            </a:pPr>
            <a:r>
              <a:rPr lang="en-IE" b="1">
                <a:solidFill>
                  <a:srgbClr val="ED2A59"/>
                </a:solidFill>
              </a:rPr>
              <a:t>Modulul 2 </a:t>
            </a:r>
            <a:r>
              <a:rPr lang="en-IE">
                <a:solidFill>
                  <a:srgbClr val="404040"/>
                </a:solidFill>
              </a:rPr>
              <a:t>pune accentul pe problemele și provocările sociale critice, la nivel global, impactul acestora și ilustrează modul în care tinerii lasă, deja, o amprenta pozitivă semnificativă, prin intermediul soluțiilor și oportunităților de inovare social digitală.</a:t>
            </a:r>
            <a:endParaRPr>
              <a:solidFill>
                <a:srgbClr val="404040"/>
              </a:solidFill>
            </a:endParaRPr>
          </a:p>
          <a:p>
            <a:pPr marL="0" lvl="0" indent="0" algn="l" rtl="0">
              <a:lnSpc>
                <a:spcPct val="90000"/>
              </a:lnSpc>
              <a:spcBef>
                <a:spcPts val="1000"/>
              </a:spcBef>
              <a:spcAft>
                <a:spcPts val="0"/>
              </a:spcAft>
              <a:buClr>
                <a:srgbClr val="ED2A59"/>
              </a:buClr>
              <a:buSzPts val="2400"/>
              <a:buNone/>
            </a:pPr>
            <a:endParaRPr sz="3000" b="1">
              <a:solidFill>
                <a:srgbClr val="A6377D"/>
              </a:solidFill>
            </a:endParaRPr>
          </a:p>
        </p:txBody>
      </p:sp>
      <p:sp>
        <p:nvSpPr>
          <p:cNvPr id="434" name="Google Shape;434;p6"/>
          <p:cNvSpPr txBox="1">
            <a:spLocks noGrp="1"/>
          </p:cNvSpPr>
          <p:nvPr>
            <p:ph type="body" idx="2"/>
          </p:nvPr>
        </p:nvSpPr>
        <p:spPr>
          <a:xfrm>
            <a:off x="501046" y="648724"/>
            <a:ext cx="10458106" cy="1595700"/>
          </a:xfrm>
          <a:prstGeom prst="rect">
            <a:avLst/>
          </a:prstGeom>
          <a:solidFill>
            <a:srgbClr val="A6377D"/>
          </a:solidFill>
          <a:ln>
            <a:noFill/>
          </a:ln>
        </p:spPr>
        <p:txBody>
          <a:bodyPr spcFirstLastPara="1" wrap="square" lIns="91425" tIns="45700" rIns="91425" bIns="45700" anchor="ctr" anchorCtr="0">
            <a:noAutofit/>
          </a:bodyPr>
          <a:lstStyle/>
          <a:p>
            <a:pPr marL="0" lvl="0" indent="0" algn="l" rtl="0">
              <a:lnSpc>
                <a:spcPct val="70000"/>
              </a:lnSpc>
              <a:spcBef>
                <a:spcPts val="1000"/>
              </a:spcBef>
              <a:spcAft>
                <a:spcPts val="0"/>
              </a:spcAft>
              <a:buClr>
                <a:schemeClr val="dk1"/>
              </a:buClr>
              <a:buSzPts val="852"/>
              <a:buFont typeface="Arial"/>
              <a:buNone/>
            </a:pPr>
            <a:r>
              <a:rPr lang="ro-RO" sz="2990" dirty="0" smtClean="0">
                <a:solidFill>
                  <a:srgbClr val="FFFFFF"/>
                </a:solidFill>
              </a:rPr>
              <a:t>Cum reușesc tinerii ISD să sprijine rezolvarea problemelor sociale globale care au un impact critic asupra indiviziilor și comunităților</a:t>
            </a:r>
          </a:p>
          <a:p>
            <a:pPr marL="0" lvl="0" indent="0" algn="l" rtl="0">
              <a:lnSpc>
                <a:spcPct val="70000"/>
              </a:lnSpc>
              <a:spcBef>
                <a:spcPts val="0"/>
              </a:spcBef>
              <a:spcAft>
                <a:spcPts val="0"/>
              </a:spcAft>
              <a:buClr>
                <a:schemeClr val="lt1"/>
              </a:buClr>
              <a:buSzPts val="2790"/>
              <a:buNone/>
            </a:pPr>
            <a:endParaRPr sz="2790" dirty="0">
              <a:solidFill>
                <a:schemeClr val="lt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0"/>
          <p:cNvSpPr txBox="1">
            <a:spLocks noGrp="1"/>
          </p:cNvSpPr>
          <p:nvPr>
            <p:ph type="body" idx="1"/>
          </p:nvPr>
        </p:nvSpPr>
        <p:spPr>
          <a:xfrm>
            <a:off x="485775" y="763425"/>
            <a:ext cx="11423375" cy="594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800"/>
              <a:buNone/>
            </a:pPr>
            <a:r>
              <a:rPr lang="en-IE" sz="2800" b="1" dirty="0" err="1">
                <a:solidFill>
                  <a:srgbClr val="3F3F3F"/>
                </a:solidFill>
              </a:rPr>
              <a:t>Asigurarea</a:t>
            </a:r>
            <a:r>
              <a:rPr lang="en-IE" sz="2800" b="1" dirty="0">
                <a:solidFill>
                  <a:srgbClr val="3F3F3F"/>
                </a:solidFill>
              </a:rPr>
              <a:t> </a:t>
            </a:r>
            <a:r>
              <a:rPr lang="en-IE" sz="2800" b="1" dirty="0" err="1">
                <a:solidFill>
                  <a:srgbClr val="3F3F3F"/>
                </a:solidFill>
              </a:rPr>
              <a:t>disponibilității</a:t>
            </a:r>
            <a:r>
              <a:rPr lang="en-IE" sz="2800" b="1" dirty="0">
                <a:solidFill>
                  <a:srgbClr val="3F3F3F"/>
                </a:solidFill>
              </a:rPr>
              <a:t> </a:t>
            </a:r>
            <a:r>
              <a:rPr lang="en-IE" sz="2800" b="1" dirty="0" err="1">
                <a:solidFill>
                  <a:srgbClr val="3F3F3F"/>
                </a:solidFill>
              </a:rPr>
              <a:t>și</a:t>
            </a:r>
            <a:r>
              <a:rPr lang="en-IE" sz="2800" b="1" dirty="0">
                <a:solidFill>
                  <a:srgbClr val="3F3F3F"/>
                </a:solidFill>
              </a:rPr>
              <a:t> a </a:t>
            </a:r>
            <a:r>
              <a:rPr lang="en-IE" sz="2800" b="1" dirty="0" err="1">
                <a:solidFill>
                  <a:srgbClr val="3F3F3F"/>
                </a:solidFill>
              </a:rPr>
              <a:t>managementului</a:t>
            </a:r>
            <a:r>
              <a:rPr lang="en-IE" sz="2800" b="1" dirty="0">
                <a:solidFill>
                  <a:srgbClr val="3F3F3F"/>
                </a:solidFill>
              </a:rPr>
              <a:t> </a:t>
            </a:r>
            <a:r>
              <a:rPr lang="en-IE" sz="2800" b="1" dirty="0" err="1">
                <a:solidFill>
                  <a:srgbClr val="3F3F3F"/>
                </a:solidFill>
              </a:rPr>
              <a:t>sustenabil</a:t>
            </a:r>
            <a:r>
              <a:rPr lang="en-IE" sz="2800" b="1" dirty="0">
                <a:solidFill>
                  <a:srgbClr val="3F3F3F"/>
                </a:solidFill>
              </a:rPr>
              <a:t> al </a:t>
            </a:r>
            <a:r>
              <a:rPr lang="en-IE" sz="2800" b="1" u="sng" dirty="0" err="1">
                <a:solidFill>
                  <a:schemeClr val="hlink"/>
                </a:solidFill>
                <a:hlinkClick r:id="rId3"/>
              </a:rPr>
              <a:t>apei</a:t>
            </a:r>
            <a:r>
              <a:rPr lang="en-IE" sz="2800" b="1" u="sng" dirty="0">
                <a:solidFill>
                  <a:schemeClr val="hlink"/>
                </a:solidFill>
                <a:hlinkClick r:id="rId3"/>
              </a:rPr>
              <a:t> </a:t>
            </a:r>
            <a:r>
              <a:rPr lang="en-IE" sz="2800" b="1" u="sng" dirty="0" err="1">
                <a:solidFill>
                  <a:schemeClr val="hlink"/>
                </a:solidFill>
                <a:hlinkClick r:id="rId3"/>
              </a:rPr>
              <a:t>și</a:t>
            </a:r>
            <a:r>
              <a:rPr lang="en-IE" sz="2800" b="1" u="sng" dirty="0">
                <a:solidFill>
                  <a:schemeClr val="hlink"/>
                </a:solidFill>
                <a:hlinkClick r:id="rId3"/>
              </a:rPr>
              <a:t> </a:t>
            </a:r>
            <a:r>
              <a:rPr lang="en-IE" sz="2800" b="1" u="sng" dirty="0" err="1">
                <a:solidFill>
                  <a:schemeClr val="hlink"/>
                </a:solidFill>
                <a:hlinkClick r:id="rId3"/>
              </a:rPr>
              <a:t>salubrizării</a:t>
            </a:r>
            <a:r>
              <a:rPr lang="en-IE" sz="2800" b="1" dirty="0">
                <a:solidFill>
                  <a:srgbClr val="3F3F3F"/>
                </a:solidFill>
              </a:rPr>
              <a:t> </a:t>
            </a:r>
            <a:r>
              <a:rPr lang="en-IE" sz="2800" b="1" dirty="0" err="1">
                <a:solidFill>
                  <a:srgbClr val="3F3F3F"/>
                </a:solidFill>
              </a:rPr>
              <a:t>pentru</a:t>
            </a:r>
            <a:r>
              <a:rPr lang="en-IE" sz="2800" b="1" dirty="0">
                <a:solidFill>
                  <a:srgbClr val="3F3F3F"/>
                </a:solidFill>
              </a:rPr>
              <a:t> </a:t>
            </a:r>
            <a:r>
              <a:rPr lang="en-IE" sz="2800" b="1" dirty="0" err="1">
                <a:solidFill>
                  <a:srgbClr val="3F3F3F"/>
                </a:solidFill>
              </a:rPr>
              <a:t>toți</a:t>
            </a:r>
            <a:r>
              <a:rPr lang="en-IE" sz="2800" b="1" dirty="0">
                <a:solidFill>
                  <a:srgbClr val="3F3F3F"/>
                </a:solidFill>
              </a:rPr>
              <a:t>! </a:t>
            </a:r>
            <a:endParaRPr dirty="0"/>
          </a:p>
          <a:p>
            <a:pPr marL="0" lvl="0" indent="0" algn="ctr" rtl="0">
              <a:lnSpc>
                <a:spcPct val="100000"/>
              </a:lnSpc>
              <a:spcBef>
                <a:spcPts val="0"/>
              </a:spcBef>
              <a:spcAft>
                <a:spcPts val="0"/>
              </a:spcAft>
              <a:buClr>
                <a:schemeClr val="lt1"/>
              </a:buClr>
              <a:buSzPts val="3600"/>
              <a:buNone/>
            </a:pPr>
            <a:r>
              <a:rPr lang="ro-RO" sz="3600" b="1" i="1" dirty="0" smtClean="0">
                <a:latin typeface="Arial"/>
                <a:ea typeface="Arial"/>
                <a:cs typeface="Arial"/>
                <a:sym typeface="Arial"/>
              </a:rPr>
              <a:t>Miliarde de oameni încă nu au apă sau servicii sanitare</a:t>
            </a:r>
            <a:r>
              <a:rPr lang="en-IE" sz="3600" b="1" i="1" dirty="0" smtClean="0">
                <a:latin typeface="Arial"/>
                <a:ea typeface="Arial"/>
                <a:cs typeface="Arial"/>
                <a:sym typeface="Arial"/>
              </a:rPr>
              <a:t>!!!</a:t>
            </a:r>
            <a:endParaRPr dirty="0"/>
          </a:p>
          <a:p>
            <a:pPr marL="0" lvl="0" indent="0" algn="l" rtl="0">
              <a:lnSpc>
                <a:spcPct val="100000"/>
              </a:lnSpc>
              <a:spcBef>
                <a:spcPts val="0"/>
              </a:spcBef>
              <a:spcAft>
                <a:spcPts val="0"/>
              </a:spcAft>
              <a:buClr>
                <a:srgbClr val="3F3F3F"/>
              </a:buClr>
              <a:buSzPts val="2400"/>
              <a:buNone/>
            </a:pPr>
            <a:r>
              <a:rPr lang="ro-RO" dirty="0" smtClean="0">
                <a:solidFill>
                  <a:srgbClr val="3F3F3F"/>
                </a:solidFill>
              </a:rPr>
              <a:t>Țările au experimentat o </a:t>
            </a:r>
            <a:r>
              <a:rPr lang="ro-RO" b="1" dirty="0" smtClean="0">
                <a:solidFill>
                  <a:srgbClr val="3F3F3F"/>
                </a:solidFill>
              </a:rPr>
              <a:t>reducere a finanțării de 61%</a:t>
            </a:r>
            <a:r>
              <a:rPr lang="ro-RO" dirty="0" smtClean="0">
                <a:solidFill>
                  <a:srgbClr val="3F3F3F"/>
                </a:solidFill>
              </a:rPr>
              <a:t> în ceea ce privește atingere</a:t>
            </a:r>
            <a:r>
              <a:rPr lang="en-IE" dirty="0" smtClean="0">
                <a:solidFill>
                  <a:srgbClr val="3F3F3F"/>
                </a:solidFill>
              </a:rPr>
              <a:t>a </a:t>
            </a:r>
            <a:endParaRPr dirty="0">
              <a:solidFill>
                <a:srgbClr val="3F3F3F"/>
              </a:solidFill>
            </a:endParaRPr>
          </a:p>
          <a:p>
            <a:pPr marL="0" lvl="0" indent="0" algn="l" rtl="0">
              <a:lnSpc>
                <a:spcPct val="100000"/>
              </a:lnSpc>
              <a:spcBef>
                <a:spcPts val="0"/>
              </a:spcBef>
              <a:spcAft>
                <a:spcPts val="0"/>
              </a:spcAft>
              <a:buClr>
                <a:srgbClr val="3F3F3F"/>
              </a:buClr>
              <a:buSzPts val="2400"/>
              <a:buNone/>
            </a:pPr>
            <a:r>
              <a:rPr lang="ro-RO" dirty="0" smtClean="0">
                <a:solidFill>
                  <a:srgbClr val="3F3F3F"/>
                </a:solidFill>
              </a:rPr>
              <a:t>țintelor de disponibilitate a apei și salubrizării acesteia</a:t>
            </a:r>
            <a:r>
              <a:rPr lang="en-IE" dirty="0" smtClean="0">
                <a:solidFill>
                  <a:srgbClr val="3F3F3F"/>
                </a:solidFill>
              </a:rPr>
              <a:t>. </a:t>
            </a:r>
            <a:endParaRPr dirty="0">
              <a:solidFill>
                <a:srgbClr val="3F3F3F"/>
              </a:solidFill>
            </a:endParaRPr>
          </a:p>
          <a:p>
            <a:pPr marL="0" lvl="0" indent="0" algn="l" rtl="0">
              <a:lnSpc>
                <a:spcPct val="100000"/>
              </a:lnSpc>
              <a:spcBef>
                <a:spcPts val="0"/>
              </a:spcBef>
              <a:spcAft>
                <a:spcPts val="0"/>
              </a:spcAft>
              <a:buClr>
                <a:srgbClr val="3F3F3F"/>
              </a:buClr>
              <a:buSzPts val="2400"/>
              <a:buNone/>
            </a:pPr>
            <a:endParaRPr dirty="0">
              <a:solidFill>
                <a:srgbClr val="3F3F3F"/>
              </a:solidFill>
            </a:endParaRPr>
          </a:p>
          <a:p>
            <a:pPr marL="0" lvl="0" indent="0" algn="l" rtl="0">
              <a:lnSpc>
                <a:spcPct val="100000"/>
              </a:lnSpc>
              <a:spcBef>
                <a:spcPts val="0"/>
              </a:spcBef>
              <a:spcAft>
                <a:spcPts val="0"/>
              </a:spcAft>
              <a:buClr>
                <a:srgbClr val="3F3F3F"/>
              </a:buClr>
              <a:buSzPts val="2400"/>
              <a:buNone/>
            </a:pPr>
            <a:r>
              <a:rPr lang="en-IE" sz="2600" b="1" dirty="0">
                <a:solidFill>
                  <a:srgbClr val="3F3F3F"/>
                </a:solidFill>
              </a:rPr>
              <a:t>2020 COVID </a:t>
            </a:r>
            <a:r>
              <a:rPr lang="en-IE" sz="2200" dirty="0">
                <a:solidFill>
                  <a:srgbClr val="3F3F3F"/>
                </a:solidFill>
              </a:rPr>
              <a:t>3 </a:t>
            </a:r>
            <a:r>
              <a:rPr lang="ro-RO" sz="2200" dirty="0" smtClean="0">
                <a:solidFill>
                  <a:srgbClr val="3F3F3F"/>
                </a:solidFill>
              </a:rPr>
              <a:t>miliarde de oameni nu au posibilitatea, nici măcar să se spele pe mâini (cea mai eficientă metodă în prevenirea COVID); </a:t>
            </a:r>
            <a:endParaRPr lang="ro-RO" sz="2200" dirty="0" smtClean="0"/>
          </a:p>
          <a:p>
            <a:pPr marL="0" lvl="0" indent="0" algn="l" rtl="0">
              <a:lnSpc>
                <a:spcPct val="100000"/>
              </a:lnSpc>
              <a:spcBef>
                <a:spcPts val="0"/>
              </a:spcBef>
              <a:spcAft>
                <a:spcPts val="0"/>
              </a:spcAft>
              <a:buClr>
                <a:srgbClr val="3F3F3F"/>
              </a:buClr>
              <a:buSzPts val="2800"/>
              <a:buNone/>
            </a:pPr>
            <a:r>
              <a:rPr lang="en-IE" sz="2600" b="1" dirty="0" smtClean="0">
                <a:solidFill>
                  <a:srgbClr val="3F3F3F"/>
                </a:solidFill>
              </a:rPr>
              <a:t>2020 </a:t>
            </a:r>
            <a:r>
              <a:rPr lang="ro-RO" sz="2200" dirty="0" smtClean="0">
                <a:solidFill>
                  <a:srgbClr val="3F3F3F"/>
                </a:solidFill>
              </a:rPr>
              <a:t>lipsa apei ar putea duce la relocarea a 700 milioane de oameni</a:t>
            </a:r>
            <a:r>
              <a:rPr lang="en-IE" sz="2200" dirty="0" smtClean="0">
                <a:solidFill>
                  <a:srgbClr val="3F3F3F"/>
                </a:solidFill>
              </a:rPr>
              <a:t>;</a:t>
            </a:r>
            <a:endParaRPr sz="2200" dirty="0"/>
          </a:p>
          <a:p>
            <a:pPr marL="0" lvl="0" indent="0" algn="l" rtl="0">
              <a:lnSpc>
                <a:spcPct val="100000"/>
              </a:lnSpc>
              <a:spcBef>
                <a:spcPts val="0"/>
              </a:spcBef>
              <a:spcAft>
                <a:spcPts val="0"/>
              </a:spcAft>
              <a:buClr>
                <a:srgbClr val="3F3F3F"/>
              </a:buClr>
              <a:buSzPts val="2800"/>
              <a:buNone/>
            </a:pPr>
            <a:r>
              <a:rPr lang="en-IE" sz="2600" b="1" dirty="0">
                <a:solidFill>
                  <a:srgbClr val="3F3F3F"/>
                </a:solidFill>
              </a:rPr>
              <a:t>2017 </a:t>
            </a:r>
            <a:r>
              <a:rPr lang="en-IE" sz="2200" dirty="0">
                <a:solidFill>
                  <a:srgbClr val="3F3F3F"/>
                </a:solidFill>
              </a:rPr>
              <a:t>2.2 </a:t>
            </a:r>
            <a:r>
              <a:rPr lang="ro-RO" sz="2200" dirty="0" smtClean="0">
                <a:solidFill>
                  <a:srgbClr val="3F3F3F"/>
                </a:solidFill>
              </a:rPr>
              <a:t>miliarde de oameni le lipsește apă potabilă, administrată într-un mod securizat</a:t>
            </a:r>
            <a:r>
              <a:rPr lang="en-IE" sz="2200" dirty="0" smtClean="0">
                <a:solidFill>
                  <a:srgbClr val="3F3F3F"/>
                </a:solidFill>
              </a:rPr>
              <a:t>; </a:t>
            </a:r>
            <a:endParaRPr sz="2200" dirty="0"/>
          </a:p>
          <a:p>
            <a:pPr marL="0" lvl="0" indent="0" algn="l" rtl="0">
              <a:lnSpc>
                <a:spcPct val="100000"/>
              </a:lnSpc>
              <a:spcBef>
                <a:spcPts val="0"/>
              </a:spcBef>
              <a:spcAft>
                <a:spcPts val="0"/>
              </a:spcAft>
              <a:buClr>
                <a:srgbClr val="3F3F3F"/>
              </a:buClr>
              <a:buSzPts val="2800"/>
              <a:buNone/>
            </a:pPr>
            <a:r>
              <a:rPr lang="en-IE" sz="2600" b="1" dirty="0">
                <a:solidFill>
                  <a:srgbClr val="3F3F3F"/>
                </a:solidFill>
              </a:rPr>
              <a:t>2017</a:t>
            </a:r>
            <a:r>
              <a:rPr lang="en-IE" sz="2200" dirty="0">
                <a:solidFill>
                  <a:srgbClr val="3F3F3F"/>
                </a:solidFill>
              </a:rPr>
              <a:t> 4.2 </a:t>
            </a:r>
            <a:r>
              <a:rPr lang="ro-RO" sz="2200" dirty="0" smtClean="0">
                <a:solidFill>
                  <a:srgbClr val="3F3F3F"/>
                </a:solidFill>
              </a:rPr>
              <a:t>miliarde de oameni le lipsesc facilități de salubrizare, administrate într-un mod  securizat (ex. toalete); </a:t>
            </a:r>
          </a:p>
          <a:p>
            <a:pPr marL="0" lvl="0" indent="0" algn="l" rtl="0">
              <a:lnSpc>
                <a:spcPct val="100000"/>
              </a:lnSpc>
              <a:spcBef>
                <a:spcPts val="0"/>
              </a:spcBef>
              <a:spcAft>
                <a:spcPts val="0"/>
              </a:spcAft>
              <a:buClr>
                <a:srgbClr val="3F3F3F"/>
              </a:buClr>
              <a:buSzPts val="2800"/>
              <a:buNone/>
            </a:pPr>
            <a:r>
              <a:rPr lang="en-IE" sz="2600" b="1" dirty="0" smtClean="0">
                <a:solidFill>
                  <a:srgbClr val="3F3F3F"/>
                </a:solidFill>
              </a:rPr>
              <a:t>2016</a:t>
            </a:r>
            <a:r>
              <a:rPr lang="en-IE" sz="2200" b="1" dirty="0" smtClean="0">
                <a:solidFill>
                  <a:srgbClr val="3F3F3F"/>
                </a:solidFill>
              </a:rPr>
              <a:t> </a:t>
            </a:r>
            <a:r>
              <a:rPr lang="en-IE" sz="2200" dirty="0">
                <a:solidFill>
                  <a:srgbClr val="3F3F3F"/>
                </a:solidFill>
              </a:rPr>
              <a:t>2 din 5 </a:t>
            </a:r>
            <a:r>
              <a:rPr lang="ro-RO" sz="2200" dirty="0" smtClean="0">
                <a:solidFill>
                  <a:srgbClr val="3F3F3F"/>
                </a:solidFill>
              </a:rPr>
              <a:t>facilități pentru asistența medicală le lipsesc săpunul, apa sau alcoolul</a:t>
            </a:r>
            <a:r>
              <a:rPr lang="en-IE" sz="2200" dirty="0" smtClean="0">
                <a:solidFill>
                  <a:srgbClr val="3F3F3F"/>
                </a:solidFill>
              </a:rPr>
              <a:t>.  </a:t>
            </a:r>
            <a:endParaRPr sz="2200" dirty="0"/>
          </a:p>
          <a:p>
            <a:pPr marL="0" lvl="0" indent="0" algn="l" rtl="0">
              <a:lnSpc>
                <a:spcPct val="90000"/>
              </a:lnSpc>
              <a:spcBef>
                <a:spcPts val="1000"/>
              </a:spcBef>
              <a:spcAft>
                <a:spcPts val="0"/>
              </a:spcAft>
              <a:buClr>
                <a:schemeClr val="lt1"/>
              </a:buClr>
              <a:buSzPts val="2400"/>
              <a:buNone/>
            </a:pPr>
            <a:endParaRPr dirty="0"/>
          </a:p>
        </p:txBody>
      </p:sp>
      <p:sp>
        <p:nvSpPr>
          <p:cNvPr id="838" name="Google Shape;838;p60"/>
          <p:cNvSpPr txBox="1">
            <a:spLocks noGrp="1"/>
          </p:cNvSpPr>
          <p:nvPr>
            <p:ph type="body" idx="3"/>
          </p:nvPr>
        </p:nvSpPr>
        <p:spPr>
          <a:xfrm>
            <a:off x="1964450" y="295125"/>
            <a:ext cx="8679000" cy="4683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lt1"/>
              </a:buClr>
              <a:buSzPts val="1200"/>
              <a:buNone/>
            </a:pPr>
            <a:r>
              <a:rPr lang="en-IE" sz="2878" b="1" dirty="0" err="1"/>
              <a:t>Obiectivul</a:t>
            </a:r>
            <a:r>
              <a:rPr lang="en-IE" sz="2878" b="1" dirty="0"/>
              <a:t> 6 </a:t>
            </a:r>
            <a:r>
              <a:rPr lang="en-IE" sz="2878" b="1" dirty="0" err="1"/>
              <a:t>Salubrizarea</a:t>
            </a:r>
            <a:r>
              <a:rPr lang="en-IE" sz="2878" b="1" dirty="0"/>
              <a:t> </a:t>
            </a:r>
            <a:r>
              <a:rPr lang="en-IE" sz="2878" b="1" dirty="0" err="1"/>
              <a:t>apei</a:t>
            </a:r>
            <a:r>
              <a:rPr lang="en-IE" sz="2000" b="1" dirty="0"/>
              <a:t> </a:t>
            </a:r>
            <a:endParaRPr sz="1700" dirty="0"/>
          </a:p>
          <a:p>
            <a:pPr marL="0" lvl="0" indent="0" algn="l" rtl="0">
              <a:lnSpc>
                <a:spcPct val="70000"/>
              </a:lnSpc>
              <a:spcBef>
                <a:spcPts val="1000"/>
              </a:spcBef>
              <a:spcAft>
                <a:spcPts val="0"/>
              </a:spcAft>
              <a:buClr>
                <a:schemeClr val="lt1"/>
              </a:buClr>
              <a:buSzPts val="1000"/>
              <a:buNone/>
            </a:pPr>
            <a:endParaRPr sz="1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1"/>
          <p:cNvSpPr txBox="1">
            <a:spLocks noGrp="1"/>
          </p:cNvSpPr>
          <p:nvPr>
            <p:ph type="body" idx="1"/>
          </p:nvPr>
        </p:nvSpPr>
        <p:spPr>
          <a:xfrm>
            <a:off x="7613215" y="302864"/>
            <a:ext cx="3981452" cy="6973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ED2A59"/>
              </a:buClr>
              <a:buSzPts val="4000"/>
              <a:buNone/>
            </a:pPr>
            <a:r>
              <a:rPr lang="en-IE" sz="4000" b="1">
                <a:solidFill>
                  <a:srgbClr val="ED2A59"/>
                </a:solidFill>
              </a:rPr>
              <a:t>Cartea potabilă</a:t>
            </a:r>
            <a:endParaRPr/>
          </a:p>
        </p:txBody>
      </p:sp>
      <p:sp>
        <p:nvSpPr>
          <p:cNvPr id="844" name="Google Shape;844;p61"/>
          <p:cNvSpPr txBox="1">
            <a:spLocks noGrp="1"/>
          </p:cNvSpPr>
          <p:nvPr>
            <p:ph type="body" idx="2"/>
          </p:nvPr>
        </p:nvSpPr>
        <p:spPr>
          <a:xfrm>
            <a:off x="7067550" y="894924"/>
            <a:ext cx="4748400" cy="5906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3F3F3F"/>
              </a:buClr>
              <a:buSzPts val="2400"/>
              <a:buNone/>
            </a:pPr>
            <a:r>
              <a:rPr lang="en-IE" sz="2300" u="sng" dirty="0" err="1">
                <a:solidFill>
                  <a:schemeClr val="hlink"/>
                </a:solidFill>
                <a:hlinkClick r:id="rId3"/>
              </a:rPr>
              <a:t>Cartea</a:t>
            </a:r>
            <a:r>
              <a:rPr lang="en-IE" sz="2300" u="sng" dirty="0">
                <a:solidFill>
                  <a:schemeClr val="hlink"/>
                </a:solidFill>
                <a:hlinkClick r:id="rId3"/>
              </a:rPr>
              <a:t> </a:t>
            </a:r>
            <a:r>
              <a:rPr lang="en-IE" sz="2300" u="sng" dirty="0" err="1">
                <a:solidFill>
                  <a:schemeClr val="hlink"/>
                </a:solidFill>
                <a:hlinkClick r:id="rId3"/>
              </a:rPr>
              <a:t>potabila</a:t>
            </a:r>
            <a:r>
              <a:rPr lang="en-IE" sz="2300" dirty="0">
                <a:solidFill>
                  <a:srgbClr val="3F3F3F"/>
                </a:solidFill>
              </a:rPr>
              <a:t> </a:t>
            </a:r>
            <a:r>
              <a:rPr lang="ro-RO" sz="2300" b="1" dirty="0" smtClean="0">
                <a:solidFill>
                  <a:srgbClr val="3F3F3F"/>
                </a:solidFill>
              </a:rPr>
              <a:t>transformă apa murdară în apă curată pentru lumea însetată</a:t>
            </a:r>
            <a:r>
              <a:rPr lang="en-IE" sz="2300" b="1" dirty="0" smtClean="0">
                <a:solidFill>
                  <a:srgbClr val="3F3F3F"/>
                </a:solidFill>
              </a:rPr>
              <a:t>. </a:t>
            </a:r>
            <a:r>
              <a:rPr lang="ro-RO" sz="2300" dirty="0" smtClean="0">
                <a:solidFill>
                  <a:srgbClr val="3F3F3F"/>
                </a:solidFill>
              </a:rPr>
              <a:t>Universitatea</a:t>
            </a:r>
            <a:r>
              <a:rPr lang="ro-RO" sz="2300" b="1" dirty="0" smtClean="0">
                <a:solidFill>
                  <a:srgbClr val="3F3F3F"/>
                </a:solidFill>
              </a:rPr>
              <a:t> </a:t>
            </a:r>
            <a:r>
              <a:rPr lang="ro-RO" sz="2300" dirty="0" smtClean="0">
                <a:solidFill>
                  <a:srgbClr val="3F3F3F"/>
                </a:solidFill>
              </a:rPr>
              <a:t>Carnegie Mellon a dezvoltat acest instrument de educare și de filtrare a apei. Fiecare pagină din carte oferă chiar  apă și sfaturi despre salubrizare. Hârtia poate fi folosită pentru a purifica apa și a reduce 99.9% din bacterii. Fiecare carte are suficiente filtre încât să îi furnizeze cititorului apă curată, pentru patru ani. Este distribuită în Ghana, Kenya, Haiti, Etiopia, India și Tanzania, iar o versiune a cărții în Farsi, este în dezvoltare</a:t>
            </a:r>
            <a:r>
              <a:rPr lang="en-IE" sz="2300" dirty="0" smtClean="0">
                <a:solidFill>
                  <a:srgbClr val="3F3F3F"/>
                </a:solidFill>
              </a:rPr>
              <a:t>. </a:t>
            </a:r>
            <a:endParaRPr sz="2300" dirty="0">
              <a:solidFill>
                <a:srgbClr val="3F3F3F"/>
              </a:solidFill>
            </a:endParaRPr>
          </a:p>
          <a:p>
            <a:pPr marL="0" lvl="0" indent="0" algn="ctr" rtl="0">
              <a:lnSpc>
                <a:spcPct val="90000"/>
              </a:lnSpc>
              <a:spcBef>
                <a:spcPts val="0"/>
              </a:spcBef>
              <a:spcAft>
                <a:spcPts val="0"/>
              </a:spcAft>
              <a:buClr>
                <a:srgbClr val="3F3F3F"/>
              </a:buClr>
              <a:buSzPts val="2400"/>
              <a:buNone/>
            </a:pPr>
            <a:r>
              <a:rPr lang="en-IE" sz="2300" dirty="0" err="1">
                <a:solidFill>
                  <a:srgbClr val="3F3F3F"/>
                </a:solidFill>
              </a:rPr>
              <a:t>Alte</a:t>
            </a:r>
            <a:r>
              <a:rPr lang="en-IE" sz="2300" dirty="0">
                <a:solidFill>
                  <a:srgbClr val="3F3F3F"/>
                </a:solidFill>
              </a:rPr>
              <a:t> </a:t>
            </a:r>
            <a:r>
              <a:rPr lang="en-IE" sz="2300" dirty="0" err="1">
                <a:solidFill>
                  <a:srgbClr val="3F3F3F"/>
                </a:solidFill>
              </a:rPr>
              <a:t>soluții</a:t>
            </a:r>
            <a:r>
              <a:rPr lang="en-IE" sz="2300" dirty="0">
                <a:solidFill>
                  <a:srgbClr val="3F3F3F"/>
                </a:solidFill>
              </a:rPr>
              <a:t> </a:t>
            </a:r>
            <a:r>
              <a:rPr lang="en-IE" sz="2300" dirty="0" err="1">
                <a:solidFill>
                  <a:srgbClr val="3F3F3F"/>
                </a:solidFill>
              </a:rPr>
              <a:t>similare</a:t>
            </a:r>
            <a:r>
              <a:rPr lang="en-IE" sz="2300" dirty="0">
                <a:solidFill>
                  <a:srgbClr val="3F3F3F"/>
                </a:solidFill>
              </a:rPr>
              <a:t> </a:t>
            </a:r>
            <a:r>
              <a:rPr lang="en-IE" sz="2300" dirty="0" err="1">
                <a:solidFill>
                  <a:srgbClr val="3F3F3F"/>
                </a:solidFill>
              </a:rPr>
              <a:t>puteti</a:t>
            </a:r>
            <a:r>
              <a:rPr lang="en-IE" sz="2300" dirty="0">
                <a:solidFill>
                  <a:srgbClr val="3F3F3F"/>
                </a:solidFill>
              </a:rPr>
              <a:t> </a:t>
            </a:r>
            <a:r>
              <a:rPr lang="en-IE" sz="2300" dirty="0" err="1">
                <a:solidFill>
                  <a:srgbClr val="3F3F3F"/>
                </a:solidFill>
              </a:rPr>
              <a:t>găsi</a:t>
            </a:r>
            <a:r>
              <a:rPr lang="en-IE" sz="2300" dirty="0">
                <a:solidFill>
                  <a:srgbClr val="3F3F3F"/>
                </a:solidFill>
              </a:rPr>
              <a:t> </a:t>
            </a:r>
            <a:r>
              <a:rPr lang="en-IE" sz="2300" u="sng" dirty="0" err="1">
                <a:solidFill>
                  <a:schemeClr val="hlink"/>
                </a:solidFill>
                <a:hlinkClick r:id="rId3"/>
              </a:rPr>
              <a:t>aici</a:t>
            </a:r>
            <a:r>
              <a:rPr lang="en-IE" sz="2300" dirty="0">
                <a:solidFill>
                  <a:srgbClr val="3F3F3F"/>
                </a:solidFill>
              </a:rPr>
              <a:t> </a:t>
            </a:r>
            <a:endParaRPr sz="2300" dirty="0">
              <a:solidFill>
                <a:srgbClr val="3F3F3F"/>
              </a:solidFill>
            </a:endParaRPr>
          </a:p>
          <a:p>
            <a:pPr marL="0" lvl="0" indent="0" algn="ctr" rtl="0">
              <a:lnSpc>
                <a:spcPct val="90000"/>
              </a:lnSpc>
              <a:spcBef>
                <a:spcPts val="1000"/>
              </a:spcBef>
              <a:spcAft>
                <a:spcPts val="0"/>
              </a:spcAft>
              <a:buClr>
                <a:schemeClr val="dk1"/>
              </a:buClr>
              <a:buSzPts val="2400"/>
              <a:buNone/>
            </a:pPr>
            <a:endParaRPr sz="2300" dirty="0"/>
          </a:p>
        </p:txBody>
      </p:sp>
      <p:pic>
        <p:nvPicPr>
          <p:cNvPr id="845" name="Google Shape;845;p61">
            <a:hlinkClick r:id="rId4"/>
          </p:cNvPr>
          <p:cNvPicPr preferRelativeResize="0"/>
          <p:nvPr/>
        </p:nvPicPr>
        <p:blipFill rotWithShape="1">
          <a:blip r:embed="rId5">
            <a:alphaModFix/>
          </a:blip>
          <a:srcRect/>
          <a:stretch/>
        </p:blipFill>
        <p:spPr>
          <a:xfrm>
            <a:off x="1304925" y="2266950"/>
            <a:ext cx="5263009" cy="2995612"/>
          </a:xfrm>
          <a:prstGeom prst="rect">
            <a:avLst/>
          </a:prstGeom>
          <a:noFill/>
          <a:ln>
            <a:noFill/>
          </a:ln>
        </p:spPr>
      </p:pic>
      <p:sp>
        <p:nvSpPr>
          <p:cNvPr id="846" name="Google Shape;846;p61"/>
          <p:cNvSpPr txBox="1"/>
          <p:nvPr/>
        </p:nvSpPr>
        <p:spPr>
          <a:xfrm>
            <a:off x="1" y="0"/>
            <a:ext cx="7848600"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dirty="0">
                <a:solidFill>
                  <a:srgbClr val="A6377D"/>
                </a:solidFill>
                <a:latin typeface="Corben"/>
                <a:ea typeface="Corben"/>
                <a:cs typeface="Corben"/>
                <a:sym typeface="Corben"/>
              </a:rPr>
              <a:t>YDSI </a:t>
            </a:r>
            <a:r>
              <a:rPr lang="en-IE" sz="3600" dirty="0" smtClean="0">
                <a:solidFill>
                  <a:srgbClr val="A6377D"/>
                </a:solidFill>
                <a:latin typeface="Corben"/>
                <a:ea typeface="Corben"/>
                <a:cs typeface="Corben"/>
                <a:sym typeface="Corben"/>
              </a:rPr>
              <a:t>Sa</a:t>
            </a:r>
            <a:r>
              <a:rPr lang="ro-RO" sz="3600" dirty="0" smtClean="0">
                <a:solidFill>
                  <a:srgbClr val="A6377D"/>
                </a:solidFill>
                <a:latin typeface="Corben"/>
                <a:ea typeface="Corben"/>
                <a:cs typeface="Corben"/>
                <a:sym typeface="Corben"/>
              </a:rPr>
              <a:t>l</a:t>
            </a:r>
            <a:r>
              <a:rPr lang="en-IE" sz="3600" dirty="0" err="1" smtClean="0">
                <a:solidFill>
                  <a:srgbClr val="A6377D"/>
                </a:solidFill>
                <a:latin typeface="Corben"/>
                <a:ea typeface="Corben"/>
                <a:cs typeface="Corben"/>
                <a:sym typeface="Corben"/>
              </a:rPr>
              <a:t>ubrizarea</a:t>
            </a:r>
            <a:r>
              <a:rPr lang="en-IE" sz="3600" dirty="0" smtClean="0">
                <a:solidFill>
                  <a:srgbClr val="A6377D"/>
                </a:solidFill>
                <a:latin typeface="Corben"/>
                <a:ea typeface="Corben"/>
                <a:cs typeface="Corben"/>
                <a:sym typeface="Corben"/>
              </a:rPr>
              <a:t> </a:t>
            </a:r>
            <a:r>
              <a:rPr lang="en-IE" sz="3600" dirty="0" err="1">
                <a:solidFill>
                  <a:srgbClr val="A6377D"/>
                </a:solidFill>
                <a:latin typeface="Corben"/>
                <a:ea typeface="Corben"/>
                <a:cs typeface="Corben"/>
                <a:sym typeface="Corben"/>
              </a:rPr>
              <a:t>apei</a:t>
            </a:r>
            <a:endParaRPr dirty="0"/>
          </a:p>
          <a:p>
            <a:pPr marL="0" marR="0" lvl="0" indent="0" algn="l" rtl="0">
              <a:lnSpc>
                <a:spcPct val="90000"/>
              </a:lnSpc>
              <a:spcBef>
                <a:spcPts val="0"/>
              </a:spcBef>
              <a:spcAft>
                <a:spcPts val="0"/>
              </a:spcAft>
              <a:buClr>
                <a:srgbClr val="A6377D"/>
              </a:buClr>
              <a:buSzPts val="2800"/>
              <a:buFont typeface="Arial"/>
              <a:buNone/>
            </a:pPr>
            <a:r>
              <a:rPr lang="en-IE" sz="2800" i="1" dirty="0" err="1">
                <a:solidFill>
                  <a:srgbClr val="A6377D"/>
                </a:solidFill>
                <a:latin typeface="Calibri"/>
                <a:ea typeface="Calibri"/>
                <a:cs typeface="Calibri"/>
                <a:sym typeface="Calibri"/>
              </a:rPr>
              <a:t>Universitatea</a:t>
            </a:r>
            <a:r>
              <a:rPr lang="en-IE" sz="2800" i="1" dirty="0">
                <a:solidFill>
                  <a:srgbClr val="A6377D"/>
                </a:solidFill>
                <a:latin typeface="Calibri"/>
                <a:ea typeface="Calibri"/>
                <a:cs typeface="Calibri"/>
                <a:sym typeface="Calibri"/>
              </a:rPr>
              <a:t> Mellon, </a:t>
            </a:r>
            <a:r>
              <a:rPr lang="en-IE" sz="2800" i="1" dirty="0" err="1">
                <a:solidFill>
                  <a:srgbClr val="A6377D"/>
                </a:solidFill>
                <a:latin typeface="Calibri"/>
                <a:ea typeface="Calibri"/>
                <a:cs typeface="Calibri"/>
                <a:sym typeface="Calibri"/>
              </a:rPr>
              <a:t>Marea</a:t>
            </a:r>
            <a:r>
              <a:rPr lang="en-IE" sz="2800" i="1" dirty="0">
                <a:solidFill>
                  <a:srgbClr val="A6377D"/>
                </a:solidFill>
                <a:latin typeface="Calibri"/>
                <a:ea typeface="Calibri"/>
                <a:cs typeface="Calibri"/>
                <a:sym typeface="Calibri"/>
              </a:rPr>
              <a:t> Britanie </a:t>
            </a:r>
            <a:endParaRPr dirty="0"/>
          </a:p>
          <a:p>
            <a:pPr marL="0" marR="0" lvl="0" indent="0" algn="l" rtl="0">
              <a:lnSpc>
                <a:spcPct val="90000"/>
              </a:lnSpc>
              <a:spcBef>
                <a:spcPts val="0"/>
              </a:spcBef>
              <a:spcAft>
                <a:spcPts val="0"/>
              </a:spcAft>
              <a:buClr>
                <a:schemeClr val="lt1"/>
              </a:buClr>
              <a:buSzPts val="3600"/>
              <a:buFont typeface="Arial"/>
              <a:buNone/>
            </a:pPr>
            <a:endParaRPr sz="3600" b="1" dirty="0">
              <a:solidFill>
                <a:srgbClr val="A6377D"/>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62"/>
          <p:cNvSpPr txBox="1">
            <a:spLocks noGrp="1"/>
          </p:cNvSpPr>
          <p:nvPr>
            <p:ph type="body" idx="1"/>
          </p:nvPr>
        </p:nvSpPr>
        <p:spPr>
          <a:xfrm>
            <a:off x="7508200" y="527720"/>
            <a:ext cx="3981452" cy="6973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IE" sz="4000" b="1"/>
              <a:t>WaterSPROUT</a:t>
            </a:r>
            <a:endParaRPr sz="4000" b="1"/>
          </a:p>
        </p:txBody>
      </p:sp>
      <p:sp>
        <p:nvSpPr>
          <p:cNvPr id="852" name="Google Shape;852;p62"/>
          <p:cNvSpPr txBox="1">
            <a:spLocks noGrp="1"/>
          </p:cNvSpPr>
          <p:nvPr>
            <p:ph type="body" idx="2"/>
          </p:nvPr>
        </p:nvSpPr>
        <p:spPr>
          <a:xfrm>
            <a:off x="7277100" y="1394900"/>
            <a:ext cx="4443600" cy="4991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IE" b="1" u="sng" dirty="0" err="1">
                <a:solidFill>
                  <a:schemeClr val="hlink"/>
                </a:solidFill>
                <a:hlinkClick r:id="rId3"/>
              </a:rPr>
              <a:t>WaterSPROUTT</a:t>
            </a:r>
            <a:r>
              <a:rPr lang="en-IE" dirty="0"/>
              <a:t> </a:t>
            </a:r>
            <a:r>
              <a:rPr lang="ro-RO" dirty="0" smtClean="0"/>
              <a:t>furnizează apă potabilă către comunitățile care se bazează pe surse nesigure. </a:t>
            </a:r>
            <a:r>
              <a:rPr lang="ro-RO" u="sng" dirty="0" smtClean="0">
                <a:solidFill>
                  <a:schemeClr val="hlink"/>
                </a:solidFill>
                <a:hlinkClick r:id="rId4"/>
              </a:rPr>
              <a:t>Tehnologia</a:t>
            </a:r>
            <a:r>
              <a:rPr lang="ro-RO" dirty="0" smtClean="0"/>
              <a:t> are trei aplicații bazate pe panouri solare care dezinfectează apa - </a:t>
            </a:r>
            <a:r>
              <a:rPr lang="ro-RO" i="1" dirty="0" smtClean="0"/>
              <a:t>Dezinfectare solară (SODIS)</a:t>
            </a:r>
            <a:r>
              <a:rPr lang="ro-RO" dirty="0" smtClean="0"/>
              <a:t>, astfel apa devine bună de băut, după ce a fost colectată. Sunt conduși de </a:t>
            </a:r>
            <a:r>
              <a:rPr lang="ro-RO" u="sng" dirty="0" smtClean="0">
                <a:solidFill>
                  <a:schemeClr val="hlink"/>
                </a:solidFill>
                <a:hlinkClick r:id="rId5"/>
              </a:rPr>
              <a:t>cercetători irlandezi</a:t>
            </a:r>
            <a:r>
              <a:rPr lang="ro-RO" dirty="0" smtClean="0"/>
              <a:t> de la  Royal College of Surgeons în Irlanda (RCSI). Pentru a-și dezvolta capacitatea, au inclus și </a:t>
            </a:r>
            <a:r>
              <a:rPr lang="ro-RO" u="sng" dirty="0" smtClean="0">
                <a:solidFill>
                  <a:schemeClr val="hlink"/>
                </a:solidFill>
                <a:hlinkClick r:id="rId6"/>
              </a:rPr>
              <a:t>18 parteneri</a:t>
            </a:r>
            <a:r>
              <a:rPr lang="ro-RO" dirty="0" smtClean="0"/>
              <a:t> din universități și industrie. </a:t>
            </a:r>
            <a:endParaRPr lang="ro-RO" dirty="0"/>
          </a:p>
        </p:txBody>
      </p:sp>
      <p:pic>
        <p:nvPicPr>
          <p:cNvPr id="853" name="Google Shape;853;p62"/>
          <p:cNvPicPr preferRelativeResize="0"/>
          <p:nvPr/>
        </p:nvPicPr>
        <p:blipFill rotWithShape="1">
          <a:blip r:embed="rId7">
            <a:alphaModFix/>
          </a:blip>
          <a:srcRect/>
          <a:stretch/>
        </p:blipFill>
        <p:spPr>
          <a:xfrm>
            <a:off x="1285875" y="2286000"/>
            <a:ext cx="5283180" cy="3014662"/>
          </a:xfrm>
          <a:prstGeom prst="rect">
            <a:avLst/>
          </a:prstGeom>
          <a:noFill/>
          <a:ln>
            <a:noFill/>
          </a:ln>
        </p:spPr>
      </p:pic>
      <p:sp>
        <p:nvSpPr>
          <p:cNvPr id="854" name="Google Shape;854;p62"/>
          <p:cNvSpPr txBox="1"/>
          <p:nvPr/>
        </p:nvSpPr>
        <p:spPr>
          <a:xfrm>
            <a:off x="1" y="0"/>
            <a:ext cx="7848600" cy="97042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Salubrizarea apei</a:t>
            </a:r>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WaterSPROUT, RCSI, Irlanda</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3"/>
          <p:cNvSpPr txBox="1">
            <a:spLocks noGrp="1"/>
          </p:cNvSpPr>
          <p:nvPr>
            <p:ph type="body" idx="2"/>
          </p:nvPr>
        </p:nvSpPr>
        <p:spPr>
          <a:xfrm>
            <a:off x="5084550" y="544650"/>
            <a:ext cx="6858000" cy="623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None/>
            </a:pPr>
            <a:r>
              <a:rPr lang="en-IE" sz="4400" i="1"/>
              <a:t>Inovarea Social Digitală</a:t>
            </a:r>
            <a:endParaRPr/>
          </a:p>
          <a:p>
            <a:pPr marL="0" lvl="0" indent="0" algn="l" rtl="0">
              <a:lnSpc>
                <a:spcPct val="90000"/>
              </a:lnSpc>
              <a:spcBef>
                <a:spcPts val="1000"/>
              </a:spcBef>
              <a:spcAft>
                <a:spcPts val="0"/>
              </a:spcAft>
              <a:buClr>
                <a:schemeClr val="lt1"/>
              </a:buClr>
              <a:buSzPts val="1000"/>
              <a:buNone/>
            </a:pPr>
            <a:endParaRPr sz="1000" b="1"/>
          </a:p>
          <a:p>
            <a:pPr marL="0" lvl="0" indent="0" algn="l" rtl="0">
              <a:lnSpc>
                <a:spcPct val="90000"/>
              </a:lnSpc>
              <a:spcBef>
                <a:spcPts val="1000"/>
              </a:spcBef>
              <a:spcAft>
                <a:spcPts val="0"/>
              </a:spcAft>
              <a:buClr>
                <a:schemeClr val="lt1"/>
              </a:buClr>
              <a:buSzPts val="4000"/>
              <a:buNone/>
            </a:pPr>
            <a:r>
              <a:rPr lang="en-IE" sz="4000" b="1"/>
              <a:t>Obiectivele 12, 13, 14, 15, 16, 17</a:t>
            </a:r>
            <a:endParaRPr/>
          </a:p>
          <a:p>
            <a:pPr marL="571500" lvl="0" indent="-508000" algn="l" rtl="0">
              <a:lnSpc>
                <a:spcPct val="90000"/>
              </a:lnSpc>
              <a:spcBef>
                <a:spcPts val="1000"/>
              </a:spcBef>
              <a:spcAft>
                <a:spcPts val="0"/>
              </a:spcAft>
              <a:buClr>
                <a:schemeClr val="lt1"/>
              </a:buClr>
              <a:buSzPts val="1000"/>
              <a:buFont typeface="Arial"/>
              <a:buNone/>
            </a:pPr>
            <a:endParaRPr sz="1000"/>
          </a:p>
          <a:p>
            <a:pPr marL="571500" lvl="0" indent="-571500" algn="l" rtl="0">
              <a:lnSpc>
                <a:spcPct val="90000"/>
              </a:lnSpc>
              <a:spcBef>
                <a:spcPts val="1000"/>
              </a:spcBef>
              <a:spcAft>
                <a:spcPts val="0"/>
              </a:spcAft>
              <a:buClr>
                <a:schemeClr val="lt1"/>
              </a:buClr>
              <a:buSzPts val="3600"/>
              <a:buFont typeface="Arial"/>
              <a:buChar char="•"/>
            </a:pPr>
            <a:r>
              <a:rPr lang="en-IE" sz="3600"/>
              <a:t>Consum &amp; Producție </a:t>
            </a:r>
            <a:endParaRPr/>
          </a:p>
          <a:p>
            <a:pPr marL="571500" lvl="0" indent="-571500" algn="l" rtl="0">
              <a:lnSpc>
                <a:spcPct val="90000"/>
              </a:lnSpc>
              <a:spcBef>
                <a:spcPts val="1000"/>
              </a:spcBef>
              <a:spcAft>
                <a:spcPts val="0"/>
              </a:spcAft>
              <a:buClr>
                <a:schemeClr val="lt1"/>
              </a:buClr>
              <a:buSzPts val="3600"/>
              <a:buFont typeface="Arial"/>
              <a:buChar char="•"/>
            </a:pPr>
            <a:r>
              <a:rPr lang="en-IE" sz="3600"/>
              <a:t>Schimbări climatice </a:t>
            </a:r>
            <a:endParaRPr/>
          </a:p>
          <a:p>
            <a:pPr marL="571500" lvl="0" indent="-571500" algn="l" rtl="0">
              <a:lnSpc>
                <a:spcPct val="90000"/>
              </a:lnSpc>
              <a:spcBef>
                <a:spcPts val="1000"/>
              </a:spcBef>
              <a:spcAft>
                <a:spcPts val="0"/>
              </a:spcAft>
              <a:buClr>
                <a:schemeClr val="lt1"/>
              </a:buClr>
              <a:buSzPts val="3600"/>
              <a:buFont typeface="Arial"/>
              <a:buChar char="•"/>
            </a:pPr>
            <a:r>
              <a:rPr lang="en-IE" sz="3600"/>
              <a:t>Oceane</a:t>
            </a:r>
            <a:endParaRPr/>
          </a:p>
          <a:p>
            <a:pPr marL="571500" lvl="0" indent="-571500" algn="l" rtl="0">
              <a:lnSpc>
                <a:spcPct val="90000"/>
              </a:lnSpc>
              <a:spcBef>
                <a:spcPts val="1000"/>
              </a:spcBef>
              <a:spcAft>
                <a:spcPts val="0"/>
              </a:spcAft>
              <a:buClr>
                <a:schemeClr val="lt1"/>
              </a:buClr>
              <a:buSzPts val="3600"/>
              <a:buFont typeface="Arial"/>
              <a:buChar char="•"/>
            </a:pPr>
            <a:r>
              <a:rPr lang="en-IE" sz="3600"/>
              <a:t>Pământ</a:t>
            </a:r>
            <a:endParaRPr/>
          </a:p>
          <a:p>
            <a:pPr marL="571500" lvl="0" indent="-571500" algn="l" rtl="0">
              <a:lnSpc>
                <a:spcPct val="90000"/>
              </a:lnSpc>
              <a:spcBef>
                <a:spcPts val="1000"/>
              </a:spcBef>
              <a:spcAft>
                <a:spcPts val="0"/>
              </a:spcAft>
              <a:buClr>
                <a:schemeClr val="lt1"/>
              </a:buClr>
              <a:buSzPts val="3600"/>
              <a:buFont typeface="Arial"/>
              <a:buChar char="•"/>
            </a:pPr>
            <a:r>
              <a:rPr lang="en-IE" sz="3600"/>
              <a:t>Societate</a:t>
            </a:r>
            <a:endParaRPr/>
          </a:p>
          <a:p>
            <a:pPr marL="571500" lvl="0" indent="-571500" algn="l" rtl="0">
              <a:lnSpc>
                <a:spcPct val="90000"/>
              </a:lnSpc>
              <a:spcBef>
                <a:spcPts val="1000"/>
              </a:spcBef>
              <a:spcAft>
                <a:spcPts val="0"/>
              </a:spcAft>
              <a:buClr>
                <a:schemeClr val="lt1"/>
              </a:buClr>
              <a:buSzPts val="3600"/>
              <a:buFont typeface="Arial"/>
              <a:buChar char="•"/>
            </a:pPr>
            <a:r>
              <a:rPr lang="en-IE" sz="3600"/>
              <a:t>Parteneriate</a:t>
            </a:r>
            <a:endParaRPr sz="4000"/>
          </a:p>
          <a:p>
            <a:pPr marL="571500" lvl="0" indent="-508000" algn="l" rtl="0">
              <a:lnSpc>
                <a:spcPct val="90000"/>
              </a:lnSpc>
              <a:spcBef>
                <a:spcPts val="1000"/>
              </a:spcBef>
              <a:spcAft>
                <a:spcPts val="0"/>
              </a:spcAft>
              <a:buClr>
                <a:schemeClr val="lt1"/>
              </a:buClr>
              <a:buSzPts val="1000"/>
              <a:buFont typeface="Arial"/>
              <a:buNone/>
            </a:pPr>
            <a:endParaRPr sz="1000"/>
          </a:p>
          <a:p>
            <a:pPr marL="0" lvl="0" indent="0" algn="l" rtl="0">
              <a:lnSpc>
                <a:spcPct val="90000"/>
              </a:lnSpc>
              <a:spcBef>
                <a:spcPts val="1000"/>
              </a:spcBef>
              <a:spcAft>
                <a:spcPts val="0"/>
              </a:spcAft>
              <a:buClr>
                <a:schemeClr val="lt1"/>
              </a:buClr>
              <a:buSzPts val="6000"/>
              <a:buNone/>
            </a:pPr>
            <a:endParaRPr sz="6000"/>
          </a:p>
        </p:txBody>
      </p:sp>
      <p:pic>
        <p:nvPicPr>
          <p:cNvPr id="860" name="Google Shape;860;p63" descr="A picture containing stuffed&#10;&#10;Description automatically generated"/>
          <p:cNvPicPr preferRelativeResize="0"/>
          <p:nvPr/>
        </p:nvPicPr>
        <p:blipFill rotWithShape="1">
          <a:blip r:embed="rId3">
            <a:alphaModFix/>
          </a:blip>
          <a:srcRect/>
          <a:stretch/>
        </p:blipFill>
        <p:spPr>
          <a:xfrm>
            <a:off x="0" y="0"/>
            <a:ext cx="4656991"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64" descr="Article 24 - Education | United Nations Enable"/>
          <p:cNvPicPr preferRelativeResize="0"/>
          <p:nvPr/>
        </p:nvPicPr>
        <p:blipFill rotWithShape="1">
          <a:blip r:embed="rId3">
            <a:alphaModFix/>
          </a:blip>
          <a:srcRect/>
          <a:stretch/>
        </p:blipFill>
        <p:spPr>
          <a:xfrm>
            <a:off x="9199368" y="277531"/>
            <a:ext cx="2887663" cy="814294"/>
          </a:xfrm>
          <a:prstGeom prst="rect">
            <a:avLst/>
          </a:prstGeom>
          <a:noFill/>
          <a:ln>
            <a:noFill/>
          </a:ln>
        </p:spPr>
      </p:pic>
      <p:sp>
        <p:nvSpPr>
          <p:cNvPr id="866" name="Google Shape;866;p64"/>
          <p:cNvSpPr txBox="1"/>
          <p:nvPr/>
        </p:nvSpPr>
        <p:spPr>
          <a:xfrm>
            <a:off x="1198430" y="471915"/>
            <a:ext cx="8733600" cy="986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ED2A59"/>
              </a:buClr>
              <a:buSzPts val="3600"/>
              <a:buFont typeface="Arial"/>
              <a:buNone/>
            </a:pPr>
            <a:r>
              <a:rPr lang="en-IE" sz="3600" b="1">
                <a:solidFill>
                  <a:srgbClr val="ED2A59"/>
                </a:solidFill>
                <a:latin typeface="Calibri"/>
                <a:ea typeface="Calibri"/>
                <a:cs typeface="Calibri"/>
                <a:sym typeface="Calibri"/>
              </a:rPr>
              <a:t>Top 17 Problematici globale și soluții</a:t>
            </a:r>
            <a:endParaRPr/>
          </a:p>
        </p:txBody>
      </p:sp>
      <p:sp>
        <p:nvSpPr>
          <p:cNvPr id="867" name="Google Shape;867;p64"/>
          <p:cNvSpPr txBox="1"/>
          <p:nvPr/>
        </p:nvSpPr>
        <p:spPr>
          <a:xfrm>
            <a:off x="2665175" y="6291900"/>
            <a:ext cx="3108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u="sng">
                <a:solidFill>
                  <a:schemeClr val="hlink"/>
                </a:solidFill>
                <a:latin typeface="Calibri"/>
                <a:ea typeface="Calibri"/>
                <a:cs typeface="Calibri"/>
                <a:sym typeface="Calibri"/>
                <a:hlinkClick r:id="rId4"/>
              </a:rPr>
              <a:t>Obiectivele Națiunilor Unite</a:t>
            </a:r>
            <a:r>
              <a:rPr lang="en-IE" sz="1800">
                <a:latin typeface="Calibri"/>
                <a:ea typeface="Calibri"/>
                <a:cs typeface="Calibri"/>
                <a:sym typeface="Calibri"/>
              </a:rPr>
              <a:t> </a:t>
            </a:r>
            <a:r>
              <a:rPr lang="en-IE" sz="180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endParaRPr sz="1800">
              <a:solidFill>
                <a:schemeClr val="dk1"/>
              </a:solidFill>
              <a:latin typeface="Calibri"/>
              <a:ea typeface="Calibri"/>
              <a:cs typeface="Calibri"/>
              <a:sym typeface="Calibri"/>
            </a:endParaRPr>
          </a:p>
        </p:txBody>
      </p:sp>
      <p:pic>
        <p:nvPicPr>
          <p:cNvPr id="868" name="Google Shape;868;p64"/>
          <p:cNvPicPr preferRelativeResize="0"/>
          <p:nvPr/>
        </p:nvPicPr>
        <p:blipFill rotWithShape="1">
          <a:blip r:embed="rId5">
            <a:alphaModFix/>
          </a:blip>
          <a:srcRect/>
          <a:stretch/>
        </p:blipFill>
        <p:spPr>
          <a:xfrm>
            <a:off x="261729" y="1458163"/>
            <a:ext cx="1807499" cy="1843505"/>
          </a:xfrm>
          <a:prstGeom prst="rect">
            <a:avLst/>
          </a:prstGeom>
          <a:noFill/>
          <a:ln>
            <a:noFill/>
          </a:ln>
        </p:spPr>
      </p:pic>
      <p:pic>
        <p:nvPicPr>
          <p:cNvPr id="869" name="Google Shape;869;p64"/>
          <p:cNvPicPr preferRelativeResize="0"/>
          <p:nvPr/>
        </p:nvPicPr>
        <p:blipFill rotWithShape="1">
          <a:blip r:embed="rId6">
            <a:alphaModFix/>
          </a:blip>
          <a:srcRect/>
          <a:stretch/>
        </p:blipFill>
        <p:spPr>
          <a:xfrm>
            <a:off x="2205485" y="1442529"/>
            <a:ext cx="1807500" cy="1800000"/>
          </a:xfrm>
          <a:prstGeom prst="rect">
            <a:avLst/>
          </a:prstGeom>
          <a:noFill/>
          <a:ln>
            <a:noFill/>
          </a:ln>
        </p:spPr>
      </p:pic>
      <p:pic>
        <p:nvPicPr>
          <p:cNvPr id="870" name="Google Shape;870;p64"/>
          <p:cNvPicPr preferRelativeResize="0"/>
          <p:nvPr/>
        </p:nvPicPr>
        <p:blipFill rotWithShape="1">
          <a:blip r:embed="rId7">
            <a:alphaModFix/>
          </a:blip>
          <a:srcRect/>
          <a:stretch/>
        </p:blipFill>
        <p:spPr>
          <a:xfrm>
            <a:off x="4165453" y="1442529"/>
            <a:ext cx="1927500" cy="1800000"/>
          </a:xfrm>
          <a:prstGeom prst="rect">
            <a:avLst/>
          </a:prstGeom>
          <a:noFill/>
          <a:ln>
            <a:noFill/>
          </a:ln>
        </p:spPr>
      </p:pic>
      <p:pic>
        <p:nvPicPr>
          <p:cNvPr id="871" name="Google Shape;871;p64"/>
          <p:cNvPicPr preferRelativeResize="0"/>
          <p:nvPr/>
        </p:nvPicPr>
        <p:blipFill rotWithShape="1">
          <a:blip r:embed="rId8">
            <a:alphaModFix/>
          </a:blip>
          <a:srcRect/>
          <a:stretch/>
        </p:blipFill>
        <p:spPr>
          <a:xfrm>
            <a:off x="6226366" y="1442529"/>
            <a:ext cx="1814173" cy="1800000"/>
          </a:xfrm>
          <a:prstGeom prst="rect">
            <a:avLst/>
          </a:prstGeom>
          <a:noFill/>
          <a:ln>
            <a:noFill/>
          </a:ln>
        </p:spPr>
      </p:pic>
      <p:pic>
        <p:nvPicPr>
          <p:cNvPr id="872" name="Google Shape;872;p64"/>
          <p:cNvPicPr preferRelativeResize="0"/>
          <p:nvPr/>
        </p:nvPicPr>
        <p:blipFill rotWithShape="1">
          <a:blip r:embed="rId9">
            <a:alphaModFix/>
          </a:blip>
          <a:srcRect/>
          <a:stretch/>
        </p:blipFill>
        <p:spPr>
          <a:xfrm>
            <a:off x="8221534" y="1442529"/>
            <a:ext cx="1764981" cy="1800000"/>
          </a:xfrm>
          <a:prstGeom prst="rect">
            <a:avLst/>
          </a:prstGeom>
          <a:noFill/>
          <a:ln>
            <a:noFill/>
          </a:ln>
        </p:spPr>
      </p:pic>
      <p:sp>
        <p:nvSpPr>
          <p:cNvPr id="873" name="Google Shape;873;p64"/>
          <p:cNvSpPr txBox="1"/>
          <p:nvPr/>
        </p:nvSpPr>
        <p:spPr>
          <a:xfrm>
            <a:off x="261729" y="3373294"/>
            <a:ext cx="1807500" cy="224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Consum &amp; Producție</a:t>
            </a:r>
            <a:endParaRPr sz="2000" b="1">
              <a:solidFill>
                <a:srgbClr val="27BFE6"/>
              </a:solidFill>
              <a:latin typeface="Calibri"/>
              <a:ea typeface="Calibri"/>
              <a:cs typeface="Calibri"/>
              <a:sym typeface="Calibri"/>
            </a:endParaRPr>
          </a:p>
          <a:p>
            <a:pPr marL="0" marR="0" lvl="0" indent="0" algn="ctr" rtl="0">
              <a:spcBef>
                <a:spcPts val="0"/>
              </a:spcBef>
              <a:spcAft>
                <a:spcPts val="0"/>
              </a:spcAft>
              <a:buNone/>
            </a:pPr>
            <a:r>
              <a:rPr lang="en-IE" sz="2000">
                <a:solidFill>
                  <a:srgbClr val="3F3F3F"/>
                </a:solidFill>
                <a:latin typeface="Calibri"/>
                <a:ea typeface="Calibri"/>
                <a:cs typeface="Calibri"/>
                <a:sym typeface="Calibri"/>
              </a:rPr>
              <a:t>Asigurarea unor modele de consum și producție sustenabile </a:t>
            </a:r>
            <a:endParaRPr/>
          </a:p>
        </p:txBody>
      </p:sp>
      <p:pic>
        <p:nvPicPr>
          <p:cNvPr id="874" name="Google Shape;874;p64"/>
          <p:cNvPicPr preferRelativeResize="0"/>
          <p:nvPr/>
        </p:nvPicPr>
        <p:blipFill rotWithShape="1">
          <a:blip r:embed="rId10">
            <a:alphaModFix/>
          </a:blip>
          <a:srcRect/>
          <a:stretch/>
        </p:blipFill>
        <p:spPr>
          <a:xfrm>
            <a:off x="10139563" y="1458164"/>
            <a:ext cx="1900800" cy="1800000"/>
          </a:xfrm>
          <a:prstGeom prst="rect">
            <a:avLst/>
          </a:prstGeom>
          <a:noFill/>
          <a:ln>
            <a:noFill/>
          </a:ln>
        </p:spPr>
      </p:pic>
      <p:sp>
        <p:nvSpPr>
          <p:cNvPr id="875" name="Google Shape;875;p64"/>
          <p:cNvSpPr txBox="1"/>
          <p:nvPr/>
        </p:nvSpPr>
        <p:spPr>
          <a:xfrm>
            <a:off x="2100897" y="3434385"/>
            <a:ext cx="18075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Schimbările climatice </a:t>
            </a:r>
            <a:endParaRPr sz="2000" b="1">
              <a:solidFill>
                <a:srgbClr val="27BFE6"/>
              </a:solidFill>
              <a:latin typeface="Calibri"/>
              <a:ea typeface="Calibri"/>
              <a:cs typeface="Calibri"/>
              <a:sym typeface="Calibri"/>
            </a:endParaRPr>
          </a:p>
          <a:p>
            <a:pPr marL="0" marR="0" lvl="0" indent="0" algn="ctr" rtl="0">
              <a:spcBef>
                <a:spcPts val="0"/>
              </a:spcBef>
              <a:spcAft>
                <a:spcPts val="0"/>
              </a:spcAft>
              <a:buNone/>
            </a:pPr>
            <a:r>
              <a:rPr lang="en-IE" sz="2000" b="1">
                <a:solidFill>
                  <a:srgbClr val="27BFE6"/>
                </a:solidFill>
                <a:latin typeface="Calibri"/>
                <a:ea typeface="Calibri"/>
                <a:cs typeface="Calibri"/>
                <a:sym typeface="Calibri"/>
              </a:rPr>
              <a:t> </a:t>
            </a:r>
            <a:r>
              <a:rPr lang="en-IE" sz="2000">
                <a:solidFill>
                  <a:srgbClr val="3F3F3F"/>
                </a:solidFill>
                <a:latin typeface="Calibri"/>
                <a:ea typeface="Calibri"/>
                <a:cs typeface="Calibri"/>
                <a:sym typeface="Calibri"/>
              </a:rPr>
              <a:t>Luarea de măsuri urgente pentru combaterea schimbărilor climatice </a:t>
            </a:r>
            <a:endParaRPr/>
          </a:p>
        </p:txBody>
      </p:sp>
      <p:sp>
        <p:nvSpPr>
          <p:cNvPr id="876" name="Google Shape;876;p64"/>
          <p:cNvSpPr txBox="1"/>
          <p:nvPr/>
        </p:nvSpPr>
        <p:spPr>
          <a:xfrm>
            <a:off x="4004053" y="3429000"/>
            <a:ext cx="18075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Oceane </a:t>
            </a:r>
            <a:r>
              <a:rPr lang="en-IE" sz="2000">
                <a:solidFill>
                  <a:srgbClr val="3F3F3F"/>
                </a:solidFill>
                <a:latin typeface="Calibri"/>
                <a:ea typeface="Calibri"/>
                <a:cs typeface="Calibri"/>
                <a:sym typeface="Calibri"/>
              </a:rPr>
              <a:t>Conservarea și utilizarea sustenabilă a resurselor marine, în vederea unei dezvoltări sustenabile  </a:t>
            </a:r>
            <a:endParaRPr/>
          </a:p>
        </p:txBody>
      </p:sp>
      <p:sp>
        <p:nvSpPr>
          <p:cNvPr id="877" name="Google Shape;877;p64"/>
          <p:cNvSpPr txBox="1"/>
          <p:nvPr/>
        </p:nvSpPr>
        <p:spPr>
          <a:xfrm>
            <a:off x="5920873" y="3344320"/>
            <a:ext cx="2136300" cy="324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Pământ</a:t>
            </a:r>
            <a:endParaRPr sz="2000" b="1">
              <a:solidFill>
                <a:srgbClr val="27BFE6"/>
              </a:solidFill>
              <a:latin typeface="Calibri"/>
              <a:ea typeface="Calibri"/>
              <a:cs typeface="Calibri"/>
              <a:sym typeface="Calibri"/>
            </a:endParaRPr>
          </a:p>
          <a:p>
            <a:pPr marL="0" marR="0" lvl="0" indent="0" algn="ctr" rtl="0">
              <a:spcBef>
                <a:spcPts val="0"/>
              </a:spcBef>
              <a:spcAft>
                <a:spcPts val="0"/>
              </a:spcAft>
              <a:buNone/>
            </a:pPr>
            <a:r>
              <a:rPr lang="en-IE" sz="2000" b="1">
                <a:solidFill>
                  <a:srgbClr val="27BFE6"/>
                </a:solidFill>
                <a:latin typeface="Calibri"/>
                <a:ea typeface="Calibri"/>
                <a:cs typeface="Calibri"/>
                <a:sym typeface="Calibri"/>
              </a:rPr>
              <a:t> </a:t>
            </a:r>
            <a:r>
              <a:rPr lang="en-IE" sz="1500">
                <a:solidFill>
                  <a:srgbClr val="3F3F3F"/>
                </a:solidFill>
                <a:latin typeface="Calibri"/>
                <a:ea typeface="Calibri"/>
                <a:cs typeface="Calibri"/>
                <a:sym typeface="Calibri"/>
              </a:rPr>
              <a:t>Protejarea, refacerea și promovoarea utilizării sustenabile a ecosistemului terestru, administrarea sustenabilă a pădurilor, combaterea deșertificării și oprirea și inversarea procesului de degradare a pământului și modificările biodiversității </a:t>
            </a:r>
            <a:endParaRPr sz="1100"/>
          </a:p>
        </p:txBody>
      </p:sp>
      <p:sp>
        <p:nvSpPr>
          <p:cNvPr id="878" name="Google Shape;878;p64"/>
          <p:cNvSpPr txBox="1"/>
          <p:nvPr/>
        </p:nvSpPr>
        <p:spPr>
          <a:xfrm>
            <a:off x="8166459" y="3373294"/>
            <a:ext cx="1910400" cy="320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Societate</a:t>
            </a:r>
            <a:endParaRPr sz="2000" b="1">
              <a:solidFill>
                <a:srgbClr val="27BFE6"/>
              </a:solidFill>
              <a:latin typeface="Calibri"/>
              <a:ea typeface="Calibri"/>
              <a:cs typeface="Calibri"/>
              <a:sym typeface="Calibri"/>
            </a:endParaRPr>
          </a:p>
          <a:p>
            <a:pPr marL="0" marR="0" lvl="0" indent="0" algn="ctr" rtl="0">
              <a:spcBef>
                <a:spcPts val="0"/>
              </a:spcBef>
              <a:spcAft>
                <a:spcPts val="0"/>
              </a:spcAft>
              <a:buNone/>
            </a:pPr>
            <a:r>
              <a:rPr lang="en-IE" sz="2000" b="1">
                <a:solidFill>
                  <a:srgbClr val="27BFE6"/>
                </a:solidFill>
                <a:latin typeface="Calibri"/>
                <a:ea typeface="Calibri"/>
                <a:cs typeface="Calibri"/>
                <a:sym typeface="Calibri"/>
              </a:rPr>
              <a:t> </a:t>
            </a:r>
            <a:r>
              <a:rPr lang="en-IE" sz="1600">
                <a:solidFill>
                  <a:srgbClr val="3F3F3F"/>
                </a:solidFill>
                <a:latin typeface="Calibri"/>
                <a:ea typeface="Calibri"/>
                <a:cs typeface="Calibri"/>
                <a:sym typeface="Calibri"/>
              </a:rPr>
              <a:t>Promovarea unor societăți pacifiste și inclusive pentru o dezvoltare sustenabilă, acces la justiție pentru toată lumea și crearea unor instituții eficiente, inclusive și responsabile, la toate nivelurile </a:t>
            </a:r>
            <a:r>
              <a:rPr lang="en-IE" sz="1800">
                <a:solidFill>
                  <a:srgbClr val="3F3F3F"/>
                </a:solidFill>
                <a:latin typeface="Calibri"/>
                <a:ea typeface="Calibri"/>
                <a:cs typeface="Calibri"/>
                <a:sym typeface="Calibri"/>
              </a:rPr>
              <a:t> </a:t>
            </a:r>
            <a:endParaRPr/>
          </a:p>
        </p:txBody>
      </p:sp>
      <p:sp>
        <p:nvSpPr>
          <p:cNvPr id="879" name="Google Shape;879;p64"/>
          <p:cNvSpPr txBox="1"/>
          <p:nvPr/>
        </p:nvSpPr>
        <p:spPr>
          <a:xfrm>
            <a:off x="10186213" y="3344320"/>
            <a:ext cx="19008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000" b="1">
                <a:solidFill>
                  <a:srgbClr val="27BFE6"/>
                </a:solidFill>
                <a:latin typeface="Calibri"/>
                <a:ea typeface="Calibri"/>
                <a:cs typeface="Calibri"/>
                <a:sym typeface="Calibri"/>
              </a:rPr>
              <a:t>Parteneriate </a:t>
            </a:r>
            <a:r>
              <a:rPr lang="en-IE" sz="2000">
                <a:solidFill>
                  <a:srgbClr val="3F3F3F"/>
                </a:solidFill>
                <a:latin typeface="Calibri"/>
                <a:ea typeface="Calibri"/>
                <a:cs typeface="Calibri"/>
                <a:sym typeface="Calibri"/>
              </a:rPr>
              <a:t>Întărirea metodelor de implementare și revitalizare a parteneriatelor globale pentru dezvoltare sustenabilă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65"/>
          <p:cNvSpPr txBox="1">
            <a:spLocks noGrp="1"/>
          </p:cNvSpPr>
          <p:nvPr>
            <p:ph type="body" idx="1"/>
          </p:nvPr>
        </p:nvSpPr>
        <p:spPr>
          <a:xfrm>
            <a:off x="3757188" y="1461810"/>
            <a:ext cx="8133389" cy="52065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solidFill>
                <a:srgbClr val="3F3F3F"/>
              </a:solidFill>
            </a:endParaRPr>
          </a:p>
          <a:p>
            <a:pPr marL="0" lvl="0" indent="0" algn="ctr" rtl="0">
              <a:lnSpc>
                <a:spcPct val="90000"/>
              </a:lnSpc>
              <a:spcBef>
                <a:spcPts val="1000"/>
              </a:spcBef>
              <a:spcAft>
                <a:spcPts val="0"/>
              </a:spcAft>
              <a:buClr>
                <a:srgbClr val="3F3F3F"/>
              </a:buClr>
              <a:buSzPts val="2400"/>
              <a:buNone/>
            </a:pPr>
            <a:r>
              <a:rPr lang="ro-RO" dirty="0" smtClean="0">
                <a:solidFill>
                  <a:srgbClr val="3F3F3F"/>
                </a:solidFill>
              </a:rPr>
              <a:t>Să avem un mediu sustenabil este una din provocările majore ale secolului 21. Avem nevoie de o </a:t>
            </a:r>
            <a:r>
              <a:rPr lang="ro-RO" b="1" i="1" dirty="0" smtClean="0">
                <a:solidFill>
                  <a:srgbClr val="3F3F3F"/>
                </a:solidFill>
              </a:rPr>
              <a:t>abordare multi-fațetată, </a:t>
            </a:r>
            <a:r>
              <a:rPr lang="ro-RO" dirty="0" smtClean="0">
                <a:solidFill>
                  <a:srgbClr val="3F3F3F"/>
                </a:solidFill>
              </a:rPr>
              <a:t>care aduce împreună, nu doar inovația tehnologică, socială, culturală și economică, ci revizuiește, fundamental, comportamentele și atitudinile noastre cu privire la </a:t>
            </a:r>
            <a:r>
              <a:rPr lang="ro-RO" b="1" i="1" dirty="0" smtClean="0">
                <a:solidFill>
                  <a:srgbClr val="3F3F3F"/>
                </a:solidFill>
              </a:rPr>
              <a:t>producție</a:t>
            </a:r>
            <a:r>
              <a:rPr lang="ro-RO" dirty="0" smtClean="0">
                <a:solidFill>
                  <a:srgbClr val="3F3F3F"/>
                </a:solidFill>
              </a:rPr>
              <a:t>, </a:t>
            </a:r>
            <a:r>
              <a:rPr lang="ro-RO" b="1" i="1" dirty="0" smtClean="0">
                <a:solidFill>
                  <a:srgbClr val="3F3F3F"/>
                </a:solidFill>
              </a:rPr>
              <a:t>consum și investiții</a:t>
            </a:r>
            <a:r>
              <a:rPr lang="ro-RO" dirty="0" smtClean="0">
                <a:solidFill>
                  <a:srgbClr val="3F3F3F"/>
                </a:solidFill>
              </a:rPr>
              <a:t>.  Inițiativele de ISD au ca obiectiv, fix acest lucru. Ele abordează sustenabilitatea în moduri noi</a:t>
            </a:r>
            <a:r>
              <a:rPr lang="en-IE" dirty="0" smtClean="0">
                <a:solidFill>
                  <a:srgbClr val="3F3F3F"/>
                </a:solidFill>
              </a:rPr>
              <a:t>, </a:t>
            </a:r>
            <a:r>
              <a:rPr lang="ro-RO" b="1" i="1" dirty="0" smtClean="0">
                <a:solidFill>
                  <a:srgbClr val="3F3F3F"/>
                </a:solidFill>
              </a:rPr>
              <a:t>reproiectând interacțiunile sociale și fluxul de informații</a:t>
            </a:r>
            <a:r>
              <a:rPr lang="ro-RO" dirty="0" smtClean="0">
                <a:solidFill>
                  <a:srgbClr val="3F3F3F"/>
                </a:solidFill>
              </a:rPr>
              <a:t>, astfel încât comportamentul sustenabil devine facil și intuitiv</a:t>
            </a:r>
            <a:r>
              <a:rPr lang="en-IE" dirty="0" smtClean="0">
                <a:solidFill>
                  <a:srgbClr val="3F3F3F"/>
                </a:solidFill>
              </a:rPr>
              <a:t>. </a:t>
            </a:r>
            <a:endParaRPr dirty="0"/>
          </a:p>
          <a:p>
            <a:pPr marL="0" lvl="0" indent="0" algn="ctr" rtl="0">
              <a:lnSpc>
                <a:spcPct val="90000"/>
              </a:lnSpc>
              <a:spcBef>
                <a:spcPts val="1000"/>
              </a:spcBef>
              <a:spcAft>
                <a:spcPts val="0"/>
              </a:spcAft>
              <a:buClr>
                <a:srgbClr val="3F3F3F"/>
              </a:buClr>
              <a:buSzPts val="2400"/>
              <a:buNone/>
            </a:pPr>
            <a:r>
              <a:rPr lang="en-IE" dirty="0">
                <a:solidFill>
                  <a:srgbClr val="3F3F3F"/>
                </a:solidFill>
              </a:rPr>
              <a:t>ISD </a:t>
            </a:r>
            <a:r>
              <a:rPr lang="ro-RO" dirty="0" smtClean="0">
                <a:solidFill>
                  <a:srgbClr val="3F3F3F"/>
                </a:solidFill>
              </a:rPr>
              <a:t>consideră</a:t>
            </a:r>
            <a:r>
              <a:rPr lang="en-IE" dirty="0" smtClean="0">
                <a:solidFill>
                  <a:srgbClr val="3F3F3F"/>
                </a:solidFill>
              </a:rPr>
              <a:t> </a:t>
            </a:r>
            <a:r>
              <a:rPr lang="en-IE" dirty="0" err="1" smtClean="0">
                <a:solidFill>
                  <a:srgbClr val="3F3F3F"/>
                </a:solidFill>
              </a:rPr>
              <a:t>cet</a:t>
            </a:r>
            <a:r>
              <a:rPr lang="ro-RO" dirty="0" smtClean="0">
                <a:solidFill>
                  <a:srgbClr val="3F3F3F"/>
                </a:solidFill>
              </a:rPr>
              <a:t>ățenii ca fiind subiecte, mai degrabă decât obiecte ale acțiunii de mediu și se străduie să transforme cursul de dezvoltare tehnologică conform acestei abordări</a:t>
            </a:r>
            <a:r>
              <a:rPr lang="en-IE" dirty="0" smtClean="0">
                <a:solidFill>
                  <a:srgbClr val="3F3F3F"/>
                </a:solidFill>
              </a:rPr>
              <a:t>.</a:t>
            </a:r>
            <a:endParaRPr dirty="0"/>
          </a:p>
        </p:txBody>
      </p:sp>
      <p:sp>
        <p:nvSpPr>
          <p:cNvPr id="885" name="Google Shape;885;p65"/>
          <p:cNvSpPr txBox="1"/>
          <p:nvPr/>
        </p:nvSpPr>
        <p:spPr>
          <a:xfrm>
            <a:off x="3966827" y="189672"/>
            <a:ext cx="7923750" cy="6973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D2A59"/>
              </a:buClr>
              <a:buSzPts val="3600"/>
              <a:buFont typeface="Arial"/>
              <a:buNone/>
            </a:pPr>
            <a:r>
              <a:rPr lang="en-IE" sz="3600" b="1" dirty="0" err="1">
                <a:solidFill>
                  <a:srgbClr val="ED2A59"/>
                </a:solidFill>
                <a:latin typeface="Calibri"/>
                <a:ea typeface="Calibri"/>
                <a:cs typeface="Calibri"/>
                <a:sym typeface="Calibri"/>
              </a:rPr>
              <a:t>Oportunități</a:t>
            </a:r>
            <a:r>
              <a:rPr lang="en-IE" sz="3600" b="1" dirty="0">
                <a:solidFill>
                  <a:srgbClr val="ED2A59"/>
                </a:solidFill>
                <a:latin typeface="Calibri"/>
                <a:ea typeface="Calibri"/>
                <a:cs typeface="Calibri"/>
                <a:sym typeface="Calibri"/>
              </a:rPr>
              <a:t> de </a:t>
            </a:r>
            <a:r>
              <a:rPr lang="en-IE" sz="3600" b="1" dirty="0" err="1">
                <a:solidFill>
                  <a:srgbClr val="ED2A59"/>
                </a:solidFill>
                <a:latin typeface="Calibri"/>
                <a:ea typeface="Calibri"/>
                <a:cs typeface="Calibri"/>
                <a:sym typeface="Calibri"/>
              </a:rPr>
              <a:t>inovare</a:t>
            </a:r>
            <a:r>
              <a:rPr lang="en-IE" sz="3600" b="1" dirty="0">
                <a:solidFill>
                  <a:srgbClr val="ED2A59"/>
                </a:solidFill>
                <a:latin typeface="Calibri"/>
                <a:ea typeface="Calibri"/>
                <a:cs typeface="Calibri"/>
                <a:sym typeface="Calibri"/>
              </a:rPr>
              <a:t> </a:t>
            </a:r>
            <a:r>
              <a:rPr lang="en-IE" sz="3600" b="1" dirty="0" err="1">
                <a:solidFill>
                  <a:srgbClr val="ED2A59"/>
                </a:solidFill>
                <a:latin typeface="Calibri"/>
                <a:ea typeface="Calibri"/>
                <a:cs typeface="Calibri"/>
                <a:sym typeface="Calibri"/>
              </a:rPr>
              <a:t>socială</a:t>
            </a:r>
            <a:endParaRPr dirty="0"/>
          </a:p>
          <a:p>
            <a:pPr marL="0" marR="0" lvl="0" indent="0" algn="ctr" rtl="0">
              <a:lnSpc>
                <a:spcPct val="90000"/>
              </a:lnSpc>
              <a:spcBef>
                <a:spcPts val="1000"/>
              </a:spcBef>
              <a:spcAft>
                <a:spcPts val="0"/>
              </a:spcAft>
              <a:buClr>
                <a:srgbClr val="ED2A59"/>
              </a:buClr>
              <a:buSzPts val="2400"/>
              <a:buFont typeface="Arial"/>
              <a:buNone/>
            </a:pPr>
            <a:r>
              <a:rPr lang="en-IE" sz="2400" dirty="0" smtClean="0">
                <a:solidFill>
                  <a:srgbClr val="ED2A59"/>
                </a:solidFill>
                <a:latin typeface="Calibri"/>
                <a:ea typeface="Calibri"/>
                <a:cs typeface="Calibri"/>
                <a:sym typeface="Calibri"/>
              </a:rPr>
              <a:t>(</a:t>
            </a:r>
            <a:r>
              <a:rPr lang="ro-RO" sz="2400" dirty="0" smtClean="0">
                <a:solidFill>
                  <a:srgbClr val="ED2A59"/>
                </a:solidFill>
                <a:latin typeface="Calibri"/>
                <a:ea typeface="Calibri"/>
                <a:cs typeface="Calibri"/>
                <a:sym typeface="Calibri"/>
              </a:rPr>
              <a:t>Consum &amp; Producție, Schimbări climatice, Oceane, Pământ, Societate, Parteneriate</a:t>
            </a:r>
            <a:r>
              <a:rPr lang="en-IE" sz="2400" dirty="0" smtClean="0">
                <a:solidFill>
                  <a:srgbClr val="ED2A59"/>
                </a:solidFill>
                <a:latin typeface="Calibri"/>
                <a:ea typeface="Calibri"/>
                <a:cs typeface="Calibri"/>
                <a:sym typeface="Calibri"/>
              </a:rPr>
              <a:t>)</a:t>
            </a:r>
            <a:endParaRPr dirty="0"/>
          </a:p>
          <a:p>
            <a:pPr marL="0" marR="0" lvl="0" indent="0" algn="ctr" rtl="0">
              <a:lnSpc>
                <a:spcPct val="90000"/>
              </a:lnSpc>
              <a:spcBef>
                <a:spcPts val="0"/>
              </a:spcBef>
              <a:spcAft>
                <a:spcPts val="0"/>
              </a:spcAft>
              <a:buClr>
                <a:schemeClr val="lt1"/>
              </a:buClr>
              <a:buSzPts val="3600"/>
              <a:buFont typeface="Arial"/>
              <a:buNone/>
            </a:pPr>
            <a:r>
              <a:rPr lang="en-IE" sz="3600" b="1" dirty="0">
                <a:solidFill>
                  <a:srgbClr val="ED2A59"/>
                </a:solidFill>
                <a:highlight>
                  <a:srgbClr val="FFFF00"/>
                </a:highlight>
                <a:latin typeface="Calibri"/>
                <a:ea typeface="Calibri"/>
                <a:cs typeface="Calibri"/>
                <a:sym typeface="Calibri"/>
              </a:rPr>
              <a:t> </a:t>
            </a:r>
            <a:endParaRPr sz="3600" b="1" dirty="0">
              <a:solidFill>
                <a:srgbClr val="ED2A59"/>
              </a:solidFill>
              <a:highlight>
                <a:srgbClr val="FFFF00"/>
              </a:highlight>
              <a:latin typeface="Calibri"/>
              <a:ea typeface="Calibri"/>
              <a:cs typeface="Calibri"/>
              <a:sym typeface="Calibri"/>
            </a:endParaRPr>
          </a:p>
        </p:txBody>
      </p:sp>
      <p:pic>
        <p:nvPicPr>
          <p:cNvPr id="886" name="Google Shape;886;p65" descr="A picture containing outdoor, rock&#10;&#10;Description automatically generated"/>
          <p:cNvPicPr preferRelativeResize="0"/>
          <p:nvPr/>
        </p:nvPicPr>
        <p:blipFill rotWithShape="1">
          <a:blip r:embed="rId3">
            <a:alphaModFix/>
          </a:blip>
          <a:srcRect l="13194" r="17580"/>
          <a:stretch/>
        </p:blipFill>
        <p:spPr>
          <a:xfrm>
            <a:off x="19050" y="0"/>
            <a:ext cx="3457575"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66"/>
          <p:cNvSpPr txBox="1">
            <a:spLocks noGrp="1"/>
          </p:cNvSpPr>
          <p:nvPr>
            <p:ph type="body" idx="1"/>
          </p:nvPr>
        </p:nvSpPr>
        <p:spPr>
          <a:xfrm>
            <a:off x="3714750" y="340125"/>
            <a:ext cx="8174312" cy="603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2800"/>
              <a:buNone/>
            </a:pPr>
            <a:r>
              <a:rPr lang="en-IE" sz="2700" b="1" u="sng" dirty="0" err="1">
                <a:solidFill>
                  <a:schemeClr val="hlink"/>
                </a:solidFill>
                <a:hlinkClick r:id="rId3"/>
              </a:rPr>
              <a:t>Obiectivul</a:t>
            </a:r>
            <a:r>
              <a:rPr lang="en-IE" sz="2700" b="1" u="sng" dirty="0">
                <a:solidFill>
                  <a:schemeClr val="hlink"/>
                </a:solidFill>
                <a:hlinkClick r:id="rId3"/>
              </a:rPr>
              <a:t> 12 </a:t>
            </a:r>
            <a:r>
              <a:rPr lang="en-IE" sz="2700" b="1" dirty="0" err="1">
                <a:solidFill>
                  <a:srgbClr val="E48E02"/>
                </a:solidFill>
              </a:rPr>
              <a:t>Consum</a:t>
            </a:r>
            <a:r>
              <a:rPr lang="en-IE" sz="2700" b="1" dirty="0">
                <a:solidFill>
                  <a:srgbClr val="E48E02"/>
                </a:solidFill>
              </a:rPr>
              <a:t> &amp; </a:t>
            </a:r>
            <a:r>
              <a:rPr lang="en-IE" sz="2700" b="1" dirty="0" err="1" smtClean="0">
                <a:solidFill>
                  <a:srgbClr val="E48E02"/>
                </a:solidFill>
              </a:rPr>
              <a:t>Produ</a:t>
            </a:r>
            <a:r>
              <a:rPr lang="ro-RO" sz="2700" b="1" dirty="0" smtClean="0">
                <a:solidFill>
                  <a:srgbClr val="E48E02"/>
                </a:solidFill>
              </a:rPr>
              <a:t>c</a:t>
            </a:r>
            <a:r>
              <a:rPr lang="en-IE" sz="2700" b="1" dirty="0" err="1" smtClean="0">
                <a:solidFill>
                  <a:srgbClr val="E48E02"/>
                </a:solidFill>
              </a:rPr>
              <a:t>ție</a:t>
            </a:r>
            <a:r>
              <a:rPr lang="en-IE" sz="2700" b="1" dirty="0" smtClean="0">
                <a:solidFill>
                  <a:srgbClr val="E48E02"/>
                </a:solidFill>
              </a:rPr>
              <a:t> </a:t>
            </a:r>
            <a:r>
              <a:rPr lang="en-IE" sz="2700" b="1" dirty="0">
                <a:solidFill>
                  <a:srgbClr val="E48E02"/>
                </a:solidFill>
              </a:rPr>
              <a:t>-  </a:t>
            </a:r>
            <a:r>
              <a:rPr lang="ro-RO" sz="2300" dirty="0" smtClean="0">
                <a:solidFill>
                  <a:srgbClr val="3F3F3F"/>
                </a:solidFill>
              </a:rPr>
              <a:t>13.8% din alimente se pierd de-a lungul rețelelor de furnizare. Amprenta materială globală a crescut cu 85.9 miliarde de tone</a:t>
            </a:r>
            <a:r>
              <a:rPr lang="en-IE" sz="2300" dirty="0" smtClean="0">
                <a:solidFill>
                  <a:srgbClr val="3F3F3F"/>
                </a:solidFill>
              </a:rPr>
              <a:t>.</a:t>
            </a:r>
            <a:endParaRPr sz="2300" dirty="0"/>
          </a:p>
          <a:p>
            <a:pPr marL="0" lvl="0" indent="0" algn="l" rtl="0">
              <a:lnSpc>
                <a:spcPct val="90000"/>
              </a:lnSpc>
              <a:spcBef>
                <a:spcPts val="1000"/>
              </a:spcBef>
              <a:spcAft>
                <a:spcPts val="0"/>
              </a:spcAft>
              <a:buClr>
                <a:srgbClr val="3F3F3F"/>
              </a:buClr>
              <a:buSzPts val="2800"/>
              <a:buNone/>
            </a:pPr>
            <a:r>
              <a:rPr lang="en-IE" sz="2700" b="1" u="sng" dirty="0" err="1">
                <a:solidFill>
                  <a:schemeClr val="hlink"/>
                </a:solidFill>
                <a:hlinkClick r:id="rId4"/>
              </a:rPr>
              <a:t>Obiectivul</a:t>
            </a:r>
            <a:r>
              <a:rPr lang="en-IE" sz="2700" b="1" u="sng" dirty="0">
                <a:solidFill>
                  <a:schemeClr val="hlink"/>
                </a:solidFill>
                <a:hlinkClick r:id="rId4"/>
              </a:rPr>
              <a:t> 13</a:t>
            </a:r>
            <a:r>
              <a:rPr lang="en-IE" sz="2700" b="1" dirty="0"/>
              <a:t> </a:t>
            </a:r>
            <a:r>
              <a:rPr lang="ro-RO" sz="2700" b="1" dirty="0" smtClean="0">
                <a:solidFill>
                  <a:srgbClr val="40A67A"/>
                </a:solidFill>
              </a:rPr>
              <a:t>Schimbările climatice - </a:t>
            </a:r>
            <a:r>
              <a:rPr lang="ro-RO" sz="2300" dirty="0" smtClean="0">
                <a:solidFill>
                  <a:srgbClr val="3F3F3F"/>
                </a:solidFill>
              </a:rPr>
              <a:t>se amplifică dezastrele naturale (incendii naturale, secetă, inundații…) afectând 39 milioane de oameni în </a:t>
            </a:r>
            <a:r>
              <a:rPr lang="en-IE" sz="2300" dirty="0" smtClean="0">
                <a:solidFill>
                  <a:srgbClr val="3F3F3F"/>
                </a:solidFill>
              </a:rPr>
              <a:t>2019</a:t>
            </a:r>
            <a:endParaRPr sz="2300" dirty="0"/>
          </a:p>
          <a:p>
            <a:pPr marL="0" lvl="0" indent="0" algn="l" rtl="0">
              <a:lnSpc>
                <a:spcPct val="90000"/>
              </a:lnSpc>
              <a:spcBef>
                <a:spcPts val="1000"/>
              </a:spcBef>
              <a:spcAft>
                <a:spcPts val="0"/>
              </a:spcAft>
              <a:buClr>
                <a:srgbClr val="3F3F3F"/>
              </a:buClr>
              <a:buSzPts val="2800"/>
              <a:buNone/>
            </a:pPr>
            <a:r>
              <a:rPr lang="en-IE" sz="2700" b="1" u="sng" dirty="0" err="1">
                <a:solidFill>
                  <a:schemeClr val="hlink"/>
                </a:solidFill>
                <a:hlinkClick r:id="rId5"/>
              </a:rPr>
              <a:t>Obiectivul</a:t>
            </a:r>
            <a:r>
              <a:rPr lang="en-IE" sz="2700" b="1" u="sng" dirty="0">
                <a:solidFill>
                  <a:schemeClr val="hlink"/>
                </a:solidFill>
                <a:hlinkClick r:id="rId5"/>
              </a:rPr>
              <a:t> 14</a:t>
            </a:r>
            <a:r>
              <a:rPr lang="en-IE" sz="2300" dirty="0"/>
              <a:t> </a:t>
            </a:r>
            <a:r>
              <a:rPr lang="en-IE" sz="2700" b="1" u="sng" dirty="0">
                <a:solidFill>
                  <a:srgbClr val="3F3F3F"/>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700" b="1" dirty="0" err="1">
                <a:solidFill>
                  <a:srgbClr val="009FD8"/>
                </a:solidFill>
              </a:rPr>
              <a:t>Oceane</a:t>
            </a:r>
            <a:r>
              <a:rPr lang="en-IE" sz="2700" b="1" dirty="0">
                <a:solidFill>
                  <a:srgbClr val="009FD8"/>
                </a:solidFill>
              </a:rPr>
              <a:t> - </a:t>
            </a:r>
            <a:r>
              <a:rPr lang="ro-RO" sz="2300" dirty="0" smtClean="0">
                <a:solidFill>
                  <a:srgbClr val="3F3F3F"/>
                </a:solidFill>
              </a:rPr>
              <a:t>aciditatea va crește cu 100-150% până în 2100, afectând drastic jumătate din viața marină</a:t>
            </a:r>
            <a:r>
              <a:rPr lang="en-IE" sz="2300" dirty="0" smtClean="0">
                <a:solidFill>
                  <a:srgbClr val="3F3F3F"/>
                </a:solidFill>
              </a:rPr>
              <a:t>. </a:t>
            </a:r>
            <a:endParaRPr sz="2300" dirty="0">
              <a:solidFill>
                <a:srgbClr val="3F3F3F"/>
              </a:solidFill>
            </a:endParaRPr>
          </a:p>
          <a:p>
            <a:pPr marL="0" lvl="0" indent="0" algn="l" rtl="0">
              <a:lnSpc>
                <a:spcPct val="90000"/>
              </a:lnSpc>
              <a:spcBef>
                <a:spcPts val="1000"/>
              </a:spcBef>
              <a:spcAft>
                <a:spcPts val="0"/>
              </a:spcAft>
              <a:buClr>
                <a:srgbClr val="3F3F3F"/>
              </a:buClr>
              <a:buSzPts val="2800"/>
              <a:buNone/>
            </a:pPr>
            <a:r>
              <a:rPr lang="en-IE" sz="2700" b="1" u="sng" dirty="0" err="1">
                <a:solidFill>
                  <a:schemeClr val="hlink"/>
                </a:solidFill>
                <a:hlinkClick r:id="rId5"/>
              </a:rPr>
              <a:t>Obiectivul</a:t>
            </a:r>
            <a:r>
              <a:rPr lang="en-IE" sz="2700" b="1" u="sng" dirty="0">
                <a:solidFill>
                  <a:schemeClr val="hlink"/>
                </a:solidFill>
                <a:hlinkClick r:id="rId5"/>
              </a:rPr>
              <a:t> 15</a:t>
            </a:r>
            <a:r>
              <a:rPr lang="en-IE" sz="2700" b="1" dirty="0">
                <a:solidFill>
                  <a:srgbClr val="3F3F3F"/>
                </a:solidFill>
              </a:rPr>
              <a:t> </a:t>
            </a:r>
            <a:r>
              <a:rPr lang="en-IE" sz="2700" b="1" dirty="0" err="1">
                <a:solidFill>
                  <a:srgbClr val="3F3F3F"/>
                </a:solidFill>
              </a:rPr>
              <a:t>Pământ</a:t>
            </a:r>
            <a:r>
              <a:rPr lang="en-IE" sz="2700" b="1" dirty="0">
                <a:solidFill>
                  <a:srgbClr val="3F3F3F"/>
                </a:solidFill>
              </a:rPr>
              <a:t>  - </a:t>
            </a:r>
            <a:r>
              <a:rPr lang="ro-RO" sz="2300" dirty="0" smtClean="0">
                <a:solidFill>
                  <a:srgbClr val="3F3F3F"/>
                </a:solidFill>
              </a:rPr>
              <a:t>peste 31,000 de specii sunt pe cale de dispariție. Pădurile se reduc, în fiecare an, cu 10 milioane de hectare</a:t>
            </a:r>
            <a:r>
              <a:rPr lang="en-IE" sz="2300" dirty="0" smtClean="0">
                <a:solidFill>
                  <a:srgbClr val="3F3F3F"/>
                </a:solidFill>
              </a:rPr>
              <a:t>.  </a:t>
            </a:r>
            <a:endParaRPr sz="2300" dirty="0"/>
          </a:p>
          <a:p>
            <a:pPr marL="0" lvl="0" indent="0" algn="l" rtl="0">
              <a:lnSpc>
                <a:spcPct val="90000"/>
              </a:lnSpc>
              <a:spcBef>
                <a:spcPts val="1000"/>
              </a:spcBef>
              <a:spcAft>
                <a:spcPts val="0"/>
              </a:spcAft>
              <a:buClr>
                <a:srgbClr val="3F3F3F"/>
              </a:buClr>
              <a:buSzPts val="2800"/>
              <a:buNone/>
            </a:pPr>
            <a:r>
              <a:rPr lang="en-IE" sz="2700" b="1" u="sng" dirty="0" err="1">
                <a:solidFill>
                  <a:schemeClr val="hlink"/>
                </a:solidFill>
                <a:hlinkClick r:id="rId6"/>
              </a:rPr>
              <a:t>Obiectivul</a:t>
            </a:r>
            <a:r>
              <a:rPr lang="en-IE" sz="2700" b="1" u="sng" dirty="0">
                <a:solidFill>
                  <a:schemeClr val="hlink"/>
                </a:solidFill>
                <a:hlinkClick r:id="rId6"/>
              </a:rPr>
              <a:t> 16</a:t>
            </a:r>
            <a:r>
              <a:rPr lang="en-IE" sz="2700" b="1" u="sng" dirty="0">
                <a:solidFill>
                  <a:srgbClr val="3F3F3F"/>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700" b="1" dirty="0" err="1">
                <a:solidFill>
                  <a:srgbClr val="0070C0"/>
                </a:solidFill>
              </a:rPr>
              <a:t>Societate</a:t>
            </a:r>
            <a:r>
              <a:rPr lang="en-IE" sz="2700" b="1" dirty="0">
                <a:solidFill>
                  <a:srgbClr val="FBC412"/>
                </a:solidFill>
              </a:rPr>
              <a:t> - </a:t>
            </a:r>
            <a:r>
              <a:rPr lang="ro-RO" sz="2300" dirty="0" smtClean="0">
                <a:solidFill>
                  <a:srgbClr val="3F3F3F"/>
                </a:solidFill>
              </a:rPr>
              <a:t>În 2019 79.5 milioane de oameni au fugit de război, persecuție și conflict (cel mai mare număr din istorie</a:t>
            </a:r>
            <a:r>
              <a:rPr lang="en-IE" sz="2300" dirty="0" smtClean="0">
                <a:solidFill>
                  <a:srgbClr val="3F3F3F"/>
                </a:solidFill>
              </a:rPr>
              <a:t>) </a:t>
            </a:r>
            <a:endParaRPr sz="2300" dirty="0"/>
          </a:p>
          <a:p>
            <a:pPr marL="0" lvl="0" indent="0" algn="l" rtl="0">
              <a:lnSpc>
                <a:spcPct val="90000"/>
              </a:lnSpc>
              <a:spcBef>
                <a:spcPts val="1000"/>
              </a:spcBef>
              <a:spcAft>
                <a:spcPts val="0"/>
              </a:spcAft>
              <a:buClr>
                <a:srgbClr val="3F3F3F"/>
              </a:buClr>
              <a:buSzPts val="2800"/>
              <a:buNone/>
            </a:pPr>
            <a:r>
              <a:rPr lang="en-IE" sz="2700" b="1" u="sng" dirty="0" err="1">
                <a:solidFill>
                  <a:schemeClr val="hlink"/>
                </a:solidFill>
                <a:hlinkClick r:id="rId7"/>
              </a:rPr>
              <a:t>Obiectivul</a:t>
            </a:r>
            <a:r>
              <a:rPr lang="en-IE" sz="2700" b="1" u="sng" dirty="0">
                <a:solidFill>
                  <a:schemeClr val="hlink"/>
                </a:solidFill>
                <a:hlinkClick r:id="rId7"/>
              </a:rPr>
              <a:t> 17</a:t>
            </a:r>
            <a:r>
              <a:rPr lang="en-IE" sz="2700" b="1" u="sng" dirty="0">
                <a:solidFill>
                  <a:srgbClr val="3F3F3F"/>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sz="2700" b="1" dirty="0" err="1">
                <a:solidFill>
                  <a:srgbClr val="002060"/>
                </a:solidFill>
              </a:rPr>
              <a:t>Parteneriate</a:t>
            </a:r>
            <a:r>
              <a:rPr lang="en-IE" sz="2700" b="1" dirty="0">
                <a:solidFill>
                  <a:srgbClr val="002060"/>
                </a:solidFill>
              </a:rPr>
              <a:t> - </a:t>
            </a:r>
            <a:r>
              <a:rPr lang="ro-RO" sz="2300" dirty="0" smtClean="0">
                <a:solidFill>
                  <a:srgbClr val="3F3F3F"/>
                </a:solidFill>
              </a:rPr>
              <a:t>Investițiile străine globale directe au scăzut cu 40% în 202</a:t>
            </a:r>
            <a:r>
              <a:rPr lang="en-IE" sz="2300" dirty="0" smtClean="0">
                <a:solidFill>
                  <a:srgbClr val="3F3F3F"/>
                </a:solidFill>
              </a:rPr>
              <a:t>0</a:t>
            </a:r>
            <a:r>
              <a:rPr lang="en-IE" sz="2300" dirty="0">
                <a:solidFill>
                  <a:srgbClr val="3F3F3F"/>
                </a:solidFill>
              </a:rPr>
              <a:t>.</a:t>
            </a:r>
            <a:endParaRPr sz="2300" dirty="0"/>
          </a:p>
        </p:txBody>
      </p:sp>
      <p:pic>
        <p:nvPicPr>
          <p:cNvPr id="892" name="Google Shape;892;p66" descr="A picture containing red, fruit, vegetable&#10;&#10;Description automatically generated"/>
          <p:cNvPicPr preferRelativeResize="0"/>
          <p:nvPr/>
        </p:nvPicPr>
        <p:blipFill rotWithShape="1">
          <a:blip r:embed="rId8">
            <a:alphaModFix/>
          </a:blip>
          <a:srcRect b="1388"/>
          <a:stretch/>
        </p:blipFill>
        <p:spPr>
          <a:xfrm>
            <a:off x="27104" y="1257300"/>
            <a:ext cx="3459665" cy="51149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67"/>
          <p:cNvPicPr preferRelativeResize="0"/>
          <p:nvPr/>
        </p:nvPicPr>
        <p:blipFill rotWithShape="1">
          <a:blip r:embed="rId3">
            <a:alphaModFix/>
          </a:blip>
          <a:srcRect l="21683"/>
          <a:stretch/>
        </p:blipFill>
        <p:spPr>
          <a:xfrm>
            <a:off x="1312752" y="2183995"/>
            <a:ext cx="5287223" cy="3129160"/>
          </a:xfrm>
          <a:prstGeom prst="rect">
            <a:avLst/>
          </a:prstGeom>
          <a:noFill/>
          <a:ln>
            <a:noFill/>
          </a:ln>
        </p:spPr>
      </p:pic>
      <p:sp>
        <p:nvSpPr>
          <p:cNvPr id="898" name="Google Shape;898;p67"/>
          <p:cNvSpPr/>
          <p:nvPr/>
        </p:nvSpPr>
        <p:spPr>
          <a:xfrm>
            <a:off x="7352650" y="84375"/>
            <a:ext cx="4769100" cy="4590000"/>
          </a:xfrm>
          <a:prstGeom prst="wedgeEllipseCallout">
            <a:avLst>
              <a:gd name="adj1" fmla="val -42793"/>
              <a:gd name="adj2" fmla="val 55089"/>
            </a:avLst>
          </a:prstGeom>
          <a:solidFill>
            <a:srgbClr val="F07C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i="0">
              <a:solidFill>
                <a:schemeClr val="lt1"/>
              </a:solidFill>
              <a:latin typeface="Calibri"/>
              <a:ea typeface="Calibri"/>
              <a:cs typeface="Calibri"/>
              <a:sym typeface="Calibri"/>
            </a:endParaRPr>
          </a:p>
          <a:p>
            <a:pPr marL="0" marR="0" lvl="0" indent="0" algn="ctr" rtl="0">
              <a:spcBef>
                <a:spcPts val="0"/>
              </a:spcBef>
              <a:spcAft>
                <a:spcPts val="0"/>
              </a:spcAft>
              <a:buNone/>
            </a:pPr>
            <a:endParaRPr sz="2200" b="1">
              <a:solidFill>
                <a:schemeClr val="lt1"/>
              </a:solidFill>
              <a:latin typeface="Calibri"/>
              <a:ea typeface="Calibri"/>
              <a:cs typeface="Calibri"/>
              <a:sym typeface="Calibri"/>
            </a:endParaRPr>
          </a:p>
          <a:p>
            <a:pPr marL="0" marR="0" lvl="0" indent="0" algn="ctr" rtl="0">
              <a:spcBef>
                <a:spcPts val="0"/>
              </a:spcBef>
              <a:spcAft>
                <a:spcPts val="0"/>
              </a:spcAft>
              <a:buNone/>
            </a:pPr>
            <a:endParaRPr sz="2200" b="1">
              <a:solidFill>
                <a:schemeClr val="lt1"/>
              </a:solidFill>
              <a:latin typeface="Calibri"/>
              <a:ea typeface="Calibri"/>
              <a:cs typeface="Calibri"/>
              <a:sym typeface="Calibri"/>
            </a:endParaRPr>
          </a:p>
          <a:p>
            <a:pPr marL="0" marR="0" lvl="0" indent="0" algn="ctr" rtl="0">
              <a:spcBef>
                <a:spcPts val="0"/>
              </a:spcBef>
              <a:spcAft>
                <a:spcPts val="0"/>
              </a:spcAft>
              <a:buNone/>
            </a:pPr>
            <a:r>
              <a:rPr lang="en-IE" sz="2200" b="1">
                <a:solidFill>
                  <a:schemeClr val="lt1"/>
                </a:solidFill>
                <a:latin typeface="Calibri"/>
                <a:ea typeface="Calibri"/>
                <a:cs typeface="Calibri"/>
                <a:sym typeface="Calibri"/>
              </a:rPr>
              <a:t>Să rezolvăm problema risipei de plastic </a:t>
            </a:r>
            <a:endParaRPr sz="2200"/>
          </a:p>
          <a:p>
            <a:pPr marL="0" marR="0" lvl="0" indent="0" algn="ctr" rtl="0">
              <a:spcBef>
                <a:spcPts val="0"/>
              </a:spcBef>
              <a:spcAft>
                <a:spcPts val="0"/>
              </a:spcAft>
              <a:buNone/>
            </a:pPr>
            <a:r>
              <a:rPr lang="en-IE" sz="2200" i="0">
                <a:solidFill>
                  <a:schemeClr val="lt1"/>
                </a:solidFill>
                <a:latin typeface="Calibri"/>
                <a:ea typeface="Calibri"/>
                <a:cs typeface="Calibri"/>
                <a:sym typeface="Calibri"/>
              </a:rPr>
              <a:t>Empower creaz</a:t>
            </a:r>
            <a:r>
              <a:rPr lang="en-IE" sz="2200">
                <a:solidFill>
                  <a:schemeClr val="lt1"/>
                </a:solidFill>
                <a:latin typeface="Calibri"/>
                <a:ea typeface="Calibri"/>
                <a:cs typeface="Calibri"/>
                <a:sym typeface="Calibri"/>
              </a:rPr>
              <a:t>ă</a:t>
            </a:r>
            <a:r>
              <a:rPr lang="en-IE" sz="2200" i="0">
                <a:solidFill>
                  <a:schemeClr val="lt1"/>
                </a:solidFill>
                <a:latin typeface="Calibri"/>
                <a:ea typeface="Calibri"/>
                <a:cs typeface="Calibri"/>
                <a:sym typeface="Calibri"/>
              </a:rPr>
              <a:t> o solu</a:t>
            </a:r>
            <a:r>
              <a:rPr lang="en-IE" sz="2200">
                <a:solidFill>
                  <a:schemeClr val="lt1"/>
                </a:solidFill>
                <a:latin typeface="Calibri"/>
                <a:ea typeface="Calibri"/>
                <a:cs typeface="Calibri"/>
                <a:sym typeface="Calibri"/>
              </a:rPr>
              <a:t>ț</a:t>
            </a:r>
            <a:r>
              <a:rPr lang="en-IE" sz="2200" i="0">
                <a:solidFill>
                  <a:schemeClr val="lt1"/>
                </a:solidFill>
                <a:latin typeface="Calibri"/>
                <a:ea typeface="Calibri"/>
                <a:cs typeface="Calibri"/>
                <a:sym typeface="Calibri"/>
              </a:rPr>
              <a:t>ie l</a:t>
            </a:r>
            <a:r>
              <a:rPr lang="en-IE" sz="2200">
                <a:solidFill>
                  <a:schemeClr val="lt1"/>
                </a:solidFill>
                <a:latin typeface="Calibri"/>
                <a:ea typeface="Calibri"/>
                <a:cs typeface="Calibri"/>
                <a:sym typeface="Calibri"/>
              </a:rPr>
              <a:t>a risipa de deșeuri de plastic, dând valoare plasticului. Noi curățăm întreaga lume, în timp ce luptăm împotriva sărăciei, oferind un salariu tuturor celor care au nevoie. </a:t>
            </a:r>
            <a:r>
              <a:rPr lang="en-IE" sz="2200" i="0">
                <a:solidFill>
                  <a:schemeClr val="lt1"/>
                </a:solidFill>
                <a:latin typeface="Calibri"/>
                <a:ea typeface="Calibri"/>
                <a:cs typeface="Calibri"/>
                <a:sym typeface="Calibri"/>
              </a:rPr>
              <a:t> </a:t>
            </a:r>
            <a:endParaRPr sz="2200"/>
          </a:p>
          <a:p>
            <a:pPr marL="0" marR="0" lvl="0" indent="0" algn="ctr" rtl="0">
              <a:spcBef>
                <a:spcPts val="0"/>
              </a:spcBef>
              <a:spcAft>
                <a:spcPts val="0"/>
              </a:spcAft>
              <a:buNone/>
            </a:pPr>
            <a:r>
              <a:rPr lang="en-IE" sz="2000" i="1">
                <a:solidFill>
                  <a:schemeClr val="lt1"/>
                </a:solidFill>
                <a:latin typeface="Calibri"/>
                <a:ea typeface="Calibri"/>
                <a:cs typeface="Calibri"/>
                <a:sym typeface="Calibri"/>
              </a:rPr>
              <a:t>Gjermund Bjaanes, Director tehnic &amp; Fondator</a:t>
            </a:r>
            <a:endParaRPr sz="2000"/>
          </a:p>
          <a:p>
            <a:pPr marL="0" marR="0" lvl="0" indent="0" algn="ctr" rtl="0">
              <a:spcBef>
                <a:spcPts val="0"/>
              </a:spcBef>
              <a:spcAft>
                <a:spcPts val="0"/>
              </a:spcAft>
              <a:buNone/>
            </a:pPr>
            <a:endParaRPr sz="2000" i="1">
              <a:solidFill>
                <a:schemeClr val="lt1"/>
              </a:solidFill>
              <a:latin typeface="Calibri"/>
              <a:ea typeface="Calibri"/>
              <a:cs typeface="Calibri"/>
              <a:sym typeface="Calibri"/>
            </a:endParaRPr>
          </a:p>
          <a:p>
            <a:pPr marL="0" marR="0" lvl="0" indent="0" algn="ctr" rtl="0">
              <a:spcBef>
                <a:spcPts val="0"/>
              </a:spcBef>
              <a:spcAft>
                <a:spcPts val="0"/>
              </a:spcAft>
              <a:buNone/>
            </a:pPr>
            <a:endParaRPr sz="2000">
              <a:solidFill>
                <a:schemeClr val="lt1"/>
              </a:solidFill>
              <a:latin typeface="Calibri"/>
              <a:ea typeface="Calibri"/>
              <a:cs typeface="Calibri"/>
              <a:sym typeface="Calibri"/>
            </a:endParaRPr>
          </a:p>
        </p:txBody>
      </p:sp>
      <p:pic>
        <p:nvPicPr>
          <p:cNvPr id="899" name="Google Shape;899;p67"/>
          <p:cNvPicPr preferRelativeResize="0"/>
          <p:nvPr/>
        </p:nvPicPr>
        <p:blipFill rotWithShape="1">
          <a:blip r:embed="rId4">
            <a:alphaModFix/>
          </a:blip>
          <a:srcRect t="792" b="40483"/>
          <a:stretch/>
        </p:blipFill>
        <p:spPr>
          <a:xfrm>
            <a:off x="7352650" y="4752475"/>
            <a:ext cx="2026200" cy="1853400"/>
          </a:xfrm>
          <a:prstGeom prst="teardrop">
            <a:avLst>
              <a:gd name="adj" fmla="val 100000"/>
            </a:avLst>
          </a:prstGeom>
          <a:noFill/>
          <a:ln>
            <a:noFill/>
          </a:ln>
        </p:spPr>
      </p:pic>
      <p:sp>
        <p:nvSpPr>
          <p:cNvPr id="900" name="Google Shape;900;p67"/>
          <p:cNvSpPr txBox="1">
            <a:spLocks noGrp="1"/>
          </p:cNvSpPr>
          <p:nvPr>
            <p:ph type="body" idx="2"/>
          </p:nvPr>
        </p:nvSpPr>
        <p:spPr>
          <a:xfrm>
            <a:off x="269850" y="84375"/>
            <a:ext cx="8019900" cy="165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6377D"/>
              </a:buClr>
              <a:buSzPts val="3600"/>
              <a:buNone/>
            </a:pPr>
            <a:r>
              <a:rPr lang="en-IE" sz="3600">
                <a:solidFill>
                  <a:srgbClr val="A6377D"/>
                </a:solidFill>
                <a:latin typeface="Corben"/>
                <a:ea typeface="Corben"/>
                <a:cs typeface="Corben"/>
                <a:sym typeface="Corben"/>
              </a:rPr>
              <a:t>YDSI, Mediu înconjurător</a:t>
            </a:r>
            <a:endParaRPr/>
          </a:p>
          <a:p>
            <a:pPr marL="0" lvl="0" indent="0" algn="l" rtl="0">
              <a:lnSpc>
                <a:spcPct val="90000"/>
              </a:lnSpc>
              <a:spcBef>
                <a:spcPts val="0"/>
              </a:spcBef>
              <a:spcAft>
                <a:spcPts val="0"/>
              </a:spcAft>
              <a:buClr>
                <a:srgbClr val="3F3F3F"/>
              </a:buClr>
              <a:buSzPts val="2400"/>
              <a:buNone/>
            </a:pPr>
            <a:r>
              <a:rPr lang="en-IE" sz="1900" b="1">
                <a:solidFill>
                  <a:srgbClr val="3F3F3F"/>
                </a:solidFill>
              </a:rPr>
              <a:t>Gjermund Bjaanes, Olanda </a:t>
            </a:r>
            <a:endParaRPr sz="1900"/>
          </a:p>
          <a:p>
            <a:pPr marL="0" lvl="0" indent="0" algn="l" rtl="0">
              <a:lnSpc>
                <a:spcPct val="90000"/>
              </a:lnSpc>
              <a:spcBef>
                <a:spcPts val="0"/>
              </a:spcBef>
              <a:spcAft>
                <a:spcPts val="0"/>
              </a:spcAft>
              <a:buClr>
                <a:srgbClr val="3F3F3F"/>
              </a:buClr>
              <a:buSzPts val="2400"/>
              <a:buNone/>
            </a:pPr>
            <a:r>
              <a:rPr lang="en-IE" sz="1900" b="1">
                <a:solidFill>
                  <a:srgbClr val="3F3F3F"/>
                </a:solidFill>
              </a:rPr>
              <a:t>Inovator entuziast, tehnologist și futurist </a:t>
            </a:r>
            <a:endParaRPr sz="1900"/>
          </a:p>
          <a:p>
            <a:pPr marL="0" lvl="0" indent="0" algn="l" rtl="0">
              <a:lnSpc>
                <a:spcPct val="90000"/>
              </a:lnSpc>
              <a:spcBef>
                <a:spcPts val="0"/>
              </a:spcBef>
              <a:spcAft>
                <a:spcPts val="0"/>
              </a:spcAft>
              <a:buClr>
                <a:srgbClr val="A6377D"/>
              </a:buClr>
              <a:buSzPts val="2800"/>
              <a:buNone/>
            </a:pPr>
            <a:r>
              <a:rPr lang="en-IE" sz="2100" b="1" i="1">
                <a:solidFill>
                  <a:srgbClr val="A6377D"/>
                </a:solidFill>
              </a:rPr>
              <a:t>Lucrează la tehnologii disruptive, în funcția de director tehnic la Empower</a:t>
            </a:r>
            <a:endParaRPr sz="1600"/>
          </a:p>
          <a:p>
            <a:pPr marL="0" lvl="0" indent="0" algn="l" rtl="0">
              <a:lnSpc>
                <a:spcPct val="90000"/>
              </a:lnSpc>
              <a:spcBef>
                <a:spcPts val="0"/>
              </a:spcBef>
              <a:spcAft>
                <a:spcPts val="0"/>
              </a:spcAft>
              <a:buClr>
                <a:schemeClr val="dk1"/>
              </a:buClr>
              <a:buSzPts val="2400"/>
              <a:buNone/>
            </a:pPr>
            <a:endParaRPr b="1" i="0">
              <a:solidFill>
                <a:srgbClr val="A6377D"/>
              </a:solidFill>
            </a:endParaRPr>
          </a:p>
        </p:txBody>
      </p:sp>
      <p:pic>
        <p:nvPicPr>
          <p:cNvPr id="901" name="Google Shape;901;p67" descr="Image result for empower plastic waste logo"/>
          <p:cNvPicPr preferRelativeResize="0"/>
          <p:nvPr/>
        </p:nvPicPr>
        <p:blipFill rotWithShape="1">
          <a:blip r:embed="rId5">
            <a:alphaModFix/>
          </a:blip>
          <a:srcRect/>
          <a:stretch/>
        </p:blipFill>
        <p:spPr>
          <a:xfrm>
            <a:off x="9601479" y="5060887"/>
            <a:ext cx="2274932" cy="119054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68"/>
          <p:cNvSpPr txBox="1">
            <a:spLocks noGrp="1"/>
          </p:cNvSpPr>
          <p:nvPr>
            <p:ph type="body" idx="1"/>
          </p:nvPr>
        </p:nvSpPr>
        <p:spPr>
          <a:xfrm>
            <a:off x="7739302" y="1322149"/>
            <a:ext cx="3981452" cy="6973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IE" sz="4000" b="1"/>
              <a:t>Inheriting Earth</a:t>
            </a:r>
            <a:endParaRPr/>
          </a:p>
        </p:txBody>
      </p:sp>
      <p:sp>
        <p:nvSpPr>
          <p:cNvPr id="907" name="Google Shape;907;p68"/>
          <p:cNvSpPr txBox="1">
            <a:spLocks noGrp="1"/>
          </p:cNvSpPr>
          <p:nvPr>
            <p:ph type="body" idx="2"/>
          </p:nvPr>
        </p:nvSpPr>
        <p:spPr>
          <a:xfrm>
            <a:off x="7739300" y="2132800"/>
            <a:ext cx="3981300" cy="3651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IE" b="0" i="0"/>
              <a:t>Adam </a:t>
            </a:r>
            <a:r>
              <a:rPr lang="en-IE"/>
              <a:t>e un surfer înrăit, inginer și fondatorul  </a:t>
            </a:r>
            <a:r>
              <a:rPr lang="en-IE" b="0" i="0"/>
              <a:t>Inheriting Earth</a:t>
            </a:r>
            <a:r>
              <a:rPr lang="en-IE"/>
              <a:t> - un design de produs, orientat spre sustenabilitate care reduce cantitatea de deșeuri din plastic din oceane și, în special, previne acumularea microfibrelor de plastic din oceane. </a:t>
            </a:r>
            <a:endParaRPr/>
          </a:p>
          <a:p>
            <a:pPr marL="0" lvl="0" indent="0" algn="ctr" rtl="0">
              <a:lnSpc>
                <a:spcPct val="90000"/>
              </a:lnSpc>
              <a:spcBef>
                <a:spcPts val="1000"/>
              </a:spcBef>
              <a:spcAft>
                <a:spcPts val="0"/>
              </a:spcAft>
              <a:buClr>
                <a:schemeClr val="lt1"/>
              </a:buClr>
              <a:buSzPts val="1000"/>
              <a:buNone/>
            </a:pPr>
            <a:endParaRPr sz="1000" b="0" i="0"/>
          </a:p>
          <a:p>
            <a:pPr marL="0" lvl="0" indent="0" algn="ctr" rtl="0">
              <a:lnSpc>
                <a:spcPct val="90000"/>
              </a:lnSpc>
              <a:spcBef>
                <a:spcPts val="1000"/>
              </a:spcBef>
              <a:spcAft>
                <a:spcPts val="0"/>
              </a:spcAft>
              <a:buClr>
                <a:srgbClr val="0563C1"/>
              </a:buClr>
              <a:buSzPts val="1800"/>
              <a:buNone/>
            </a:pPr>
            <a:r>
              <a:rPr lang="en-IE" sz="1800" u="sng">
                <a:solidFill>
                  <a:schemeClr val="hlink"/>
                </a:solidFill>
                <a:hlinkClick r:id="rId3"/>
              </a:rPr>
              <a:t>Mai multe informații </a:t>
            </a:r>
            <a:endParaRPr sz="1800"/>
          </a:p>
        </p:txBody>
      </p:sp>
      <p:pic>
        <p:nvPicPr>
          <p:cNvPr id="908" name="Google Shape;908;p68">
            <a:hlinkClick r:id="rId4"/>
          </p:cNvPr>
          <p:cNvPicPr preferRelativeResize="0"/>
          <p:nvPr/>
        </p:nvPicPr>
        <p:blipFill rotWithShape="1">
          <a:blip r:embed="rId5">
            <a:alphaModFix/>
          </a:blip>
          <a:srcRect/>
          <a:stretch/>
        </p:blipFill>
        <p:spPr>
          <a:xfrm>
            <a:off x="1337536" y="2270898"/>
            <a:ext cx="5173326" cy="2962275"/>
          </a:xfrm>
          <a:prstGeom prst="rect">
            <a:avLst/>
          </a:prstGeom>
          <a:noFill/>
          <a:ln>
            <a:noFill/>
          </a:ln>
        </p:spPr>
      </p:pic>
      <p:sp>
        <p:nvSpPr>
          <p:cNvPr id="909" name="Google Shape;909;p68"/>
          <p:cNvSpPr txBox="1"/>
          <p:nvPr/>
        </p:nvSpPr>
        <p:spPr>
          <a:xfrm>
            <a:off x="0" y="3775"/>
            <a:ext cx="6798000" cy="1846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Abordarea deșeurilor</a:t>
            </a:r>
            <a:endParaRPr/>
          </a:p>
          <a:p>
            <a:pPr marL="0" marR="0" lvl="0" indent="0" algn="l" rtl="0">
              <a:lnSpc>
                <a:spcPct val="90000"/>
              </a:lnSpc>
              <a:spcBef>
                <a:spcPts val="0"/>
              </a:spcBef>
              <a:spcAft>
                <a:spcPts val="0"/>
              </a:spcAft>
              <a:buClr>
                <a:srgbClr val="A6377D"/>
              </a:buClr>
              <a:buSzPts val="2800"/>
              <a:buFont typeface="Arial"/>
              <a:buNone/>
            </a:pPr>
            <a:r>
              <a:rPr lang="en-IE" sz="2800" i="1">
                <a:solidFill>
                  <a:srgbClr val="A6377D"/>
                </a:solidFill>
                <a:latin typeface="Calibri"/>
                <a:ea typeface="Calibri"/>
                <a:cs typeface="Calibri"/>
                <a:sym typeface="Calibri"/>
              </a:rPr>
              <a:t>Adam Root, Inheriting Earth, Marea Britanie</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A6377D"/>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69"/>
          <p:cNvSpPr txBox="1">
            <a:spLocks noGrp="1"/>
          </p:cNvSpPr>
          <p:nvPr>
            <p:ph type="body" idx="1"/>
          </p:nvPr>
        </p:nvSpPr>
        <p:spPr>
          <a:xfrm>
            <a:off x="3700462" y="182725"/>
            <a:ext cx="8201025" cy="658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FD8"/>
              </a:buClr>
              <a:buSzPts val="2400"/>
              <a:buNone/>
            </a:pPr>
            <a:r>
              <a:rPr lang="ro-RO" sz="2200" b="1" dirty="0" smtClean="0">
                <a:solidFill>
                  <a:srgbClr val="009FD8"/>
                </a:solidFill>
              </a:rPr>
              <a:t>Provocare</a:t>
            </a:r>
            <a:r>
              <a:rPr lang="en-IE" sz="2200" b="1" dirty="0" smtClean="0">
                <a:solidFill>
                  <a:srgbClr val="009FD8"/>
                </a:solidFill>
              </a:rPr>
              <a:t> </a:t>
            </a:r>
            <a:r>
              <a:rPr lang="en-IE" sz="2200" b="1" dirty="0">
                <a:solidFill>
                  <a:srgbClr val="009FD8"/>
                </a:solidFill>
              </a:rPr>
              <a:t>-</a:t>
            </a:r>
            <a:r>
              <a:rPr lang="en-IE" sz="2200" b="0" i="0" dirty="0">
                <a:solidFill>
                  <a:srgbClr val="000000"/>
                </a:solidFill>
              </a:rPr>
              <a:t> </a:t>
            </a:r>
            <a:r>
              <a:rPr lang="ro-RO" sz="2200" b="0" i="0" dirty="0" smtClean="0">
                <a:solidFill>
                  <a:srgbClr val="3F3F3F"/>
                </a:solidFill>
              </a:rPr>
              <a:t>s</a:t>
            </a:r>
            <a:r>
              <a:rPr lang="ro-RO" sz="2200" dirty="0" smtClean="0">
                <a:solidFill>
                  <a:srgbClr val="3F3F3F"/>
                </a:solidFill>
              </a:rPr>
              <a:t>ă</a:t>
            </a:r>
            <a:r>
              <a:rPr lang="ro-RO" sz="2200" b="0" i="0" dirty="0" smtClean="0">
                <a:solidFill>
                  <a:srgbClr val="3F3F3F"/>
                </a:solidFill>
              </a:rPr>
              <a:t> </a:t>
            </a:r>
            <a:r>
              <a:rPr lang="ro-RO" sz="2200" dirty="0" smtClean="0">
                <a:solidFill>
                  <a:srgbClr val="3F3F3F"/>
                </a:solidFill>
              </a:rPr>
              <a:t>rez</a:t>
            </a:r>
            <a:r>
              <a:rPr lang="ro-RO" sz="2200" b="0" i="0" dirty="0" smtClean="0">
                <a:solidFill>
                  <a:srgbClr val="3F3F3F"/>
                </a:solidFill>
              </a:rPr>
              <a:t>olv</a:t>
            </a:r>
            <a:r>
              <a:rPr lang="ro-RO" sz="2200" dirty="0" smtClean="0">
                <a:solidFill>
                  <a:srgbClr val="3F3F3F"/>
                </a:solidFill>
              </a:rPr>
              <a:t>ăm problema deșeurilor de plastic, pentru a salva oceanele și a revigora ecosistemul. Să găsim o soluție care să fie eficientă, la nivel global și să o implementăm într-un mod inovativ social digita</a:t>
            </a:r>
            <a:r>
              <a:rPr lang="en-IE" sz="2200" dirty="0" smtClean="0">
                <a:solidFill>
                  <a:srgbClr val="3F3F3F"/>
                </a:solidFill>
              </a:rPr>
              <a:t>l</a:t>
            </a:r>
            <a:r>
              <a:rPr lang="en-IE" sz="2200" dirty="0">
                <a:solidFill>
                  <a:srgbClr val="3F3F3F"/>
                </a:solidFill>
              </a:rPr>
              <a:t>. </a:t>
            </a:r>
            <a:r>
              <a:rPr lang="en-IE" sz="2200" b="0" i="0" dirty="0">
                <a:solidFill>
                  <a:srgbClr val="3F3F3F"/>
                </a:solidFill>
              </a:rPr>
              <a:t> </a:t>
            </a:r>
            <a:endParaRPr sz="2200" b="0" i="0" dirty="0">
              <a:solidFill>
                <a:srgbClr val="3F3F3F"/>
              </a:solidFill>
            </a:endParaRPr>
          </a:p>
          <a:p>
            <a:pPr marL="0" lvl="0" indent="0" algn="l" rtl="0">
              <a:lnSpc>
                <a:spcPct val="90000"/>
              </a:lnSpc>
              <a:spcBef>
                <a:spcPts val="1000"/>
              </a:spcBef>
              <a:spcAft>
                <a:spcPts val="0"/>
              </a:spcAft>
              <a:buClr>
                <a:srgbClr val="EF619A"/>
              </a:buClr>
              <a:buSzPts val="2400"/>
              <a:buNone/>
            </a:pPr>
            <a:r>
              <a:rPr lang="ro-RO" sz="2200" b="1" dirty="0" smtClean="0">
                <a:solidFill>
                  <a:srgbClr val="EF619A"/>
                </a:solidFill>
              </a:rPr>
              <a:t>Oportunitate - </a:t>
            </a:r>
            <a:r>
              <a:rPr lang="ro-RO" sz="2200" dirty="0" smtClean="0">
                <a:solidFill>
                  <a:srgbClr val="000000"/>
                </a:solidFill>
              </a:rPr>
              <a:t>să motivăm acțiunile de curătare și salvare a mediului prin utilizare de tehnologii noi, pentru a permite </a:t>
            </a:r>
            <a:r>
              <a:rPr lang="ro-RO" sz="2200" b="1" i="1" dirty="0" smtClean="0">
                <a:solidFill>
                  <a:srgbClr val="000000"/>
                </a:solidFill>
              </a:rPr>
              <a:t>economiei circulare</a:t>
            </a:r>
            <a:r>
              <a:rPr lang="ro-RO" sz="2200" dirty="0" smtClean="0">
                <a:solidFill>
                  <a:srgbClr val="000000"/>
                </a:solidFill>
              </a:rPr>
              <a:t> să impulsioneze oamenii să se străduie pentru o lume mai curată</a:t>
            </a:r>
            <a:r>
              <a:rPr lang="en-IE" sz="2200" dirty="0" smtClean="0">
                <a:solidFill>
                  <a:srgbClr val="000000"/>
                </a:solidFill>
              </a:rPr>
              <a:t>. </a:t>
            </a:r>
            <a:endParaRPr sz="2200" dirty="0"/>
          </a:p>
          <a:p>
            <a:pPr marL="0" lvl="0" indent="0" algn="l" rtl="0">
              <a:lnSpc>
                <a:spcPct val="90000"/>
              </a:lnSpc>
              <a:spcBef>
                <a:spcPts val="1000"/>
              </a:spcBef>
              <a:spcAft>
                <a:spcPts val="0"/>
              </a:spcAft>
              <a:buClr>
                <a:srgbClr val="ED2A59"/>
              </a:buClr>
              <a:buSzPts val="2400"/>
              <a:buNone/>
            </a:pPr>
            <a:r>
              <a:rPr lang="ro-RO" sz="2200" b="1" dirty="0" smtClean="0">
                <a:solidFill>
                  <a:srgbClr val="ED2A59"/>
                </a:solidFill>
              </a:rPr>
              <a:t>Construirea primei platforme de depozitare globală pentru deșeurile de plastic. </a:t>
            </a:r>
            <a:r>
              <a:rPr lang="ro-RO" sz="2200" b="1" i="1" dirty="0" smtClean="0">
                <a:solidFill>
                  <a:srgbClr val="3F3F3F"/>
                </a:solidFill>
              </a:rPr>
              <a:t>Tehnologia blockchain </a:t>
            </a:r>
            <a:r>
              <a:rPr lang="ro-RO" sz="2200" dirty="0" smtClean="0">
                <a:solidFill>
                  <a:srgbClr val="3F3F3F"/>
                </a:solidFill>
              </a:rPr>
              <a:t>se asigură că platforma este, atât transparentă, cât și detectabilă prin lanțurile de valoare. Poate să </a:t>
            </a:r>
            <a:r>
              <a:rPr lang="ro-RO" sz="2200" b="1" i="1" dirty="0" smtClean="0">
                <a:solidFill>
                  <a:srgbClr val="3F3F3F"/>
                </a:solidFill>
              </a:rPr>
              <a:t>urmărească</a:t>
            </a:r>
            <a:r>
              <a:rPr lang="ro-RO" sz="2200" dirty="0" smtClean="0">
                <a:solidFill>
                  <a:srgbClr val="3F3F3F"/>
                </a:solidFill>
              </a:rPr>
              <a:t> și să creeze </a:t>
            </a:r>
            <a:r>
              <a:rPr lang="ro-RO" sz="2200" b="1" i="1" dirty="0" smtClean="0">
                <a:solidFill>
                  <a:srgbClr val="3F3F3F"/>
                </a:solidFill>
              </a:rPr>
              <a:t>stocuri digitale. </a:t>
            </a:r>
            <a:r>
              <a:rPr lang="ro-RO" sz="2200" dirty="0" smtClean="0">
                <a:solidFill>
                  <a:srgbClr val="3F3F3F"/>
                </a:solidFill>
              </a:rPr>
              <a:t>S-a dezvoltat </a:t>
            </a:r>
            <a:r>
              <a:rPr lang="ro-RO" sz="2200" b="1" i="1" dirty="0" smtClean="0">
                <a:solidFill>
                  <a:srgbClr val="3F3F3F"/>
                </a:solidFill>
              </a:rPr>
              <a:t>aplicația</a:t>
            </a:r>
            <a:r>
              <a:rPr lang="ro-RO" sz="2200" dirty="0" smtClean="0">
                <a:solidFill>
                  <a:srgbClr val="3F3F3F"/>
                </a:solidFill>
              </a:rPr>
              <a:t> mobilă Empower. Plasticul este valorificat, pentru a curăța toate colțurile lumii. Se creează locuri de muncă și oricine contribuie la colectarea deșeurilor de plastic, este plătit. Plasticul este </a:t>
            </a:r>
            <a:r>
              <a:rPr lang="ro-RO" sz="2200" b="1" i="1" dirty="0" smtClean="0">
                <a:solidFill>
                  <a:srgbClr val="3F3F3F"/>
                </a:solidFill>
              </a:rPr>
              <a:t>refolosit și reciclat</a:t>
            </a:r>
            <a:r>
              <a:rPr lang="en-IE" sz="2200" dirty="0" smtClean="0">
                <a:solidFill>
                  <a:srgbClr val="3F3F3F"/>
                </a:solidFill>
              </a:rPr>
              <a:t>. </a:t>
            </a:r>
            <a:endParaRPr sz="2200" dirty="0">
              <a:solidFill>
                <a:srgbClr val="3F3F3F"/>
              </a:solidFill>
            </a:endParaRPr>
          </a:p>
          <a:p>
            <a:pPr marL="0" lvl="0" indent="0" algn="l" rtl="0">
              <a:lnSpc>
                <a:spcPct val="90000"/>
              </a:lnSpc>
              <a:spcBef>
                <a:spcPts val="1000"/>
              </a:spcBef>
              <a:spcAft>
                <a:spcPts val="0"/>
              </a:spcAft>
              <a:buClr>
                <a:srgbClr val="ED2A59"/>
              </a:buClr>
              <a:buSzPts val="2400"/>
              <a:buNone/>
            </a:pPr>
            <a:r>
              <a:rPr lang="ro-RO" sz="2200" b="1" i="0" dirty="0" smtClean="0">
                <a:solidFill>
                  <a:srgbClr val="ED2A59"/>
                </a:solidFill>
              </a:rPr>
              <a:t>Re</a:t>
            </a:r>
            <a:r>
              <a:rPr lang="ro-RO" sz="2200" b="1" dirty="0" smtClean="0">
                <a:solidFill>
                  <a:srgbClr val="ED2A59"/>
                </a:solidFill>
              </a:rPr>
              <a:t>z</a:t>
            </a:r>
            <a:r>
              <a:rPr lang="ro-RO" sz="2200" b="1" i="0" dirty="0" smtClean="0">
                <a:solidFill>
                  <a:srgbClr val="ED2A59"/>
                </a:solidFill>
              </a:rPr>
              <a:t>ultatul - </a:t>
            </a:r>
            <a:r>
              <a:rPr lang="ro-RO" sz="2200" b="0" i="0" dirty="0" smtClean="0">
                <a:solidFill>
                  <a:srgbClr val="000000"/>
                </a:solidFill>
              </a:rPr>
              <a:t> </a:t>
            </a:r>
            <a:r>
              <a:rPr lang="ro-RO" sz="2200" dirty="0" smtClean="0">
                <a:solidFill>
                  <a:srgbClr val="3F3F3F"/>
                </a:solidFill>
              </a:rPr>
              <a:t>Empower există în mai mult de 15 țări, impulsionându-se colectarea deșeurilor de plastic, sistemelor de management al deșeurilor și transparența în interiorul lanțurilor de furnizare al producătorilor și reciclatorilor de plastic</a:t>
            </a:r>
            <a:r>
              <a:rPr lang="en-IE" sz="2200" dirty="0" smtClean="0">
                <a:solidFill>
                  <a:srgbClr val="3F3F3F"/>
                </a:solidFill>
              </a:rPr>
              <a:t>. </a:t>
            </a:r>
            <a:endParaRPr sz="2200" dirty="0"/>
          </a:p>
        </p:txBody>
      </p:sp>
      <p:sp>
        <p:nvSpPr>
          <p:cNvPr id="915" name="Google Shape;915;p69"/>
          <p:cNvSpPr txBox="1">
            <a:spLocks noGrp="1"/>
          </p:cNvSpPr>
          <p:nvPr>
            <p:ph type="body" idx="2"/>
          </p:nvPr>
        </p:nvSpPr>
        <p:spPr>
          <a:xfrm>
            <a:off x="126748" y="365440"/>
            <a:ext cx="3237379" cy="6062520"/>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3F3F3F"/>
              </a:buClr>
              <a:buSzPct val="100000"/>
              <a:buNone/>
            </a:pPr>
            <a:r>
              <a:rPr lang="en-IE" sz="4400" b="1">
                <a:solidFill>
                  <a:srgbClr val="3F3F3F"/>
                </a:solidFill>
              </a:rPr>
              <a:t>Mediul înconjurător</a:t>
            </a:r>
            <a:endParaRPr/>
          </a:p>
          <a:p>
            <a:pPr marL="0" lvl="0" indent="0" algn="ctr" rtl="0">
              <a:lnSpc>
                <a:spcPct val="90000"/>
              </a:lnSpc>
              <a:spcBef>
                <a:spcPts val="1000"/>
              </a:spcBef>
              <a:spcAft>
                <a:spcPts val="0"/>
              </a:spcAft>
              <a:buClr>
                <a:srgbClr val="3F3F3F"/>
              </a:buClr>
              <a:buSzPct val="100000"/>
              <a:buNone/>
            </a:pPr>
            <a:r>
              <a:rPr lang="en-IE">
                <a:solidFill>
                  <a:srgbClr val="3F3F3F"/>
                </a:solidFill>
              </a:rPr>
              <a:t>”Să rezolvăm problema deșeurilor de plastic”</a:t>
            </a:r>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r>
              <a:rPr lang="en-IE" b="1" u="sng">
                <a:solidFill>
                  <a:schemeClr val="hlink"/>
                </a:solidFill>
                <a:hlinkClick r:id="rId3"/>
              </a:rPr>
              <a:t>Empower</a:t>
            </a:r>
            <a:endParaRPr b="1"/>
          </a:p>
          <a:p>
            <a:pPr marL="0" lvl="0" indent="0" algn="ctr" rtl="0">
              <a:lnSpc>
                <a:spcPct val="90000"/>
              </a:lnSpc>
              <a:spcBef>
                <a:spcPts val="1000"/>
              </a:spcBef>
              <a:spcAft>
                <a:spcPts val="0"/>
              </a:spcAft>
              <a:buClr>
                <a:schemeClr val="lt1"/>
              </a:buClr>
              <a:buSzPct val="100000"/>
              <a:buNone/>
            </a:pPr>
            <a:endParaRPr>
              <a:solidFill>
                <a:srgbClr val="3F3F3F"/>
              </a:solidFill>
            </a:endParaRPr>
          </a:p>
          <a:p>
            <a:pPr marL="0" lvl="0" indent="0" algn="ctr" rtl="0">
              <a:lnSpc>
                <a:spcPct val="90000"/>
              </a:lnSpc>
              <a:spcBef>
                <a:spcPts val="1000"/>
              </a:spcBef>
              <a:spcAft>
                <a:spcPts val="0"/>
              </a:spcAft>
              <a:buClr>
                <a:schemeClr val="lt1"/>
              </a:buClr>
              <a:buSzPct val="100000"/>
              <a:buNone/>
            </a:pPr>
            <a:endParaRPr/>
          </a:p>
        </p:txBody>
      </p:sp>
      <p:pic>
        <p:nvPicPr>
          <p:cNvPr id="916" name="Google Shape;916;p69"/>
          <p:cNvPicPr preferRelativeResize="0"/>
          <p:nvPr/>
        </p:nvPicPr>
        <p:blipFill rotWithShape="1">
          <a:blip r:embed="rId4">
            <a:alphaModFix/>
          </a:blip>
          <a:srcRect t="792" b="40483"/>
          <a:stretch/>
        </p:blipFill>
        <p:spPr>
          <a:xfrm>
            <a:off x="294451" y="2805061"/>
            <a:ext cx="2652300" cy="2630700"/>
          </a:xfrm>
          <a:prstGeom prst="teardrop">
            <a:avLst>
              <a:gd name="adj" fmla="val 100000"/>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
          <p:cNvSpPr txBox="1">
            <a:spLocks noGrp="1"/>
          </p:cNvSpPr>
          <p:nvPr>
            <p:ph type="body" idx="1"/>
          </p:nvPr>
        </p:nvSpPr>
        <p:spPr>
          <a:xfrm>
            <a:off x="5359397" y="197964"/>
            <a:ext cx="6232527" cy="725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IE" sz="3200" b="1"/>
              <a:t>Reminder</a:t>
            </a:r>
            <a:endParaRPr/>
          </a:p>
        </p:txBody>
      </p:sp>
      <p:sp>
        <p:nvSpPr>
          <p:cNvPr id="440" name="Google Shape;440;p7"/>
          <p:cNvSpPr txBox="1">
            <a:spLocks noGrp="1"/>
          </p:cNvSpPr>
          <p:nvPr>
            <p:ph type="body" idx="2"/>
          </p:nvPr>
        </p:nvSpPr>
        <p:spPr>
          <a:xfrm>
            <a:off x="5446700" y="923451"/>
            <a:ext cx="6535800" cy="5599800"/>
          </a:xfrm>
          <a:prstGeom prst="rect">
            <a:avLst/>
          </a:prstGeom>
          <a:solidFill>
            <a:srgbClr val="ED2A59"/>
          </a:solid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en-IE" sz="2800" b="1" dirty="0">
                <a:solidFill>
                  <a:srgbClr val="FFFFFF"/>
                </a:solidFill>
              </a:rPr>
              <a:t>ISD </a:t>
            </a:r>
            <a:r>
              <a:rPr lang="en-IE" sz="2800" b="1" dirty="0" err="1">
                <a:solidFill>
                  <a:srgbClr val="FFFFFF"/>
                </a:solidFill>
              </a:rPr>
              <a:t>reprezintă</a:t>
            </a:r>
            <a:r>
              <a:rPr lang="en-IE" sz="2800" b="1" dirty="0">
                <a:solidFill>
                  <a:srgbClr val="FFFFFF"/>
                </a:solidFill>
              </a:rPr>
              <a:t> o </a:t>
            </a:r>
            <a:r>
              <a:rPr lang="en-IE" sz="2800" b="1" dirty="0" err="1">
                <a:solidFill>
                  <a:srgbClr val="FFFFFF"/>
                </a:solidFill>
              </a:rPr>
              <a:t>abordare</a:t>
            </a:r>
            <a:r>
              <a:rPr lang="en-IE" sz="2800" b="1" dirty="0">
                <a:solidFill>
                  <a:srgbClr val="FFFFFF"/>
                </a:solidFill>
              </a:rPr>
              <a:t> </a:t>
            </a:r>
            <a:r>
              <a:rPr lang="en-IE" sz="2800" b="1" dirty="0" err="1">
                <a:solidFill>
                  <a:srgbClr val="FFFFFF"/>
                </a:solidFill>
              </a:rPr>
              <a:t>nouă</a:t>
            </a:r>
            <a:r>
              <a:rPr lang="en-IE" sz="2800" b="1" dirty="0">
                <a:solidFill>
                  <a:srgbClr val="FFFFFF"/>
                </a:solidFill>
              </a:rPr>
              <a:t> </a:t>
            </a:r>
            <a:r>
              <a:rPr lang="en-IE" sz="2800" b="1" dirty="0" err="1">
                <a:solidFill>
                  <a:srgbClr val="FFFFFF"/>
                </a:solidFill>
              </a:rPr>
              <a:t>și</a:t>
            </a:r>
            <a:r>
              <a:rPr lang="en-IE" sz="2800" b="1" dirty="0">
                <a:solidFill>
                  <a:srgbClr val="FFFFFF"/>
                </a:solidFill>
              </a:rPr>
              <a:t> </a:t>
            </a:r>
            <a:r>
              <a:rPr lang="en-IE" sz="2800" b="1" dirty="0" err="1">
                <a:solidFill>
                  <a:srgbClr val="FFFFFF"/>
                </a:solidFill>
              </a:rPr>
              <a:t>necesară</a:t>
            </a:r>
            <a:r>
              <a:rPr lang="en-IE" sz="2800" b="1" dirty="0">
                <a:solidFill>
                  <a:srgbClr val="FFFFFF"/>
                </a:solidFill>
              </a:rPr>
              <a:t> </a:t>
            </a:r>
            <a:r>
              <a:rPr lang="en-IE" sz="2800" b="1" dirty="0" err="1">
                <a:solidFill>
                  <a:srgbClr val="FFFFFF"/>
                </a:solidFill>
              </a:rPr>
              <a:t>în</a:t>
            </a:r>
            <a:r>
              <a:rPr lang="en-IE" sz="2800" b="1" dirty="0">
                <a:solidFill>
                  <a:srgbClr val="FFFFFF"/>
                </a:solidFill>
              </a:rPr>
              <a:t> </a:t>
            </a:r>
            <a:r>
              <a:rPr lang="en-IE" sz="2800" b="1" dirty="0" err="1">
                <a:solidFill>
                  <a:srgbClr val="FFFFFF"/>
                </a:solidFill>
              </a:rPr>
              <a:t>rezolvarea</a:t>
            </a:r>
            <a:r>
              <a:rPr lang="en-IE" sz="2800" b="1" dirty="0">
                <a:solidFill>
                  <a:srgbClr val="FFFFFF"/>
                </a:solidFill>
              </a:rPr>
              <a:t> </a:t>
            </a:r>
            <a:r>
              <a:rPr lang="en-IE" sz="2800" b="1" dirty="0" err="1">
                <a:solidFill>
                  <a:srgbClr val="FFFFFF"/>
                </a:solidFill>
              </a:rPr>
              <a:t>acelor</a:t>
            </a:r>
            <a:r>
              <a:rPr lang="en-IE" sz="2800" b="1" dirty="0">
                <a:solidFill>
                  <a:srgbClr val="FFFFFF"/>
                </a:solidFill>
              </a:rPr>
              <a:t> </a:t>
            </a:r>
            <a:r>
              <a:rPr lang="en-IE" sz="2800" b="1" dirty="0" err="1">
                <a:solidFill>
                  <a:srgbClr val="FFFFFF"/>
                </a:solidFill>
              </a:rPr>
              <a:t>probleme</a:t>
            </a:r>
            <a:r>
              <a:rPr lang="en-IE" sz="2800" b="1" dirty="0">
                <a:solidFill>
                  <a:srgbClr val="FFFFFF"/>
                </a:solidFill>
              </a:rPr>
              <a:t>, </a:t>
            </a:r>
            <a:r>
              <a:rPr lang="en-IE" sz="2800" b="1" dirty="0" err="1">
                <a:solidFill>
                  <a:srgbClr val="FFFFFF"/>
                </a:solidFill>
              </a:rPr>
              <a:t>unde</a:t>
            </a:r>
            <a:r>
              <a:rPr lang="en-IE" sz="2800" b="1" dirty="0">
                <a:solidFill>
                  <a:srgbClr val="FFFFFF"/>
                </a:solidFill>
              </a:rPr>
              <a:t> </a:t>
            </a:r>
            <a:r>
              <a:rPr lang="en-IE" sz="2800" b="1" dirty="0" err="1">
                <a:solidFill>
                  <a:srgbClr val="FFFFFF"/>
                </a:solidFill>
              </a:rPr>
              <a:t>progresul</a:t>
            </a:r>
            <a:r>
              <a:rPr lang="en-IE" sz="2800" b="1" dirty="0">
                <a:solidFill>
                  <a:srgbClr val="FFFFFF"/>
                </a:solidFill>
              </a:rPr>
              <a:t> social </a:t>
            </a:r>
            <a:r>
              <a:rPr lang="en-IE" sz="2800" b="1" dirty="0" err="1">
                <a:solidFill>
                  <a:srgbClr val="FFFFFF"/>
                </a:solidFill>
              </a:rPr>
              <a:t>și</a:t>
            </a:r>
            <a:r>
              <a:rPr lang="en-IE" sz="2800" b="1" dirty="0">
                <a:solidFill>
                  <a:srgbClr val="FFFFFF"/>
                </a:solidFill>
              </a:rPr>
              <a:t> </a:t>
            </a:r>
            <a:r>
              <a:rPr lang="en-IE" sz="2800" b="1" dirty="0" err="1">
                <a:solidFill>
                  <a:srgbClr val="FFFFFF"/>
                </a:solidFill>
              </a:rPr>
              <a:t>tehnologic</a:t>
            </a:r>
            <a:r>
              <a:rPr lang="en-IE" sz="2800" b="1" dirty="0">
                <a:solidFill>
                  <a:srgbClr val="FFFFFF"/>
                </a:solidFill>
              </a:rPr>
              <a:t> se </a:t>
            </a:r>
            <a:r>
              <a:rPr lang="en-IE" sz="2800" b="1" dirty="0" err="1">
                <a:solidFill>
                  <a:srgbClr val="FFFFFF"/>
                </a:solidFill>
              </a:rPr>
              <a:t>intersectează</a:t>
            </a:r>
            <a:r>
              <a:rPr lang="en-IE" sz="2800" b="1" dirty="0">
                <a:solidFill>
                  <a:srgbClr val="FFFFFF"/>
                </a:solidFill>
              </a:rPr>
              <a:t>, </a:t>
            </a:r>
            <a:r>
              <a:rPr lang="en-IE" sz="2800" b="1" dirty="0" err="1">
                <a:solidFill>
                  <a:srgbClr val="FFFFFF"/>
                </a:solidFill>
              </a:rPr>
              <a:t>în</a:t>
            </a:r>
            <a:r>
              <a:rPr lang="en-IE" sz="2800" b="1" dirty="0">
                <a:solidFill>
                  <a:srgbClr val="FFFFFF"/>
                </a:solidFill>
              </a:rPr>
              <a:t> </a:t>
            </a:r>
            <a:r>
              <a:rPr lang="en-IE" sz="2800" b="1" dirty="0" err="1">
                <a:solidFill>
                  <a:srgbClr val="FFFFFF"/>
                </a:solidFill>
              </a:rPr>
              <a:t>vederea</a:t>
            </a:r>
            <a:r>
              <a:rPr lang="en-IE" sz="2800" b="1" dirty="0">
                <a:solidFill>
                  <a:srgbClr val="FFFFFF"/>
                </a:solidFill>
              </a:rPr>
              <a:t> </a:t>
            </a:r>
            <a:r>
              <a:rPr lang="en-IE" sz="2800" b="1" dirty="0" err="1">
                <a:solidFill>
                  <a:srgbClr val="FFFFFF"/>
                </a:solidFill>
              </a:rPr>
              <a:t>generării</a:t>
            </a:r>
            <a:r>
              <a:rPr lang="en-IE" sz="2800" b="1" dirty="0">
                <a:solidFill>
                  <a:srgbClr val="FFFFFF"/>
                </a:solidFill>
              </a:rPr>
              <a:t> de </a:t>
            </a:r>
            <a:r>
              <a:rPr lang="en-IE" sz="2800" b="1" dirty="0" err="1">
                <a:solidFill>
                  <a:srgbClr val="FFFFFF"/>
                </a:solidFill>
              </a:rPr>
              <a:t>valoare</a:t>
            </a:r>
            <a:r>
              <a:rPr lang="en-IE" sz="2800" b="1" dirty="0">
                <a:solidFill>
                  <a:srgbClr val="FFFFFF"/>
                </a:solidFill>
              </a:rPr>
              <a:t> </a:t>
            </a:r>
            <a:r>
              <a:rPr lang="en-IE" sz="2800" b="1" dirty="0" err="1">
                <a:solidFill>
                  <a:srgbClr val="FFFFFF"/>
                </a:solidFill>
              </a:rPr>
              <a:t>socială</a:t>
            </a:r>
            <a:r>
              <a:rPr lang="en-IE" sz="2800" b="1" dirty="0">
                <a:solidFill>
                  <a:srgbClr val="FFFFFF"/>
                </a:solidFill>
              </a:rPr>
              <a:t> </a:t>
            </a:r>
            <a:r>
              <a:rPr lang="en-IE" sz="2800" b="1" dirty="0" err="1">
                <a:solidFill>
                  <a:srgbClr val="FFFFFF"/>
                </a:solidFill>
              </a:rPr>
              <a:t>și</a:t>
            </a:r>
            <a:r>
              <a:rPr lang="en-IE" sz="2800" b="1" dirty="0">
                <a:solidFill>
                  <a:srgbClr val="FFFFFF"/>
                </a:solidFill>
              </a:rPr>
              <a:t> </a:t>
            </a:r>
            <a:r>
              <a:rPr lang="en-IE" sz="2800" b="1" dirty="0" err="1">
                <a:solidFill>
                  <a:srgbClr val="FFFFFF"/>
                </a:solidFill>
              </a:rPr>
              <a:t>publică</a:t>
            </a:r>
            <a:r>
              <a:rPr lang="en-IE" sz="2800" b="1" dirty="0">
                <a:solidFill>
                  <a:srgbClr val="FFFFFF"/>
                </a:solidFill>
              </a:rPr>
              <a:t>. </a:t>
            </a:r>
            <a:endParaRPr sz="2800" b="1" dirty="0">
              <a:solidFill>
                <a:srgbClr val="FFFFFF"/>
              </a:solidFill>
            </a:endParaRPr>
          </a:p>
          <a:p>
            <a:pPr marL="0" lvl="0" indent="0" algn="l" rtl="0">
              <a:spcBef>
                <a:spcPts val="1000"/>
              </a:spcBef>
              <a:spcAft>
                <a:spcPts val="0"/>
              </a:spcAft>
              <a:buClr>
                <a:schemeClr val="dk1"/>
              </a:buClr>
              <a:buSzPts val="1100"/>
              <a:buFont typeface="Arial"/>
              <a:buNone/>
            </a:pPr>
            <a:r>
              <a:rPr lang="en-IE" dirty="0" err="1">
                <a:solidFill>
                  <a:srgbClr val="FFFFFF"/>
                </a:solidFill>
              </a:rPr>
              <a:t>Astăzi</a:t>
            </a:r>
            <a:r>
              <a:rPr lang="en-IE" dirty="0">
                <a:solidFill>
                  <a:srgbClr val="FFFFFF"/>
                </a:solidFill>
              </a:rPr>
              <a:t>, </a:t>
            </a:r>
            <a:r>
              <a:rPr lang="en-IE" dirty="0" err="1" smtClean="0">
                <a:solidFill>
                  <a:srgbClr val="FFFFFF"/>
                </a:solidFill>
              </a:rPr>
              <a:t>provoc</a:t>
            </a:r>
            <a:r>
              <a:rPr lang="ro-RO" dirty="0">
                <a:solidFill>
                  <a:srgbClr val="FFFFFF"/>
                </a:solidFill>
              </a:rPr>
              <a:t>ă</a:t>
            </a:r>
            <a:r>
              <a:rPr lang="en-IE" dirty="0" smtClean="0">
                <a:solidFill>
                  <a:srgbClr val="FFFFFF"/>
                </a:solidFill>
              </a:rPr>
              <a:t>rile </a:t>
            </a:r>
            <a:r>
              <a:rPr lang="en-IE" dirty="0" err="1">
                <a:solidFill>
                  <a:srgbClr val="FFFFFF"/>
                </a:solidFill>
              </a:rPr>
              <a:t>sociale</a:t>
            </a:r>
            <a:r>
              <a:rPr lang="en-IE" dirty="0">
                <a:solidFill>
                  <a:srgbClr val="FFFFFF"/>
                </a:solidFill>
              </a:rPr>
              <a:t> </a:t>
            </a:r>
            <a:r>
              <a:rPr lang="en-IE" dirty="0" err="1">
                <a:solidFill>
                  <a:srgbClr val="FFFFFF"/>
                </a:solidFill>
              </a:rPr>
              <a:t>sunt</a:t>
            </a:r>
            <a:r>
              <a:rPr lang="en-IE" dirty="0">
                <a:solidFill>
                  <a:srgbClr val="FFFFFF"/>
                </a:solidFill>
              </a:rPr>
              <a:t> </a:t>
            </a:r>
            <a:r>
              <a:rPr lang="en-IE" dirty="0" err="1">
                <a:solidFill>
                  <a:srgbClr val="FFFFFF"/>
                </a:solidFill>
              </a:rPr>
              <a:t>numeroase</a:t>
            </a:r>
            <a:r>
              <a:rPr lang="en-IE" dirty="0">
                <a:solidFill>
                  <a:srgbClr val="FFFFFF"/>
                </a:solidFill>
              </a:rPr>
              <a:t>, </a:t>
            </a:r>
            <a:r>
              <a:rPr lang="en-IE" dirty="0" err="1">
                <a:solidFill>
                  <a:srgbClr val="FFFFFF"/>
                </a:solidFill>
              </a:rPr>
              <a:t>complexe</a:t>
            </a:r>
            <a:r>
              <a:rPr lang="en-IE" dirty="0">
                <a:solidFill>
                  <a:srgbClr val="FFFFFF"/>
                </a:solidFill>
              </a:rPr>
              <a:t>, </a:t>
            </a:r>
            <a:r>
              <a:rPr lang="en-IE" dirty="0" err="1">
                <a:solidFill>
                  <a:srgbClr val="FFFFFF"/>
                </a:solidFill>
              </a:rPr>
              <a:t>urgente</a:t>
            </a:r>
            <a:r>
              <a:rPr lang="en-IE" dirty="0">
                <a:solidFill>
                  <a:srgbClr val="FFFFFF"/>
                </a:solidFill>
              </a:rPr>
              <a:t>: </a:t>
            </a:r>
            <a:r>
              <a:rPr lang="en-IE" b="1" dirty="0" err="1" smtClean="0">
                <a:solidFill>
                  <a:srgbClr val="FFFFFF"/>
                </a:solidFill>
              </a:rPr>
              <a:t>societat</a:t>
            </a:r>
            <a:r>
              <a:rPr lang="ro-RO" b="1" dirty="0" smtClean="0">
                <a:solidFill>
                  <a:srgbClr val="FFFFFF"/>
                </a:solidFill>
              </a:rPr>
              <a:t>e</a:t>
            </a:r>
            <a:r>
              <a:rPr lang="en-IE" b="1" dirty="0" smtClean="0">
                <a:solidFill>
                  <a:srgbClr val="FFFFFF"/>
                </a:solidFill>
              </a:rPr>
              <a:t> </a:t>
            </a:r>
            <a:r>
              <a:rPr lang="en-IE" b="1" dirty="0" err="1">
                <a:solidFill>
                  <a:srgbClr val="FFFFFF"/>
                </a:solidFill>
              </a:rPr>
              <a:t>îmbătrânită</a:t>
            </a:r>
            <a:r>
              <a:rPr lang="en-IE" b="1" dirty="0">
                <a:solidFill>
                  <a:srgbClr val="FFFFFF"/>
                </a:solidFill>
              </a:rPr>
              <a:t>, </a:t>
            </a:r>
            <a:r>
              <a:rPr lang="en-IE" b="1" dirty="0" err="1">
                <a:solidFill>
                  <a:srgbClr val="FFFFFF"/>
                </a:solidFill>
              </a:rPr>
              <a:t>schimbări</a:t>
            </a:r>
            <a:r>
              <a:rPr lang="en-IE" b="1" dirty="0">
                <a:solidFill>
                  <a:srgbClr val="FFFFFF"/>
                </a:solidFill>
              </a:rPr>
              <a:t> </a:t>
            </a:r>
            <a:r>
              <a:rPr lang="en-IE" b="1" dirty="0" err="1">
                <a:solidFill>
                  <a:srgbClr val="FFFFFF"/>
                </a:solidFill>
              </a:rPr>
              <a:t>climatice</a:t>
            </a:r>
            <a:r>
              <a:rPr lang="en-IE" b="1" dirty="0">
                <a:solidFill>
                  <a:srgbClr val="FFFFFF"/>
                </a:solidFill>
              </a:rPr>
              <a:t>, </a:t>
            </a:r>
            <a:r>
              <a:rPr lang="en-IE" b="1" dirty="0" err="1">
                <a:solidFill>
                  <a:srgbClr val="FFFFFF"/>
                </a:solidFill>
              </a:rPr>
              <a:t>eficiență</a:t>
            </a:r>
            <a:r>
              <a:rPr lang="en-IE" b="1" dirty="0">
                <a:solidFill>
                  <a:srgbClr val="FFFFFF"/>
                </a:solidFill>
              </a:rPr>
              <a:t> </a:t>
            </a:r>
            <a:r>
              <a:rPr lang="en-IE" b="1" dirty="0" err="1">
                <a:solidFill>
                  <a:srgbClr val="FFFFFF"/>
                </a:solidFill>
              </a:rPr>
              <a:t>energetică</a:t>
            </a:r>
            <a:r>
              <a:rPr lang="en-IE" b="1" dirty="0">
                <a:solidFill>
                  <a:srgbClr val="FFFFFF"/>
                </a:solidFill>
              </a:rPr>
              <a:t>, </a:t>
            </a:r>
            <a:r>
              <a:rPr lang="en-IE" b="1" dirty="0" err="1">
                <a:solidFill>
                  <a:srgbClr val="FFFFFF"/>
                </a:solidFill>
              </a:rPr>
              <a:t>acces</a:t>
            </a:r>
            <a:r>
              <a:rPr lang="en-IE" b="1" dirty="0">
                <a:solidFill>
                  <a:srgbClr val="FFFFFF"/>
                </a:solidFill>
              </a:rPr>
              <a:t> la </a:t>
            </a:r>
            <a:r>
              <a:rPr lang="en-IE" b="1" dirty="0" err="1">
                <a:solidFill>
                  <a:srgbClr val="FFFFFF"/>
                </a:solidFill>
              </a:rPr>
              <a:t>servicii</a:t>
            </a:r>
            <a:r>
              <a:rPr lang="en-IE" b="1" dirty="0">
                <a:solidFill>
                  <a:srgbClr val="FFFFFF"/>
                </a:solidFill>
              </a:rPr>
              <a:t> </a:t>
            </a:r>
            <a:r>
              <a:rPr lang="en-IE" b="1" dirty="0" err="1">
                <a:solidFill>
                  <a:srgbClr val="FFFFFF"/>
                </a:solidFill>
              </a:rPr>
              <a:t>medicale</a:t>
            </a:r>
            <a:r>
              <a:rPr lang="en-IE" b="1" dirty="0">
                <a:solidFill>
                  <a:srgbClr val="FFFFFF"/>
                </a:solidFill>
              </a:rPr>
              <a:t>, </a:t>
            </a:r>
            <a:r>
              <a:rPr lang="en-IE" b="1" dirty="0" err="1">
                <a:solidFill>
                  <a:srgbClr val="FFFFFF"/>
                </a:solidFill>
              </a:rPr>
              <a:t>securitate</a:t>
            </a:r>
            <a:r>
              <a:rPr lang="en-IE" b="1" dirty="0">
                <a:solidFill>
                  <a:srgbClr val="FFFFFF"/>
                </a:solidFill>
              </a:rPr>
              <a:t>...</a:t>
            </a:r>
            <a:endParaRPr b="1" dirty="0">
              <a:solidFill>
                <a:srgbClr val="FFFFFF"/>
              </a:solidFill>
            </a:endParaRPr>
          </a:p>
          <a:p>
            <a:pPr marL="0" lvl="0" indent="0" algn="l" rtl="0">
              <a:spcBef>
                <a:spcPts val="1000"/>
              </a:spcBef>
              <a:spcAft>
                <a:spcPts val="0"/>
              </a:spcAft>
              <a:buClr>
                <a:schemeClr val="dk1"/>
              </a:buClr>
              <a:buSzPts val="1100"/>
              <a:buFont typeface="Arial"/>
              <a:buNone/>
            </a:pPr>
            <a:r>
              <a:rPr lang="en-IE" dirty="0">
                <a:solidFill>
                  <a:srgbClr val="FFFFFF"/>
                </a:solidFill>
              </a:rPr>
              <a:t>Este </a:t>
            </a:r>
            <a:r>
              <a:rPr lang="en-IE" dirty="0" err="1">
                <a:solidFill>
                  <a:srgbClr val="FFFFFF"/>
                </a:solidFill>
              </a:rPr>
              <a:t>imperativ</a:t>
            </a:r>
            <a:r>
              <a:rPr lang="en-IE" dirty="0">
                <a:solidFill>
                  <a:srgbClr val="FFFFFF"/>
                </a:solidFill>
              </a:rPr>
              <a:t> </a:t>
            </a:r>
            <a:r>
              <a:rPr lang="en-IE" dirty="0" err="1">
                <a:solidFill>
                  <a:srgbClr val="FFFFFF"/>
                </a:solidFill>
              </a:rPr>
              <a:t>să</a:t>
            </a:r>
            <a:r>
              <a:rPr lang="en-IE" dirty="0">
                <a:solidFill>
                  <a:srgbClr val="FFFFFF"/>
                </a:solidFill>
              </a:rPr>
              <a:t> </a:t>
            </a:r>
            <a:r>
              <a:rPr lang="en-IE" dirty="0" err="1">
                <a:solidFill>
                  <a:srgbClr val="FFFFFF"/>
                </a:solidFill>
              </a:rPr>
              <a:t>construim</a:t>
            </a:r>
            <a:r>
              <a:rPr lang="en-IE" dirty="0">
                <a:solidFill>
                  <a:srgbClr val="FFFFFF"/>
                </a:solidFill>
              </a:rPr>
              <a:t> o </a:t>
            </a:r>
            <a:r>
              <a:rPr lang="en-IE" dirty="0" err="1">
                <a:solidFill>
                  <a:srgbClr val="FFFFFF"/>
                </a:solidFill>
              </a:rPr>
              <a:t>lume</a:t>
            </a:r>
            <a:r>
              <a:rPr lang="en-IE" dirty="0">
                <a:solidFill>
                  <a:srgbClr val="FFFFFF"/>
                </a:solidFill>
              </a:rPr>
              <a:t> </a:t>
            </a:r>
            <a:r>
              <a:rPr lang="en-IE" dirty="0" err="1">
                <a:solidFill>
                  <a:srgbClr val="FFFFFF"/>
                </a:solidFill>
              </a:rPr>
              <a:t>nouă</a:t>
            </a:r>
            <a:r>
              <a:rPr lang="en-IE" dirty="0">
                <a:solidFill>
                  <a:srgbClr val="FFFFFF"/>
                </a:solidFill>
              </a:rPr>
              <a:t> </a:t>
            </a:r>
            <a:r>
              <a:rPr lang="en-IE" dirty="0" err="1">
                <a:solidFill>
                  <a:srgbClr val="FFFFFF"/>
                </a:solidFill>
              </a:rPr>
              <a:t>prin</a:t>
            </a:r>
            <a:r>
              <a:rPr lang="en-IE" dirty="0">
                <a:solidFill>
                  <a:srgbClr val="FFFFFF"/>
                </a:solidFill>
              </a:rPr>
              <a:t> </a:t>
            </a:r>
            <a:r>
              <a:rPr lang="en-IE" dirty="0" err="1">
                <a:solidFill>
                  <a:srgbClr val="FFFFFF"/>
                </a:solidFill>
              </a:rPr>
              <a:t>intermediul</a:t>
            </a:r>
            <a:r>
              <a:rPr lang="en-IE" dirty="0">
                <a:solidFill>
                  <a:srgbClr val="FFFFFF"/>
                </a:solidFill>
              </a:rPr>
              <a:t> </a:t>
            </a:r>
            <a:r>
              <a:rPr lang="en-IE" dirty="0" err="1">
                <a:solidFill>
                  <a:srgbClr val="FFFFFF"/>
                </a:solidFill>
              </a:rPr>
              <a:t>inovarii</a:t>
            </a:r>
            <a:r>
              <a:rPr lang="en-IE" dirty="0">
                <a:solidFill>
                  <a:srgbClr val="FFFFFF"/>
                </a:solidFill>
              </a:rPr>
              <a:t> social </a:t>
            </a:r>
            <a:r>
              <a:rPr lang="en-IE" dirty="0" err="1">
                <a:solidFill>
                  <a:srgbClr val="FFFFFF"/>
                </a:solidFill>
              </a:rPr>
              <a:t>digitale</a:t>
            </a:r>
            <a:r>
              <a:rPr lang="en-IE" dirty="0">
                <a:solidFill>
                  <a:srgbClr val="FFFFFF"/>
                </a:solidFill>
              </a:rPr>
              <a:t> care ne </a:t>
            </a:r>
            <a:r>
              <a:rPr lang="en-IE" dirty="0" err="1">
                <a:solidFill>
                  <a:srgbClr val="FFFFFF"/>
                </a:solidFill>
              </a:rPr>
              <a:t>permite</a:t>
            </a:r>
            <a:r>
              <a:rPr lang="en-IE" dirty="0">
                <a:solidFill>
                  <a:srgbClr val="FFFFFF"/>
                </a:solidFill>
              </a:rPr>
              <a:t> </a:t>
            </a:r>
            <a:r>
              <a:rPr lang="en-IE" dirty="0" err="1">
                <a:solidFill>
                  <a:srgbClr val="FFFFFF"/>
                </a:solidFill>
              </a:rPr>
              <a:t>să</a:t>
            </a:r>
            <a:r>
              <a:rPr lang="en-IE" dirty="0">
                <a:solidFill>
                  <a:srgbClr val="FFFFFF"/>
                </a:solidFill>
              </a:rPr>
              <a:t> </a:t>
            </a:r>
            <a:r>
              <a:rPr lang="en-IE" dirty="0" err="1">
                <a:solidFill>
                  <a:srgbClr val="FFFFFF"/>
                </a:solidFill>
              </a:rPr>
              <a:t>adresăm</a:t>
            </a:r>
            <a:r>
              <a:rPr lang="en-IE" dirty="0">
                <a:solidFill>
                  <a:srgbClr val="FFFFFF"/>
                </a:solidFill>
              </a:rPr>
              <a:t> </a:t>
            </a:r>
            <a:r>
              <a:rPr lang="en-IE" dirty="0" err="1" smtClean="0">
                <a:solidFill>
                  <a:srgbClr val="FFFFFF"/>
                </a:solidFill>
              </a:rPr>
              <a:t>provoc</a:t>
            </a:r>
            <a:r>
              <a:rPr lang="ro-RO" dirty="0" smtClean="0">
                <a:solidFill>
                  <a:srgbClr val="FFFFFF"/>
                </a:solidFill>
              </a:rPr>
              <a:t>ă</a:t>
            </a:r>
            <a:r>
              <a:rPr lang="en-IE" dirty="0" smtClean="0">
                <a:solidFill>
                  <a:srgbClr val="FFFFFF"/>
                </a:solidFill>
              </a:rPr>
              <a:t>rile </a:t>
            </a:r>
            <a:r>
              <a:rPr lang="en-IE" dirty="0" err="1">
                <a:solidFill>
                  <a:srgbClr val="FFFFFF"/>
                </a:solidFill>
              </a:rPr>
              <a:t>sociale</a:t>
            </a:r>
            <a:r>
              <a:rPr lang="en-IE" dirty="0">
                <a:solidFill>
                  <a:srgbClr val="FFFFFF"/>
                </a:solidFill>
              </a:rPr>
              <a:t> </a:t>
            </a:r>
            <a:r>
              <a:rPr lang="en-IE" dirty="0" err="1">
                <a:solidFill>
                  <a:srgbClr val="FFFFFF"/>
                </a:solidFill>
              </a:rPr>
              <a:t>într</a:t>
            </a:r>
            <a:r>
              <a:rPr lang="en-IE" dirty="0">
                <a:solidFill>
                  <a:srgbClr val="FFFFFF"/>
                </a:solidFill>
              </a:rPr>
              <a:t>-un mod </a:t>
            </a:r>
            <a:r>
              <a:rPr lang="en-IE" dirty="0" err="1">
                <a:solidFill>
                  <a:srgbClr val="FFFFFF"/>
                </a:solidFill>
              </a:rPr>
              <a:t>colaborativ</a:t>
            </a:r>
            <a:r>
              <a:rPr lang="en-IE" dirty="0">
                <a:solidFill>
                  <a:srgbClr val="FFFFFF"/>
                </a:solidFill>
              </a:rPr>
              <a:t> , la </a:t>
            </a:r>
            <a:r>
              <a:rPr lang="en-IE" dirty="0" err="1">
                <a:solidFill>
                  <a:srgbClr val="FFFFFF"/>
                </a:solidFill>
              </a:rPr>
              <a:t>nivel</a:t>
            </a:r>
            <a:r>
              <a:rPr lang="en-IE" dirty="0">
                <a:solidFill>
                  <a:srgbClr val="FFFFFF"/>
                </a:solidFill>
              </a:rPr>
              <a:t> global. </a:t>
            </a:r>
            <a:endParaRPr dirty="0">
              <a:solidFill>
                <a:srgbClr val="FFFFFF"/>
              </a:solidFill>
            </a:endParaRPr>
          </a:p>
          <a:p>
            <a:pPr marL="0" lvl="0" indent="0" algn="l" rtl="0">
              <a:spcBef>
                <a:spcPts val="1000"/>
              </a:spcBef>
              <a:spcAft>
                <a:spcPts val="0"/>
              </a:spcAft>
              <a:buClr>
                <a:schemeClr val="dk1"/>
              </a:buClr>
              <a:buSzPts val="1100"/>
              <a:buFont typeface="Arial"/>
              <a:buNone/>
            </a:pPr>
            <a:endParaRPr sz="2800" b="1" dirty="0">
              <a:solidFill>
                <a:srgbClr val="FFFFFF"/>
              </a:solidFill>
            </a:endParaRPr>
          </a:p>
          <a:p>
            <a:pPr marL="0" lvl="0" indent="0" algn="l" rtl="0">
              <a:lnSpc>
                <a:spcPct val="90000"/>
              </a:lnSpc>
              <a:spcBef>
                <a:spcPts val="1000"/>
              </a:spcBef>
              <a:spcAft>
                <a:spcPts val="0"/>
              </a:spcAft>
              <a:buClr>
                <a:schemeClr val="lt1"/>
              </a:buClr>
              <a:buSzPts val="2400"/>
              <a:buNone/>
            </a:pPr>
            <a:endParaRPr sz="2800" b="1" dirty="0"/>
          </a:p>
          <a:p>
            <a:pPr marL="0" lvl="0" indent="0" algn="l" rtl="0">
              <a:lnSpc>
                <a:spcPct val="90000"/>
              </a:lnSpc>
              <a:spcBef>
                <a:spcPts val="1000"/>
              </a:spcBef>
              <a:spcAft>
                <a:spcPts val="0"/>
              </a:spcAft>
              <a:buClr>
                <a:schemeClr val="lt1"/>
              </a:buClr>
              <a:buSzPts val="2400"/>
              <a:buNone/>
            </a:pPr>
            <a:endParaRPr dirty="0"/>
          </a:p>
        </p:txBody>
      </p:sp>
      <p:pic>
        <p:nvPicPr>
          <p:cNvPr id="441" name="Google Shape;441;p7" descr="A picture containing sky, outdoor, person, arm&#10;&#10;Description automatically generated"/>
          <p:cNvPicPr preferRelativeResize="0">
            <a:picLocks noGrp="1"/>
          </p:cNvPicPr>
          <p:nvPr>
            <p:ph type="pic" idx="3"/>
          </p:nvPr>
        </p:nvPicPr>
        <p:blipFill rotWithShape="1">
          <a:blip r:embed="rId3">
            <a:alphaModFix/>
          </a:blip>
          <a:srcRect l="32778" r="32777"/>
          <a:stretch/>
        </p:blipFill>
        <p:spPr>
          <a:xfrm>
            <a:off x="1590040" y="0"/>
            <a:ext cx="3550920" cy="6879132"/>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70"/>
          <p:cNvSpPr txBox="1">
            <a:spLocks noGrp="1"/>
          </p:cNvSpPr>
          <p:nvPr>
            <p:ph type="body" idx="1"/>
          </p:nvPr>
        </p:nvSpPr>
        <p:spPr>
          <a:xfrm>
            <a:off x="3757200" y="825751"/>
            <a:ext cx="8133300" cy="603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D2A59"/>
              </a:buClr>
              <a:buSzPts val="2400"/>
              <a:buNone/>
            </a:pPr>
            <a:r>
              <a:rPr lang="ro-RO" sz="2200" b="1" dirty="0" smtClean="0">
                <a:solidFill>
                  <a:srgbClr val="ED2A59"/>
                </a:solidFill>
              </a:rPr>
              <a:t>Valorifcarea colaborării comunitare</a:t>
            </a:r>
            <a:r>
              <a:rPr lang="ro-RO" sz="2200" dirty="0" smtClean="0">
                <a:solidFill>
                  <a:srgbClr val="3F3F3F"/>
                </a:solidFill>
              </a:rPr>
              <a:t> pentru a crește conștientizarea și a reduce costurile cu mediul. </a:t>
            </a:r>
            <a:r>
              <a:rPr lang="ro-RO" sz="2200" b="1" u="sng" dirty="0" smtClean="0">
                <a:solidFill>
                  <a:srgbClr val="009FD8"/>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Nudge</a:t>
            </a:r>
            <a:r>
              <a:rPr lang="ro-RO" sz="2200" dirty="0" smtClean="0"/>
              <a:t> </a:t>
            </a:r>
            <a:r>
              <a:rPr lang="ro-RO" sz="2200" dirty="0" smtClean="0">
                <a:solidFill>
                  <a:srgbClr val="3F3F3F"/>
                </a:solidFill>
              </a:rPr>
              <a:t>este o platformă olandeză care prezintă peste 500 de idei și inițiative de sustenabilitate pentru 60,000+ membri care pun în practică aceste acțiuni de sustenabilitate, cum ar fi să economisească energie, gătind mai eficient sau, chiar, punând bazele unei cooperative de energie</a:t>
            </a:r>
            <a:r>
              <a:rPr lang="en-IE" sz="2200" dirty="0" smtClean="0">
                <a:solidFill>
                  <a:srgbClr val="3F3F3F"/>
                </a:solidFill>
              </a:rPr>
              <a:t>. </a:t>
            </a:r>
            <a:endParaRPr sz="2200" dirty="0">
              <a:solidFill>
                <a:srgbClr val="3F3F3F"/>
              </a:solidFill>
            </a:endParaRPr>
          </a:p>
          <a:p>
            <a:pPr marL="0" lvl="0" indent="0" algn="l" rtl="0">
              <a:lnSpc>
                <a:spcPct val="90000"/>
              </a:lnSpc>
              <a:spcBef>
                <a:spcPts val="0"/>
              </a:spcBef>
              <a:spcAft>
                <a:spcPts val="0"/>
              </a:spcAft>
              <a:buClr>
                <a:srgbClr val="ED2A59"/>
              </a:buClr>
              <a:buSzPts val="2400"/>
              <a:buNone/>
            </a:pPr>
            <a:r>
              <a:rPr lang="en-IE" sz="2200" b="1" dirty="0" err="1">
                <a:solidFill>
                  <a:srgbClr val="ED2A59"/>
                </a:solidFill>
              </a:rPr>
              <a:t>Tehnologii</a:t>
            </a:r>
            <a:r>
              <a:rPr lang="en-IE" sz="2200" b="1" dirty="0">
                <a:solidFill>
                  <a:srgbClr val="ED2A59"/>
                </a:solidFill>
              </a:rPr>
              <a:t> cu </a:t>
            </a:r>
            <a:r>
              <a:rPr lang="en-IE" sz="2200" b="1" dirty="0" err="1">
                <a:solidFill>
                  <a:srgbClr val="ED2A59"/>
                </a:solidFill>
              </a:rPr>
              <a:t>sursă</a:t>
            </a:r>
            <a:r>
              <a:rPr lang="en-IE" sz="2200" b="1" dirty="0">
                <a:solidFill>
                  <a:srgbClr val="ED2A59"/>
                </a:solidFill>
              </a:rPr>
              <a:t> </a:t>
            </a:r>
            <a:r>
              <a:rPr lang="en-IE" sz="2200" b="1" dirty="0" err="1">
                <a:solidFill>
                  <a:srgbClr val="ED2A59"/>
                </a:solidFill>
              </a:rPr>
              <a:t>deschisă</a:t>
            </a:r>
            <a:r>
              <a:rPr lang="en-IE" sz="2200" b="1" dirty="0">
                <a:solidFill>
                  <a:srgbClr val="ED2A59"/>
                </a:solidFill>
              </a:rPr>
              <a:t> </a:t>
            </a:r>
            <a:r>
              <a:rPr lang="en-IE" sz="2200" b="1" i="1" dirty="0">
                <a:solidFill>
                  <a:srgbClr val="ED2A59"/>
                </a:solidFill>
              </a:rPr>
              <a:t>(open-source)</a:t>
            </a:r>
            <a:r>
              <a:rPr lang="en-IE" sz="2200" dirty="0">
                <a:solidFill>
                  <a:srgbClr val="3F3F3F"/>
                </a:solidFill>
              </a:rPr>
              <a:t> care permit </a:t>
            </a:r>
            <a:r>
              <a:rPr lang="ro-RO" sz="2200" dirty="0" smtClean="0">
                <a:solidFill>
                  <a:srgbClr val="3F3F3F"/>
                </a:solidFill>
              </a:rPr>
              <a:t>cetățenilor să acceseze direct, să contribuie și să modifice echipamente și servicii, atât din punctul de vedere al producătorului, cât și al consumatorului.  </a:t>
            </a:r>
            <a:r>
              <a:rPr lang="ro-RO" sz="2200" b="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Open</a:t>
            </a:r>
            <a:r>
              <a:rPr lang="ro-RO" sz="2200" b="1" u="sng" dirty="0" smtClean="0">
                <a:solidFill>
                  <a:srgbClr val="0563C1"/>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o-RO" sz="2200" b="1" u="sng" dirty="0" smtClean="0">
                <a:solidFill>
                  <a:srgbClr val="009FD8"/>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Source Ecology </a:t>
            </a:r>
            <a:r>
              <a:rPr lang="ro-RO" sz="2200" dirty="0" smtClean="0">
                <a:solidFill>
                  <a:srgbClr val="3F3F3F"/>
                </a:solidFill>
              </a:rPr>
              <a:t>este o rețea de fermieri, ingineri, arhitecți și suporteri care folosesc economia deschisă pentru a impulsiona inovarea prin colaborare deschisă și prin dezvoltarea de mașini industriale care sunt produse cu costuri mici și prin partajarea de design online, gratis</a:t>
            </a:r>
            <a:r>
              <a:rPr lang="en-IE" sz="2200" dirty="0" smtClean="0">
                <a:solidFill>
                  <a:srgbClr val="3F3F3F"/>
                </a:solidFill>
              </a:rPr>
              <a:t> </a:t>
            </a:r>
            <a:endParaRPr sz="2200" dirty="0">
              <a:solidFill>
                <a:srgbClr val="3F3F3F"/>
              </a:solidFill>
            </a:endParaRPr>
          </a:p>
          <a:p>
            <a:pPr marL="0" lvl="0" indent="0" algn="l" rtl="0">
              <a:lnSpc>
                <a:spcPct val="90000"/>
              </a:lnSpc>
              <a:spcBef>
                <a:spcPts val="0"/>
              </a:spcBef>
              <a:spcAft>
                <a:spcPts val="0"/>
              </a:spcAft>
              <a:buClr>
                <a:srgbClr val="ED2A59"/>
              </a:buClr>
              <a:buSzPts val="2400"/>
              <a:buNone/>
            </a:pPr>
            <a:r>
              <a:rPr lang="ro-RO" sz="2200" dirty="0" smtClean="0">
                <a:solidFill>
                  <a:srgbClr val="3F3F3F"/>
                </a:solidFill>
              </a:rPr>
              <a:t>Alte soluții: </a:t>
            </a:r>
            <a:r>
              <a:rPr lang="ro-RO" sz="2200" b="1" i="1" dirty="0" smtClean="0">
                <a:solidFill>
                  <a:srgbClr val="3F3F3F"/>
                </a:solidFill>
              </a:rPr>
              <a:t>platforme de TIC</a:t>
            </a:r>
            <a:r>
              <a:rPr lang="ro-RO" sz="2200" dirty="0" smtClean="0">
                <a:solidFill>
                  <a:srgbClr val="3F3F3F"/>
                </a:solidFill>
              </a:rPr>
              <a:t>, </a:t>
            </a:r>
            <a:r>
              <a:rPr lang="ro-RO" sz="2200" b="1" i="1" dirty="0" smtClean="0">
                <a:solidFill>
                  <a:srgbClr val="3F3F3F"/>
                </a:solidFill>
              </a:rPr>
              <a:t>senzori</a:t>
            </a:r>
            <a:r>
              <a:rPr lang="ro-RO" sz="2200" dirty="0" smtClean="0">
                <a:solidFill>
                  <a:srgbClr val="3F3F3F"/>
                </a:solidFill>
              </a:rPr>
              <a:t>, </a:t>
            </a:r>
            <a:r>
              <a:rPr lang="ro-RO" sz="2200" b="1" i="1" dirty="0" smtClean="0">
                <a:solidFill>
                  <a:srgbClr val="3F3F3F"/>
                </a:solidFill>
              </a:rPr>
              <a:t>tehnologii digitale de fabricație</a:t>
            </a:r>
            <a:r>
              <a:rPr lang="ro-RO" sz="2200" dirty="0" smtClean="0">
                <a:solidFill>
                  <a:srgbClr val="3F3F3F"/>
                </a:solidFill>
              </a:rPr>
              <a:t>, </a:t>
            </a:r>
            <a:r>
              <a:rPr lang="ro-RO" sz="2200" b="1" i="1" dirty="0" smtClean="0">
                <a:solidFill>
                  <a:srgbClr val="3F3F3F"/>
                </a:solidFill>
              </a:rPr>
              <a:t>platforme de finanțare peer to peer</a:t>
            </a:r>
            <a:r>
              <a:rPr lang="ro-RO" sz="2200" dirty="0" smtClean="0">
                <a:solidFill>
                  <a:srgbClr val="3F3F3F"/>
                </a:solidFill>
              </a:rPr>
              <a:t>, </a:t>
            </a:r>
            <a:r>
              <a:rPr lang="ro-RO" sz="2200" b="1" i="1" dirty="0" smtClean="0">
                <a:solidFill>
                  <a:srgbClr val="3F3F3F"/>
                </a:solidFill>
              </a:rPr>
              <a:t>aplicații </a:t>
            </a:r>
            <a:r>
              <a:rPr lang="ro-RO" sz="2200" dirty="0" smtClean="0">
                <a:solidFill>
                  <a:srgbClr val="3F3F3F"/>
                </a:solidFill>
              </a:rPr>
              <a:t>și  </a:t>
            </a:r>
            <a:r>
              <a:rPr lang="ro-RO" sz="2200" b="1" i="1" dirty="0" smtClean="0">
                <a:solidFill>
                  <a:srgbClr val="3F3F3F"/>
                </a:solidFill>
              </a:rPr>
              <a:t>hardware deschis standardizat </a:t>
            </a:r>
            <a:r>
              <a:rPr lang="ro-RO" sz="2200" dirty="0" smtClean="0">
                <a:solidFill>
                  <a:srgbClr val="3F3F3F"/>
                </a:solidFill>
              </a:rPr>
              <a:t>cum ar fi </a:t>
            </a:r>
            <a:r>
              <a:rPr lang="en-IE" sz="2200" b="1" u="sng" dirty="0" smtClean="0">
                <a:solidFill>
                  <a:srgbClr val="009FD8"/>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Arduino</a:t>
            </a:r>
            <a:r>
              <a:rPr lang="en-IE" sz="2200" dirty="0" smtClean="0">
                <a:solidFill>
                  <a:srgbClr val="3F3F3F"/>
                </a:solidFill>
              </a:rPr>
              <a:t> </a:t>
            </a:r>
            <a:endParaRPr sz="2200" dirty="0">
              <a:solidFill>
                <a:srgbClr val="3F3F3F"/>
              </a:solidFill>
            </a:endParaRPr>
          </a:p>
          <a:p>
            <a:pPr marL="0" lvl="0" indent="0" algn="l" rtl="0">
              <a:lnSpc>
                <a:spcPct val="90000"/>
              </a:lnSpc>
              <a:spcBef>
                <a:spcPts val="1000"/>
              </a:spcBef>
              <a:spcAft>
                <a:spcPts val="0"/>
              </a:spcAft>
              <a:buClr>
                <a:srgbClr val="3F3F3F"/>
              </a:buClr>
              <a:buSzPts val="2400"/>
              <a:buNone/>
            </a:pPr>
            <a:r>
              <a:rPr lang="en-IE" sz="2000" i="1" dirty="0" err="1">
                <a:solidFill>
                  <a:srgbClr val="3F3F3F"/>
                </a:solidFill>
              </a:rPr>
              <a:t>Citește</a:t>
            </a:r>
            <a:r>
              <a:rPr lang="en-IE" sz="2000" i="1" dirty="0">
                <a:solidFill>
                  <a:srgbClr val="3F3F3F"/>
                </a:solidFill>
              </a:rPr>
              <a:t> </a:t>
            </a:r>
            <a:r>
              <a:rPr lang="en-IE" sz="2000" i="1" dirty="0" err="1">
                <a:solidFill>
                  <a:srgbClr val="3F3F3F"/>
                </a:solidFill>
              </a:rPr>
              <a:t>mai</a:t>
            </a:r>
            <a:r>
              <a:rPr lang="en-IE" sz="2000" i="1" dirty="0">
                <a:solidFill>
                  <a:srgbClr val="3F3F3F"/>
                </a:solidFill>
              </a:rPr>
              <a:t> </a:t>
            </a:r>
            <a:r>
              <a:rPr lang="en-IE" sz="2000" i="1" dirty="0" err="1">
                <a:solidFill>
                  <a:srgbClr val="3F3F3F"/>
                </a:solidFill>
              </a:rPr>
              <a:t>multe</a:t>
            </a:r>
            <a:r>
              <a:rPr lang="en-IE" sz="2000" i="1" dirty="0">
                <a:solidFill>
                  <a:srgbClr val="3F3F3F"/>
                </a:solidFill>
              </a:rPr>
              <a:t> </a:t>
            </a:r>
            <a:r>
              <a:rPr lang="en-IE" sz="2000" i="1" u="sng" dirty="0" err="1">
                <a:solidFill>
                  <a:schemeClr val="hlink"/>
                </a:solidFill>
                <a:hlinkClick r:id="rId6"/>
              </a:rPr>
              <a:t>aici</a:t>
            </a:r>
            <a:endParaRPr sz="2000" i="1" dirty="0">
              <a:solidFill>
                <a:srgbClr val="3F3F3F"/>
              </a:solidFill>
            </a:endParaRPr>
          </a:p>
        </p:txBody>
      </p:sp>
      <p:sp>
        <p:nvSpPr>
          <p:cNvPr id="922" name="Google Shape;922;p70"/>
          <p:cNvSpPr txBox="1"/>
          <p:nvPr/>
        </p:nvSpPr>
        <p:spPr>
          <a:xfrm>
            <a:off x="3966827" y="189672"/>
            <a:ext cx="7923750" cy="6973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D2A59"/>
              </a:buClr>
              <a:buSzPts val="3600"/>
              <a:buFont typeface="Arial"/>
              <a:buNone/>
            </a:pPr>
            <a:r>
              <a:rPr lang="en-IE" sz="3600" b="1">
                <a:solidFill>
                  <a:srgbClr val="ED2A59"/>
                </a:solidFill>
                <a:latin typeface="Calibri"/>
                <a:ea typeface="Calibri"/>
                <a:cs typeface="Calibri"/>
                <a:sym typeface="Calibri"/>
              </a:rPr>
              <a:t>Oportunități de inovare socială </a:t>
            </a:r>
            <a:endParaRPr/>
          </a:p>
          <a:p>
            <a:pPr marL="0" marR="0" lvl="0" indent="0" algn="l" rtl="0">
              <a:lnSpc>
                <a:spcPct val="90000"/>
              </a:lnSpc>
              <a:spcBef>
                <a:spcPts val="0"/>
              </a:spcBef>
              <a:spcAft>
                <a:spcPts val="0"/>
              </a:spcAft>
              <a:buClr>
                <a:schemeClr val="lt1"/>
              </a:buClr>
              <a:buSzPts val="3600"/>
              <a:buFont typeface="Arial"/>
              <a:buNone/>
            </a:pPr>
            <a:endParaRPr sz="3600" b="1">
              <a:solidFill>
                <a:srgbClr val="ED2A59"/>
              </a:solidFill>
              <a:highlight>
                <a:srgbClr val="FFFF00"/>
              </a:highlight>
              <a:latin typeface="Calibri"/>
              <a:ea typeface="Calibri"/>
              <a:cs typeface="Calibri"/>
              <a:sym typeface="Calibri"/>
            </a:endParaRPr>
          </a:p>
        </p:txBody>
      </p:sp>
      <p:pic>
        <p:nvPicPr>
          <p:cNvPr id="923" name="Google Shape;923;p70" descr="A picture containing tree, way, road, highway&#10;&#10;Description automatically generated"/>
          <p:cNvPicPr preferRelativeResize="0"/>
          <p:nvPr/>
        </p:nvPicPr>
        <p:blipFill rotWithShape="1">
          <a:blip r:embed="rId7">
            <a:alphaModFix/>
          </a:blip>
          <a:srcRect l="12063" t="1157" r="9855"/>
          <a:stretch/>
        </p:blipFill>
        <p:spPr>
          <a:xfrm>
            <a:off x="0" y="238232"/>
            <a:ext cx="3486150" cy="661976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71"/>
          <p:cNvSpPr txBox="1">
            <a:spLocks noGrp="1"/>
          </p:cNvSpPr>
          <p:nvPr>
            <p:ph type="body" idx="1"/>
          </p:nvPr>
        </p:nvSpPr>
        <p:spPr>
          <a:xfrm>
            <a:off x="5464681" y="122810"/>
            <a:ext cx="6243009" cy="69735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ED2A59"/>
              </a:buClr>
              <a:buSzPts val="4400"/>
              <a:buNone/>
            </a:pPr>
            <a:r>
              <a:rPr lang="en-IE" sz="4400" b="1">
                <a:solidFill>
                  <a:srgbClr val="ED2A59"/>
                </a:solidFill>
              </a:rPr>
              <a:t>Gândește-te la timp! </a:t>
            </a:r>
            <a:endParaRPr/>
          </a:p>
        </p:txBody>
      </p:sp>
      <p:sp>
        <p:nvSpPr>
          <p:cNvPr id="929" name="Google Shape;929;p71"/>
          <p:cNvSpPr txBox="1">
            <a:spLocks noGrp="1"/>
          </p:cNvSpPr>
          <p:nvPr>
            <p:ph type="body" idx="2"/>
          </p:nvPr>
        </p:nvSpPr>
        <p:spPr>
          <a:xfrm>
            <a:off x="5323450" y="879487"/>
            <a:ext cx="6384300" cy="5978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0A67A"/>
              </a:buClr>
              <a:buSzPts val="3200"/>
              <a:buNone/>
            </a:pPr>
            <a:endParaRPr sz="3000" b="1" dirty="0">
              <a:solidFill>
                <a:srgbClr val="40A67A"/>
              </a:solidFill>
              <a:latin typeface="Arial"/>
              <a:ea typeface="Arial"/>
              <a:cs typeface="Arial"/>
              <a:sym typeface="Arial"/>
            </a:endParaRPr>
          </a:p>
          <a:p>
            <a:pPr marL="0" lvl="0" indent="0" algn="ctr" rtl="0">
              <a:lnSpc>
                <a:spcPct val="90000"/>
              </a:lnSpc>
              <a:spcBef>
                <a:spcPts val="0"/>
              </a:spcBef>
              <a:spcAft>
                <a:spcPts val="0"/>
              </a:spcAft>
              <a:buClr>
                <a:srgbClr val="40A67A"/>
              </a:buClr>
              <a:buSzPts val="3200"/>
              <a:buNone/>
            </a:pPr>
            <a:r>
              <a:rPr lang="en-IE" sz="3000" b="1" dirty="0" err="1">
                <a:solidFill>
                  <a:srgbClr val="40A67A"/>
                </a:solidFill>
                <a:latin typeface="Arial"/>
                <a:ea typeface="Arial"/>
                <a:cs typeface="Arial"/>
                <a:sym typeface="Arial"/>
              </a:rPr>
              <a:t>Viitorii</a:t>
            </a:r>
            <a:r>
              <a:rPr lang="en-IE" sz="3000" b="1" dirty="0">
                <a:solidFill>
                  <a:srgbClr val="40A67A"/>
                </a:solidFill>
                <a:latin typeface="Arial"/>
                <a:ea typeface="Arial"/>
                <a:cs typeface="Arial"/>
                <a:sym typeface="Arial"/>
              </a:rPr>
              <a:t> </a:t>
            </a:r>
            <a:r>
              <a:rPr lang="en-IE" sz="3000" b="1" dirty="0" err="1">
                <a:solidFill>
                  <a:srgbClr val="40A67A"/>
                </a:solidFill>
                <a:latin typeface="Arial"/>
                <a:ea typeface="Arial"/>
                <a:cs typeface="Arial"/>
                <a:sym typeface="Arial"/>
              </a:rPr>
              <a:t>realizatori</a:t>
            </a:r>
            <a:r>
              <a:rPr lang="en-IE" sz="3000" b="1" dirty="0">
                <a:solidFill>
                  <a:srgbClr val="40A67A"/>
                </a:solidFill>
                <a:latin typeface="Arial"/>
                <a:ea typeface="Arial"/>
                <a:cs typeface="Arial"/>
                <a:sym typeface="Arial"/>
              </a:rPr>
              <a:t> de </a:t>
            </a:r>
            <a:r>
              <a:rPr lang="en-IE" sz="3000" b="1" dirty="0" err="1">
                <a:solidFill>
                  <a:srgbClr val="40A67A"/>
                </a:solidFill>
                <a:latin typeface="Arial"/>
                <a:ea typeface="Arial"/>
                <a:cs typeface="Arial"/>
                <a:sym typeface="Arial"/>
              </a:rPr>
              <a:t>transformare</a:t>
            </a:r>
            <a:r>
              <a:rPr lang="en-IE" sz="3000" b="1" dirty="0">
                <a:solidFill>
                  <a:srgbClr val="40A67A"/>
                </a:solidFill>
                <a:latin typeface="Arial"/>
                <a:ea typeface="Arial"/>
                <a:cs typeface="Arial"/>
                <a:sym typeface="Arial"/>
              </a:rPr>
              <a:t> </a:t>
            </a:r>
            <a:r>
              <a:rPr lang="en-IE" sz="3000" b="1" dirty="0" err="1">
                <a:solidFill>
                  <a:srgbClr val="40A67A"/>
                </a:solidFill>
                <a:latin typeface="Arial"/>
                <a:ea typeface="Arial"/>
                <a:cs typeface="Arial"/>
                <a:sym typeface="Arial"/>
              </a:rPr>
              <a:t>în</a:t>
            </a:r>
            <a:r>
              <a:rPr lang="en-IE" sz="3000" b="1" dirty="0">
                <a:solidFill>
                  <a:srgbClr val="40A67A"/>
                </a:solidFill>
                <a:latin typeface="Arial"/>
                <a:ea typeface="Arial"/>
                <a:cs typeface="Arial"/>
                <a:sym typeface="Arial"/>
              </a:rPr>
              <a:t> </a:t>
            </a:r>
            <a:r>
              <a:rPr lang="en-IE" sz="3000" b="1" dirty="0" err="1">
                <a:solidFill>
                  <a:srgbClr val="40A67A"/>
                </a:solidFill>
                <a:latin typeface="Arial"/>
                <a:ea typeface="Arial"/>
                <a:cs typeface="Arial"/>
                <a:sym typeface="Arial"/>
              </a:rPr>
              <a:t>inovare</a:t>
            </a:r>
            <a:r>
              <a:rPr lang="en-IE" sz="3000" b="1" dirty="0">
                <a:solidFill>
                  <a:srgbClr val="40A67A"/>
                </a:solidFill>
                <a:latin typeface="Arial"/>
                <a:ea typeface="Arial"/>
                <a:cs typeface="Arial"/>
                <a:sym typeface="Arial"/>
              </a:rPr>
              <a:t> social </a:t>
            </a:r>
            <a:r>
              <a:rPr lang="en-IE" sz="3000" b="1" dirty="0" err="1">
                <a:solidFill>
                  <a:srgbClr val="40A67A"/>
                </a:solidFill>
                <a:latin typeface="Arial"/>
                <a:ea typeface="Arial"/>
                <a:cs typeface="Arial"/>
                <a:sym typeface="Arial"/>
              </a:rPr>
              <a:t>digitală</a:t>
            </a:r>
            <a:endParaRPr sz="3000" b="1" dirty="0">
              <a:solidFill>
                <a:srgbClr val="40A67A"/>
              </a:solidFill>
              <a:latin typeface="Arial"/>
              <a:ea typeface="Arial"/>
              <a:cs typeface="Arial"/>
              <a:sym typeface="Arial"/>
            </a:endParaRPr>
          </a:p>
          <a:p>
            <a:pPr marL="0" lvl="0" indent="0" algn="ctr" rtl="0">
              <a:lnSpc>
                <a:spcPct val="90000"/>
              </a:lnSpc>
              <a:spcBef>
                <a:spcPts val="0"/>
              </a:spcBef>
              <a:spcAft>
                <a:spcPts val="0"/>
              </a:spcAft>
              <a:buClr>
                <a:srgbClr val="40A67A"/>
              </a:buClr>
              <a:buSzPts val="3200"/>
              <a:buNone/>
            </a:pPr>
            <a:endParaRPr sz="3000" b="1" dirty="0">
              <a:solidFill>
                <a:srgbClr val="40A67A"/>
              </a:solidFill>
              <a:latin typeface="Arial"/>
              <a:ea typeface="Arial"/>
              <a:cs typeface="Arial"/>
              <a:sym typeface="Arial"/>
            </a:endParaRPr>
          </a:p>
          <a:p>
            <a:pPr marL="0" lvl="0" indent="0" algn="ctr" rtl="0">
              <a:lnSpc>
                <a:spcPct val="90000"/>
              </a:lnSpc>
              <a:spcBef>
                <a:spcPts val="0"/>
              </a:spcBef>
              <a:spcAft>
                <a:spcPts val="0"/>
              </a:spcAft>
              <a:buClr>
                <a:srgbClr val="40A67A"/>
              </a:buClr>
              <a:buSzPts val="3200"/>
              <a:buNone/>
            </a:pPr>
            <a:r>
              <a:rPr lang="ro-RO" sz="2100" dirty="0" smtClean="0">
                <a:solidFill>
                  <a:srgbClr val="333333"/>
                </a:solidFill>
                <a:latin typeface="Arial"/>
                <a:ea typeface="Arial"/>
                <a:cs typeface="Arial"/>
                <a:sym typeface="Arial"/>
              </a:rPr>
              <a:t>Pentru a fi parte din viitor și pentru a deveni un </a:t>
            </a:r>
            <a:r>
              <a:rPr lang="ro-RO" sz="2100" b="1" dirty="0" smtClean="0">
                <a:solidFill>
                  <a:srgbClr val="EF402D"/>
                </a:solidFill>
                <a:latin typeface="Arial"/>
                <a:ea typeface="Arial"/>
                <a:cs typeface="Arial"/>
                <a:sym typeface="Arial"/>
              </a:rPr>
              <a:t>Realizator de transformare s</a:t>
            </a:r>
            <a:r>
              <a:rPr lang="ro-RO" sz="2100" b="1" dirty="0" smtClean="0">
                <a:solidFill>
                  <a:srgbClr val="FF0000"/>
                </a:solidFill>
                <a:latin typeface="Arial"/>
                <a:ea typeface="Arial"/>
                <a:cs typeface="Arial"/>
                <a:sym typeface="Arial"/>
              </a:rPr>
              <a:t>ocială</a:t>
            </a:r>
            <a:r>
              <a:rPr lang="ro-RO" sz="2100" dirty="0" smtClean="0">
                <a:solidFill>
                  <a:srgbClr val="333333"/>
                </a:solidFill>
                <a:latin typeface="Arial"/>
                <a:ea typeface="Arial"/>
                <a:cs typeface="Arial"/>
                <a:sym typeface="Arial"/>
              </a:rPr>
              <a:t>, trebuie să fii tenace, să iți iei angajamentul și să crezi că progresul este întotdeauna posibil. Studiile de caz și exemplele din acest modul au motivat tineri, care și-au făcut o misiune din a construi inovarea social digitală prin colaborare și idei inovative. Ei au demonstrat cum se poate conduce o afacere într-un mod sustenabil, de exemplu, prin relații cu localnicii, comunitățile și afacerile din țările gazdă, protejând, în același timp, mediul înconjurător</a:t>
            </a:r>
            <a:r>
              <a:rPr lang="en-IE" sz="2100" dirty="0" smtClean="0">
                <a:solidFill>
                  <a:srgbClr val="333333"/>
                </a:solidFill>
                <a:latin typeface="Arial"/>
                <a:ea typeface="Arial"/>
                <a:cs typeface="Arial"/>
                <a:sym typeface="Arial"/>
              </a:rPr>
              <a:t>. </a:t>
            </a:r>
            <a:endParaRPr sz="2100" dirty="0">
              <a:solidFill>
                <a:srgbClr val="333333"/>
              </a:solidFill>
              <a:latin typeface="Arial"/>
              <a:ea typeface="Arial"/>
              <a:cs typeface="Arial"/>
              <a:sym typeface="Arial"/>
            </a:endParaRPr>
          </a:p>
        </p:txBody>
      </p:sp>
      <p:pic>
        <p:nvPicPr>
          <p:cNvPr id="930" name="Google Shape;930;p71" descr="A picture containing person, outdoor&#10;&#10;Description automatically generated"/>
          <p:cNvPicPr preferRelativeResize="0">
            <a:picLocks noGrp="1"/>
          </p:cNvPicPr>
          <p:nvPr>
            <p:ph type="pic" idx="3"/>
          </p:nvPr>
        </p:nvPicPr>
        <p:blipFill rotWithShape="1">
          <a:blip r:embed="rId3">
            <a:alphaModFix/>
          </a:blip>
          <a:srcRect t="6050" b="-4430"/>
          <a:stretch/>
        </p:blipFill>
        <p:spPr>
          <a:xfrm>
            <a:off x="1251704" y="471486"/>
            <a:ext cx="3876931" cy="572120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2"/>
          <p:cNvSpPr txBox="1">
            <a:spLocks noGrp="1"/>
          </p:cNvSpPr>
          <p:nvPr>
            <p:ph type="body" idx="1"/>
          </p:nvPr>
        </p:nvSpPr>
        <p:spPr>
          <a:xfrm>
            <a:off x="314325" y="1732930"/>
            <a:ext cx="11487149" cy="5125069"/>
          </a:xfrm>
          <a:prstGeom prst="rect">
            <a:avLst/>
          </a:prstGeom>
          <a:solidFill>
            <a:schemeClr val="lt1"/>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D2A59"/>
              </a:buClr>
              <a:buSzPts val="3200"/>
              <a:buNone/>
            </a:pPr>
            <a:r>
              <a:rPr lang="en-IE" sz="3000" b="1" dirty="0">
                <a:solidFill>
                  <a:srgbClr val="ED2A59"/>
                </a:solidFill>
              </a:rPr>
              <a:t>Cum </a:t>
            </a:r>
            <a:r>
              <a:rPr lang="en-IE" sz="3000" b="1" dirty="0" err="1">
                <a:solidFill>
                  <a:srgbClr val="ED2A59"/>
                </a:solidFill>
              </a:rPr>
              <a:t>poți</a:t>
            </a:r>
            <a:r>
              <a:rPr lang="en-IE" sz="3000" b="1" dirty="0">
                <a:solidFill>
                  <a:srgbClr val="ED2A59"/>
                </a:solidFill>
              </a:rPr>
              <a:t> </a:t>
            </a:r>
            <a:r>
              <a:rPr lang="en-IE" sz="3000" b="1" dirty="0" err="1">
                <a:solidFill>
                  <a:srgbClr val="ED2A59"/>
                </a:solidFill>
              </a:rPr>
              <a:t>aborda</a:t>
            </a:r>
            <a:r>
              <a:rPr lang="en-IE" sz="3000" b="1" dirty="0">
                <a:solidFill>
                  <a:srgbClr val="ED2A59"/>
                </a:solidFill>
              </a:rPr>
              <a:t> </a:t>
            </a:r>
            <a:r>
              <a:rPr lang="en-IE" sz="3000" b="1" dirty="0" err="1">
                <a:solidFill>
                  <a:srgbClr val="ED2A59"/>
                </a:solidFill>
              </a:rPr>
              <a:t>foametea</a:t>
            </a:r>
            <a:r>
              <a:rPr lang="en-IE" sz="3000" b="1" dirty="0">
                <a:solidFill>
                  <a:srgbClr val="ED2A59"/>
                </a:solidFill>
              </a:rPr>
              <a:t> </a:t>
            </a:r>
            <a:r>
              <a:rPr lang="en-IE" sz="3000" b="1" dirty="0" err="1">
                <a:solidFill>
                  <a:srgbClr val="ED2A59"/>
                </a:solidFill>
              </a:rPr>
              <a:t>mondială</a:t>
            </a:r>
            <a:r>
              <a:rPr lang="en-IE" sz="3000" b="1" dirty="0">
                <a:solidFill>
                  <a:srgbClr val="ED2A59"/>
                </a:solidFill>
              </a:rPr>
              <a:t> cu </a:t>
            </a:r>
            <a:r>
              <a:rPr lang="en-IE" sz="3000" b="1" dirty="0" err="1">
                <a:solidFill>
                  <a:srgbClr val="ED2A59"/>
                </a:solidFill>
              </a:rPr>
              <a:t>ajutorul</a:t>
            </a:r>
            <a:r>
              <a:rPr lang="en-IE" sz="3000" b="1" dirty="0">
                <a:solidFill>
                  <a:srgbClr val="ED2A59"/>
                </a:solidFill>
              </a:rPr>
              <a:t> </a:t>
            </a:r>
            <a:r>
              <a:rPr lang="en-IE" sz="3000" b="1" dirty="0" err="1">
                <a:solidFill>
                  <a:srgbClr val="ED2A59"/>
                </a:solidFill>
              </a:rPr>
              <a:t>telefoanelor</a:t>
            </a:r>
            <a:r>
              <a:rPr lang="en-IE" sz="3000" b="1" dirty="0">
                <a:solidFill>
                  <a:srgbClr val="ED2A59"/>
                </a:solidFill>
              </a:rPr>
              <a:t> mobile?</a:t>
            </a:r>
            <a:r>
              <a:rPr lang="en-IE" sz="3200" b="1" dirty="0">
                <a:solidFill>
                  <a:srgbClr val="ED2A59"/>
                </a:solidFill>
              </a:rPr>
              <a:t>  </a:t>
            </a:r>
            <a:endParaRPr sz="3200" b="1" dirty="0">
              <a:solidFill>
                <a:srgbClr val="009FD8"/>
              </a:solidFill>
            </a:endParaRPr>
          </a:p>
          <a:p>
            <a:pPr marL="0" lvl="0" indent="0" algn="ctr" rtl="0">
              <a:lnSpc>
                <a:spcPct val="90000"/>
              </a:lnSpc>
              <a:spcBef>
                <a:spcPts val="1000"/>
              </a:spcBef>
              <a:spcAft>
                <a:spcPts val="0"/>
              </a:spcAft>
              <a:buClr>
                <a:srgbClr val="3F3F3F"/>
              </a:buClr>
              <a:buSzPts val="2400"/>
              <a:buNone/>
            </a:pPr>
            <a:r>
              <a:rPr lang="en-IE" sz="2300" b="1" dirty="0">
                <a:solidFill>
                  <a:srgbClr val="3F3F3F"/>
                </a:solidFill>
              </a:rPr>
              <a:t>97% din </a:t>
            </a:r>
            <a:r>
              <a:rPr lang="en-IE" sz="2300" b="1" dirty="0" err="1">
                <a:solidFill>
                  <a:srgbClr val="3F3F3F"/>
                </a:solidFill>
              </a:rPr>
              <a:t>oameni</a:t>
            </a:r>
            <a:r>
              <a:rPr lang="en-IE" sz="2300" b="1" dirty="0">
                <a:solidFill>
                  <a:srgbClr val="3F3F3F"/>
                </a:solidFill>
              </a:rPr>
              <a:t> au </a:t>
            </a:r>
            <a:r>
              <a:rPr lang="en-IE" sz="2300" b="1" dirty="0" err="1">
                <a:solidFill>
                  <a:srgbClr val="3F3F3F"/>
                </a:solidFill>
              </a:rPr>
              <a:t>acces</a:t>
            </a:r>
            <a:r>
              <a:rPr lang="en-IE" sz="2300" b="1" dirty="0">
                <a:solidFill>
                  <a:srgbClr val="3F3F3F"/>
                </a:solidFill>
              </a:rPr>
              <a:t> la </a:t>
            </a:r>
            <a:r>
              <a:rPr lang="en-IE" sz="2300" b="1" dirty="0" err="1">
                <a:solidFill>
                  <a:srgbClr val="3F3F3F"/>
                </a:solidFill>
              </a:rPr>
              <a:t>telefoane</a:t>
            </a:r>
            <a:r>
              <a:rPr lang="en-IE" sz="2300" b="1" dirty="0">
                <a:solidFill>
                  <a:srgbClr val="3F3F3F"/>
                </a:solidFill>
              </a:rPr>
              <a:t> mobile. Cum am </a:t>
            </a:r>
            <a:r>
              <a:rPr lang="en-IE" sz="2300" b="1" dirty="0" err="1">
                <a:solidFill>
                  <a:srgbClr val="3F3F3F"/>
                </a:solidFill>
              </a:rPr>
              <a:t>putea</a:t>
            </a:r>
            <a:r>
              <a:rPr lang="en-IE" sz="2300" b="1" dirty="0">
                <a:solidFill>
                  <a:srgbClr val="3F3F3F"/>
                </a:solidFill>
              </a:rPr>
              <a:t> </a:t>
            </a:r>
            <a:r>
              <a:rPr lang="en-IE" sz="2300" b="1" dirty="0" err="1">
                <a:solidFill>
                  <a:srgbClr val="3F3F3F"/>
                </a:solidFill>
              </a:rPr>
              <a:t>profita</a:t>
            </a:r>
            <a:r>
              <a:rPr lang="en-IE" sz="2300" b="1" dirty="0">
                <a:solidFill>
                  <a:srgbClr val="3F3F3F"/>
                </a:solidFill>
              </a:rPr>
              <a:t> de </a:t>
            </a:r>
            <a:r>
              <a:rPr lang="en-IE" sz="2300" b="1" dirty="0" err="1">
                <a:solidFill>
                  <a:srgbClr val="3F3F3F"/>
                </a:solidFill>
              </a:rPr>
              <a:t>acest</a:t>
            </a:r>
            <a:r>
              <a:rPr lang="en-IE" sz="2300" b="1" dirty="0">
                <a:solidFill>
                  <a:srgbClr val="3F3F3F"/>
                </a:solidFill>
              </a:rPr>
              <a:t> </a:t>
            </a:r>
            <a:r>
              <a:rPr lang="en-IE" sz="2300" b="1" dirty="0" err="1">
                <a:solidFill>
                  <a:srgbClr val="3F3F3F"/>
                </a:solidFill>
              </a:rPr>
              <a:t>nivel</a:t>
            </a:r>
            <a:r>
              <a:rPr lang="en-IE" sz="2300" b="1" dirty="0">
                <a:solidFill>
                  <a:srgbClr val="3F3F3F"/>
                </a:solidFill>
              </a:rPr>
              <a:t> de </a:t>
            </a:r>
            <a:r>
              <a:rPr lang="en-IE" sz="2300" b="1" dirty="0" err="1">
                <a:solidFill>
                  <a:srgbClr val="3F3F3F"/>
                </a:solidFill>
              </a:rPr>
              <a:t>conectivitate</a:t>
            </a:r>
            <a:r>
              <a:rPr lang="en-IE" sz="2300" b="1" dirty="0">
                <a:solidFill>
                  <a:srgbClr val="3F3F3F"/>
                </a:solidFill>
              </a:rPr>
              <a:t>? </a:t>
            </a:r>
            <a:endParaRPr sz="2300" dirty="0"/>
          </a:p>
          <a:p>
            <a:pPr marL="0" lvl="0" indent="0" algn="ctr" rtl="0">
              <a:lnSpc>
                <a:spcPct val="90000"/>
              </a:lnSpc>
              <a:spcBef>
                <a:spcPts val="1000"/>
              </a:spcBef>
              <a:spcAft>
                <a:spcPts val="0"/>
              </a:spcAft>
              <a:buClr>
                <a:srgbClr val="3F3F3F"/>
              </a:buClr>
              <a:buSzPts val="2400"/>
              <a:buNone/>
            </a:pPr>
            <a:r>
              <a:rPr lang="ro-RO" sz="2200" i="1" dirty="0" smtClean="0">
                <a:solidFill>
                  <a:srgbClr val="3F3F3F"/>
                </a:solidFill>
              </a:rPr>
              <a:t>Inovarea socială, tehnologia digitală, TIC și </a:t>
            </a:r>
            <a:r>
              <a:rPr lang="ro-RO" sz="2200" i="1" u="sng" dirty="0" smtClean="0">
                <a:solidFill>
                  <a:schemeClr val="hlink"/>
                </a:solidFill>
                <a:hlinkClick r:id="rId3"/>
              </a:rPr>
              <a:t>analiza de date</a:t>
            </a:r>
            <a:r>
              <a:rPr lang="ro-RO" sz="2200" i="1" dirty="0" smtClean="0">
                <a:solidFill>
                  <a:srgbClr val="3F3F3F"/>
                </a:solidFill>
              </a:rPr>
              <a:t> pot transforma modul în care se abordează problemele globale critice cum ar fi șomajul și foametea, asa cum au transformat - uneori radical - multe alte sectoare</a:t>
            </a:r>
            <a:r>
              <a:rPr lang="en-IE" sz="2200" i="1" dirty="0" smtClean="0">
                <a:solidFill>
                  <a:srgbClr val="3F3F3F"/>
                </a:solidFill>
              </a:rPr>
              <a:t>. </a:t>
            </a:r>
            <a:endParaRPr sz="2200" dirty="0"/>
          </a:p>
          <a:p>
            <a:pPr marL="0" lvl="0" indent="0" algn="l" rtl="0">
              <a:lnSpc>
                <a:spcPct val="90000"/>
              </a:lnSpc>
              <a:spcBef>
                <a:spcPts val="1000"/>
              </a:spcBef>
              <a:spcAft>
                <a:spcPts val="0"/>
              </a:spcAft>
              <a:buClr>
                <a:srgbClr val="009FD8"/>
              </a:buClr>
              <a:buSzPts val="2400"/>
              <a:buNone/>
            </a:pPr>
            <a:r>
              <a:rPr lang="en-IE" sz="2200" b="1" dirty="0" err="1">
                <a:solidFill>
                  <a:srgbClr val="009FD8"/>
                </a:solidFill>
              </a:rPr>
              <a:t>Exercițiu</a:t>
            </a:r>
            <a:r>
              <a:rPr lang="en-IE" sz="2200" b="1" dirty="0">
                <a:solidFill>
                  <a:srgbClr val="009FD8"/>
                </a:solidFill>
              </a:rPr>
              <a:t> - </a:t>
            </a:r>
            <a:r>
              <a:rPr lang="ro-RO" sz="2200" dirty="0" smtClean="0">
                <a:solidFill>
                  <a:srgbClr val="3F3F3F"/>
                </a:solidFill>
              </a:rPr>
              <a:t>Lucrați în grup și identificați diverse modalități de a folosi tehnologia pentru a furniza oamenilor soluții rapide și eficiente la problemele sociale</a:t>
            </a:r>
            <a:r>
              <a:rPr lang="en-IE" sz="2200" dirty="0" smtClean="0">
                <a:solidFill>
                  <a:srgbClr val="3F3F3F"/>
                </a:solidFill>
              </a:rPr>
              <a:t> </a:t>
            </a:r>
            <a:r>
              <a:rPr lang="en-IE" sz="2200" dirty="0">
                <a:solidFill>
                  <a:srgbClr val="3F3F3F"/>
                </a:solidFill>
              </a:rPr>
              <a:t>- </a:t>
            </a:r>
            <a:r>
              <a:rPr lang="en-IE" sz="2200" dirty="0" err="1">
                <a:solidFill>
                  <a:srgbClr val="3F3F3F"/>
                </a:solidFill>
              </a:rPr>
              <a:t>șomajul</a:t>
            </a:r>
            <a:r>
              <a:rPr lang="en-IE" sz="2200" dirty="0">
                <a:solidFill>
                  <a:srgbClr val="3F3F3F"/>
                </a:solidFill>
              </a:rPr>
              <a:t>, </a:t>
            </a:r>
            <a:r>
              <a:rPr lang="en-IE" sz="2200" dirty="0" err="1">
                <a:solidFill>
                  <a:srgbClr val="3F3F3F"/>
                </a:solidFill>
              </a:rPr>
              <a:t>foametea</a:t>
            </a:r>
            <a:r>
              <a:rPr lang="en-IE" sz="2200" dirty="0">
                <a:solidFill>
                  <a:srgbClr val="3F3F3F"/>
                </a:solidFill>
              </a:rPr>
              <a:t> </a:t>
            </a:r>
            <a:r>
              <a:rPr lang="en-IE" sz="2200" dirty="0" err="1">
                <a:solidFill>
                  <a:srgbClr val="3F3F3F"/>
                </a:solidFill>
              </a:rPr>
              <a:t>și</a:t>
            </a:r>
            <a:r>
              <a:rPr lang="en-IE" sz="2200" dirty="0">
                <a:solidFill>
                  <a:srgbClr val="3F3F3F"/>
                </a:solidFill>
              </a:rPr>
              <a:t> </a:t>
            </a:r>
            <a:r>
              <a:rPr lang="en-IE" sz="2200" dirty="0" err="1">
                <a:solidFill>
                  <a:srgbClr val="3F3F3F"/>
                </a:solidFill>
              </a:rPr>
              <a:t>subnutriția</a:t>
            </a:r>
            <a:r>
              <a:rPr lang="en-IE" sz="2200" dirty="0">
                <a:solidFill>
                  <a:srgbClr val="3F3F3F"/>
                </a:solidFill>
              </a:rPr>
              <a:t>. </a:t>
            </a:r>
            <a:endParaRPr sz="2200" dirty="0"/>
          </a:p>
          <a:p>
            <a:pPr marL="0" lvl="0" indent="0" algn="l" rtl="0">
              <a:lnSpc>
                <a:spcPct val="90000"/>
              </a:lnSpc>
              <a:spcBef>
                <a:spcPts val="1000"/>
              </a:spcBef>
              <a:spcAft>
                <a:spcPts val="0"/>
              </a:spcAft>
              <a:buClr>
                <a:srgbClr val="40A67A"/>
              </a:buClr>
              <a:buSzPts val="2400"/>
              <a:buNone/>
            </a:pPr>
            <a:r>
              <a:rPr lang="ro-RO" sz="2200" dirty="0" smtClean="0">
                <a:solidFill>
                  <a:srgbClr val="3F3F3F"/>
                </a:solidFill>
              </a:rPr>
              <a:t>Într-o lume unde  </a:t>
            </a:r>
            <a:r>
              <a:rPr lang="ro-RO" sz="2200" b="1" i="0" dirty="0" smtClean="0">
                <a:solidFill>
                  <a:srgbClr val="40A67A"/>
                </a:solidFill>
              </a:rPr>
              <a:t>97% din oameni au </a:t>
            </a:r>
            <a:r>
              <a:rPr lang="ro-RO" sz="2200" b="1" i="0" u="sng" dirty="0" smtClean="0">
                <a:solidFill>
                  <a:schemeClr val="hlink"/>
                </a:solidFill>
                <a:hlinkClick r:id="rId4"/>
              </a:rPr>
              <a:t>acces la telefoane m</a:t>
            </a:r>
            <a:r>
              <a:rPr lang="en-IE" sz="2200" b="1" i="0" u="sng" dirty="0" err="1" smtClean="0">
                <a:solidFill>
                  <a:schemeClr val="hlink"/>
                </a:solidFill>
                <a:hlinkClick r:id="rId4"/>
              </a:rPr>
              <a:t>obile</a:t>
            </a:r>
            <a:r>
              <a:rPr lang="en-IE" sz="2200" b="1" i="0" dirty="0">
                <a:solidFill>
                  <a:srgbClr val="40A67A"/>
                </a:solidFill>
              </a:rPr>
              <a:t>,  </a:t>
            </a:r>
            <a:r>
              <a:rPr lang="en-IE" sz="2200" dirty="0" err="1" smtClean="0">
                <a:solidFill>
                  <a:srgbClr val="3F3F3F"/>
                </a:solidFill>
              </a:rPr>
              <a:t>între</a:t>
            </a:r>
            <a:r>
              <a:rPr lang="ro-RO" sz="2200" dirty="0" smtClean="0">
                <a:solidFill>
                  <a:srgbClr val="3F3F3F"/>
                </a:solidFill>
              </a:rPr>
              <a:t>a</a:t>
            </a:r>
            <a:r>
              <a:rPr lang="en-IE" sz="2200" dirty="0" smtClean="0">
                <a:solidFill>
                  <a:srgbClr val="3F3F3F"/>
                </a:solidFill>
              </a:rPr>
              <a:t>b</a:t>
            </a:r>
            <a:r>
              <a:rPr lang="ro-RO" sz="2200" dirty="0" smtClean="0">
                <a:solidFill>
                  <a:srgbClr val="3F3F3F"/>
                </a:solidFill>
              </a:rPr>
              <a:t>ă</a:t>
            </a:r>
            <a:r>
              <a:rPr lang="en-IE" sz="2200" dirty="0" smtClean="0">
                <a:solidFill>
                  <a:srgbClr val="3F3F3F"/>
                </a:solidFill>
              </a:rPr>
              <a:t>-</a:t>
            </a:r>
            <a:r>
              <a:rPr lang="en-IE" sz="2200" dirty="0" err="1" smtClean="0">
                <a:solidFill>
                  <a:srgbClr val="3F3F3F"/>
                </a:solidFill>
              </a:rPr>
              <a:t>te</a:t>
            </a:r>
            <a:r>
              <a:rPr lang="en-IE" sz="2200" dirty="0" smtClean="0">
                <a:solidFill>
                  <a:srgbClr val="3F3F3F"/>
                </a:solidFill>
              </a:rPr>
              <a:t> </a:t>
            </a:r>
            <a:r>
              <a:rPr lang="en-IE" sz="2200" dirty="0">
                <a:solidFill>
                  <a:srgbClr val="3F3F3F"/>
                </a:solidFill>
              </a:rPr>
              <a:t>cum </a:t>
            </a:r>
            <a:r>
              <a:rPr lang="en-IE" sz="2200" dirty="0" smtClean="0">
                <a:solidFill>
                  <a:srgbClr val="3F3F3F"/>
                </a:solidFill>
              </a:rPr>
              <a:t>s-</a:t>
            </a:r>
            <a:r>
              <a:rPr lang="ro-RO" sz="2200" dirty="0" smtClean="0">
                <a:solidFill>
                  <a:srgbClr val="3F3F3F"/>
                </a:solidFill>
              </a:rPr>
              <a:t>ar putea profita de acest nivel de conectivitate, fie pentru educare, fie pentru a motiva oamenii să își îmbunătățească securitatea alimentară și nutrițională.</a:t>
            </a:r>
            <a:r>
              <a:rPr lang="en-IE" sz="2200" b="0" i="0" dirty="0" smtClean="0">
                <a:solidFill>
                  <a:srgbClr val="3F3F3F"/>
                </a:solidFill>
              </a:rPr>
              <a:t> </a:t>
            </a:r>
            <a:endParaRPr sz="2200" dirty="0"/>
          </a:p>
          <a:p>
            <a:pPr marL="0" lvl="0" indent="0" algn="l" rtl="0">
              <a:lnSpc>
                <a:spcPct val="90000"/>
              </a:lnSpc>
              <a:spcBef>
                <a:spcPts val="1000"/>
              </a:spcBef>
              <a:spcAft>
                <a:spcPts val="0"/>
              </a:spcAft>
              <a:buClr>
                <a:srgbClr val="ED2A59"/>
              </a:buClr>
              <a:buSzPts val="2000"/>
              <a:buNone/>
            </a:pPr>
            <a:r>
              <a:rPr lang="en-IE" sz="2000" i="1" dirty="0" err="1" smtClean="0">
                <a:solidFill>
                  <a:srgbClr val="ED2A59"/>
                </a:solidFill>
              </a:rPr>
              <a:t>Urm</a:t>
            </a:r>
            <a:r>
              <a:rPr lang="ro-RO" sz="2000" i="1" dirty="0" smtClean="0">
                <a:solidFill>
                  <a:srgbClr val="ED2A59"/>
                </a:solidFill>
              </a:rPr>
              <a:t>ă</a:t>
            </a:r>
            <a:r>
              <a:rPr lang="en-IE" sz="2000" i="1" dirty="0" err="1" smtClean="0">
                <a:solidFill>
                  <a:srgbClr val="ED2A59"/>
                </a:solidFill>
              </a:rPr>
              <a:t>torul</a:t>
            </a:r>
            <a:r>
              <a:rPr lang="en-IE" sz="2000" i="1" dirty="0" smtClean="0">
                <a:solidFill>
                  <a:srgbClr val="ED2A59"/>
                </a:solidFill>
              </a:rPr>
              <a:t> </a:t>
            </a:r>
            <a:r>
              <a:rPr lang="en-IE" sz="2000" b="0" i="1" dirty="0">
                <a:solidFill>
                  <a:srgbClr val="ED2A59"/>
                </a:solidFill>
              </a:rPr>
              <a:t>slide </a:t>
            </a:r>
            <a:r>
              <a:rPr lang="en-IE" sz="2000" i="1" dirty="0" err="1">
                <a:solidFill>
                  <a:srgbClr val="ED2A59"/>
                </a:solidFill>
              </a:rPr>
              <a:t>îț</a:t>
            </a:r>
            <a:r>
              <a:rPr lang="en-IE" sz="2000" b="0" i="1" dirty="0" err="1">
                <a:solidFill>
                  <a:srgbClr val="ED2A59"/>
                </a:solidFill>
              </a:rPr>
              <a:t>i</a:t>
            </a:r>
            <a:r>
              <a:rPr lang="en-IE" sz="2000" b="0" i="1" dirty="0">
                <a:solidFill>
                  <a:srgbClr val="ED2A59"/>
                </a:solidFill>
              </a:rPr>
              <a:t> </a:t>
            </a:r>
            <a:r>
              <a:rPr lang="en-IE" sz="2000" b="0" i="1" dirty="0" err="1">
                <a:solidFill>
                  <a:srgbClr val="ED2A59"/>
                </a:solidFill>
              </a:rPr>
              <a:t>va</a:t>
            </a:r>
            <a:r>
              <a:rPr lang="en-IE" sz="2000" b="0" i="1" dirty="0">
                <a:solidFill>
                  <a:srgbClr val="ED2A59"/>
                </a:solidFill>
              </a:rPr>
              <a:t> da </a:t>
            </a:r>
            <a:r>
              <a:rPr lang="en-IE" sz="2000" b="0" i="1" dirty="0" err="1">
                <a:solidFill>
                  <a:srgbClr val="ED2A59"/>
                </a:solidFill>
              </a:rPr>
              <a:t>idei</a:t>
            </a:r>
            <a:r>
              <a:rPr lang="en-IE" sz="2000" b="0" i="1" dirty="0">
                <a:solidFill>
                  <a:srgbClr val="ED2A59"/>
                </a:solidFill>
              </a:rPr>
              <a:t> de </a:t>
            </a:r>
            <a:r>
              <a:rPr lang="en-IE" sz="2000" b="0" i="1" dirty="0" err="1">
                <a:solidFill>
                  <a:srgbClr val="ED2A59"/>
                </a:solidFill>
              </a:rPr>
              <a:t>p</a:t>
            </a:r>
            <a:r>
              <a:rPr lang="en-IE" sz="2000" i="1" dirty="0" err="1">
                <a:solidFill>
                  <a:srgbClr val="ED2A59"/>
                </a:solidFill>
              </a:rPr>
              <a:t>ornire</a:t>
            </a:r>
            <a:r>
              <a:rPr lang="en-IE" sz="2000" i="1" dirty="0">
                <a:solidFill>
                  <a:srgbClr val="ED2A59"/>
                </a:solidFill>
              </a:rPr>
              <a:t>...</a:t>
            </a:r>
            <a:endParaRPr dirty="0"/>
          </a:p>
          <a:p>
            <a:pPr marL="0" lvl="0" indent="0" algn="l" rtl="0">
              <a:lnSpc>
                <a:spcPct val="90000"/>
              </a:lnSpc>
              <a:spcBef>
                <a:spcPts val="1000"/>
              </a:spcBef>
              <a:spcAft>
                <a:spcPts val="0"/>
              </a:spcAft>
              <a:buClr>
                <a:schemeClr val="dk1"/>
              </a:buClr>
              <a:buSzPts val="2400"/>
              <a:buNone/>
            </a:pPr>
            <a:endParaRPr b="0" i="0" dirty="0">
              <a:solidFill>
                <a:srgbClr val="3F3F3F"/>
              </a:solidFill>
            </a:endParaRPr>
          </a:p>
          <a:p>
            <a:pPr marL="0" lvl="0" indent="0" algn="ctr" rtl="0">
              <a:lnSpc>
                <a:spcPct val="90000"/>
              </a:lnSpc>
              <a:spcBef>
                <a:spcPts val="1000"/>
              </a:spcBef>
              <a:spcAft>
                <a:spcPts val="0"/>
              </a:spcAft>
              <a:buClr>
                <a:schemeClr val="dk1"/>
              </a:buClr>
              <a:buSzPts val="2400"/>
              <a:buNone/>
            </a:pPr>
            <a:endParaRPr dirty="0">
              <a:solidFill>
                <a:srgbClr val="3F3F3F"/>
              </a:solidFill>
            </a:endParaRPr>
          </a:p>
          <a:p>
            <a:pPr marL="0" lvl="0" indent="0" algn="ctr" rtl="0">
              <a:lnSpc>
                <a:spcPct val="90000"/>
              </a:lnSpc>
              <a:spcBef>
                <a:spcPts val="1000"/>
              </a:spcBef>
              <a:spcAft>
                <a:spcPts val="0"/>
              </a:spcAft>
              <a:buClr>
                <a:schemeClr val="dk1"/>
              </a:buClr>
              <a:buSzPts val="2400"/>
              <a:buNone/>
            </a:pPr>
            <a:endParaRPr dirty="0">
              <a:solidFill>
                <a:srgbClr val="3F3F3F"/>
              </a:solidFill>
            </a:endParaRPr>
          </a:p>
        </p:txBody>
      </p:sp>
      <p:sp>
        <p:nvSpPr>
          <p:cNvPr id="936" name="Google Shape;936;p72"/>
          <p:cNvSpPr txBox="1"/>
          <p:nvPr/>
        </p:nvSpPr>
        <p:spPr>
          <a:xfrm>
            <a:off x="2298071" y="323828"/>
            <a:ext cx="7251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6000">
                <a:solidFill>
                  <a:schemeClr val="lt1"/>
                </a:solidFill>
                <a:latin typeface="Corben"/>
                <a:ea typeface="Corben"/>
                <a:cs typeface="Corben"/>
                <a:sym typeface="Corben"/>
              </a:rPr>
              <a:t>Exercițiu</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3"/>
          <p:cNvSpPr txBox="1">
            <a:spLocks noGrp="1"/>
          </p:cNvSpPr>
          <p:nvPr>
            <p:ph type="body" idx="1"/>
          </p:nvPr>
        </p:nvSpPr>
        <p:spPr>
          <a:xfrm>
            <a:off x="3682900" y="223401"/>
            <a:ext cx="8172300" cy="6540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D2A59"/>
              </a:buClr>
              <a:buSzPts val="3200"/>
              <a:buNone/>
            </a:pPr>
            <a:r>
              <a:rPr lang="ro-RO" sz="3000" b="1" dirty="0" smtClean="0">
                <a:solidFill>
                  <a:srgbClr val="ED2A59"/>
                </a:solidFill>
              </a:rPr>
              <a:t>Cum poți aborda foametea mondială cu ajutorul telefoanelor mobile</a:t>
            </a:r>
            <a:r>
              <a:rPr lang="en-IE" sz="3000" b="1" dirty="0" smtClean="0">
                <a:solidFill>
                  <a:srgbClr val="ED2A59"/>
                </a:solidFill>
              </a:rPr>
              <a:t>?</a:t>
            </a:r>
            <a:r>
              <a:rPr lang="en-IE" sz="3200" b="1" dirty="0" smtClean="0">
                <a:solidFill>
                  <a:srgbClr val="ED2A59"/>
                </a:solidFill>
              </a:rPr>
              <a:t> </a:t>
            </a:r>
            <a:endParaRPr dirty="0"/>
          </a:p>
          <a:p>
            <a:pPr marL="0" lvl="0" indent="0" algn="ctr" rtl="0">
              <a:lnSpc>
                <a:spcPct val="90000"/>
              </a:lnSpc>
              <a:spcBef>
                <a:spcPts val="0"/>
              </a:spcBef>
              <a:spcAft>
                <a:spcPts val="0"/>
              </a:spcAft>
              <a:buClr>
                <a:srgbClr val="ED2A59"/>
              </a:buClr>
              <a:buSzPts val="2400"/>
              <a:buNone/>
            </a:pPr>
            <a:r>
              <a:rPr lang="en-IE" i="1" dirty="0" err="1">
                <a:solidFill>
                  <a:srgbClr val="ED2A59"/>
                </a:solidFill>
              </a:rPr>
              <a:t>Alege</a:t>
            </a:r>
            <a:r>
              <a:rPr lang="en-IE" i="1" dirty="0">
                <a:solidFill>
                  <a:srgbClr val="ED2A59"/>
                </a:solidFill>
              </a:rPr>
              <a:t> </a:t>
            </a:r>
            <a:r>
              <a:rPr lang="en-IE" i="1" dirty="0" err="1">
                <a:solidFill>
                  <a:srgbClr val="ED2A59"/>
                </a:solidFill>
              </a:rPr>
              <a:t>una</a:t>
            </a:r>
            <a:r>
              <a:rPr lang="en-IE" i="1" dirty="0">
                <a:solidFill>
                  <a:srgbClr val="ED2A59"/>
                </a:solidFill>
              </a:rPr>
              <a:t> din </a:t>
            </a:r>
            <a:r>
              <a:rPr lang="en-IE" i="1" dirty="0" err="1">
                <a:solidFill>
                  <a:srgbClr val="ED2A59"/>
                </a:solidFill>
              </a:rPr>
              <a:t>următoarele</a:t>
            </a:r>
            <a:r>
              <a:rPr lang="en-IE" i="1" dirty="0">
                <a:solidFill>
                  <a:srgbClr val="ED2A59"/>
                </a:solidFill>
              </a:rPr>
              <a:t> </a:t>
            </a:r>
            <a:r>
              <a:rPr lang="en-IE" i="1" dirty="0" err="1">
                <a:solidFill>
                  <a:srgbClr val="ED2A59"/>
                </a:solidFill>
              </a:rPr>
              <a:t>idei</a:t>
            </a:r>
            <a:r>
              <a:rPr lang="en-IE" i="1" dirty="0">
                <a:solidFill>
                  <a:srgbClr val="ED2A59"/>
                </a:solidFill>
              </a:rPr>
              <a:t> (1-5)</a:t>
            </a:r>
            <a:endParaRPr dirty="0"/>
          </a:p>
          <a:p>
            <a:pPr marL="457200" lvl="0" indent="-444500" algn="l" rtl="0">
              <a:lnSpc>
                <a:spcPct val="90000"/>
              </a:lnSpc>
              <a:spcBef>
                <a:spcPts val="600"/>
              </a:spcBef>
              <a:spcAft>
                <a:spcPts val="0"/>
              </a:spcAft>
              <a:buClr>
                <a:srgbClr val="3F3F3F"/>
              </a:buClr>
              <a:buSzPts val="2200"/>
              <a:buFont typeface="Calibri"/>
              <a:buAutoNum type="arabicPeriod"/>
            </a:pPr>
            <a:r>
              <a:rPr lang="ro-RO" sz="2200" b="1" dirty="0" smtClean="0">
                <a:solidFill>
                  <a:srgbClr val="3F3F3F"/>
                </a:solidFill>
              </a:rPr>
              <a:t>Sondaje pe telefoanele mobile - </a:t>
            </a:r>
            <a:r>
              <a:rPr lang="ro-RO" sz="2200" dirty="0" smtClean="0">
                <a:solidFill>
                  <a:srgbClr val="3F3F3F"/>
                </a:solidFill>
              </a:rPr>
              <a:t>persoanele vulnerabile pot fi întrebate cu privire la nevoile lor, într-un mod credibil, corect, rapid și necostisitor, pentru a se </a:t>
            </a:r>
            <a:r>
              <a:rPr lang="ro-RO" sz="2200" b="1" i="1" dirty="0" smtClean="0">
                <a:solidFill>
                  <a:srgbClr val="3F3F3F"/>
                </a:solidFill>
              </a:rPr>
              <a:t>colecta date la scara mare</a:t>
            </a:r>
            <a:r>
              <a:rPr lang="ro-RO" sz="2200" dirty="0" smtClean="0">
                <a:solidFill>
                  <a:srgbClr val="3F3F3F"/>
                </a:solidFill>
              </a:rPr>
              <a:t>… </a:t>
            </a:r>
            <a:r>
              <a:rPr lang="ro-RO" sz="2200" i="1" dirty="0" smtClean="0">
                <a:solidFill>
                  <a:srgbClr val="009FD8"/>
                </a:solidFill>
              </a:rPr>
              <a:t> Ce probleme locale ar putea rezolva aceasta practică în comunitățile voastre locale? Ce date ați analiza? De ce? Ce întrebări ați pune și cui? Cum v-ați asigura că sondajele sunt accesibile</a:t>
            </a:r>
            <a:r>
              <a:rPr lang="en-IE" sz="2200" i="1" dirty="0" smtClean="0">
                <a:solidFill>
                  <a:srgbClr val="009FD8"/>
                </a:solidFill>
              </a:rPr>
              <a:t>? </a:t>
            </a:r>
            <a:endParaRPr sz="2200" dirty="0"/>
          </a:p>
          <a:p>
            <a:pPr marL="457200" lvl="0" indent="-444500" algn="l" rtl="0">
              <a:lnSpc>
                <a:spcPct val="90000"/>
              </a:lnSpc>
              <a:spcBef>
                <a:spcPts val="1200"/>
              </a:spcBef>
              <a:spcAft>
                <a:spcPts val="0"/>
              </a:spcAft>
              <a:buClr>
                <a:srgbClr val="3F3F3F"/>
              </a:buClr>
              <a:buSzPts val="2200"/>
              <a:buFont typeface="Calibri"/>
              <a:buAutoNum type="arabicPeriod"/>
            </a:pPr>
            <a:r>
              <a:rPr lang="ro-RO" sz="2200" dirty="0" smtClean="0">
                <a:solidFill>
                  <a:srgbClr val="3F3F3F"/>
                </a:solidFill>
              </a:rPr>
              <a:t>Telefoanele mobile ca instrument financiar sau de </a:t>
            </a:r>
            <a:r>
              <a:rPr lang="ro-RO" sz="2200" b="1" i="1" dirty="0" smtClean="0">
                <a:solidFill>
                  <a:srgbClr val="3F3F3F"/>
                </a:solidFill>
              </a:rPr>
              <a:t>management al cunoașterii</a:t>
            </a:r>
            <a:r>
              <a:rPr lang="ro-RO" sz="2200" dirty="0" smtClean="0">
                <a:solidFill>
                  <a:srgbClr val="3F3F3F"/>
                </a:solidFill>
              </a:rPr>
              <a:t> </a:t>
            </a:r>
            <a:r>
              <a:rPr lang="ro-RO" sz="2200" b="1" i="1" dirty="0" smtClean="0">
                <a:solidFill>
                  <a:srgbClr val="3F3F3F"/>
                </a:solidFill>
              </a:rPr>
              <a:t>… </a:t>
            </a:r>
            <a:r>
              <a:rPr lang="ro-RO" sz="2200" b="1" i="1" dirty="0" smtClean="0">
                <a:solidFill>
                  <a:srgbClr val="27BFE6"/>
                </a:solidFill>
              </a:rPr>
              <a:t>Managementul cunoașterii</a:t>
            </a:r>
            <a:r>
              <a:rPr lang="ro-RO" sz="2200" b="1" i="1" dirty="0" smtClean="0">
                <a:solidFill>
                  <a:srgbClr val="3F3F3F"/>
                </a:solidFill>
              </a:rPr>
              <a:t> - </a:t>
            </a:r>
            <a:r>
              <a:rPr lang="ro-RO" sz="2200" i="1" dirty="0" smtClean="0">
                <a:solidFill>
                  <a:srgbClr val="009FD8"/>
                </a:solidFill>
              </a:rPr>
              <a:t>Cum ați educa oamenii să își îmbunătățească aliementația și nutriția? Ce instrumente digitale ați folosi</a:t>
            </a:r>
            <a:r>
              <a:rPr lang="en-IE" sz="2200" i="1" dirty="0" smtClean="0">
                <a:solidFill>
                  <a:srgbClr val="009FD8"/>
                </a:solidFill>
              </a:rPr>
              <a:t>? </a:t>
            </a:r>
            <a:endParaRPr sz="2200" dirty="0"/>
          </a:p>
          <a:p>
            <a:pPr marL="457200" lvl="1" indent="0" algn="l" rtl="0">
              <a:lnSpc>
                <a:spcPct val="90000"/>
              </a:lnSpc>
              <a:spcBef>
                <a:spcPts val="1200"/>
              </a:spcBef>
              <a:spcAft>
                <a:spcPts val="0"/>
              </a:spcAft>
              <a:buClr>
                <a:srgbClr val="009FD8"/>
              </a:buClr>
              <a:buSzPts val="2400"/>
              <a:buNone/>
            </a:pPr>
            <a:r>
              <a:rPr lang="ro-RO" sz="2200" b="1" i="1" dirty="0" smtClean="0">
                <a:solidFill>
                  <a:srgbClr val="009FD8"/>
                </a:solidFill>
              </a:rPr>
              <a:t>Managementul financiar -  </a:t>
            </a:r>
            <a:r>
              <a:rPr lang="ro-RO" sz="2200" i="1" dirty="0" smtClean="0">
                <a:solidFill>
                  <a:srgbClr val="009FD8"/>
                </a:solidFill>
              </a:rPr>
              <a:t>identificați o metodă pentru a vă asigura că persoanele vulnerabile au acces la economii, cheltuieli...Ce sector, în mod special, ați dori să îmbunătățiți și cum? Cum ar putea Blockchain contribui la securizarea acestor acțiuni</a:t>
            </a:r>
            <a:r>
              <a:rPr lang="en-IE" sz="2200" i="1" dirty="0" smtClean="0">
                <a:solidFill>
                  <a:srgbClr val="009FD8"/>
                </a:solidFill>
              </a:rPr>
              <a:t>? </a:t>
            </a:r>
            <a:endParaRPr sz="2200" dirty="0"/>
          </a:p>
          <a:p>
            <a:pPr marL="0" lvl="0" indent="0" algn="l" rtl="0">
              <a:lnSpc>
                <a:spcPct val="90000"/>
              </a:lnSpc>
              <a:spcBef>
                <a:spcPts val="1600"/>
              </a:spcBef>
              <a:spcAft>
                <a:spcPts val="0"/>
              </a:spcAft>
              <a:buClr>
                <a:schemeClr val="dk1"/>
              </a:buClr>
              <a:buSzPts val="2400"/>
              <a:buNone/>
            </a:pPr>
            <a:endParaRPr b="0" i="0" dirty="0">
              <a:solidFill>
                <a:srgbClr val="3F3F3F"/>
              </a:solidFill>
            </a:endParaRPr>
          </a:p>
          <a:p>
            <a:pPr marL="0" lvl="0" indent="0" algn="l" rtl="0">
              <a:lnSpc>
                <a:spcPct val="90000"/>
              </a:lnSpc>
              <a:spcBef>
                <a:spcPts val="1000"/>
              </a:spcBef>
              <a:spcAft>
                <a:spcPts val="0"/>
              </a:spcAft>
              <a:buClr>
                <a:schemeClr val="dk1"/>
              </a:buClr>
              <a:buSzPts val="2400"/>
              <a:buNone/>
            </a:pPr>
            <a:endParaRPr dirty="0"/>
          </a:p>
        </p:txBody>
      </p:sp>
      <p:pic>
        <p:nvPicPr>
          <p:cNvPr id="942" name="Google Shape;942;p73" descr="A picture containing text&#10;&#10;Description automatically generated"/>
          <p:cNvPicPr preferRelativeResize="0"/>
          <p:nvPr/>
        </p:nvPicPr>
        <p:blipFill rotWithShape="1">
          <a:blip r:embed="rId3">
            <a:alphaModFix/>
          </a:blip>
          <a:srcRect l="3622" t="1294"/>
          <a:stretch/>
        </p:blipFill>
        <p:spPr>
          <a:xfrm>
            <a:off x="0" y="990599"/>
            <a:ext cx="3547779" cy="50863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74"/>
          <p:cNvSpPr txBox="1">
            <a:spLocks noGrp="1"/>
          </p:cNvSpPr>
          <p:nvPr>
            <p:ph type="body" idx="1"/>
          </p:nvPr>
        </p:nvSpPr>
        <p:spPr>
          <a:xfrm>
            <a:off x="3682900" y="432950"/>
            <a:ext cx="8172300" cy="6304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ED2A59"/>
              </a:buClr>
              <a:buSzPts val="3200"/>
              <a:buNone/>
            </a:pPr>
            <a:r>
              <a:rPr lang="en-IE" sz="3000" b="1" dirty="0">
                <a:solidFill>
                  <a:srgbClr val="ED2A59"/>
                </a:solidFill>
              </a:rPr>
              <a:t>Cum </a:t>
            </a:r>
            <a:r>
              <a:rPr lang="en-IE" sz="3000" b="1" dirty="0" err="1">
                <a:solidFill>
                  <a:srgbClr val="ED2A59"/>
                </a:solidFill>
              </a:rPr>
              <a:t>poți</a:t>
            </a:r>
            <a:r>
              <a:rPr lang="en-IE" sz="3000" b="1" dirty="0">
                <a:solidFill>
                  <a:srgbClr val="ED2A59"/>
                </a:solidFill>
              </a:rPr>
              <a:t> </a:t>
            </a:r>
            <a:r>
              <a:rPr lang="en-IE" sz="3000" b="1" dirty="0" err="1">
                <a:solidFill>
                  <a:srgbClr val="ED2A59"/>
                </a:solidFill>
              </a:rPr>
              <a:t>aborda</a:t>
            </a:r>
            <a:r>
              <a:rPr lang="en-IE" sz="3000" b="1" dirty="0">
                <a:solidFill>
                  <a:srgbClr val="ED2A59"/>
                </a:solidFill>
              </a:rPr>
              <a:t> </a:t>
            </a:r>
            <a:r>
              <a:rPr lang="en-IE" sz="3000" b="1" dirty="0" err="1">
                <a:solidFill>
                  <a:srgbClr val="ED2A59"/>
                </a:solidFill>
              </a:rPr>
              <a:t>foametea</a:t>
            </a:r>
            <a:r>
              <a:rPr lang="en-IE" sz="3000" b="1" dirty="0">
                <a:solidFill>
                  <a:srgbClr val="ED2A59"/>
                </a:solidFill>
              </a:rPr>
              <a:t> </a:t>
            </a:r>
            <a:r>
              <a:rPr lang="en-IE" sz="3000" b="1" dirty="0" err="1">
                <a:solidFill>
                  <a:srgbClr val="ED2A59"/>
                </a:solidFill>
              </a:rPr>
              <a:t>mondială</a:t>
            </a:r>
            <a:r>
              <a:rPr lang="en-IE" sz="3000" b="1" dirty="0">
                <a:solidFill>
                  <a:srgbClr val="ED2A59"/>
                </a:solidFill>
              </a:rPr>
              <a:t> cu </a:t>
            </a:r>
            <a:r>
              <a:rPr lang="en-IE" sz="3000" b="1" dirty="0" err="1">
                <a:solidFill>
                  <a:srgbClr val="ED2A59"/>
                </a:solidFill>
              </a:rPr>
              <a:t>ajutorul</a:t>
            </a:r>
            <a:r>
              <a:rPr lang="en-IE" sz="3000" b="1" dirty="0">
                <a:solidFill>
                  <a:srgbClr val="ED2A59"/>
                </a:solidFill>
              </a:rPr>
              <a:t> </a:t>
            </a:r>
            <a:r>
              <a:rPr lang="en-IE" sz="3000" b="1" dirty="0" err="1">
                <a:solidFill>
                  <a:srgbClr val="ED2A59"/>
                </a:solidFill>
              </a:rPr>
              <a:t>telefoanelor</a:t>
            </a:r>
            <a:r>
              <a:rPr lang="en-IE" sz="3000" b="1" dirty="0">
                <a:solidFill>
                  <a:srgbClr val="ED2A59"/>
                </a:solidFill>
              </a:rPr>
              <a:t> mobile?</a:t>
            </a:r>
            <a:r>
              <a:rPr lang="en-IE" sz="3200" b="1" dirty="0">
                <a:solidFill>
                  <a:srgbClr val="ED2A59"/>
                </a:solidFill>
              </a:rPr>
              <a:t> </a:t>
            </a:r>
            <a:endParaRPr dirty="0"/>
          </a:p>
          <a:p>
            <a:pPr marL="0" lvl="0" indent="0" algn="ctr" rtl="0">
              <a:lnSpc>
                <a:spcPct val="90000"/>
              </a:lnSpc>
              <a:spcBef>
                <a:spcPts val="0"/>
              </a:spcBef>
              <a:spcAft>
                <a:spcPts val="0"/>
              </a:spcAft>
              <a:buClr>
                <a:srgbClr val="ED2A59"/>
              </a:buClr>
              <a:buSzPts val="2400"/>
              <a:buNone/>
            </a:pPr>
            <a:r>
              <a:rPr lang="en-IE" i="1" dirty="0" err="1">
                <a:solidFill>
                  <a:srgbClr val="ED2A59"/>
                </a:solidFill>
              </a:rPr>
              <a:t>Alege</a:t>
            </a:r>
            <a:r>
              <a:rPr lang="en-IE" i="1" dirty="0">
                <a:solidFill>
                  <a:srgbClr val="ED2A59"/>
                </a:solidFill>
              </a:rPr>
              <a:t> </a:t>
            </a:r>
            <a:r>
              <a:rPr lang="en-IE" i="1" dirty="0" err="1">
                <a:solidFill>
                  <a:srgbClr val="ED2A59"/>
                </a:solidFill>
              </a:rPr>
              <a:t>una</a:t>
            </a:r>
            <a:r>
              <a:rPr lang="en-IE" i="1" dirty="0">
                <a:solidFill>
                  <a:srgbClr val="ED2A59"/>
                </a:solidFill>
              </a:rPr>
              <a:t> din </a:t>
            </a:r>
            <a:r>
              <a:rPr lang="en-IE" i="1" dirty="0" err="1">
                <a:solidFill>
                  <a:srgbClr val="ED2A59"/>
                </a:solidFill>
              </a:rPr>
              <a:t>următoarele</a:t>
            </a:r>
            <a:r>
              <a:rPr lang="en-IE" i="1" dirty="0">
                <a:solidFill>
                  <a:srgbClr val="ED2A59"/>
                </a:solidFill>
              </a:rPr>
              <a:t> </a:t>
            </a:r>
            <a:r>
              <a:rPr lang="en-IE" i="1" dirty="0" err="1">
                <a:solidFill>
                  <a:srgbClr val="ED2A59"/>
                </a:solidFill>
              </a:rPr>
              <a:t>idei</a:t>
            </a:r>
            <a:r>
              <a:rPr lang="en-IE" i="1" dirty="0">
                <a:solidFill>
                  <a:srgbClr val="ED2A59"/>
                </a:solidFill>
              </a:rPr>
              <a:t> (1-5)</a:t>
            </a:r>
            <a:endParaRPr dirty="0"/>
          </a:p>
          <a:p>
            <a:pPr marL="0" lvl="0" indent="0" algn="ctr" rtl="0">
              <a:lnSpc>
                <a:spcPct val="90000"/>
              </a:lnSpc>
              <a:spcBef>
                <a:spcPts val="0"/>
              </a:spcBef>
              <a:spcAft>
                <a:spcPts val="0"/>
              </a:spcAft>
              <a:buClr>
                <a:schemeClr val="dk1"/>
              </a:buClr>
              <a:buSzPts val="2400"/>
              <a:buNone/>
            </a:pPr>
            <a:endParaRPr dirty="0">
              <a:solidFill>
                <a:srgbClr val="3F3F3F"/>
              </a:solidFill>
            </a:endParaRPr>
          </a:p>
          <a:p>
            <a:pPr marL="457200" lvl="0" indent="-457200" algn="l" rtl="0">
              <a:lnSpc>
                <a:spcPct val="90000"/>
              </a:lnSpc>
              <a:spcBef>
                <a:spcPts val="600"/>
              </a:spcBef>
              <a:spcAft>
                <a:spcPts val="0"/>
              </a:spcAft>
              <a:buClr>
                <a:srgbClr val="3F3F3F"/>
              </a:buClr>
              <a:buSzPts val="2400"/>
              <a:buFont typeface="Calibri"/>
              <a:buAutoNum type="arabicPeriod" startAt="3"/>
            </a:pPr>
            <a:r>
              <a:rPr lang="ro-RO" dirty="0" smtClean="0">
                <a:solidFill>
                  <a:srgbClr val="3F3F3F"/>
                </a:solidFill>
              </a:rPr>
              <a:t>Să furnizăm oamenilor </a:t>
            </a:r>
            <a:r>
              <a:rPr lang="ro-RO" b="1" i="1" dirty="0" smtClean="0">
                <a:solidFill>
                  <a:srgbClr val="3F3F3F"/>
                </a:solidFill>
              </a:rPr>
              <a:t>acces</a:t>
            </a:r>
            <a:r>
              <a:rPr lang="ro-RO" dirty="0" smtClean="0">
                <a:solidFill>
                  <a:srgbClr val="3F3F3F"/>
                </a:solidFill>
              </a:rPr>
              <a:t> mai rapid și mai potrivit la </a:t>
            </a:r>
            <a:r>
              <a:rPr lang="ro-RO" b="1" i="1" dirty="0" smtClean="0">
                <a:solidFill>
                  <a:srgbClr val="3F3F3F"/>
                </a:solidFill>
              </a:rPr>
              <a:t>soluțiile de prevenire a foametei</a:t>
            </a:r>
            <a:r>
              <a:rPr lang="ro-RO" dirty="0" smtClean="0">
                <a:solidFill>
                  <a:srgbClr val="3F3F3F"/>
                </a:solidFill>
              </a:rPr>
              <a:t>, în timpul crizelor…</a:t>
            </a:r>
            <a:r>
              <a:rPr lang="ro-RO" i="1" dirty="0" smtClean="0">
                <a:solidFill>
                  <a:srgbClr val="009FD8"/>
                </a:solidFill>
              </a:rPr>
              <a:t>Cum ați face acest lucru? Pe cine ați implica? Ce tehnologii ați folosi? Cum ați asigura accesul</a:t>
            </a:r>
            <a:r>
              <a:rPr lang="en-IE" i="1" dirty="0" smtClean="0">
                <a:solidFill>
                  <a:srgbClr val="009FD8"/>
                </a:solidFill>
              </a:rPr>
              <a:t>? </a:t>
            </a:r>
            <a:endParaRPr dirty="0"/>
          </a:p>
          <a:p>
            <a:pPr marL="457200" lvl="0" indent="-457200" algn="l" rtl="0">
              <a:lnSpc>
                <a:spcPct val="90000"/>
              </a:lnSpc>
              <a:spcBef>
                <a:spcPts val="1200"/>
              </a:spcBef>
              <a:spcAft>
                <a:spcPts val="0"/>
              </a:spcAft>
              <a:buClr>
                <a:srgbClr val="3F3F3F"/>
              </a:buClr>
              <a:buSzPts val="2400"/>
              <a:buFont typeface="Calibri"/>
              <a:buAutoNum type="arabicPeriod" startAt="3"/>
            </a:pPr>
            <a:r>
              <a:rPr lang="ro-RO" dirty="0" smtClean="0">
                <a:solidFill>
                  <a:srgbClr val="3F3F3F"/>
                </a:solidFill>
              </a:rPr>
              <a:t>C</a:t>
            </a:r>
            <a:r>
              <a:rPr lang="ro-RO" sz="2400" dirty="0" smtClean="0">
                <a:solidFill>
                  <a:srgbClr val="3F3F3F"/>
                </a:solidFill>
              </a:rPr>
              <a:t>ontrolul </a:t>
            </a:r>
            <a:r>
              <a:rPr lang="ro-RO" dirty="0" smtClean="0">
                <a:solidFill>
                  <a:srgbClr val="3F3F3F"/>
                </a:solidFill>
              </a:rPr>
              <a:t>ș</a:t>
            </a:r>
            <a:r>
              <a:rPr lang="ro-RO" sz="2400" dirty="0" smtClean="0">
                <a:solidFill>
                  <a:srgbClr val="3F3F3F"/>
                </a:solidFill>
              </a:rPr>
              <a:t>i administrarea re</a:t>
            </a:r>
            <a:r>
              <a:rPr lang="ro-RO" dirty="0" smtClean="0">
                <a:solidFill>
                  <a:srgbClr val="3F3F3F"/>
                </a:solidFill>
              </a:rPr>
              <a:t>distribuirii, în vederea evitării risipei de alimente...</a:t>
            </a:r>
            <a:r>
              <a:rPr lang="ro-RO" sz="2400" dirty="0" smtClean="0">
                <a:solidFill>
                  <a:srgbClr val="3F3F3F"/>
                </a:solidFill>
              </a:rPr>
              <a:t> </a:t>
            </a:r>
            <a:r>
              <a:rPr lang="ro-RO" i="1" dirty="0" smtClean="0">
                <a:solidFill>
                  <a:srgbClr val="009FD8"/>
                </a:solidFill>
              </a:rPr>
              <a:t>Cum ați face acest lucru în comunitățile voastre locale? Pe cine ați implica? Ce tehnologii ați folosi</a:t>
            </a:r>
            <a:r>
              <a:rPr lang="en-IE" i="1" dirty="0" smtClean="0">
                <a:solidFill>
                  <a:srgbClr val="009FD8"/>
                </a:solidFill>
              </a:rPr>
              <a:t>?</a:t>
            </a:r>
            <a:endParaRPr dirty="0"/>
          </a:p>
          <a:p>
            <a:pPr marL="457200" lvl="0" indent="-457200" algn="l" rtl="0">
              <a:lnSpc>
                <a:spcPct val="90000"/>
              </a:lnSpc>
              <a:spcBef>
                <a:spcPts val="1200"/>
              </a:spcBef>
              <a:spcAft>
                <a:spcPts val="0"/>
              </a:spcAft>
              <a:buClr>
                <a:srgbClr val="3F3F3F"/>
              </a:buClr>
              <a:buSzPts val="2400"/>
              <a:buFont typeface="Calibri"/>
              <a:buAutoNum type="arabicPeriod" startAt="3"/>
            </a:pPr>
            <a:r>
              <a:rPr lang="ro-RO" b="1" dirty="0" smtClean="0">
                <a:solidFill>
                  <a:srgbClr val="3F3F3F"/>
                </a:solidFill>
              </a:rPr>
              <a:t>Analiza de date</a:t>
            </a:r>
            <a:r>
              <a:rPr lang="ro-RO" sz="2400" b="1" i="0" dirty="0" smtClean="0">
                <a:solidFill>
                  <a:srgbClr val="3F3F3F"/>
                </a:solidFill>
              </a:rPr>
              <a:t> </a:t>
            </a:r>
            <a:r>
              <a:rPr lang="ro-RO" dirty="0" smtClean="0">
                <a:solidFill>
                  <a:srgbClr val="3F3F3F"/>
                </a:solidFill>
              </a:rPr>
              <a:t>și noile surse de aplicații de date permit </a:t>
            </a:r>
            <a:r>
              <a:rPr lang="ro-RO" b="1" i="1" dirty="0" smtClean="0">
                <a:solidFill>
                  <a:srgbClr val="3F3F3F"/>
                </a:solidFill>
              </a:rPr>
              <a:t>luarea de decizii</a:t>
            </a:r>
            <a:r>
              <a:rPr lang="ro-RO" dirty="0" smtClean="0">
                <a:solidFill>
                  <a:srgbClr val="3F3F3F"/>
                </a:solidFill>
              </a:rPr>
              <a:t> pe bază de dovezi, pentru a se asigura crearea unor societăți mai eficiente și mai rapide...</a:t>
            </a:r>
            <a:r>
              <a:rPr lang="ro-RO" i="1" dirty="0" smtClean="0">
                <a:solidFill>
                  <a:srgbClr val="009FD8"/>
                </a:solidFill>
              </a:rPr>
              <a:t>Cum se realizează acest lucru? Cum puteți determina acest lucru în comunitățile voastre locale? Ce domenii ați ținti? De ex, problema persoanelor fără adăpost</a:t>
            </a:r>
            <a:r>
              <a:rPr lang="en-IE" i="1" dirty="0" smtClean="0">
                <a:solidFill>
                  <a:srgbClr val="009FD8"/>
                </a:solidFill>
              </a:rPr>
              <a:t>  </a:t>
            </a:r>
            <a:endParaRPr dirty="0"/>
          </a:p>
        </p:txBody>
      </p:sp>
      <p:pic>
        <p:nvPicPr>
          <p:cNvPr id="948" name="Google Shape;948;p74" descr="A picture containing text&#10;&#10;Description automatically generated"/>
          <p:cNvPicPr preferRelativeResize="0"/>
          <p:nvPr/>
        </p:nvPicPr>
        <p:blipFill rotWithShape="1">
          <a:blip r:embed="rId3">
            <a:alphaModFix/>
          </a:blip>
          <a:srcRect l="3622" t="1294"/>
          <a:stretch/>
        </p:blipFill>
        <p:spPr>
          <a:xfrm>
            <a:off x="0" y="990599"/>
            <a:ext cx="3547779" cy="50863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75"/>
          <p:cNvSpPr txBox="1">
            <a:spLocks noGrp="1"/>
          </p:cNvSpPr>
          <p:nvPr>
            <p:ph type="body" idx="1"/>
          </p:nvPr>
        </p:nvSpPr>
        <p:spPr>
          <a:xfrm>
            <a:off x="267900" y="1052425"/>
            <a:ext cx="7099200" cy="131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D2A59"/>
              </a:buClr>
              <a:buSzPts val="7000"/>
              <a:buNone/>
            </a:pPr>
            <a:r>
              <a:rPr lang="en-IE" sz="6400">
                <a:solidFill>
                  <a:srgbClr val="ED2A59"/>
                </a:solidFill>
              </a:rPr>
              <a:t>Urmează  Modulul 3 </a:t>
            </a:r>
            <a:endParaRPr sz="6400"/>
          </a:p>
        </p:txBody>
      </p:sp>
      <p:sp>
        <p:nvSpPr>
          <p:cNvPr id="954" name="Google Shape;954;p75"/>
          <p:cNvSpPr txBox="1">
            <a:spLocks noGrp="1"/>
          </p:cNvSpPr>
          <p:nvPr>
            <p:ph type="body" idx="2"/>
          </p:nvPr>
        </p:nvSpPr>
        <p:spPr>
          <a:xfrm>
            <a:off x="2574425" y="2566925"/>
            <a:ext cx="8529600" cy="396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2800"/>
              <a:buNone/>
            </a:pPr>
            <a:r>
              <a:rPr lang="en-IE" sz="2500" i="0" dirty="0">
                <a:solidFill>
                  <a:srgbClr val="3F3F3F"/>
                </a:solidFill>
              </a:rPr>
              <a:t>Cum se </a:t>
            </a:r>
            <a:r>
              <a:rPr lang="en-IE" sz="2500" i="0" dirty="0" err="1">
                <a:solidFill>
                  <a:srgbClr val="3F3F3F"/>
                </a:solidFill>
              </a:rPr>
              <a:t>aplică</a:t>
            </a:r>
            <a:r>
              <a:rPr lang="en-IE" sz="2500" i="0" dirty="0">
                <a:solidFill>
                  <a:srgbClr val="3F3F3F"/>
                </a:solidFill>
              </a:rPr>
              <a:t> </a:t>
            </a:r>
            <a:r>
              <a:rPr lang="en-IE" sz="2500" b="1" i="0" dirty="0">
                <a:solidFill>
                  <a:srgbClr val="ED2A59"/>
                </a:solidFill>
              </a:rPr>
              <a:t>Design Thinking </a:t>
            </a:r>
            <a:r>
              <a:rPr lang="ro-RO" sz="2500" i="0" dirty="0" smtClean="0">
                <a:solidFill>
                  <a:srgbClr val="ED2A59"/>
                </a:solidFill>
              </a:rPr>
              <a:t>(Gândește – Inventează – Inovează) </a:t>
            </a:r>
            <a:r>
              <a:rPr lang="ro-RO" sz="2500" i="0" dirty="0" smtClean="0">
                <a:solidFill>
                  <a:srgbClr val="3F3F3F"/>
                </a:solidFill>
              </a:rPr>
              <a:t>pentru a integra oamenii, posibilitățile tehnologiilor ISD și o strategie, cu ajutorul căreia să îți crești</a:t>
            </a:r>
            <a:r>
              <a:rPr lang="en-IE" sz="2500" i="0" dirty="0" smtClean="0">
                <a:solidFill>
                  <a:srgbClr val="3F3F3F"/>
                </a:solidFill>
              </a:rPr>
              <a:t> ide</a:t>
            </a:r>
            <a:r>
              <a:rPr lang="ro-RO" sz="2500" i="0" dirty="0" smtClean="0">
                <a:solidFill>
                  <a:srgbClr val="3F3F3F"/>
                </a:solidFill>
              </a:rPr>
              <a:t>e</a:t>
            </a:r>
            <a:r>
              <a:rPr lang="en-IE" sz="2500" i="0" dirty="0" smtClean="0">
                <a:solidFill>
                  <a:srgbClr val="3F3F3F"/>
                </a:solidFill>
              </a:rPr>
              <a:t>a </a:t>
            </a:r>
            <a:r>
              <a:rPr lang="ro-RO" sz="2500" i="0" dirty="0" smtClean="0">
                <a:solidFill>
                  <a:srgbClr val="3F3F3F"/>
                </a:solidFill>
              </a:rPr>
              <a:t>și inovația, pentru a deveni următoarea persoană care aduce o schimbare în afacerile de inovare social digitală!!!</a:t>
            </a:r>
            <a:endParaRPr lang="ro-RO" sz="5100" dirty="0"/>
          </a:p>
        </p:txBody>
      </p:sp>
      <p:sp>
        <p:nvSpPr>
          <p:cNvPr id="955" name="Google Shape;955;p75"/>
          <p:cNvSpPr txBox="1">
            <a:spLocks noGrp="1"/>
          </p:cNvSpPr>
          <p:nvPr>
            <p:ph type="body" idx="3"/>
          </p:nvPr>
        </p:nvSpPr>
        <p:spPr>
          <a:xfrm>
            <a:off x="1740511" y="5351676"/>
            <a:ext cx="3658311" cy="331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IE"/>
              <a:t>email</a:t>
            </a:r>
            <a:endParaRPr/>
          </a:p>
        </p:txBody>
      </p:sp>
      <p:sp>
        <p:nvSpPr>
          <p:cNvPr id="956" name="Google Shape;956;p75"/>
          <p:cNvSpPr txBox="1">
            <a:spLocks noGrp="1"/>
          </p:cNvSpPr>
          <p:nvPr>
            <p:ph type="body" idx="4"/>
          </p:nvPr>
        </p:nvSpPr>
        <p:spPr>
          <a:xfrm>
            <a:off x="1690204" y="5935107"/>
            <a:ext cx="3658311" cy="36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8"/>
          <p:cNvSpPr txBox="1">
            <a:spLocks noGrp="1"/>
          </p:cNvSpPr>
          <p:nvPr>
            <p:ph type="body" idx="2"/>
          </p:nvPr>
        </p:nvSpPr>
        <p:spPr>
          <a:xfrm>
            <a:off x="7342350" y="1688500"/>
            <a:ext cx="4743000" cy="5124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IE" b="1" dirty="0">
                <a:solidFill>
                  <a:srgbClr val="3F3F3F"/>
                </a:solidFill>
              </a:rPr>
              <a:t>ONU </a:t>
            </a:r>
            <a:r>
              <a:rPr lang="en-IE" b="1" dirty="0" err="1">
                <a:solidFill>
                  <a:srgbClr val="3F3F3F"/>
                </a:solidFill>
              </a:rPr>
              <a:t>enumeră</a:t>
            </a:r>
            <a:r>
              <a:rPr lang="en-IE" b="1" dirty="0">
                <a:solidFill>
                  <a:srgbClr val="3F3F3F"/>
                </a:solidFill>
              </a:rPr>
              <a:t> 22</a:t>
            </a:r>
            <a:r>
              <a:rPr lang="en-IE" b="1" dirty="0">
                <a:solidFill>
                  <a:srgbClr val="3F3F3F"/>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b="1" u="sng" dirty="0" err="1">
                <a:solidFill>
                  <a:schemeClr val="hlink"/>
                </a:solidFill>
                <a:hlinkClick r:id="rId3"/>
              </a:rPr>
              <a:t>Probleme</a:t>
            </a:r>
            <a:r>
              <a:rPr lang="en-IE" b="1" u="sng" dirty="0">
                <a:solidFill>
                  <a:schemeClr val="hlink"/>
                </a:solidFill>
                <a:hlinkClick r:id="rId3"/>
              </a:rPr>
              <a:t> </a:t>
            </a:r>
            <a:r>
              <a:rPr lang="en-IE" b="1" u="sng" dirty="0" err="1">
                <a:solidFill>
                  <a:schemeClr val="hlink"/>
                </a:solidFill>
                <a:hlinkClick r:id="rId3"/>
              </a:rPr>
              <a:t>Globale</a:t>
            </a:r>
            <a:r>
              <a:rPr lang="en-IE" b="1" u="sng" dirty="0">
                <a:solidFill>
                  <a:schemeClr val="hlink"/>
                </a:solidFill>
              </a:rPr>
              <a:t> </a:t>
            </a:r>
            <a:r>
              <a:rPr lang="en-IE" sz="2200" dirty="0">
                <a:solidFill>
                  <a:srgbClr val="404040"/>
                </a:solidFill>
              </a:rPr>
              <a:t>de care </a:t>
            </a:r>
            <a:r>
              <a:rPr lang="en-IE" sz="2200" dirty="0" err="1">
                <a:solidFill>
                  <a:srgbClr val="404040"/>
                </a:solidFill>
              </a:rPr>
              <a:t>cetățenii</a:t>
            </a:r>
            <a:r>
              <a:rPr lang="en-IE" sz="2200" dirty="0">
                <a:solidFill>
                  <a:srgbClr val="404040"/>
                </a:solidFill>
              </a:rPr>
              <a:t> </a:t>
            </a:r>
            <a:r>
              <a:rPr lang="en-IE" sz="2200" dirty="0" err="1">
                <a:solidFill>
                  <a:srgbClr val="404040"/>
                </a:solidFill>
              </a:rPr>
              <a:t>globali</a:t>
            </a:r>
            <a:r>
              <a:rPr lang="en-IE" sz="2200" dirty="0">
                <a:solidFill>
                  <a:srgbClr val="404040"/>
                </a:solidFill>
              </a:rPr>
              <a:t> </a:t>
            </a:r>
            <a:r>
              <a:rPr lang="en-IE" sz="2200" dirty="0" err="1">
                <a:solidFill>
                  <a:srgbClr val="404040"/>
                </a:solidFill>
              </a:rPr>
              <a:t>ar</a:t>
            </a:r>
            <a:r>
              <a:rPr lang="en-IE" sz="2200" dirty="0">
                <a:solidFill>
                  <a:srgbClr val="404040"/>
                </a:solidFill>
              </a:rPr>
              <a:t> </a:t>
            </a:r>
            <a:r>
              <a:rPr lang="en-IE" sz="2200" dirty="0" err="1">
                <a:solidFill>
                  <a:srgbClr val="404040"/>
                </a:solidFill>
              </a:rPr>
              <a:t>trebui</a:t>
            </a:r>
            <a:r>
              <a:rPr lang="en-IE" sz="2200" dirty="0">
                <a:solidFill>
                  <a:srgbClr val="404040"/>
                </a:solidFill>
              </a:rPr>
              <a:t> </a:t>
            </a:r>
            <a:r>
              <a:rPr lang="en-IE" sz="2200" dirty="0" err="1">
                <a:solidFill>
                  <a:srgbClr val="404040"/>
                </a:solidFill>
              </a:rPr>
              <a:t>sa</a:t>
            </a:r>
            <a:r>
              <a:rPr lang="en-IE" sz="2200" dirty="0">
                <a:solidFill>
                  <a:srgbClr val="404040"/>
                </a:solidFill>
              </a:rPr>
              <a:t> fie </a:t>
            </a:r>
            <a:r>
              <a:rPr lang="en-IE" sz="2200" dirty="0" err="1">
                <a:solidFill>
                  <a:srgbClr val="404040"/>
                </a:solidFill>
              </a:rPr>
              <a:t>conștienți</a:t>
            </a:r>
            <a:r>
              <a:rPr lang="en-IE" sz="2200" dirty="0">
                <a:solidFill>
                  <a:srgbClr val="404040"/>
                </a:solidFill>
              </a:rPr>
              <a:t>. </a:t>
            </a:r>
            <a:r>
              <a:rPr lang="en-IE" sz="2200" dirty="0" err="1">
                <a:solidFill>
                  <a:srgbClr val="404040"/>
                </a:solidFill>
              </a:rPr>
              <a:t>Există</a:t>
            </a:r>
            <a:r>
              <a:rPr lang="en-IE" dirty="0">
                <a:solidFill>
                  <a:srgbClr val="3F3F3F"/>
                </a:solidFill>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IE" u="sng" dirty="0">
                <a:solidFill>
                  <a:schemeClr val="hlink"/>
                </a:solidFill>
                <a:hlinkClick r:id="rId4"/>
              </a:rPr>
              <a:t>17 </a:t>
            </a:r>
            <a:r>
              <a:rPr lang="en-IE" u="sng" dirty="0" err="1">
                <a:solidFill>
                  <a:schemeClr val="hlink"/>
                </a:solidFill>
                <a:hlinkClick r:id="rId4"/>
              </a:rPr>
              <a:t>Obiective</a:t>
            </a:r>
            <a:r>
              <a:rPr lang="en-IE" u="sng" dirty="0">
                <a:solidFill>
                  <a:schemeClr val="hlink"/>
                </a:solidFill>
              </a:rPr>
              <a:t> </a:t>
            </a:r>
            <a:r>
              <a:rPr lang="en-IE" sz="2200" dirty="0">
                <a:solidFill>
                  <a:srgbClr val="404040"/>
                </a:solidFill>
              </a:rPr>
              <a:t>care au o </a:t>
            </a:r>
            <a:r>
              <a:rPr lang="en-IE" sz="2200" dirty="0" err="1">
                <a:solidFill>
                  <a:srgbClr val="404040"/>
                </a:solidFill>
              </a:rPr>
              <a:t>decizie</a:t>
            </a:r>
            <a:r>
              <a:rPr lang="en-IE" sz="2200" dirty="0">
                <a:solidFill>
                  <a:srgbClr val="404040"/>
                </a:solidFill>
              </a:rPr>
              <a:t> </a:t>
            </a:r>
            <a:r>
              <a:rPr lang="en-IE" sz="2200" dirty="0" err="1">
                <a:solidFill>
                  <a:srgbClr val="404040"/>
                </a:solidFill>
              </a:rPr>
              <a:t>urgentă</a:t>
            </a:r>
            <a:r>
              <a:rPr lang="en-IE" sz="2200" dirty="0">
                <a:solidFill>
                  <a:srgbClr val="404040"/>
                </a:solidFill>
              </a:rPr>
              <a:t> de </a:t>
            </a:r>
            <a:r>
              <a:rPr lang="en-IE" sz="2200" dirty="0" err="1">
                <a:solidFill>
                  <a:srgbClr val="404040"/>
                </a:solidFill>
              </a:rPr>
              <a:t>acțiune</a:t>
            </a:r>
            <a:r>
              <a:rPr lang="en-IE" sz="2200" dirty="0">
                <a:solidFill>
                  <a:srgbClr val="404040"/>
                </a:solidFill>
              </a:rPr>
              <a:t> de </a:t>
            </a:r>
            <a:r>
              <a:rPr lang="en-IE" sz="2200" dirty="0" err="1">
                <a:solidFill>
                  <a:srgbClr val="404040"/>
                </a:solidFill>
              </a:rPr>
              <a:t>către</a:t>
            </a:r>
            <a:r>
              <a:rPr lang="en-IE" sz="2200" dirty="0">
                <a:solidFill>
                  <a:srgbClr val="404040"/>
                </a:solidFill>
              </a:rPr>
              <a:t> </a:t>
            </a:r>
            <a:r>
              <a:rPr lang="en-IE" sz="2200" dirty="0" err="1">
                <a:solidFill>
                  <a:srgbClr val="404040"/>
                </a:solidFill>
              </a:rPr>
              <a:t>toate</a:t>
            </a:r>
            <a:r>
              <a:rPr lang="en-IE" sz="2200" dirty="0">
                <a:solidFill>
                  <a:srgbClr val="404040"/>
                </a:solidFill>
              </a:rPr>
              <a:t> </a:t>
            </a:r>
            <a:r>
              <a:rPr lang="en-IE" sz="2200" dirty="0" err="1">
                <a:solidFill>
                  <a:srgbClr val="404040"/>
                </a:solidFill>
              </a:rPr>
              <a:t>țările</a:t>
            </a:r>
            <a:r>
              <a:rPr lang="en-IE" sz="2200" dirty="0">
                <a:solidFill>
                  <a:srgbClr val="404040"/>
                </a:solidFill>
              </a:rPr>
              <a:t> – </a:t>
            </a:r>
            <a:r>
              <a:rPr lang="en-IE" sz="2200" dirty="0" err="1">
                <a:solidFill>
                  <a:srgbClr val="404040"/>
                </a:solidFill>
              </a:rPr>
              <a:t>dezvoltate</a:t>
            </a:r>
            <a:r>
              <a:rPr lang="en-IE" sz="2200" dirty="0">
                <a:solidFill>
                  <a:srgbClr val="404040"/>
                </a:solidFill>
              </a:rPr>
              <a:t> </a:t>
            </a:r>
            <a:r>
              <a:rPr lang="en-IE" sz="2200" dirty="0" err="1">
                <a:solidFill>
                  <a:srgbClr val="404040"/>
                </a:solidFill>
              </a:rPr>
              <a:t>sau</a:t>
            </a:r>
            <a:r>
              <a:rPr lang="en-IE" sz="2200" dirty="0">
                <a:solidFill>
                  <a:srgbClr val="404040"/>
                </a:solidFill>
              </a:rPr>
              <a:t> </a:t>
            </a:r>
            <a:r>
              <a:rPr lang="en-IE" sz="2200" dirty="0" err="1">
                <a:solidFill>
                  <a:srgbClr val="404040"/>
                </a:solidFill>
              </a:rPr>
              <a:t>în</a:t>
            </a:r>
            <a:r>
              <a:rPr lang="en-IE" sz="2200" dirty="0">
                <a:solidFill>
                  <a:srgbClr val="404040"/>
                </a:solidFill>
              </a:rPr>
              <a:t> curs de </a:t>
            </a:r>
            <a:r>
              <a:rPr lang="en-IE" sz="2200" dirty="0" err="1">
                <a:solidFill>
                  <a:srgbClr val="404040"/>
                </a:solidFill>
              </a:rPr>
              <a:t>dezvoltare</a:t>
            </a:r>
            <a:r>
              <a:rPr lang="en-IE" sz="2200" dirty="0">
                <a:solidFill>
                  <a:srgbClr val="404040"/>
                </a:solidFill>
              </a:rPr>
              <a:t>. </a:t>
            </a:r>
            <a:r>
              <a:rPr lang="en-IE" sz="2200" dirty="0" err="1">
                <a:solidFill>
                  <a:srgbClr val="404040"/>
                </a:solidFill>
              </a:rPr>
              <a:t>Acestea</a:t>
            </a:r>
            <a:r>
              <a:rPr lang="en-IE" sz="2200" dirty="0">
                <a:solidFill>
                  <a:srgbClr val="404040"/>
                </a:solidFill>
              </a:rPr>
              <a:t> </a:t>
            </a:r>
            <a:r>
              <a:rPr lang="en-IE" sz="2200" dirty="0" err="1">
                <a:solidFill>
                  <a:srgbClr val="404040"/>
                </a:solidFill>
              </a:rPr>
              <a:t>trebuie</a:t>
            </a:r>
            <a:r>
              <a:rPr lang="en-IE" sz="2200" dirty="0">
                <a:solidFill>
                  <a:srgbClr val="404040"/>
                </a:solidFill>
              </a:rPr>
              <a:t> </a:t>
            </a:r>
            <a:r>
              <a:rPr lang="en-IE" sz="2200" dirty="0" err="1">
                <a:solidFill>
                  <a:srgbClr val="404040"/>
                </a:solidFill>
              </a:rPr>
              <a:t>să</a:t>
            </a:r>
            <a:r>
              <a:rPr lang="en-IE" sz="2200" dirty="0">
                <a:solidFill>
                  <a:srgbClr val="404040"/>
                </a:solidFill>
              </a:rPr>
              <a:t> fie </a:t>
            </a:r>
            <a:r>
              <a:rPr lang="en-IE" sz="2200" dirty="0" err="1">
                <a:solidFill>
                  <a:srgbClr val="404040"/>
                </a:solidFill>
              </a:rPr>
              <a:t>rezolvate</a:t>
            </a:r>
            <a:r>
              <a:rPr lang="en-IE" sz="2200" dirty="0">
                <a:solidFill>
                  <a:srgbClr val="404040"/>
                </a:solidFill>
              </a:rPr>
              <a:t> </a:t>
            </a:r>
            <a:r>
              <a:rPr lang="en-IE" sz="2200" dirty="0" err="1">
                <a:solidFill>
                  <a:srgbClr val="404040"/>
                </a:solidFill>
              </a:rPr>
              <a:t>până</a:t>
            </a:r>
            <a:r>
              <a:rPr lang="en-IE" sz="2200" dirty="0">
                <a:solidFill>
                  <a:srgbClr val="404040"/>
                </a:solidFill>
              </a:rPr>
              <a:t> </a:t>
            </a:r>
            <a:r>
              <a:rPr lang="en-IE" sz="2200" dirty="0" err="1">
                <a:solidFill>
                  <a:srgbClr val="404040"/>
                </a:solidFill>
              </a:rPr>
              <a:t>în</a:t>
            </a:r>
            <a:r>
              <a:rPr lang="en-IE" sz="2200" dirty="0">
                <a:solidFill>
                  <a:srgbClr val="404040"/>
                </a:solidFill>
              </a:rPr>
              <a:t> 2030 </a:t>
            </a:r>
            <a:r>
              <a:rPr lang="en-IE" sz="2200" dirty="0" err="1">
                <a:solidFill>
                  <a:srgbClr val="404040"/>
                </a:solidFill>
              </a:rPr>
              <a:t>și</a:t>
            </a:r>
            <a:r>
              <a:rPr lang="en-IE" sz="2200" dirty="0">
                <a:solidFill>
                  <a:srgbClr val="404040"/>
                </a:solidFill>
              </a:rPr>
              <a:t>, </a:t>
            </a:r>
            <a:r>
              <a:rPr lang="en-IE" sz="2200" dirty="0" err="1">
                <a:solidFill>
                  <a:srgbClr val="404040"/>
                </a:solidFill>
              </a:rPr>
              <a:t>totodată</a:t>
            </a:r>
            <a:r>
              <a:rPr lang="en-IE" sz="2200" dirty="0">
                <a:solidFill>
                  <a:srgbClr val="404040"/>
                </a:solidFill>
              </a:rPr>
              <a:t>, </a:t>
            </a:r>
            <a:r>
              <a:rPr lang="en-IE" sz="2200" dirty="0" err="1">
                <a:solidFill>
                  <a:srgbClr val="404040"/>
                </a:solidFill>
              </a:rPr>
              <a:t>trebuie</a:t>
            </a:r>
            <a:r>
              <a:rPr lang="en-IE" sz="2200" dirty="0">
                <a:solidFill>
                  <a:srgbClr val="404040"/>
                </a:solidFill>
              </a:rPr>
              <a:t> </a:t>
            </a:r>
            <a:r>
              <a:rPr lang="en-IE" sz="2200" dirty="0" err="1">
                <a:solidFill>
                  <a:srgbClr val="404040"/>
                </a:solidFill>
              </a:rPr>
              <a:t>recunoscut</a:t>
            </a:r>
            <a:r>
              <a:rPr lang="en-IE" sz="2200" dirty="0">
                <a:solidFill>
                  <a:srgbClr val="404040"/>
                </a:solidFill>
              </a:rPr>
              <a:t> </a:t>
            </a:r>
            <a:r>
              <a:rPr lang="en-IE" sz="2200" dirty="0" err="1">
                <a:solidFill>
                  <a:srgbClr val="404040"/>
                </a:solidFill>
              </a:rPr>
              <a:t>că</a:t>
            </a:r>
            <a:r>
              <a:rPr lang="en-IE" sz="2200" dirty="0">
                <a:solidFill>
                  <a:srgbClr val="404040"/>
                </a:solidFill>
              </a:rPr>
              <a:t> </a:t>
            </a:r>
            <a:r>
              <a:rPr lang="en-IE" sz="2200" dirty="0" err="1">
                <a:solidFill>
                  <a:srgbClr val="404040"/>
                </a:solidFill>
              </a:rPr>
              <a:t>problema</a:t>
            </a:r>
            <a:r>
              <a:rPr lang="en-IE" sz="2200" dirty="0">
                <a:solidFill>
                  <a:srgbClr val="404040"/>
                </a:solidFill>
              </a:rPr>
              <a:t> </a:t>
            </a:r>
            <a:r>
              <a:rPr lang="en-IE" sz="2200" dirty="0" err="1">
                <a:solidFill>
                  <a:srgbClr val="404040"/>
                </a:solidFill>
              </a:rPr>
              <a:t>sărăciei</a:t>
            </a:r>
            <a:r>
              <a:rPr lang="en-IE" sz="2200" dirty="0">
                <a:solidFill>
                  <a:srgbClr val="404040"/>
                </a:solidFill>
              </a:rPr>
              <a:t> </a:t>
            </a:r>
            <a:r>
              <a:rPr lang="en-IE" sz="2200" dirty="0" err="1">
                <a:solidFill>
                  <a:srgbClr val="404040"/>
                </a:solidFill>
              </a:rPr>
              <a:t>și</a:t>
            </a:r>
            <a:r>
              <a:rPr lang="en-IE" sz="2200" dirty="0">
                <a:solidFill>
                  <a:srgbClr val="404040"/>
                </a:solidFill>
              </a:rPr>
              <a:t> </a:t>
            </a:r>
            <a:r>
              <a:rPr lang="en-IE" sz="2200" dirty="0" err="1">
                <a:solidFill>
                  <a:srgbClr val="404040"/>
                </a:solidFill>
              </a:rPr>
              <a:t>alte</a:t>
            </a:r>
            <a:r>
              <a:rPr lang="en-IE" sz="2200" dirty="0">
                <a:solidFill>
                  <a:srgbClr val="404040"/>
                </a:solidFill>
              </a:rPr>
              <a:t> </a:t>
            </a:r>
            <a:r>
              <a:rPr lang="en-IE" sz="2200" dirty="0" err="1">
                <a:solidFill>
                  <a:srgbClr val="404040"/>
                </a:solidFill>
              </a:rPr>
              <a:t>suferințe</a:t>
            </a:r>
            <a:r>
              <a:rPr lang="en-IE" sz="2200" dirty="0">
                <a:solidFill>
                  <a:srgbClr val="404040"/>
                </a:solidFill>
              </a:rPr>
              <a:t> pot fi </a:t>
            </a:r>
            <a:r>
              <a:rPr lang="en-IE" sz="2200" dirty="0" err="1">
                <a:solidFill>
                  <a:srgbClr val="404040"/>
                </a:solidFill>
              </a:rPr>
              <a:t>rezolvate</a:t>
            </a:r>
            <a:r>
              <a:rPr lang="en-IE" sz="2200" dirty="0">
                <a:solidFill>
                  <a:srgbClr val="404040"/>
                </a:solidFill>
              </a:rPr>
              <a:t> </a:t>
            </a:r>
            <a:r>
              <a:rPr lang="en-IE" sz="2200" dirty="0" err="1">
                <a:solidFill>
                  <a:srgbClr val="404040"/>
                </a:solidFill>
              </a:rPr>
              <a:t>prin</a:t>
            </a:r>
            <a:r>
              <a:rPr lang="en-IE" sz="2200" dirty="0">
                <a:solidFill>
                  <a:srgbClr val="404040"/>
                </a:solidFill>
              </a:rPr>
              <a:t> </a:t>
            </a:r>
            <a:r>
              <a:rPr lang="en-IE" sz="2200" dirty="0" err="1">
                <a:solidFill>
                  <a:srgbClr val="404040"/>
                </a:solidFill>
              </a:rPr>
              <a:t>educație</a:t>
            </a:r>
            <a:r>
              <a:rPr lang="en-IE" sz="2200" dirty="0">
                <a:solidFill>
                  <a:srgbClr val="404040"/>
                </a:solidFill>
              </a:rPr>
              <a:t>, </a:t>
            </a:r>
            <a:r>
              <a:rPr lang="en-IE" sz="2200" dirty="0" err="1">
                <a:solidFill>
                  <a:srgbClr val="404040"/>
                </a:solidFill>
              </a:rPr>
              <a:t>sănătate</a:t>
            </a:r>
            <a:r>
              <a:rPr lang="en-IE" sz="2200" dirty="0">
                <a:solidFill>
                  <a:srgbClr val="404040"/>
                </a:solidFill>
              </a:rPr>
              <a:t>, </a:t>
            </a:r>
            <a:r>
              <a:rPr lang="en-IE" sz="2200" dirty="0" err="1">
                <a:solidFill>
                  <a:srgbClr val="404040"/>
                </a:solidFill>
              </a:rPr>
              <a:t>reducerea</a:t>
            </a:r>
            <a:r>
              <a:rPr lang="en-IE" sz="2200" dirty="0">
                <a:solidFill>
                  <a:srgbClr val="404040"/>
                </a:solidFill>
              </a:rPr>
              <a:t> </a:t>
            </a:r>
            <a:r>
              <a:rPr lang="en-IE" sz="2200" dirty="0" err="1">
                <a:solidFill>
                  <a:srgbClr val="404040"/>
                </a:solidFill>
              </a:rPr>
              <a:t>inegalităților</a:t>
            </a:r>
            <a:r>
              <a:rPr lang="en-IE" sz="2200" dirty="0">
                <a:solidFill>
                  <a:srgbClr val="404040"/>
                </a:solidFill>
              </a:rPr>
              <a:t> care </a:t>
            </a:r>
            <a:r>
              <a:rPr lang="en-IE" sz="2200" dirty="0" err="1">
                <a:solidFill>
                  <a:srgbClr val="404040"/>
                </a:solidFill>
              </a:rPr>
              <a:t>ar</a:t>
            </a:r>
            <a:r>
              <a:rPr lang="en-IE" sz="2200" dirty="0">
                <a:solidFill>
                  <a:srgbClr val="404040"/>
                </a:solidFill>
              </a:rPr>
              <a:t> </a:t>
            </a:r>
            <a:r>
              <a:rPr lang="en-IE" sz="2200" dirty="0" err="1">
                <a:solidFill>
                  <a:srgbClr val="404040"/>
                </a:solidFill>
              </a:rPr>
              <a:t>impulsiona</a:t>
            </a:r>
            <a:r>
              <a:rPr lang="en-IE" sz="2200" dirty="0">
                <a:solidFill>
                  <a:srgbClr val="404040"/>
                </a:solidFill>
              </a:rPr>
              <a:t> </a:t>
            </a:r>
            <a:r>
              <a:rPr lang="en-IE" sz="2200" dirty="0" err="1">
                <a:solidFill>
                  <a:srgbClr val="404040"/>
                </a:solidFill>
              </a:rPr>
              <a:t>creșterea</a:t>
            </a:r>
            <a:r>
              <a:rPr lang="en-IE" sz="2200" dirty="0">
                <a:solidFill>
                  <a:srgbClr val="404040"/>
                </a:solidFill>
              </a:rPr>
              <a:t> </a:t>
            </a:r>
            <a:r>
              <a:rPr lang="en-IE" sz="2200" dirty="0" err="1">
                <a:solidFill>
                  <a:srgbClr val="404040"/>
                </a:solidFill>
              </a:rPr>
              <a:t>economică</a:t>
            </a:r>
            <a:r>
              <a:rPr lang="en-IE" sz="2200" dirty="0">
                <a:solidFill>
                  <a:srgbClr val="404040"/>
                </a:solidFill>
              </a:rPr>
              <a:t> – </a:t>
            </a:r>
            <a:r>
              <a:rPr lang="en-IE" sz="2200" dirty="0" err="1">
                <a:solidFill>
                  <a:srgbClr val="404040"/>
                </a:solidFill>
              </a:rPr>
              <a:t>în</a:t>
            </a:r>
            <a:r>
              <a:rPr lang="en-IE" sz="2200" dirty="0">
                <a:solidFill>
                  <a:srgbClr val="404040"/>
                </a:solidFill>
              </a:rPr>
              <a:t> </a:t>
            </a:r>
            <a:r>
              <a:rPr lang="en-IE" sz="2200" dirty="0" err="1">
                <a:solidFill>
                  <a:srgbClr val="404040"/>
                </a:solidFill>
              </a:rPr>
              <a:t>același</a:t>
            </a:r>
            <a:r>
              <a:rPr lang="en-IE" sz="2200" dirty="0">
                <a:solidFill>
                  <a:srgbClr val="404040"/>
                </a:solidFill>
              </a:rPr>
              <a:t> </a:t>
            </a:r>
            <a:r>
              <a:rPr lang="en-IE" sz="2200" dirty="0" err="1">
                <a:solidFill>
                  <a:srgbClr val="404040"/>
                </a:solidFill>
              </a:rPr>
              <a:t>timp</a:t>
            </a:r>
            <a:r>
              <a:rPr lang="en-IE" sz="2200" dirty="0">
                <a:solidFill>
                  <a:srgbClr val="404040"/>
                </a:solidFill>
              </a:rPr>
              <a:t> </a:t>
            </a:r>
            <a:endParaRPr sz="2200" dirty="0">
              <a:solidFill>
                <a:srgbClr val="404040"/>
              </a:solidFill>
            </a:endParaRPr>
          </a:p>
          <a:p>
            <a:pPr marL="0" lvl="0" indent="0" algn="ctr" rtl="0">
              <a:spcBef>
                <a:spcPts val="0"/>
              </a:spcBef>
              <a:spcAft>
                <a:spcPts val="0"/>
              </a:spcAft>
              <a:buClr>
                <a:schemeClr val="dk1"/>
              </a:buClr>
              <a:buSzPts val="1100"/>
              <a:buFont typeface="Arial"/>
              <a:buNone/>
            </a:pPr>
            <a:r>
              <a:rPr lang="en-IE" sz="2200" dirty="0" err="1">
                <a:solidFill>
                  <a:srgbClr val="404040"/>
                </a:solidFill>
              </a:rPr>
              <a:t>în</a:t>
            </a:r>
            <a:r>
              <a:rPr lang="en-IE" sz="2200" dirty="0">
                <a:solidFill>
                  <a:srgbClr val="404040"/>
                </a:solidFill>
              </a:rPr>
              <a:t> care </a:t>
            </a:r>
            <a:r>
              <a:rPr lang="en-IE" sz="2200" dirty="0" err="1">
                <a:solidFill>
                  <a:srgbClr val="404040"/>
                </a:solidFill>
              </a:rPr>
              <a:t>trebuie</a:t>
            </a:r>
            <a:r>
              <a:rPr lang="en-IE" sz="2200" dirty="0">
                <a:solidFill>
                  <a:srgbClr val="404040"/>
                </a:solidFill>
              </a:rPr>
              <a:t> </a:t>
            </a:r>
            <a:r>
              <a:rPr lang="en-IE" sz="2200" dirty="0" err="1">
                <a:solidFill>
                  <a:srgbClr val="404040"/>
                </a:solidFill>
              </a:rPr>
              <a:t>să</a:t>
            </a:r>
            <a:r>
              <a:rPr lang="en-IE" sz="2200" dirty="0">
                <a:solidFill>
                  <a:srgbClr val="404040"/>
                </a:solidFill>
              </a:rPr>
              <a:t> ne </a:t>
            </a:r>
            <a:r>
              <a:rPr lang="en-IE" sz="2200" dirty="0" err="1">
                <a:solidFill>
                  <a:srgbClr val="404040"/>
                </a:solidFill>
              </a:rPr>
              <a:t>interesăm</a:t>
            </a:r>
            <a:r>
              <a:rPr lang="en-IE" sz="2200" dirty="0">
                <a:solidFill>
                  <a:srgbClr val="404040"/>
                </a:solidFill>
              </a:rPr>
              <a:t> </a:t>
            </a:r>
            <a:r>
              <a:rPr lang="en-IE" sz="2200" dirty="0" err="1">
                <a:solidFill>
                  <a:srgbClr val="404040"/>
                </a:solidFill>
              </a:rPr>
              <a:t>și</a:t>
            </a:r>
            <a:r>
              <a:rPr lang="en-IE" sz="2200" dirty="0">
                <a:solidFill>
                  <a:srgbClr val="404040"/>
                </a:solidFill>
              </a:rPr>
              <a:t> de </a:t>
            </a:r>
            <a:r>
              <a:rPr lang="en-IE" sz="2200" dirty="0" err="1">
                <a:solidFill>
                  <a:srgbClr val="404040"/>
                </a:solidFill>
              </a:rPr>
              <a:t>modificările</a:t>
            </a:r>
            <a:r>
              <a:rPr lang="en-IE" sz="2200" dirty="0">
                <a:solidFill>
                  <a:srgbClr val="404040"/>
                </a:solidFill>
              </a:rPr>
              <a:t> </a:t>
            </a:r>
            <a:r>
              <a:rPr lang="en-IE" sz="2200" dirty="0" err="1">
                <a:solidFill>
                  <a:srgbClr val="404040"/>
                </a:solidFill>
              </a:rPr>
              <a:t>climatice</a:t>
            </a:r>
            <a:r>
              <a:rPr lang="en-IE" sz="2200" dirty="0">
                <a:solidFill>
                  <a:srgbClr val="404040"/>
                </a:solidFill>
              </a:rPr>
              <a:t> </a:t>
            </a:r>
            <a:r>
              <a:rPr lang="en-IE" sz="2200" dirty="0" err="1">
                <a:solidFill>
                  <a:srgbClr val="404040"/>
                </a:solidFill>
              </a:rPr>
              <a:t>și</a:t>
            </a:r>
            <a:r>
              <a:rPr lang="en-IE" sz="2200" dirty="0">
                <a:solidFill>
                  <a:srgbClr val="404040"/>
                </a:solidFill>
              </a:rPr>
              <a:t> </a:t>
            </a:r>
            <a:r>
              <a:rPr lang="en-IE" sz="2200" dirty="0" err="1">
                <a:solidFill>
                  <a:srgbClr val="404040"/>
                </a:solidFill>
              </a:rPr>
              <a:t>să</a:t>
            </a:r>
            <a:r>
              <a:rPr lang="en-IE" sz="2200" dirty="0">
                <a:solidFill>
                  <a:srgbClr val="404040"/>
                </a:solidFill>
              </a:rPr>
              <a:t> ne </a:t>
            </a:r>
            <a:r>
              <a:rPr lang="en-IE" sz="2200" dirty="0" err="1">
                <a:solidFill>
                  <a:srgbClr val="404040"/>
                </a:solidFill>
              </a:rPr>
              <a:t>străduim</a:t>
            </a:r>
            <a:r>
              <a:rPr lang="en-IE" sz="2200" dirty="0">
                <a:solidFill>
                  <a:srgbClr val="404040"/>
                </a:solidFill>
              </a:rPr>
              <a:t> </a:t>
            </a:r>
            <a:r>
              <a:rPr lang="en-IE" sz="2200" dirty="0" err="1">
                <a:solidFill>
                  <a:srgbClr val="404040"/>
                </a:solidFill>
              </a:rPr>
              <a:t>să</a:t>
            </a:r>
            <a:r>
              <a:rPr lang="en-IE" sz="2200" dirty="0">
                <a:solidFill>
                  <a:srgbClr val="404040"/>
                </a:solidFill>
              </a:rPr>
              <a:t> ne </a:t>
            </a:r>
            <a:r>
              <a:rPr lang="en-IE" sz="2200" dirty="0" err="1">
                <a:solidFill>
                  <a:srgbClr val="404040"/>
                </a:solidFill>
              </a:rPr>
              <a:t>salvăm</a:t>
            </a:r>
            <a:r>
              <a:rPr lang="en-IE" sz="2200" dirty="0">
                <a:solidFill>
                  <a:srgbClr val="404040"/>
                </a:solidFill>
              </a:rPr>
              <a:t> </a:t>
            </a:r>
            <a:r>
              <a:rPr lang="en-IE" sz="2200" dirty="0" err="1">
                <a:solidFill>
                  <a:srgbClr val="404040"/>
                </a:solidFill>
              </a:rPr>
              <a:t>oceanele</a:t>
            </a:r>
            <a:r>
              <a:rPr lang="en-IE" sz="2200" dirty="0">
                <a:solidFill>
                  <a:srgbClr val="404040"/>
                </a:solidFill>
              </a:rPr>
              <a:t> </a:t>
            </a:r>
            <a:r>
              <a:rPr lang="en-IE" sz="2200" dirty="0" err="1">
                <a:solidFill>
                  <a:srgbClr val="404040"/>
                </a:solidFill>
              </a:rPr>
              <a:t>și</a:t>
            </a:r>
            <a:r>
              <a:rPr lang="en-IE" sz="2200" dirty="0">
                <a:solidFill>
                  <a:srgbClr val="404040"/>
                </a:solidFill>
              </a:rPr>
              <a:t> </a:t>
            </a:r>
            <a:r>
              <a:rPr lang="en-IE" sz="2200" dirty="0" err="1">
                <a:solidFill>
                  <a:srgbClr val="404040"/>
                </a:solidFill>
              </a:rPr>
              <a:t>pădurile</a:t>
            </a:r>
            <a:r>
              <a:rPr lang="en-IE" sz="2200" dirty="0">
                <a:solidFill>
                  <a:srgbClr val="404040"/>
                </a:solidFill>
              </a:rPr>
              <a:t>. </a:t>
            </a:r>
            <a:endParaRPr sz="2200" dirty="0">
              <a:solidFill>
                <a:srgbClr val="404040"/>
              </a:solidFill>
            </a:endParaRPr>
          </a:p>
          <a:p>
            <a:pPr marL="0" lvl="0" indent="0" algn="ctr" rtl="0">
              <a:lnSpc>
                <a:spcPct val="90000"/>
              </a:lnSpc>
              <a:spcBef>
                <a:spcPts val="0"/>
              </a:spcBef>
              <a:spcAft>
                <a:spcPts val="0"/>
              </a:spcAft>
              <a:buClr>
                <a:srgbClr val="3F3F3F"/>
              </a:buClr>
              <a:buSzPts val="2400"/>
              <a:buNone/>
            </a:pPr>
            <a:r>
              <a:rPr lang="en-IE" sz="2200" dirty="0">
                <a:solidFill>
                  <a:srgbClr val="404040"/>
                </a:solidFill>
              </a:rPr>
              <a:t> </a:t>
            </a:r>
            <a:endParaRPr dirty="0"/>
          </a:p>
        </p:txBody>
      </p:sp>
      <p:pic>
        <p:nvPicPr>
          <p:cNvPr id="447" name="Google Shape;447;p8" descr="Article 24 - Education | United Nations Enable"/>
          <p:cNvPicPr preferRelativeResize="0"/>
          <p:nvPr/>
        </p:nvPicPr>
        <p:blipFill rotWithShape="1">
          <a:blip r:embed="rId5">
            <a:alphaModFix/>
          </a:blip>
          <a:srcRect/>
          <a:stretch/>
        </p:blipFill>
        <p:spPr>
          <a:xfrm>
            <a:off x="7978086" y="111225"/>
            <a:ext cx="2887663" cy="814294"/>
          </a:xfrm>
          <a:prstGeom prst="rect">
            <a:avLst/>
          </a:prstGeom>
          <a:noFill/>
          <a:ln>
            <a:noFill/>
          </a:ln>
        </p:spPr>
      </p:pic>
      <p:pic>
        <p:nvPicPr>
          <p:cNvPr id="448" name="Google Shape;448;p8" descr="Communications materials – United Nations Sustainable Development"/>
          <p:cNvPicPr preferRelativeResize="0"/>
          <p:nvPr/>
        </p:nvPicPr>
        <p:blipFill rotWithShape="1">
          <a:blip r:embed="rId6">
            <a:alphaModFix/>
          </a:blip>
          <a:srcRect/>
          <a:stretch/>
        </p:blipFill>
        <p:spPr>
          <a:xfrm>
            <a:off x="1749542" y="684923"/>
            <a:ext cx="1337413" cy="1147949"/>
          </a:xfrm>
          <a:prstGeom prst="rect">
            <a:avLst/>
          </a:prstGeom>
          <a:noFill/>
          <a:ln>
            <a:noFill/>
          </a:ln>
        </p:spPr>
      </p:pic>
      <p:sp>
        <p:nvSpPr>
          <p:cNvPr id="449" name="Google Shape;449;p8"/>
          <p:cNvSpPr txBox="1">
            <a:spLocks noGrp="1"/>
          </p:cNvSpPr>
          <p:nvPr>
            <p:ph type="body" idx="1"/>
          </p:nvPr>
        </p:nvSpPr>
        <p:spPr>
          <a:xfrm>
            <a:off x="7652108" y="958336"/>
            <a:ext cx="3981452" cy="697353"/>
          </a:xfrm>
          <a:prstGeom prst="rect">
            <a:avLst/>
          </a:prstGeom>
          <a:noFill/>
          <a:ln>
            <a:noFill/>
          </a:ln>
        </p:spPr>
        <p:txBody>
          <a:bodyPr spcFirstLastPara="1" wrap="square" lIns="91425" tIns="45700" rIns="91425" bIns="45700" anchor="ctr" anchorCtr="0">
            <a:normAutofit fontScale="77500" lnSpcReduction="20000"/>
          </a:bodyPr>
          <a:lstStyle/>
          <a:p>
            <a:pPr marL="0" lvl="0" indent="0" algn="ctr" rtl="0">
              <a:lnSpc>
                <a:spcPct val="90000"/>
              </a:lnSpc>
              <a:spcBef>
                <a:spcPts val="0"/>
              </a:spcBef>
              <a:spcAft>
                <a:spcPts val="0"/>
              </a:spcAft>
              <a:buClr>
                <a:srgbClr val="009FD8"/>
              </a:buClr>
              <a:buSzPct val="100000"/>
              <a:buNone/>
            </a:pPr>
            <a:r>
              <a:rPr lang="en-IE" b="1">
                <a:solidFill>
                  <a:srgbClr val="009FD8"/>
                </a:solidFill>
              </a:rPr>
              <a:t>17 Probleme globale urgente </a:t>
            </a:r>
            <a:endParaRPr/>
          </a:p>
        </p:txBody>
      </p:sp>
      <p:pic>
        <p:nvPicPr>
          <p:cNvPr id="450" name="Google Shape;450;p8"/>
          <p:cNvPicPr preferRelativeResize="0"/>
          <p:nvPr/>
        </p:nvPicPr>
        <p:blipFill rotWithShape="1">
          <a:blip r:embed="rId7">
            <a:alphaModFix/>
          </a:blip>
          <a:srcRect l="-1" r="1309" b="2830"/>
          <a:stretch/>
        </p:blipFill>
        <p:spPr>
          <a:xfrm>
            <a:off x="1315383" y="2261164"/>
            <a:ext cx="5203112" cy="251906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9"/>
          <p:cNvSpPr txBox="1">
            <a:spLocks noGrp="1"/>
          </p:cNvSpPr>
          <p:nvPr>
            <p:ph type="body" idx="3"/>
          </p:nvPr>
        </p:nvSpPr>
        <p:spPr>
          <a:xfrm>
            <a:off x="1005480" y="580090"/>
            <a:ext cx="8733600" cy="986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ED2A59"/>
              </a:buClr>
              <a:buSzPts val="3600"/>
              <a:buNone/>
            </a:pPr>
            <a:r>
              <a:rPr lang="en-IE" b="1">
                <a:solidFill>
                  <a:srgbClr val="ED2A59"/>
                </a:solidFill>
              </a:rPr>
              <a:t>Top 17 Probleme globale &amp; Obiective</a:t>
            </a:r>
            <a:endParaRPr/>
          </a:p>
        </p:txBody>
      </p:sp>
      <p:pic>
        <p:nvPicPr>
          <p:cNvPr id="456" name="Google Shape;456;p9">
            <a:hlinkClick r:id="rId3"/>
          </p:cNvPr>
          <p:cNvPicPr preferRelativeResize="0"/>
          <p:nvPr/>
        </p:nvPicPr>
        <p:blipFill rotWithShape="1">
          <a:blip r:embed="rId4">
            <a:alphaModFix/>
          </a:blip>
          <a:srcRect/>
          <a:stretch/>
        </p:blipFill>
        <p:spPr>
          <a:xfrm>
            <a:off x="5268276" y="1560317"/>
            <a:ext cx="1751351" cy="1800000"/>
          </a:xfrm>
          <a:prstGeom prst="rect">
            <a:avLst/>
          </a:prstGeom>
          <a:noFill/>
          <a:ln>
            <a:noFill/>
          </a:ln>
        </p:spPr>
      </p:pic>
      <p:pic>
        <p:nvPicPr>
          <p:cNvPr id="457" name="Google Shape;457;p9">
            <a:hlinkClick r:id="rId5"/>
          </p:cNvPr>
          <p:cNvPicPr preferRelativeResize="0"/>
          <p:nvPr/>
        </p:nvPicPr>
        <p:blipFill rotWithShape="1">
          <a:blip r:embed="rId6">
            <a:alphaModFix/>
          </a:blip>
          <a:srcRect/>
          <a:stretch/>
        </p:blipFill>
        <p:spPr>
          <a:xfrm>
            <a:off x="7540618" y="1566350"/>
            <a:ext cx="1814173" cy="1800000"/>
          </a:xfrm>
          <a:prstGeom prst="rect">
            <a:avLst/>
          </a:prstGeom>
          <a:noFill/>
          <a:ln>
            <a:noFill/>
          </a:ln>
        </p:spPr>
      </p:pic>
      <p:pic>
        <p:nvPicPr>
          <p:cNvPr id="458" name="Google Shape;458;p9">
            <a:hlinkClick r:id="rId7"/>
          </p:cNvPr>
          <p:cNvPicPr preferRelativeResize="0"/>
          <p:nvPr/>
        </p:nvPicPr>
        <p:blipFill rotWithShape="1">
          <a:blip r:embed="rId8">
            <a:alphaModFix/>
          </a:blip>
          <a:srcRect/>
          <a:stretch/>
        </p:blipFill>
        <p:spPr>
          <a:xfrm>
            <a:off x="9875782" y="1560317"/>
            <a:ext cx="1778906" cy="1800000"/>
          </a:xfrm>
          <a:prstGeom prst="rect">
            <a:avLst/>
          </a:prstGeom>
          <a:noFill/>
          <a:ln>
            <a:noFill/>
          </a:ln>
        </p:spPr>
      </p:pic>
      <p:sp>
        <p:nvSpPr>
          <p:cNvPr id="459" name="Google Shape;459;p9"/>
          <p:cNvSpPr txBox="1"/>
          <p:nvPr/>
        </p:nvSpPr>
        <p:spPr>
          <a:xfrm>
            <a:off x="208805" y="3530112"/>
            <a:ext cx="2768400" cy="3267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IE" sz="1800" b="1">
                <a:solidFill>
                  <a:srgbClr val="E5233D"/>
                </a:solidFill>
                <a:latin typeface="Calibri"/>
                <a:ea typeface="Calibri"/>
                <a:cs typeface="Calibri"/>
                <a:sym typeface="Calibri"/>
              </a:rPr>
              <a:t>Sărăcia - </a:t>
            </a:r>
            <a:r>
              <a:rPr lang="en-IE" sz="1800" b="1">
                <a:solidFill>
                  <a:srgbClr val="FF0000"/>
                </a:solidFill>
                <a:latin typeface="Calibri"/>
                <a:ea typeface="Calibri"/>
                <a:cs typeface="Calibri"/>
                <a:sym typeface="Calibri"/>
              </a:rPr>
              <a:t> </a:t>
            </a:r>
            <a:r>
              <a:rPr lang="en-IE" sz="1800">
                <a:solidFill>
                  <a:srgbClr val="404040"/>
                </a:solidFill>
                <a:latin typeface="Calibri"/>
                <a:ea typeface="Calibri"/>
                <a:cs typeface="Calibri"/>
                <a:sym typeface="Calibri"/>
              </a:rPr>
              <a:t>să i se pună capăt în toate formele ei: acces inadecvat la apa potabilă, alimentație nutrițională, lipsa accesului la locuri de muncă, educație, lipsa infrastructurii sau existența conflictelor.</a:t>
            </a:r>
            <a:endParaRPr sz="1800">
              <a:solidFill>
                <a:srgbClr val="404040"/>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1800" b="1">
              <a:solidFill>
                <a:srgbClr val="E5233D"/>
              </a:solidFill>
              <a:latin typeface="Calibri"/>
              <a:ea typeface="Calibri"/>
              <a:cs typeface="Calibri"/>
              <a:sym typeface="Calibri"/>
            </a:endParaRPr>
          </a:p>
          <a:p>
            <a:pPr marL="0" marR="0" lvl="0" indent="0" algn="ctr" rtl="0">
              <a:spcBef>
                <a:spcPts val="0"/>
              </a:spcBef>
              <a:spcAft>
                <a:spcPts val="0"/>
              </a:spcAft>
              <a:buNone/>
            </a:pPr>
            <a:endParaRPr sz="2000" b="1">
              <a:solidFill>
                <a:srgbClr val="E5233D"/>
              </a:solidFill>
              <a:latin typeface="Calibri"/>
              <a:ea typeface="Calibri"/>
              <a:cs typeface="Calibri"/>
              <a:sym typeface="Calibri"/>
            </a:endParaRPr>
          </a:p>
        </p:txBody>
      </p:sp>
      <p:pic>
        <p:nvPicPr>
          <p:cNvPr id="460" name="Google Shape;460;p9">
            <a:hlinkClick r:id="rId9"/>
          </p:cNvPr>
          <p:cNvPicPr preferRelativeResize="0"/>
          <p:nvPr/>
        </p:nvPicPr>
        <p:blipFill rotWithShape="1">
          <a:blip r:embed="rId10">
            <a:alphaModFix/>
          </a:blip>
          <a:srcRect/>
          <a:stretch/>
        </p:blipFill>
        <p:spPr>
          <a:xfrm>
            <a:off x="730509" y="1527889"/>
            <a:ext cx="1822500" cy="1800000"/>
          </a:xfrm>
          <a:prstGeom prst="rect">
            <a:avLst/>
          </a:prstGeom>
          <a:noFill/>
          <a:ln>
            <a:noFill/>
          </a:ln>
        </p:spPr>
      </p:pic>
      <p:pic>
        <p:nvPicPr>
          <p:cNvPr id="461" name="Google Shape;461;p9">
            <a:hlinkClick r:id="rId11"/>
          </p:cNvPr>
          <p:cNvPicPr preferRelativeResize="0"/>
          <p:nvPr/>
        </p:nvPicPr>
        <p:blipFill rotWithShape="1">
          <a:blip r:embed="rId12">
            <a:alphaModFix/>
          </a:blip>
          <a:srcRect/>
          <a:stretch/>
        </p:blipFill>
        <p:spPr>
          <a:xfrm>
            <a:off x="3048001" y="1560317"/>
            <a:ext cx="1725283" cy="1800000"/>
          </a:xfrm>
          <a:prstGeom prst="rect">
            <a:avLst/>
          </a:prstGeom>
          <a:noFill/>
          <a:ln>
            <a:noFill/>
          </a:ln>
        </p:spPr>
      </p:pic>
      <p:sp>
        <p:nvSpPr>
          <p:cNvPr id="462" name="Google Shape;462;p9"/>
          <p:cNvSpPr txBox="1"/>
          <p:nvPr/>
        </p:nvSpPr>
        <p:spPr>
          <a:xfrm>
            <a:off x="2977132" y="3552668"/>
            <a:ext cx="2183400" cy="3586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IE" sz="2000" b="1">
                <a:solidFill>
                  <a:srgbClr val="DDA73A"/>
                </a:solidFill>
                <a:latin typeface="Calibri"/>
                <a:ea typeface="Calibri"/>
                <a:cs typeface="Calibri"/>
                <a:sym typeface="Calibri"/>
              </a:rPr>
              <a:t>Foamete –</a:t>
            </a:r>
            <a:r>
              <a:rPr lang="en-IE" sz="2000" b="1">
                <a:solidFill>
                  <a:srgbClr val="FF0000"/>
                </a:solidFill>
                <a:latin typeface="Calibri"/>
                <a:ea typeface="Calibri"/>
                <a:cs typeface="Calibri"/>
                <a:sym typeface="Calibri"/>
              </a:rPr>
              <a:t> </a:t>
            </a:r>
            <a:r>
              <a:rPr lang="en-IE" sz="2000">
                <a:solidFill>
                  <a:srgbClr val="404040"/>
                </a:solidFill>
                <a:latin typeface="Calibri"/>
                <a:ea typeface="Calibri"/>
                <a:cs typeface="Calibri"/>
                <a:sym typeface="Calibri"/>
              </a:rPr>
              <a:t>să se atingă securitatea alimentară și nutriția îmbunătățită și să promovăm agricultura sustenabilă. </a:t>
            </a:r>
            <a:endParaRPr sz="2000">
              <a:solidFill>
                <a:srgbClr val="404040"/>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2000" b="1">
              <a:solidFill>
                <a:srgbClr val="DDA73A"/>
              </a:solidFill>
              <a:latin typeface="Calibri"/>
              <a:ea typeface="Calibri"/>
              <a:cs typeface="Calibri"/>
              <a:sym typeface="Calibri"/>
            </a:endParaRPr>
          </a:p>
          <a:p>
            <a:pPr marL="0" marR="0" lvl="0" indent="0" algn="ctr" rtl="0">
              <a:spcBef>
                <a:spcPts val="0"/>
              </a:spcBef>
              <a:spcAft>
                <a:spcPts val="0"/>
              </a:spcAft>
              <a:buNone/>
            </a:pPr>
            <a:endParaRPr sz="2000" b="1">
              <a:solidFill>
                <a:srgbClr val="DDA73A"/>
              </a:solidFill>
              <a:latin typeface="Calibri"/>
              <a:ea typeface="Calibri"/>
              <a:cs typeface="Calibri"/>
              <a:sym typeface="Calibri"/>
            </a:endParaRPr>
          </a:p>
        </p:txBody>
      </p:sp>
      <p:sp>
        <p:nvSpPr>
          <p:cNvPr id="463" name="Google Shape;463;p9"/>
          <p:cNvSpPr txBox="1"/>
          <p:nvPr/>
        </p:nvSpPr>
        <p:spPr>
          <a:xfrm>
            <a:off x="5145784" y="3590803"/>
            <a:ext cx="1900500" cy="28782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IE" sz="2000" b="1">
                <a:solidFill>
                  <a:srgbClr val="4CA146"/>
                </a:solidFill>
                <a:latin typeface="Calibri"/>
                <a:ea typeface="Calibri"/>
                <a:cs typeface="Calibri"/>
                <a:sym typeface="Calibri"/>
              </a:rPr>
              <a:t>Bunăstare –</a:t>
            </a:r>
            <a:r>
              <a:rPr lang="en-IE" sz="2000" b="1">
                <a:solidFill>
                  <a:srgbClr val="FF0000"/>
                </a:solidFill>
                <a:latin typeface="Calibri"/>
                <a:ea typeface="Calibri"/>
                <a:cs typeface="Calibri"/>
                <a:sym typeface="Calibri"/>
              </a:rPr>
              <a:t> </a:t>
            </a:r>
            <a:r>
              <a:rPr lang="en-IE" sz="2000">
                <a:solidFill>
                  <a:srgbClr val="404040"/>
                </a:solidFill>
                <a:latin typeface="Calibri"/>
                <a:ea typeface="Calibri"/>
                <a:cs typeface="Calibri"/>
                <a:sym typeface="Calibri"/>
              </a:rPr>
              <a:t>să se asigure vieți sănătoase și bunăstare pentru toate vârstele. </a:t>
            </a:r>
            <a:endParaRPr sz="2000">
              <a:solidFill>
                <a:srgbClr val="404040"/>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2000" b="1">
              <a:solidFill>
                <a:srgbClr val="4CA146"/>
              </a:solidFill>
              <a:latin typeface="Calibri"/>
              <a:ea typeface="Calibri"/>
              <a:cs typeface="Calibri"/>
              <a:sym typeface="Calibri"/>
            </a:endParaRPr>
          </a:p>
          <a:p>
            <a:pPr marL="0" marR="0" lvl="0" indent="0" algn="ctr" rtl="0">
              <a:spcBef>
                <a:spcPts val="0"/>
              </a:spcBef>
              <a:spcAft>
                <a:spcPts val="0"/>
              </a:spcAft>
              <a:buNone/>
            </a:pPr>
            <a:endParaRPr sz="2000">
              <a:solidFill>
                <a:srgbClr val="3F3F3F"/>
              </a:solidFill>
              <a:latin typeface="Calibri"/>
              <a:ea typeface="Calibri"/>
              <a:cs typeface="Calibri"/>
              <a:sym typeface="Calibri"/>
            </a:endParaRPr>
          </a:p>
        </p:txBody>
      </p:sp>
      <p:sp>
        <p:nvSpPr>
          <p:cNvPr id="464" name="Google Shape;464;p9"/>
          <p:cNvSpPr txBox="1"/>
          <p:nvPr/>
        </p:nvSpPr>
        <p:spPr>
          <a:xfrm>
            <a:off x="7421578" y="3590803"/>
            <a:ext cx="2052300" cy="3940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IE" sz="2000" b="1">
                <a:solidFill>
                  <a:srgbClr val="C7212F"/>
                </a:solidFill>
                <a:latin typeface="Calibri"/>
                <a:ea typeface="Calibri"/>
                <a:cs typeface="Calibri"/>
                <a:sym typeface="Calibri"/>
              </a:rPr>
              <a:t>Educație - </a:t>
            </a:r>
            <a:r>
              <a:rPr lang="en-IE" sz="2000" b="1">
                <a:solidFill>
                  <a:srgbClr val="FF0000"/>
                </a:solidFill>
                <a:latin typeface="Calibri"/>
                <a:ea typeface="Calibri"/>
                <a:cs typeface="Calibri"/>
                <a:sym typeface="Calibri"/>
              </a:rPr>
              <a:t> </a:t>
            </a:r>
            <a:r>
              <a:rPr lang="en-IE" sz="2000">
                <a:solidFill>
                  <a:srgbClr val="404040"/>
                </a:solidFill>
                <a:latin typeface="Calibri"/>
                <a:ea typeface="Calibri"/>
                <a:cs typeface="Calibri"/>
                <a:sym typeface="Calibri"/>
              </a:rPr>
              <a:t>să se asigure educația inclusivă și echitabilă și să se promoveze oportunități de-a lungul întregii vieți, pentru toată lumea. </a:t>
            </a:r>
            <a:endParaRPr sz="2000">
              <a:solidFill>
                <a:srgbClr val="404040"/>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2000" b="1">
              <a:solidFill>
                <a:srgbClr val="C7212F"/>
              </a:solidFill>
              <a:latin typeface="Calibri"/>
              <a:ea typeface="Calibri"/>
              <a:cs typeface="Calibri"/>
              <a:sym typeface="Calibri"/>
            </a:endParaRPr>
          </a:p>
          <a:p>
            <a:pPr marL="0" marR="0" lvl="0" indent="0" algn="ctr" rtl="0">
              <a:spcBef>
                <a:spcPts val="0"/>
              </a:spcBef>
              <a:spcAft>
                <a:spcPts val="0"/>
              </a:spcAft>
              <a:buNone/>
            </a:pPr>
            <a:endParaRPr sz="2000" b="1">
              <a:solidFill>
                <a:srgbClr val="C7212F"/>
              </a:solidFill>
              <a:latin typeface="Calibri"/>
              <a:ea typeface="Calibri"/>
              <a:cs typeface="Calibri"/>
              <a:sym typeface="Calibri"/>
            </a:endParaRPr>
          </a:p>
        </p:txBody>
      </p:sp>
      <p:sp>
        <p:nvSpPr>
          <p:cNvPr id="465" name="Google Shape;465;p9"/>
          <p:cNvSpPr txBox="1"/>
          <p:nvPr/>
        </p:nvSpPr>
        <p:spPr>
          <a:xfrm>
            <a:off x="9739109" y="3622085"/>
            <a:ext cx="2052300" cy="25242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IE" sz="2000" b="1" dirty="0" err="1">
                <a:solidFill>
                  <a:srgbClr val="EF402D"/>
                </a:solidFill>
                <a:latin typeface="Calibri"/>
                <a:ea typeface="Calibri"/>
                <a:cs typeface="Calibri"/>
                <a:sym typeface="Calibri"/>
              </a:rPr>
              <a:t>Egalitate</a:t>
            </a:r>
            <a:r>
              <a:rPr lang="en-IE" sz="2000" b="1" dirty="0">
                <a:solidFill>
                  <a:srgbClr val="EF402D"/>
                </a:solidFill>
                <a:latin typeface="Calibri"/>
                <a:ea typeface="Calibri"/>
                <a:cs typeface="Calibri"/>
                <a:sym typeface="Calibri"/>
              </a:rPr>
              <a:t> - </a:t>
            </a:r>
            <a:r>
              <a:rPr lang="en-IE" sz="2000" b="1" dirty="0">
                <a:solidFill>
                  <a:srgbClr val="FF0000"/>
                </a:solidFill>
                <a:latin typeface="Calibri"/>
                <a:ea typeface="Calibri"/>
                <a:cs typeface="Calibri"/>
                <a:sym typeface="Calibri"/>
              </a:rPr>
              <a:t> </a:t>
            </a:r>
            <a:r>
              <a:rPr lang="en-IE" sz="2000" dirty="0" err="1">
                <a:solidFill>
                  <a:srgbClr val="404040"/>
                </a:solidFill>
                <a:latin typeface="Calibri"/>
                <a:ea typeface="Calibri"/>
                <a:cs typeface="Calibri"/>
                <a:sym typeface="Calibri"/>
              </a:rPr>
              <a:t>să</a:t>
            </a:r>
            <a:r>
              <a:rPr lang="en-IE" sz="2000" dirty="0">
                <a:solidFill>
                  <a:srgbClr val="404040"/>
                </a:solidFill>
                <a:latin typeface="Calibri"/>
                <a:ea typeface="Calibri"/>
                <a:cs typeface="Calibri"/>
                <a:sym typeface="Calibri"/>
              </a:rPr>
              <a:t> se </a:t>
            </a:r>
            <a:r>
              <a:rPr lang="en-IE" sz="2000" dirty="0" err="1">
                <a:solidFill>
                  <a:srgbClr val="404040"/>
                </a:solidFill>
                <a:latin typeface="Calibri"/>
                <a:ea typeface="Calibri"/>
                <a:cs typeface="Calibri"/>
                <a:sym typeface="Calibri"/>
              </a:rPr>
              <a:t>asigure</a:t>
            </a:r>
            <a:r>
              <a:rPr lang="en-IE" sz="2000" dirty="0">
                <a:solidFill>
                  <a:srgbClr val="404040"/>
                </a:solidFill>
                <a:latin typeface="Calibri"/>
                <a:ea typeface="Calibri"/>
                <a:cs typeface="Calibri"/>
                <a:sym typeface="Calibri"/>
              </a:rPr>
              <a:t> </a:t>
            </a:r>
            <a:r>
              <a:rPr lang="en-IE" sz="2000" dirty="0" err="1">
                <a:solidFill>
                  <a:srgbClr val="404040"/>
                </a:solidFill>
                <a:latin typeface="Calibri"/>
                <a:ea typeface="Calibri"/>
                <a:cs typeface="Calibri"/>
                <a:sym typeface="Calibri"/>
              </a:rPr>
              <a:t>egalitatea</a:t>
            </a:r>
            <a:r>
              <a:rPr lang="en-IE" sz="2000" dirty="0">
                <a:solidFill>
                  <a:srgbClr val="404040"/>
                </a:solidFill>
                <a:latin typeface="Calibri"/>
                <a:ea typeface="Calibri"/>
                <a:cs typeface="Calibri"/>
                <a:sym typeface="Calibri"/>
              </a:rPr>
              <a:t> de gen </a:t>
            </a:r>
            <a:r>
              <a:rPr lang="ro-RO" sz="2000" dirty="0" smtClean="0">
                <a:solidFill>
                  <a:srgbClr val="404040"/>
                </a:solidFill>
                <a:latin typeface="Calibri"/>
                <a:ea typeface="Calibri"/>
                <a:cs typeface="Calibri"/>
                <a:sym typeface="Calibri"/>
              </a:rPr>
              <a:t>ș</a:t>
            </a:r>
            <a:r>
              <a:rPr lang="en-IE" sz="2000" dirty="0" smtClean="0">
                <a:solidFill>
                  <a:srgbClr val="404040"/>
                </a:solidFill>
                <a:latin typeface="Calibri"/>
                <a:ea typeface="Calibri"/>
                <a:cs typeface="Calibri"/>
                <a:sym typeface="Calibri"/>
              </a:rPr>
              <a:t>i s</a:t>
            </a:r>
            <a:r>
              <a:rPr lang="ro-RO" sz="2000" dirty="0" smtClean="0">
                <a:solidFill>
                  <a:srgbClr val="404040"/>
                </a:solidFill>
                <a:latin typeface="Calibri"/>
                <a:ea typeface="Calibri"/>
                <a:cs typeface="Calibri"/>
                <a:sym typeface="Calibri"/>
              </a:rPr>
              <a:t>ă</a:t>
            </a:r>
            <a:r>
              <a:rPr lang="en-IE" sz="2000" dirty="0" smtClean="0">
                <a:solidFill>
                  <a:srgbClr val="404040"/>
                </a:solidFill>
                <a:latin typeface="Calibri"/>
                <a:ea typeface="Calibri"/>
                <a:cs typeface="Calibri"/>
                <a:sym typeface="Calibri"/>
              </a:rPr>
              <a:t> credit</a:t>
            </a:r>
            <a:r>
              <a:rPr lang="ro-RO" sz="2000" dirty="0" smtClean="0">
                <a:solidFill>
                  <a:srgbClr val="404040"/>
                </a:solidFill>
                <a:latin typeface="Calibri"/>
                <a:ea typeface="Calibri"/>
                <a:cs typeface="Calibri"/>
                <a:sym typeface="Calibri"/>
              </a:rPr>
              <a:t>ă</a:t>
            </a:r>
            <a:r>
              <a:rPr lang="en-IE" sz="2000" dirty="0" smtClean="0">
                <a:solidFill>
                  <a:srgbClr val="404040"/>
                </a:solidFill>
                <a:latin typeface="Calibri"/>
                <a:ea typeface="Calibri"/>
                <a:cs typeface="Calibri"/>
                <a:sym typeface="Calibri"/>
              </a:rPr>
              <a:t>m </a:t>
            </a:r>
            <a:r>
              <a:rPr lang="en-IE" sz="2000" dirty="0" err="1">
                <a:solidFill>
                  <a:srgbClr val="404040"/>
                </a:solidFill>
                <a:latin typeface="Calibri"/>
                <a:ea typeface="Calibri"/>
                <a:cs typeface="Calibri"/>
                <a:sym typeface="Calibri"/>
              </a:rPr>
              <a:t>femeile</a:t>
            </a:r>
            <a:r>
              <a:rPr lang="en-IE" sz="2000" dirty="0">
                <a:solidFill>
                  <a:srgbClr val="404040"/>
                </a:solidFill>
                <a:latin typeface="Calibri"/>
                <a:ea typeface="Calibri"/>
                <a:cs typeface="Calibri"/>
                <a:sym typeface="Calibri"/>
              </a:rPr>
              <a:t> </a:t>
            </a:r>
            <a:r>
              <a:rPr lang="en-IE" sz="2000" dirty="0" err="1">
                <a:solidFill>
                  <a:srgbClr val="404040"/>
                </a:solidFill>
                <a:latin typeface="Calibri"/>
                <a:ea typeface="Calibri"/>
                <a:cs typeface="Calibri"/>
                <a:sym typeface="Calibri"/>
              </a:rPr>
              <a:t>si</a:t>
            </a:r>
            <a:r>
              <a:rPr lang="en-IE" sz="2000" dirty="0">
                <a:solidFill>
                  <a:srgbClr val="404040"/>
                </a:solidFill>
                <a:latin typeface="Calibri"/>
                <a:ea typeface="Calibri"/>
                <a:cs typeface="Calibri"/>
                <a:sym typeface="Calibri"/>
              </a:rPr>
              <a:t> </a:t>
            </a:r>
            <a:r>
              <a:rPr lang="en-IE" sz="2000" dirty="0" err="1">
                <a:solidFill>
                  <a:srgbClr val="404040"/>
                </a:solidFill>
                <a:latin typeface="Calibri"/>
                <a:ea typeface="Calibri"/>
                <a:cs typeface="Calibri"/>
                <a:sym typeface="Calibri"/>
              </a:rPr>
              <a:t>fetele</a:t>
            </a:r>
            <a:r>
              <a:rPr lang="en-IE" sz="2000" dirty="0">
                <a:solidFill>
                  <a:srgbClr val="404040"/>
                </a:solidFill>
                <a:latin typeface="Calibri"/>
                <a:ea typeface="Calibri"/>
                <a:cs typeface="Calibri"/>
                <a:sym typeface="Calibri"/>
              </a:rPr>
              <a:t>. </a:t>
            </a:r>
            <a:endParaRPr sz="2000" dirty="0">
              <a:solidFill>
                <a:srgbClr val="404040"/>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2000" b="1" dirty="0">
              <a:solidFill>
                <a:srgbClr val="EF402D"/>
              </a:solidFill>
              <a:latin typeface="Calibri"/>
              <a:ea typeface="Calibri"/>
              <a:cs typeface="Calibri"/>
              <a:sym typeface="Calibri"/>
            </a:endParaRPr>
          </a:p>
          <a:p>
            <a:pPr marL="0" marR="0" lvl="0" indent="0" algn="ctr" rtl="0">
              <a:spcBef>
                <a:spcPts val="0"/>
              </a:spcBef>
              <a:spcAft>
                <a:spcPts val="0"/>
              </a:spcAft>
              <a:buNone/>
            </a:pPr>
            <a:endParaRPr sz="2000" b="1" dirty="0">
              <a:solidFill>
                <a:srgbClr val="EF402D"/>
              </a:solidFill>
              <a:latin typeface="Calibri"/>
              <a:ea typeface="Calibri"/>
              <a:cs typeface="Calibri"/>
              <a:sym typeface="Calibri"/>
            </a:endParaRPr>
          </a:p>
        </p:txBody>
      </p:sp>
      <p:pic>
        <p:nvPicPr>
          <p:cNvPr id="466" name="Google Shape;466;p9" descr="Article 24 - Education | United Nations Enable"/>
          <p:cNvPicPr preferRelativeResize="0"/>
          <p:nvPr/>
        </p:nvPicPr>
        <p:blipFill rotWithShape="1">
          <a:blip r:embed="rId13">
            <a:alphaModFix/>
          </a:blip>
          <a:srcRect/>
          <a:stretch/>
        </p:blipFill>
        <p:spPr>
          <a:xfrm>
            <a:off x="9173143" y="343581"/>
            <a:ext cx="2887663" cy="814294"/>
          </a:xfrm>
          <a:prstGeom prst="rect">
            <a:avLst/>
          </a:prstGeom>
          <a:noFill/>
          <a:ln>
            <a:noFill/>
          </a:ln>
        </p:spPr>
      </p:pic>
      <p:sp>
        <p:nvSpPr>
          <p:cNvPr id="467" name="Google Shape;467;p9"/>
          <p:cNvSpPr txBox="1"/>
          <p:nvPr/>
        </p:nvSpPr>
        <p:spPr>
          <a:xfrm>
            <a:off x="9423600" y="6012319"/>
            <a:ext cx="2768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1800" u="sng" dirty="0" err="1">
                <a:solidFill>
                  <a:schemeClr val="hlink"/>
                </a:solidFill>
                <a:latin typeface="Calibri"/>
                <a:ea typeface="Calibri"/>
                <a:cs typeface="Calibri"/>
                <a:sym typeface="Calibri"/>
                <a:hlinkClick r:id="rId14"/>
              </a:rPr>
              <a:t>Obiectivele</a:t>
            </a:r>
            <a:r>
              <a:rPr lang="en-IE" sz="1800" u="sng" dirty="0">
                <a:solidFill>
                  <a:schemeClr val="hlink"/>
                </a:solidFill>
                <a:latin typeface="Calibri"/>
                <a:ea typeface="Calibri"/>
                <a:cs typeface="Calibri"/>
                <a:sym typeface="Calibri"/>
                <a:hlinkClick r:id="rId14"/>
              </a:rPr>
              <a:t> </a:t>
            </a:r>
            <a:r>
              <a:rPr lang="en-IE" sz="1800" u="sng" dirty="0" err="1">
                <a:solidFill>
                  <a:schemeClr val="hlink"/>
                </a:solidFill>
                <a:latin typeface="Calibri"/>
                <a:ea typeface="Calibri"/>
                <a:cs typeface="Calibri"/>
                <a:sym typeface="Calibri"/>
                <a:hlinkClick r:id="rId14"/>
              </a:rPr>
              <a:t>Națiunilor</a:t>
            </a:r>
            <a:r>
              <a:rPr lang="en-IE" sz="1800" u="sng" dirty="0">
                <a:solidFill>
                  <a:schemeClr val="hlink"/>
                </a:solidFill>
                <a:latin typeface="Calibri"/>
                <a:ea typeface="Calibri"/>
                <a:cs typeface="Calibri"/>
                <a:sym typeface="Calibri"/>
                <a:hlinkClick r:id="rId14"/>
              </a:rPr>
              <a:t> Unite</a:t>
            </a:r>
            <a:r>
              <a:rPr lang="en-IE" sz="1800" u="sng" dirty="0">
                <a:solidFill>
                  <a:schemeClr val="dk1"/>
                </a:solidFill>
                <a:latin typeface="Calibri"/>
                <a:ea typeface="Calibri"/>
                <a:cs typeface="Calibri"/>
                <a:sym typeface="Calibri"/>
                <a:hlinkClick r:id="rId1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8517</Words>
  <Application>Microsoft Office PowerPoint</Application>
  <PresentationFormat>Widescreen</PresentationFormat>
  <Paragraphs>616</Paragraphs>
  <Slides>75</Slides>
  <Notes>74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Corben</vt:lpstr>
      <vt:lpstr>Times New Roman</vt:lpstr>
      <vt:lpstr>Oswald</vt:lpstr>
      <vt:lpstr>MS PGothic</vt:lpstr>
      <vt:lpstr>Geneva</vt:lpstr>
      <vt:lpstr>Quattrocento Sans</vt:lpstr>
      <vt:lpstr>Dosis ExtraLight</vt:lpstr>
      <vt:lpstr>Noto Sans Symbols</vt:lpstr>
      <vt:lpstr>Arial</vt:lpstr>
      <vt:lpstr>Public Sans</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Utilizator</cp:lastModifiedBy>
  <cp:revision>13</cp:revision>
  <dcterms:created xsi:type="dcterms:W3CDTF">2020-04-01T16:37:27Z</dcterms:created>
  <dcterms:modified xsi:type="dcterms:W3CDTF">2021-06-07T05:30:03Z</dcterms:modified>
</cp:coreProperties>
</file>