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7" r:id="rId2"/>
    <p:sldId id="1171" r:id="rId3"/>
    <p:sldId id="315" r:id="rId4"/>
    <p:sldId id="385" r:id="rId5"/>
    <p:sldId id="1124" r:id="rId6"/>
    <p:sldId id="1111" r:id="rId7"/>
    <p:sldId id="1113" r:id="rId8"/>
    <p:sldId id="1107" r:id="rId9"/>
    <p:sldId id="1114" r:id="rId10"/>
    <p:sldId id="1131" r:id="rId11"/>
    <p:sldId id="1116" r:id="rId12"/>
    <p:sldId id="1112" r:id="rId13"/>
    <p:sldId id="1118" r:id="rId14"/>
    <p:sldId id="1157" r:id="rId15"/>
    <p:sldId id="1120" r:id="rId16"/>
    <p:sldId id="1121" r:id="rId17"/>
    <p:sldId id="1119" r:id="rId18"/>
    <p:sldId id="1142" r:id="rId19"/>
    <p:sldId id="1125" r:id="rId20"/>
    <p:sldId id="1132" r:id="rId21"/>
    <p:sldId id="1138" r:id="rId22"/>
    <p:sldId id="1134" r:id="rId23"/>
    <p:sldId id="1123" r:id="rId24"/>
    <p:sldId id="1109" r:id="rId25"/>
    <p:sldId id="1170" r:id="rId26"/>
    <p:sldId id="1168" r:id="rId27"/>
    <p:sldId id="1162" r:id="rId28"/>
    <p:sldId id="1163" r:id="rId29"/>
    <p:sldId id="1164" r:id="rId30"/>
    <p:sldId id="1127" r:id="rId31"/>
    <p:sldId id="1128" r:id="rId32"/>
    <p:sldId id="1129" r:id="rId33"/>
    <p:sldId id="1126" r:id="rId34"/>
    <p:sldId id="1145" r:id="rId35"/>
    <p:sldId id="1146" r:id="rId36"/>
    <p:sldId id="1147" r:id="rId37"/>
    <p:sldId id="848" r:id="rId38"/>
    <p:sldId id="847" r:id="rId39"/>
    <p:sldId id="1140" r:id="rId40"/>
    <p:sldId id="1143" r:id="rId41"/>
    <p:sldId id="1141" r:id="rId42"/>
    <p:sldId id="1165" r:id="rId43"/>
    <p:sldId id="1133" r:id="rId44"/>
    <p:sldId id="1136" r:id="rId45"/>
    <p:sldId id="1137" r:id="rId46"/>
    <p:sldId id="1158" r:id="rId47"/>
    <p:sldId id="1159" r:id="rId48"/>
    <p:sldId id="1148" r:id="rId49"/>
    <p:sldId id="1149" r:id="rId50"/>
    <p:sldId id="1166" r:id="rId51"/>
    <p:sldId id="1151" r:id="rId52"/>
    <p:sldId id="1152" r:id="rId53"/>
    <p:sldId id="1150" r:id="rId54"/>
    <p:sldId id="1153" r:id="rId55"/>
    <p:sldId id="1154" r:id="rId56"/>
    <p:sldId id="1167" r:id="rId57"/>
    <p:sldId id="1160" r:id="rId58"/>
    <p:sldId id="1161" r:id="rId59"/>
    <p:sldId id="1156" r:id="rId60"/>
    <p:sldId id="290" r:id="rId61"/>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 id="2" name="Orla Casey" initials="OC" lastIdx="1" clrIdx="1">
    <p:extLst>
      <p:ext uri="{19B8F6BF-5375-455C-9EA6-DF929625EA0E}">
        <p15:presenceInfo xmlns:p15="http://schemas.microsoft.com/office/powerpoint/2012/main" userId="S::orla@momentumconsulting.ie::ee9f56f0-43a2-47ae-a5b8-d4a7d2f5ce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1F"/>
    <a:srgbClr val="A6377D"/>
    <a:srgbClr val="ED2A59"/>
    <a:srgbClr val="6D3A93"/>
    <a:srgbClr val="40A67A"/>
    <a:srgbClr val="009FD8"/>
    <a:srgbClr val="FBC412"/>
    <a:srgbClr val="00A489"/>
    <a:srgbClr val="F89D2A"/>
    <a:srgbClr val="EF6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81" autoAdjust="0"/>
    <p:restoredTop sz="94712" autoAdjust="0"/>
  </p:normalViewPr>
  <p:slideViewPr>
    <p:cSldViewPr snapToGrid="0" snapToObjects="1">
      <p:cViewPr varScale="1">
        <p:scale>
          <a:sx n="70" d="100"/>
          <a:sy n="70" d="100"/>
        </p:scale>
        <p:origin x="270" y="72"/>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AB6F2AB6-445C-41B3-8B44-3019F087705E}" type="datetimeFigureOut">
              <a:rPr lang="en-US" smtClean="0"/>
              <a:t>6/7/2021</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5833E07D-8426-4914-BE1A-8E83535619BF}" type="slidenum">
              <a:rPr lang="en-US" smtClean="0"/>
              <a:t>‹#›</a:t>
            </a:fld>
            <a:endParaRPr lang="en-US"/>
          </a:p>
        </p:txBody>
      </p:sp>
    </p:spTree>
    <p:extLst>
      <p:ext uri="{BB962C8B-B14F-4D97-AF65-F5344CB8AC3E}">
        <p14:creationId xmlns:p14="http://schemas.microsoft.com/office/powerpoint/2010/main" val="485943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notes"/>
          <p:cNvSpPr txBox="1">
            <a:spLocks noGrp="1"/>
          </p:cNvSpPr>
          <p:nvPr>
            <p:ph type="body" idx="1"/>
          </p:nvPr>
        </p:nvSpPr>
        <p:spPr>
          <a:xfrm>
            <a:off x="688800" y="4759625"/>
            <a:ext cx="5510500" cy="45091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2:notes"/>
          <p:cNvSpPr>
            <a:spLocks noGrp="1" noRot="1" noChangeAspect="1"/>
          </p:cNvSpPr>
          <p:nvPr>
            <p:ph type="sldImg" idx="2"/>
          </p:nvPr>
        </p:nvSpPr>
        <p:spPr>
          <a:xfrm>
            <a:off x="104775" y="750888"/>
            <a:ext cx="6678613" cy="37576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521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xmlns=""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xmlns=""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xmlns=""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xmlns=""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xmlns=""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xmlns=""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xmlns=""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xmlns=""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xmlns=""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xmlns=""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xmlns=""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xmlns=""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xmlns=""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xmlns=""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xmlns=""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xmlns=""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xmlns=""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xmlns=""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xmlns=""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xmlns=""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xmlns=""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xmlns=""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xmlns=""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xmlns=""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xmlns=""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xmlns=""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xmlns=""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xmlns=""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xmlns=""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xmlns=""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xmlns=""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xmlns=""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xmlns=""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xmlns=""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xmlns=""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xmlns=""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xmlns=""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xmlns=""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xmlns=""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xmlns=""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xmlns=""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xmlns=""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xmlns=""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xmlns=""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xmlns=""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xmlns=""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xmlns=""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xmlns=""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xmlns=""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xmlns=""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xmlns=""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xmlns=""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xmlns=""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xmlns=""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xmlns=""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xmlns=""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xmlns=""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xmlns=""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xmlns=""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xmlns=""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xmlns=""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xmlns=""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xmlns=""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xmlns=""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xmlns=""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xmlns=""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xmlns=""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xmlns=""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xmlns=""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xmlns=""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xmlns=""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xmlns=""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xmlns=""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xmlns=""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xmlns=""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xmlns=""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xmlns=""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xmlns=""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xmlns=""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icture Placeholder 29">
            <a:extLst>
              <a:ext uri="{FF2B5EF4-FFF2-40B4-BE49-F238E27FC236}">
                <a16:creationId xmlns:a16="http://schemas.microsoft.com/office/drawing/2014/main" xmlns=""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xmlns=""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xmlns=""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xmlns=""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xmlns=""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xmlns=""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xmlns=""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xmlns=""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xmlns=""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xmlns=""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xmlns=""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xmlns=""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xmlns=""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xmlns=""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xmlns=""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xmlns=""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xmlns=""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xmlns=""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xmlns=""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xmlns=""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xmlns=""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xmlns=""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xmlns=""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xmlns=""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xmlns=""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xmlns=""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xmlns=""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xmlns=""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xmlns=""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xmlns=""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xmlns=""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xmlns=""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xmlns=""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xmlns=""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xmlns=""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xmlns=""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xmlns=""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with photo - White &amp; Yelllow">
  <p:cSld name="1_Text with photo - White &amp; Yelllow">
    <p:spTree>
      <p:nvGrpSpPr>
        <p:cNvPr id="1" name="Shape 23"/>
        <p:cNvGrpSpPr/>
        <p:nvPr/>
      </p:nvGrpSpPr>
      <p:grpSpPr>
        <a:xfrm>
          <a:off x="0" y="0"/>
          <a:ext cx="0" cy="0"/>
          <a:chOff x="0" y="0"/>
          <a:chExt cx="0" cy="0"/>
        </a:xfrm>
      </p:grpSpPr>
      <p:sp>
        <p:nvSpPr>
          <p:cNvPr id="24" name="Google Shape;24;p78"/>
          <p:cNvSpPr/>
          <p:nvPr/>
        </p:nvSpPr>
        <p:spPr>
          <a:xfrm>
            <a:off x="14068" y="0"/>
            <a:ext cx="12171179" cy="6879688"/>
          </a:xfrm>
          <a:prstGeom prst="rect">
            <a:avLst/>
          </a:prstGeom>
          <a:solidFill>
            <a:srgbClr val="FDA8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78"/>
          <p:cNvSpPr/>
          <p:nvPr/>
        </p:nvSpPr>
        <p:spPr>
          <a:xfrm>
            <a:off x="0" y="0"/>
            <a:ext cx="5661026" cy="68796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Google Shape;26;p78"/>
          <p:cNvSpPr>
            <a:spLocks noGrp="1"/>
          </p:cNvSpPr>
          <p:nvPr>
            <p:ph type="pic" idx="2"/>
          </p:nvPr>
        </p:nvSpPr>
        <p:spPr>
          <a:xfrm>
            <a:off x="6530975" y="784225"/>
            <a:ext cx="3832225" cy="52895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78"/>
          <p:cNvSpPr/>
          <p:nvPr/>
        </p:nvSpPr>
        <p:spPr>
          <a:xfrm>
            <a:off x="9246786" y="1215933"/>
            <a:ext cx="2924393" cy="4426134"/>
          </a:xfrm>
          <a:custGeom>
            <a:avLst/>
            <a:gdLst/>
            <a:ahLst/>
            <a:cxnLst/>
            <a:rect l="l" t="t" r="r" b="b"/>
            <a:pathLst>
              <a:path w="2924393" h="4426134" extrusionOk="0">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28;p78"/>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8"/>
          <p:cNvSpPr txBox="1">
            <a:spLocks noGrp="1"/>
          </p:cNvSpPr>
          <p:nvPr>
            <p:ph type="body" idx="3"/>
          </p:nvPr>
        </p:nvSpPr>
        <p:spPr>
          <a:xfrm>
            <a:off x="508178" y="1915207"/>
            <a:ext cx="4461735" cy="415856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78"/>
          <p:cNvSpPr txBox="1">
            <a:spLocks noGrp="1"/>
          </p:cNvSpPr>
          <p:nvPr>
            <p:ph type="body" idx="4"/>
          </p:nvPr>
        </p:nvSpPr>
        <p:spPr>
          <a:xfrm>
            <a:off x="508178" y="867256"/>
            <a:ext cx="446173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78"/>
          <p:cNvSpPr/>
          <p:nvPr/>
        </p:nvSpPr>
        <p:spPr>
          <a:xfrm>
            <a:off x="386062" y="6437709"/>
            <a:ext cx="1167400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900">
                <a:solidFill>
                  <a:schemeClr val="dk1"/>
                </a:solidFill>
                <a:latin typeface="Calibri"/>
                <a:ea typeface="Calibri"/>
                <a:cs typeface="Calibri"/>
                <a:sym typeface="Calibri"/>
              </a:rPr>
              <a:t>YOUNG DIGITAL SOCIAL INNOVATORS</a:t>
            </a:r>
            <a:endParaRPr/>
          </a:p>
        </p:txBody>
      </p:sp>
      <p:cxnSp>
        <p:nvCxnSpPr>
          <p:cNvPr id="32" name="Google Shape;32;p78"/>
          <p:cNvCxnSpPr/>
          <p:nvPr/>
        </p:nvCxnSpPr>
        <p:spPr>
          <a:xfrm>
            <a:off x="386062" y="6459397"/>
            <a:ext cx="0" cy="398603"/>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17040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xmlns=""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xmlns=""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xmlns=""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xmlns=""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xmlns=""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xmlns=""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xmlns=""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xmlns=""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xmlns=""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xmlns=""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xmlns=""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xmlns=""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xmlns=""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xmlns=""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xmlns=""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xmlns=""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xmlns=""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xmlns=""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6/7/2021</a:t>
            </a:fld>
            <a:endParaRPr lang="en-US" dirty="0"/>
          </a:p>
        </p:txBody>
      </p:sp>
      <p:sp>
        <p:nvSpPr>
          <p:cNvPr id="5" name="Footer Placeholder 4">
            <a:extLst>
              <a:ext uri="{FF2B5EF4-FFF2-40B4-BE49-F238E27FC236}">
                <a16:creationId xmlns:a16="http://schemas.microsoft.com/office/drawing/2014/main" xmlns=""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 id="2147483693" r:id="rId4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teraction-design.org/literature/topics/assumptions" TargetMode="External"/><Relationship Id="rId2" Type="http://schemas.openxmlformats.org/officeDocument/2006/relationships/hyperlink" Target="https://www.interaction-design.org/literature/topics/empathy" TargetMode="External"/><Relationship Id="rId1" Type="http://schemas.openxmlformats.org/officeDocument/2006/relationships/slideLayout" Target="../slideLayouts/slideLayout33.xml"/><Relationship Id="rId6" Type="http://schemas.openxmlformats.org/officeDocument/2006/relationships/hyperlink" Target="https://www.interaction-design.org/literature/topics/sketching" TargetMode="External"/><Relationship Id="rId5" Type="http://schemas.openxmlformats.org/officeDocument/2006/relationships/hyperlink" Target="https://www.interaction-design.org/literature/topics/prototyping" TargetMode="External"/><Relationship Id="rId4" Type="http://schemas.openxmlformats.org/officeDocument/2006/relationships/hyperlink" Target="https://www.interaction-design.org/literature/topics/brainstorm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teraction-design.org/literature/article/5-stages-in-the-design-thinking-process" TargetMode="External"/><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nteraction-design.org/literature/topics/empathize"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3" Type="http://schemas.openxmlformats.org/officeDocument/2006/relationships/hyperlink" Target="https://www.toptal.com/designers/product-design/design-problem-statement" TargetMode="External"/><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adservices.com/pagead/aclk?sa=L&amp;ai=DChcSEwi9_uLkx5nvAhVLsO0KHScRBwgYABAAGgJkZw&amp;ae=2&amp;ohost=www.google.com&amp;cid=CAESQOD2j_3410A9nxG64K7vdOIyb2AHyKFq-dAQPYObzmuVNmzeEtPW6ksSjH6kZDaEMkzTHWrvouQrHwbLaRMspqI&amp;sig=AOD64_3zFJ1rYIVOliSGbC5XYZN3vOa2lw&amp;q&amp;adurl&amp;ved=2ahUKEwjWjNzkx5nvAhVjqnEKHQ7BBGsQ0Qx6BAgQEAE" TargetMode="External"/><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 Id="rId5" Type="http://schemas.openxmlformats.org/officeDocument/2006/relationships/hyperlink" Target="https://www.uxbooth.com/articles/empathy-mapping-a-guide-to-getting-inside-a-users-head/" TargetMode="Externa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hyperlink" Target="https://www.mural.co/templates/empathy-diamond" TargetMode="External"/><Relationship Id="rId2" Type="http://schemas.openxmlformats.org/officeDocument/2006/relationships/hyperlink" Target="https://www.mural.co/templates/empathy-map" TargetMode="Externa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hyperlink" Target="https://www.mural.co/templates/customer-discovery-canva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esta.org.uk/blog/quids-in-the-power-of-a-pound/" TargetMode="External"/><Relationship Id="rId2" Type="http://schemas.openxmlformats.org/officeDocument/2006/relationships/hyperlink" Target="https://www.wevolution.org.uk/" TargetMode="External"/><Relationship Id="rId1" Type="http://schemas.openxmlformats.org/officeDocument/2006/relationships/slideLayout" Target="../slideLayouts/slideLayout23.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8" Type="http://schemas.openxmlformats.org/officeDocument/2006/relationships/hyperlink" Target="https://www.thecaresfamily.org.uk/" TargetMode="External"/><Relationship Id="rId3" Type="http://schemas.openxmlformats.org/officeDocument/2006/relationships/hyperlink" Target="https://www.goodsamapp.org/" TargetMode="External"/><Relationship Id="rId7" Type="http://schemas.openxmlformats.org/officeDocument/2006/relationships/hyperlink" Target="https://fareshare.org.uk/" TargetMode="External"/><Relationship Id="rId2" Type="http://schemas.openxmlformats.org/officeDocument/2006/relationships/hyperlink" Target="https://sharedlivesplus.org.uk/" TargetMode="External"/><Relationship Id="rId1" Type="http://schemas.openxmlformats.org/officeDocument/2006/relationships/slideLayout" Target="../slideLayouts/slideLayout33.xml"/><Relationship Id="rId6" Type="http://schemas.openxmlformats.org/officeDocument/2006/relationships/hyperlink" Target="https://www.connectioncoalition.org.uk/" TargetMode="External"/><Relationship Id="rId5" Type="http://schemas.openxmlformats.org/officeDocument/2006/relationships/hyperlink" Target="https://twitter.com/coronahandbk" TargetMode="External"/><Relationship Id="rId4" Type="http://schemas.openxmlformats.org/officeDocument/2006/relationships/hyperlink" Target="https://www.goodsamapp.org/NH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careacross.com/" TargetMode="Externa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socialinnovationacademy.eu/role-social-technology-social-innovation-healthcare-digital-start-focusing-cancer/" TargetMode="Externa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interaction-design.org/literature/article/stage-2-in-the-design-thinking-process-define-the-problem-and-interpret-the-results" TargetMode="Externa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nteraction-design.org/literature/article/stage-2-in-the-design-thinking-process-define-the-problem-and-interpret-the-results"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Target_audience" TargetMode="External"/><Relationship Id="rId2" Type="http://schemas.openxmlformats.org/officeDocument/2006/relationships/hyperlink" Target="https://www.nesta.org.uk/blog/human-centred-design/?gclid=Cj0KCQiAyoeCBhCTARIsAOfpKxhKGkkmvvc6vTaswh6-Aj7lS8mWfcWZlDs04zXWLQpmOA0IlXDO3CwaAnIzEALw_wcB" TargetMode="Externa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s://rootedstorytelling.com/about-us/"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socialinnovationacademy.eu/progressive-careers-creating-opportunities-to-help-people-transition-into-the-social-impact-sector/" TargetMode="Externa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socialinnovationacademy.eu/progressive-careers-creating-opportunities-to-help-people-transition-into-the-social-impact-sector/"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nteraction-design.org/literature/topics/brainstorming"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interaction-design.org/literature/topics/worst-possible-idea" TargetMode="External"/><Relationship Id="rId2" Type="http://schemas.openxmlformats.org/officeDocument/2006/relationships/hyperlink" Target="https://www.interaction-design.org/literature/topics/ideation" TargetMode="External"/><Relationship Id="rId1" Type="http://schemas.openxmlformats.org/officeDocument/2006/relationships/slideLayout" Target="../slideLayouts/slideLayout35.xml"/><Relationship Id="rId4" Type="http://schemas.openxmlformats.org/officeDocument/2006/relationships/hyperlink" Target="https://www.interaction-design.org/literature/topics/scamper"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progressivecareers.org.uk/" TargetMode="Externa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7.xml"/><Relationship Id="rId4" Type="http://schemas.openxmlformats.org/officeDocument/2006/relationships/hyperlink" Target="https://www.innovationtraining.org/steps-to-design-thinking/"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s://www.interaction-design.org/literature/article/5-stages-in-the-design-thinking-process"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hyperlink" Target="https://www.interaction-design.org/literature/article/what-is-design-thinking-and-why-is-it-so-popular" TargetMode="External"/><Relationship Id="rId2" Type="http://schemas.openxmlformats.org/officeDocument/2006/relationships/hyperlink" Target="https://ssir.org/articles/entry/design_thinking_for_social_innovation#:~:text=Businesses%20are%20embracing%20design%20thinking,better%20solutions%20to%20social%20problems." TargetMode="Externa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interaction-design.org/literature/topics/paper-prototyping" TargetMode="Externa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interaction-design.org/literature/article/5-stages-in-the-design-thinking-process" TargetMode="Externa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www.socialinnovationacademy.eu/wp-content/uploads/2020/10/Touchpoints.png" TargetMode="Externa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www.socialinnovationacademy.eu/performing-in-social-innovation-does-it-matter/" TargetMode="Externa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DSijSS7MKN4" TargetMode="Externa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TPDLD35_hgE" TargetMode="External"/><Relationship Id="rId1" Type="http://schemas.openxmlformats.org/officeDocument/2006/relationships/slideLayout" Target="../slideLayouts/slideLayout39.xml"/><Relationship Id="rId5" Type="http://schemas.openxmlformats.org/officeDocument/2006/relationships/hyperlink" Target="https://www.youtube.com/watch?v=TPDLD35_hgE" TargetMode="External"/><Relationship Id="rId4" Type="http://schemas.openxmlformats.org/officeDocument/2006/relationships/hyperlink" Target="https://youtu.be/DSijSS7MKN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CDCB9A9-DCFE-1D44-A6EE-E244740F2DEE}"/>
              </a:ext>
            </a:extLst>
          </p:cNvPr>
          <p:cNvSpPr>
            <a:spLocks noGrp="1"/>
          </p:cNvSpPr>
          <p:nvPr>
            <p:ph type="body" sz="quarter" idx="19"/>
          </p:nvPr>
        </p:nvSpPr>
        <p:spPr>
          <a:xfrm>
            <a:off x="610249" y="4023697"/>
            <a:ext cx="4280491" cy="731140"/>
          </a:xfrm>
        </p:spPr>
        <p:txBody>
          <a:bodyPr>
            <a:noAutofit/>
          </a:bodyPr>
          <a:lstStyle/>
          <a:p>
            <a:r>
              <a:rPr lang="ro-RO" sz="3200" b="1" dirty="0" smtClean="0"/>
              <a:t>Inovarea</a:t>
            </a:r>
            <a:r>
              <a:rPr lang="en-US" sz="3200" b="1" dirty="0" smtClean="0"/>
              <a:t> </a:t>
            </a:r>
            <a:r>
              <a:rPr lang="en-US" sz="3200" b="1" dirty="0"/>
              <a:t>Social </a:t>
            </a:r>
            <a:r>
              <a:rPr lang="en-US" sz="3200" b="1" dirty="0" smtClean="0"/>
              <a:t>Digital</a:t>
            </a:r>
            <a:r>
              <a:rPr lang="ro-RO" sz="3200" b="1" dirty="0" smtClean="0"/>
              <a:t>ă</a:t>
            </a:r>
            <a:endParaRPr lang="en-US" sz="3200" b="1" dirty="0" smtClean="0"/>
          </a:p>
          <a:p>
            <a:pPr algn="ctr"/>
            <a:r>
              <a:rPr lang="ro-RO" sz="2000" dirty="0" smtClean="0">
                <a:solidFill>
                  <a:srgbClr val="FFFFFF"/>
                </a:solidFill>
                <a:latin typeface="Calibri" panose="020F0502020204030204" pitchFamily="34" charset="0"/>
                <a:ea typeface="Calibri" panose="020F0502020204030204" pitchFamily="34" charset="0"/>
              </a:rPr>
              <a:t>Utilizarea </a:t>
            </a:r>
            <a:r>
              <a:rPr lang="en-US" sz="2000" dirty="0" smtClean="0">
                <a:solidFill>
                  <a:srgbClr val="FFFFFF"/>
                </a:solidFill>
                <a:latin typeface="Calibri" panose="020F0502020204030204" pitchFamily="34" charset="0"/>
                <a:ea typeface="Calibri" panose="020F0502020204030204" pitchFamily="34" charset="0"/>
              </a:rPr>
              <a:t>Design Thinking </a:t>
            </a:r>
            <a:r>
              <a:rPr lang="ro-RO" sz="2000" dirty="0" smtClean="0">
                <a:solidFill>
                  <a:srgbClr val="FFFFFF"/>
                </a:solidFill>
                <a:latin typeface="Calibri" panose="020F0502020204030204" pitchFamily="34" charset="0"/>
                <a:ea typeface="Calibri" panose="020F0502020204030204" pitchFamily="34" charset="0"/>
              </a:rPr>
              <a:t>pentru Implementarea Ideii sau Afacerii tale Social Inovatoare</a:t>
            </a:r>
            <a:endParaRPr lang="en-US" sz="2000" dirty="0" smtClean="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xmlns=""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xmlns="" id="{683E6E4F-8A20-46EE-B361-F4DDC983999F}"/>
              </a:ext>
            </a:extLst>
          </p:cNvPr>
          <p:cNvSpPr>
            <a:spLocks noGrp="1"/>
          </p:cNvSpPr>
          <p:nvPr>
            <p:ph type="body" sz="quarter" idx="20"/>
          </p:nvPr>
        </p:nvSpPr>
        <p:spPr/>
        <p:txBody>
          <a:bodyPr/>
          <a:lstStyle/>
          <a:p>
            <a:r>
              <a:rPr lang="en-US" sz="5400" b="1" dirty="0" err="1" smtClean="0"/>
              <a:t>Modulul</a:t>
            </a:r>
            <a:r>
              <a:rPr lang="en-US" sz="5400" b="1" dirty="0" smtClean="0"/>
              <a:t> </a:t>
            </a:r>
            <a:r>
              <a:rPr lang="en-US" sz="5400" b="1" dirty="0"/>
              <a:t>3</a:t>
            </a:r>
            <a:endParaRPr lang="en-IE" dirty="0"/>
          </a:p>
        </p:txBody>
      </p:sp>
    </p:spTree>
    <p:extLst>
      <p:ext uri="{BB962C8B-B14F-4D97-AF65-F5344CB8AC3E}">
        <p14:creationId xmlns:p14="http://schemas.microsoft.com/office/powerpoint/2010/main" val="2053066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F533E7D-0616-41FC-B32F-D575B4B48AF1}"/>
              </a:ext>
            </a:extLst>
          </p:cNvPr>
          <p:cNvSpPr>
            <a:spLocks noGrp="1"/>
          </p:cNvSpPr>
          <p:nvPr>
            <p:ph type="body" sz="quarter" idx="14"/>
          </p:nvPr>
        </p:nvSpPr>
        <p:spPr>
          <a:xfrm>
            <a:off x="3966827" y="266651"/>
            <a:ext cx="7540362" cy="5206518"/>
          </a:xfrm>
        </p:spPr>
        <p:txBody>
          <a:bodyPr/>
          <a:lstStyle/>
          <a:p>
            <a:r>
              <a:rPr lang="ro-RO" dirty="0">
                <a:solidFill>
                  <a:schemeClr val="tx1">
                    <a:lumMod val="75000"/>
                    <a:lumOff val="25000"/>
                  </a:schemeClr>
                </a:solidFill>
              </a:rPr>
              <a:t>Gândirea creativă este o modalitate de a genera posibile modalități de abordare a </a:t>
            </a:r>
            <a:r>
              <a:rPr lang="ro-RO" b="1" dirty="0" smtClean="0">
                <a:solidFill>
                  <a:schemeClr val="tx1">
                    <a:lumMod val="75000"/>
                    <a:lumOff val="25000"/>
                  </a:schemeClr>
                </a:solidFill>
              </a:rPr>
              <a:t>problemelor complexe</a:t>
            </a:r>
            <a:r>
              <a:rPr lang="en-IE" dirty="0" smtClean="0">
                <a:solidFill>
                  <a:schemeClr val="tx1">
                    <a:lumMod val="75000"/>
                    <a:lumOff val="25000"/>
                  </a:schemeClr>
                </a:solidFill>
              </a:rPr>
              <a:t>.</a:t>
            </a:r>
            <a:endParaRPr lang="ro-RO" dirty="0" smtClean="0">
              <a:solidFill>
                <a:schemeClr val="tx1">
                  <a:lumMod val="75000"/>
                  <a:lumOff val="25000"/>
                </a:schemeClr>
              </a:solidFill>
            </a:endParaRPr>
          </a:p>
          <a:p>
            <a:r>
              <a:rPr lang="en-IE" dirty="0">
                <a:solidFill>
                  <a:schemeClr val="tx1">
                    <a:lumMod val="75000"/>
                    <a:lumOff val="25000"/>
                  </a:schemeClr>
                </a:solidFill>
              </a:rPr>
              <a:t>Este </a:t>
            </a:r>
            <a:r>
              <a:rPr lang="ro-RO" dirty="0">
                <a:solidFill>
                  <a:schemeClr val="tx1">
                    <a:lumMod val="75000"/>
                    <a:lumOff val="25000"/>
                  </a:schemeClr>
                </a:solidFill>
              </a:rPr>
              <a:t>vorba despre crearea unor produse, servicii, experiențe sau sisteme plăcute, inspirate și de calitate, care </a:t>
            </a:r>
            <a:r>
              <a:rPr lang="ro-RO" b="1" dirty="0">
                <a:solidFill>
                  <a:schemeClr val="tx1">
                    <a:lumMod val="75000"/>
                    <a:lumOff val="25000"/>
                  </a:schemeClr>
                </a:solidFill>
              </a:rPr>
              <a:t>să funcționeze pentru cei care le folosesc</a:t>
            </a:r>
            <a:r>
              <a:rPr lang="en-IE" dirty="0" smtClean="0">
                <a:solidFill>
                  <a:schemeClr val="tx1">
                    <a:lumMod val="75000"/>
                    <a:lumOff val="25000"/>
                  </a:schemeClr>
                </a:solidFill>
              </a:rPr>
              <a:t>.</a:t>
            </a:r>
            <a:endParaRPr lang="ro-RO" dirty="0" smtClean="0">
              <a:solidFill>
                <a:schemeClr val="tx1">
                  <a:lumMod val="75000"/>
                  <a:lumOff val="25000"/>
                </a:schemeClr>
              </a:solidFill>
            </a:endParaRPr>
          </a:p>
          <a:p>
            <a:r>
              <a:rPr lang="ro-RO" dirty="0">
                <a:solidFill>
                  <a:schemeClr val="tx1">
                    <a:lumMod val="75000"/>
                    <a:lumOff val="25000"/>
                  </a:schemeClr>
                </a:solidFill>
              </a:rPr>
              <a:t>Design thinking îi ajută pe oameni să </a:t>
            </a:r>
            <a:r>
              <a:rPr lang="ro-RO" b="1" dirty="0">
                <a:solidFill>
                  <a:schemeClr val="tx1">
                    <a:lumMod val="75000"/>
                    <a:lumOff val="25000"/>
                  </a:schemeClr>
                </a:solidFill>
              </a:rPr>
              <a:t>exploreze posibilitățile </a:t>
            </a:r>
            <a:r>
              <a:rPr lang="ro-RO" dirty="0">
                <a:solidFill>
                  <a:schemeClr val="tx1">
                    <a:lumMod val="75000"/>
                    <a:lumOff val="25000"/>
                  </a:schemeClr>
                </a:solidFill>
              </a:rPr>
              <a:t>a ceea ce ar putea fi, aducând la viață lucruri noi</a:t>
            </a:r>
            <a:r>
              <a:rPr lang="ro-RO" dirty="0" smtClean="0">
                <a:solidFill>
                  <a:schemeClr val="tx1">
                    <a:lumMod val="75000"/>
                    <a:lumOff val="25000"/>
                  </a:schemeClr>
                </a:solidFill>
              </a:rPr>
              <a:t>.  </a:t>
            </a:r>
            <a:endParaRPr lang="ro-RO" dirty="0">
              <a:solidFill>
                <a:schemeClr val="tx1">
                  <a:lumMod val="75000"/>
                  <a:lumOff val="25000"/>
                </a:schemeClr>
              </a:solidFill>
            </a:endParaRPr>
          </a:p>
          <a:p>
            <a:r>
              <a:rPr lang="ro-RO" dirty="0">
                <a:solidFill>
                  <a:schemeClr val="tx1">
                    <a:lumMod val="75000"/>
                    <a:lumOff val="25000"/>
                  </a:schemeClr>
                </a:solidFill>
              </a:rPr>
              <a:t>Designerii încep cu ceea </a:t>
            </a:r>
            <a:r>
              <a:rPr lang="ro-RO" b="1" dirty="0">
                <a:solidFill>
                  <a:schemeClr val="tx1">
                    <a:lumMod val="75000"/>
                    <a:lumOff val="25000"/>
                  </a:schemeClr>
                </a:solidFill>
              </a:rPr>
              <a:t>ce se dorește: cu nevoile și dorințele utilizatorilor finali. </a:t>
            </a:r>
            <a:r>
              <a:rPr lang="ro-RO" dirty="0">
                <a:solidFill>
                  <a:schemeClr val="tx1">
                    <a:lumMod val="75000"/>
                    <a:lumOff val="25000"/>
                  </a:schemeClr>
                </a:solidFill>
              </a:rPr>
              <a:t>Pentru a obține informații, aceștia urmăresc erorile și remedierile pe care le dezvoltă oamenii</a:t>
            </a:r>
            <a:r>
              <a:rPr lang="ro-RO" dirty="0" smtClean="0">
                <a:solidFill>
                  <a:schemeClr val="tx1">
                    <a:lumMod val="75000"/>
                    <a:lumOff val="25000"/>
                  </a:schemeClr>
                </a:solidFill>
              </a:rPr>
              <a:t>.</a:t>
            </a:r>
          </a:p>
          <a:p>
            <a:r>
              <a:rPr lang="en-IE" b="1" dirty="0" smtClean="0">
                <a:solidFill>
                  <a:srgbClr val="6D3A93"/>
                </a:solidFill>
              </a:rPr>
              <a:t>Design </a:t>
            </a:r>
            <a:r>
              <a:rPr lang="en-IE" b="1" dirty="0">
                <a:solidFill>
                  <a:srgbClr val="6D3A93"/>
                </a:solidFill>
              </a:rPr>
              <a:t>Thinking </a:t>
            </a:r>
            <a:r>
              <a:rPr lang="ro-RO" b="1" dirty="0" smtClean="0">
                <a:solidFill>
                  <a:srgbClr val="6D3A93"/>
                </a:solidFill>
              </a:rPr>
              <a:t>implică</a:t>
            </a:r>
            <a:r>
              <a:rPr lang="en-IE" b="1" dirty="0" smtClean="0">
                <a:solidFill>
                  <a:srgbClr val="6D3A93"/>
                </a:solidFill>
              </a:rPr>
              <a:t>….</a:t>
            </a:r>
            <a:endParaRPr lang="en-IE" b="1" dirty="0">
              <a:solidFill>
                <a:srgbClr val="6D3A93"/>
              </a:solidFill>
            </a:endParaRPr>
          </a:p>
        </p:txBody>
      </p:sp>
      <p:sp>
        <p:nvSpPr>
          <p:cNvPr id="5" name="Text Placeholder 4">
            <a:extLst>
              <a:ext uri="{FF2B5EF4-FFF2-40B4-BE49-F238E27FC236}">
                <a16:creationId xmlns:a16="http://schemas.microsoft.com/office/drawing/2014/main" xmlns="" id="{60B21E14-25BE-48EA-BB65-950B42338E9E}"/>
              </a:ext>
            </a:extLst>
          </p:cNvPr>
          <p:cNvSpPr>
            <a:spLocks noGrp="1"/>
          </p:cNvSpPr>
          <p:nvPr>
            <p:ph type="body" sz="quarter" idx="15"/>
          </p:nvPr>
        </p:nvSpPr>
        <p:spPr/>
        <p:txBody>
          <a:bodyPr/>
          <a:lstStyle/>
          <a:p>
            <a:r>
              <a:rPr lang="ro-RO" dirty="0" smtClean="0"/>
              <a:t>Ca să simplificăm</a:t>
            </a:r>
            <a:r>
              <a:rPr lang="en-IE" dirty="0" smtClean="0"/>
              <a:t>….</a:t>
            </a:r>
            <a:endParaRPr lang="en-IE" dirty="0"/>
          </a:p>
        </p:txBody>
      </p:sp>
      <p:pic>
        <p:nvPicPr>
          <p:cNvPr id="7" name="Picture 6">
            <a:extLst>
              <a:ext uri="{FF2B5EF4-FFF2-40B4-BE49-F238E27FC236}">
                <a16:creationId xmlns:a16="http://schemas.microsoft.com/office/drawing/2014/main" xmlns="" id="{032D0AA1-DA21-4580-9976-230E31C9B2C3}"/>
              </a:ext>
            </a:extLst>
          </p:cNvPr>
          <p:cNvPicPr>
            <a:picLocks noChangeAspect="1"/>
          </p:cNvPicPr>
          <p:nvPr/>
        </p:nvPicPr>
        <p:blipFill>
          <a:blip r:embed="rId2"/>
          <a:stretch>
            <a:fillRect/>
          </a:stretch>
        </p:blipFill>
        <p:spPr>
          <a:xfrm>
            <a:off x="7369329" y="4703920"/>
            <a:ext cx="4476750" cy="1866900"/>
          </a:xfrm>
          <a:prstGeom prst="rect">
            <a:avLst/>
          </a:prstGeom>
        </p:spPr>
      </p:pic>
    </p:spTree>
    <p:extLst>
      <p:ext uri="{BB962C8B-B14F-4D97-AF65-F5344CB8AC3E}">
        <p14:creationId xmlns:p14="http://schemas.microsoft.com/office/powerpoint/2010/main" val="28159166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FBB6973-3EE8-4DE1-84F0-00435CB36BB6}"/>
              </a:ext>
            </a:extLst>
          </p:cNvPr>
          <p:cNvSpPr>
            <a:spLocks noGrp="1"/>
          </p:cNvSpPr>
          <p:nvPr>
            <p:ph type="body" sz="quarter" idx="14"/>
          </p:nvPr>
        </p:nvSpPr>
        <p:spPr>
          <a:xfrm>
            <a:off x="3776704" y="373984"/>
            <a:ext cx="8042257" cy="2617206"/>
          </a:xfrm>
        </p:spPr>
        <p:txBody>
          <a:bodyPr/>
          <a:lstStyle/>
          <a:p>
            <a:pPr algn="ctr">
              <a:spcBef>
                <a:spcPts val="1200"/>
              </a:spcBef>
              <a:spcAft>
                <a:spcPts val="1200"/>
              </a:spcAft>
            </a:pPr>
            <a:r>
              <a:rPr lang="ro-RO" dirty="0" smtClean="0">
                <a:solidFill>
                  <a:schemeClr val="tx1">
                    <a:lumMod val="75000"/>
                    <a:lumOff val="25000"/>
                  </a:schemeClr>
                </a:solidFill>
              </a:rPr>
              <a:t>Încearcă </a:t>
            </a:r>
            <a:r>
              <a:rPr lang="ro-RO" b="1" dirty="0" smtClean="0">
                <a:solidFill>
                  <a:schemeClr val="tx1">
                    <a:lumMod val="75000"/>
                    <a:lumOff val="25000"/>
                  </a:schemeClr>
                </a:solidFill>
              </a:rPr>
              <a:t>să înțelegi utilizatorul </a:t>
            </a:r>
            <a:r>
              <a:rPr lang="ro-RO" dirty="0" smtClean="0">
                <a:solidFill>
                  <a:schemeClr val="tx1">
                    <a:lumMod val="75000"/>
                    <a:lumOff val="25000"/>
                  </a:schemeClr>
                </a:solidFill>
              </a:rPr>
              <a:t>- se învârte în jurul dezvoltării unei înțelegeri pentru persoanele pentru care proiectăm produsul sau serviciul</a:t>
            </a:r>
            <a:r>
              <a:rPr lang="en-IE" dirty="0" smtClean="0">
                <a:solidFill>
                  <a:schemeClr val="tx1">
                    <a:lumMod val="75000"/>
                    <a:lumOff val="25000"/>
                  </a:schemeClr>
                </a:solidFill>
              </a:rPr>
              <a:t>!</a:t>
            </a:r>
            <a:endParaRPr lang="en-IE" dirty="0">
              <a:solidFill>
                <a:schemeClr val="tx1">
                  <a:lumMod val="75000"/>
                  <a:lumOff val="25000"/>
                </a:schemeClr>
              </a:solidFill>
            </a:endParaRPr>
          </a:p>
          <a:p>
            <a:pPr algn="ctr">
              <a:spcBef>
                <a:spcPts val="1200"/>
              </a:spcBef>
              <a:spcAft>
                <a:spcPts val="1200"/>
              </a:spcAft>
            </a:pPr>
            <a:r>
              <a:rPr lang="ro-RO" dirty="0" smtClean="0">
                <a:solidFill>
                  <a:srgbClr val="ED2A59"/>
                </a:solidFill>
              </a:rPr>
              <a:t>Ne ajută să observăm și să </a:t>
            </a:r>
            <a:r>
              <a:rPr lang="ro-RO" b="1" dirty="0" smtClean="0">
                <a:solidFill>
                  <a:srgbClr val="ED2A59"/>
                </a:solidFill>
              </a:rPr>
              <a:t>dezvoltăm</a:t>
            </a:r>
            <a:r>
              <a:rPr lang="en-IE" b="1" dirty="0" smtClean="0">
                <a:solidFill>
                  <a:srgbClr val="ED2A59"/>
                </a:solidFill>
              </a:rPr>
              <a:t> </a:t>
            </a:r>
            <a:r>
              <a:rPr lang="ro-RO" b="1" dirty="0" smtClean="0">
                <a:solidFill>
                  <a:srgbClr val="ED2A59"/>
                </a:solidFill>
                <a:hlinkClick r:id="rId2">
                  <a:extLst>
                    <a:ext uri="{A12FA001-AC4F-418D-AE19-62706E023703}">
                      <ahyp:hlinkClr xmlns:ahyp="http://schemas.microsoft.com/office/drawing/2018/hyperlinkcolor" xmlns="" val="tx"/>
                    </a:ext>
                  </a:extLst>
                </a:hlinkClick>
              </a:rPr>
              <a:t>empatie</a:t>
            </a:r>
            <a:r>
              <a:rPr lang="en-IE" dirty="0" smtClean="0">
                <a:solidFill>
                  <a:srgbClr val="ED2A59"/>
                </a:solidFill>
              </a:rPr>
              <a:t> </a:t>
            </a:r>
            <a:r>
              <a:rPr lang="ro-RO" dirty="0" smtClean="0">
                <a:solidFill>
                  <a:srgbClr val="ED2A59"/>
                </a:solidFill>
              </a:rPr>
              <a:t>în relație cu grupul țintă</a:t>
            </a:r>
            <a:endParaRPr lang="en-IE" dirty="0">
              <a:solidFill>
                <a:srgbClr val="ED2A59"/>
              </a:solidFill>
            </a:endParaRPr>
          </a:p>
          <a:p>
            <a:pPr algn="ctr">
              <a:spcBef>
                <a:spcPts val="1200"/>
              </a:spcBef>
              <a:spcAft>
                <a:spcPts val="1200"/>
              </a:spcAft>
            </a:pPr>
            <a:r>
              <a:rPr lang="ro-RO"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Ne ajută să </a:t>
            </a:r>
            <a:r>
              <a:rPr lang="ro-RO"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punem </a:t>
            </a:r>
            <a:r>
              <a:rPr lang="ro-RO"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la îndoială problema</a:t>
            </a:r>
            <a:r>
              <a:rPr lang="en-IE"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 </a:t>
            </a:r>
            <a:r>
              <a:rPr lang="ro-RO"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să contestăm</a:t>
            </a:r>
            <a:r>
              <a:rPr lang="en-IE"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 </a:t>
            </a:r>
            <a:r>
              <a:rPr lang="ro-RO" b="1"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hlinkClick r:id="rId3">
                  <a:extLst>
                    <a:ext uri="{A12FA001-AC4F-418D-AE19-62706E023703}">
                      <ahyp:hlinkClr xmlns:ahyp="http://schemas.microsoft.com/office/drawing/2018/hyperlinkcolor" xmlns="" val="tx"/>
                    </a:ext>
                  </a:extLst>
                </a:hlinkClick>
              </a:rPr>
              <a:t>ipotezele</a:t>
            </a:r>
            <a:r>
              <a:rPr lang="en-IE"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 </a:t>
            </a:r>
            <a:r>
              <a:rPr lang="ro-RO" i="1" dirty="0" smtClean="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rPr>
              <a:t>și să ne îndoim de implicații</a:t>
            </a:r>
            <a:endParaRPr lang="en-IE" i="1" dirty="0">
              <a:solidFill>
                <a:schemeClr val="tx1">
                  <a:lumMod val="75000"/>
                  <a:lumOff val="25000"/>
                </a:schemeClr>
              </a:solidFill>
              <a:latin typeface="DokChampa" panose="020B0502040204020203" pitchFamily="34" charset="-34"/>
              <a:ea typeface="Dotum" panose="020B0503020000020004" pitchFamily="34" charset="-127"/>
              <a:cs typeface="DokChampa" panose="020B0502040204020203" pitchFamily="34" charset="-34"/>
            </a:endParaRPr>
          </a:p>
          <a:p>
            <a:pPr algn="ctr">
              <a:spcBef>
                <a:spcPts val="1200"/>
              </a:spcBef>
              <a:spcAft>
                <a:spcPts val="1200"/>
              </a:spcAft>
            </a:pPr>
            <a:r>
              <a:rPr lang="it-IT" dirty="0">
                <a:solidFill>
                  <a:srgbClr val="40A67A"/>
                </a:solidFill>
                <a:latin typeface="Aharoni" panose="02010803020104030203" pitchFamily="2" charset="-79"/>
                <a:ea typeface="Dotum" panose="020B0503020000020004" pitchFamily="34" charset="-127"/>
                <a:cs typeface="Aharoni" panose="02010803020104030203" pitchFamily="2" charset="-79"/>
              </a:rPr>
              <a:t>Redefinește problemele pentru a identifica strategii și solutii alternative adecvate </a:t>
            </a:r>
            <a:r>
              <a:rPr lang="ro-RO" dirty="0" smtClean="0">
                <a:solidFill>
                  <a:srgbClr val="40A67A"/>
                </a:solidFill>
                <a:latin typeface="Aharoni" panose="02010803020104030203" pitchFamily="2" charset="-79"/>
                <a:ea typeface="Dotum" panose="020B0503020000020004" pitchFamily="34" charset="-127"/>
                <a:cs typeface="Aharoni" panose="02010803020104030203" pitchFamily="2" charset="-79"/>
              </a:rPr>
              <a:t>oamenilor</a:t>
            </a:r>
            <a:endParaRPr lang="en-IE" b="1" dirty="0">
              <a:solidFill>
                <a:srgbClr val="40A67A"/>
              </a:solidFill>
              <a:latin typeface="Aharoni" panose="02010803020104030203" pitchFamily="2" charset="-79"/>
              <a:ea typeface="Dotum" panose="020B0503020000020004" pitchFamily="34" charset="-127"/>
              <a:cs typeface="Aharoni" panose="02010803020104030203" pitchFamily="2" charset="-79"/>
            </a:endParaRPr>
          </a:p>
          <a:p>
            <a:pPr algn="ctr">
              <a:spcBef>
                <a:spcPts val="1200"/>
              </a:spcBef>
              <a:spcAft>
                <a:spcPts val="1200"/>
              </a:spcAft>
            </a:pPr>
            <a:r>
              <a:rPr lang="ro-RO" dirty="0" smtClean="0">
                <a:solidFill>
                  <a:schemeClr val="tx1">
                    <a:lumMod val="75000"/>
                    <a:lumOff val="25000"/>
                  </a:schemeClr>
                </a:solidFill>
                <a:latin typeface="Aharoni" panose="02010803020104030203" pitchFamily="2" charset="-79"/>
                <a:ea typeface="Dotum" panose="020B0503020000020004" pitchFamily="34" charset="-127"/>
                <a:cs typeface="Aharoni" panose="02010803020104030203" pitchFamily="2" charset="-79"/>
              </a:rPr>
              <a:t>Abordare bazată pe soluții pentru rezolvarea problemelor sociale </a:t>
            </a:r>
            <a:r>
              <a:rPr lang="en-IE" dirty="0" smtClean="0">
                <a:solidFill>
                  <a:schemeClr val="tx1">
                    <a:lumMod val="75000"/>
                    <a:lumOff val="25000"/>
                  </a:schemeClr>
                </a:solidFill>
                <a:latin typeface="Aharoni" panose="02010803020104030203" pitchFamily="2" charset="-79"/>
                <a:ea typeface="Dotum" panose="020B0503020000020004" pitchFamily="34" charset="-127"/>
                <a:cs typeface="Aharoni" panose="02010803020104030203" pitchFamily="2" charset="-79"/>
              </a:rPr>
              <a:t>– </a:t>
            </a:r>
            <a:r>
              <a:rPr lang="ro-RO" dirty="0" smtClean="0">
                <a:solidFill>
                  <a:schemeClr val="tx1">
                    <a:lumMod val="75000"/>
                    <a:lumOff val="25000"/>
                  </a:schemeClr>
                </a:solidFill>
                <a:latin typeface="Aharoni" panose="02010803020104030203" pitchFamily="2" charset="-79"/>
                <a:ea typeface="Dotum" panose="020B0503020000020004" pitchFamily="34" charset="-127"/>
                <a:cs typeface="Aharoni" panose="02010803020104030203" pitchFamily="2" charset="-79"/>
              </a:rPr>
              <a:t>prin sesiuni de</a:t>
            </a:r>
            <a:r>
              <a:rPr lang="en-IE"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a:t>
            </a:r>
            <a:r>
              <a:rPr lang="en-IE"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hlinkClick r:id="rId4">
                  <a:extLst>
                    <a:ext uri="{A12FA001-AC4F-418D-AE19-62706E023703}">
                      <ahyp:hlinkClr xmlns:ahyp="http://schemas.microsoft.com/office/drawing/2018/hyperlinkcolor" xmlns="" val="tx"/>
                    </a:ext>
                  </a:extLst>
                </a:hlinkClick>
              </a:rPr>
              <a:t>brainstorming</a:t>
            </a:r>
            <a:r>
              <a:rPr lang="en-IE"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a:t>
            </a:r>
            <a:r>
              <a:rPr lang="ro-RO"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metode practice de</a:t>
            </a:r>
            <a:r>
              <a:rPr lang="en-IE"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a:t>
            </a:r>
            <a:r>
              <a:rPr lang="ro-RO"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hlinkClick r:id="rId5">
                  <a:extLst>
                    <a:ext uri="{A12FA001-AC4F-418D-AE19-62706E023703}">
                      <ahyp:hlinkClr xmlns:ahyp="http://schemas.microsoft.com/office/drawing/2018/hyperlinkcolor" xmlns="" val="tx"/>
                    </a:ext>
                  </a:extLst>
                </a:hlinkClick>
              </a:rPr>
              <a:t>prototipare</a:t>
            </a:r>
            <a:r>
              <a:rPr lang="ro-RO"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 și testare</a:t>
            </a:r>
            <a:r>
              <a:rPr lang="en-IE" dirty="0" smtClean="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rPr>
              <a:t>…</a:t>
            </a:r>
            <a:endParaRPr lang="en-IE" dirty="0">
              <a:solidFill>
                <a:schemeClr val="tx1">
                  <a:lumMod val="75000"/>
                  <a:lumOff val="25000"/>
                </a:schemeClr>
              </a:solidFill>
              <a:effectLst/>
              <a:latin typeface="Aharoni" panose="02010803020104030203" pitchFamily="2" charset="-79"/>
              <a:ea typeface="Dotum" panose="020B0503020000020004" pitchFamily="34" charset="-127"/>
              <a:cs typeface="Aharoni" panose="02010803020104030203" pitchFamily="2" charset="-79"/>
            </a:endParaRPr>
          </a:p>
          <a:p>
            <a:pPr algn="ctr">
              <a:spcBef>
                <a:spcPts val="1200"/>
              </a:spcBef>
              <a:spcAft>
                <a:spcPts val="1200"/>
              </a:spcAft>
            </a:pPr>
            <a:r>
              <a:rPr lang="ro-RO"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Implică </a:t>
            </a:r>
            <a:r>
              <a:rPr lang="ro-RO" b="1"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experimentare continuă</a:t>
            </a:r>
            <a:r>
              <a:rPr lang="en-IE" b="1"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hlinkClick r:id="rId6">
                  <a:extLst>
                    <a:ext uri="{A12FA001-AC4F-418D-AE19-62706E023703}">
                      <ahyp:hlinkClr xmlns:ahyp="http://schemas.microsoft.com/office/drawing/2018/hyperlinkcolor" xmlns="" val="tx"/>
                    </a:ext>
                  </a:extLst>
                </a:hlinkClick>
              </a:rPr>
              <a:t>s</a:t>
            </a:r>
            <a:r>
              <a:rPr lang="ro-RO"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hlinkClick r:id="rId6">
                  <a:extLst>
                    <a:ext uri="{A12FA001-AC4F-418D-AE19-62706E023703}">
                      <ahyp:hlinkClr xmlns:ahyp="http://schemas.microsoft.com/office/drawing/2018/hyperlinkcolor" xmlns="" val="tx"/>
                    </a:ext>
                  </a:extLst>
                </a:hlinkClick>
              </a:rPr>
              <a:t>chițare</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ro-RO"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prototipare</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test</a:t>
            </a:r>
            <a:r>
              <a:rPr lang="ro-RO"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are</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 </a:t>
            </a:r>
            <a:r>
              <a:rPr lang="ro-RO"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de concepte și idei</a:t>
            </a:r>
            <a:r>
              <a:rPr lang="en-IE" i="1" dirty="0" smtClean="0">
                <a:solidFill>
                  <a:schemeClr val="tx1">
                    <a:lumMod val="75000"/>
                    <a:lumOff val="25000"/>
                  </a:schemeClr>
                </a:solidFill>
                <a:latin typeface="Candara" panose="020E0502030303020204" pitchFamily="34" charset="0"/>
                <a:ea typeface="Dotum" panose="020B0503020000020004" pitchFamily="34" charset="-127"/>
                <a:cs typeface="DokChampa" panose="020B0502040204020203" pitchFamily="34" charset="-34"/>
              </a:rPr>
              <a:t>…</a:t>
            </a:r>
            <a:endParaRPr lang="en-IE" i="1" dirty="0">
              <a:solidFill>
                <a:schemeClr val="tx1">
                  <a:lumMod val="75000"/>
                  <a:lumOff val="25000"/>
                </a:schemeClr>
              </a:solidFill>
              <a:effectLst/>
              <a:latin typeface="Candara" panose="020E0502030303020204" pitchFamily="34" charset="0"/>
              <a:ea typeface="Dotum" panose="020B0503020000020004" pitchFamily="34" charset="-127"/>
              <a:cs typeface="DokChampa" panose="020B0502040204020203" pitchFamily="34" charset="-34"/>
            </a:endParaRPr>
          </a:p>
          <a:p>
            <a:pPr algn="ctr">
              <a:spcBef>
                <a:spcPts val="1200"/>
              </a:spcBef>
              <a:spcAft>
                <a:spcPts val="1200"/>
              </a:spcAft>
            </a:pPr>
            <a:endParaRPr lang="en-IE" i="1" dirty="0">
              <a:solidFill>
                <a:srgbClr val="00A489"/>
              </a:solidFill>
              <a:effectLst/>
              <a:latin typeface="DokChampa" panose="020B0502040204020203" pitchFamily="34" charset="-34"/>
              <a:ea typeface="Dotum" panose="020B0503020000020004" pitchFamily="34" charset="-127"/>
              <a:cs typeface="DokChampa" panose="020B0502040204020203" pitchFamily="34" charset="-34"/>
            </a:endParaRPr>
          </a:p>
          <a:p>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a16="http://schemas.microsoft.com/office/drawing/2014/main" xmlns="" id="{2A055B9A-B9B4-428D-9313-BF4BDD4CC2A9}"/>
              </a:ext>
            </a:extLst>
          </p:cNvPr>
          <p:cNvSpPr>
            <a:spLocks noGrp="1"/>
          </p:cNvSpPr>
          <p:nvPr>
            <p:ph type="body" sz="quarter" idx="15"/>
          </p:nvPr>
        </p:nvSpPr>
        <p:spPr>
          <a:xfrm>
            <a:off x="371192" y="653500"/>
            <a:ext cx="2965775" cy="5206518"/>
          </a:xfrm>
        </p:spPr>
        <p:txBody>
          <a:bodyPr/>
          <a:lstStyle/>
          <a:p>
            <a:r>
              <a:rPr lang="ro-RO" b="1" dirty="0" smtClean="0"/>
              <a:t>Ce este atât de special la Design Thinking?</a:t>
            </a:r>
            <a:endParaRPr lang="ro-RO" b="1" dirty="0"/>
          </a:p>
        </p:txBody>
      </p:sp>
    </p:spTree>
    <p:extLst>
      <p:ext uri="{BB962C8B-B14F-4D97-AF65-F5344CB8AC3E}">
        <p14:creationId xmlns:p14="http://schemas.microsoft.com/office/powerpoint/2010/main" val="1520570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FBB6973-3EE8-4DE1-84F0-00435CB36BB6}"/>
              </a:ext>
            </a:extLst>
          </p:cNvPr>
          <p:cNvSpPr>
            <a:spLocks noGrp="1"/>
          </p:cNvSpPr>
          <p:nvPr>
            <p:ph type="body" sz="quarter" idx="14"/>
          </p:nvPr>
        </p:nvSpPr>
        <p:spPr>
          <a:xfrm>
            <a:off x="4030201" y="485644"/>
            <a:ext cx="7540362" cy="2617206"/>
          </a:xfrm>
        </p:spPr>
        <p:txBody>
          <a:bodyPr/>
          <a:lstStyle/>
          <a:p>
            <a:pPr algn="ctr"/>
            <a:r>
              <a:rPr lang="ro-RO" sz="2800" b="1" dirty="0" smtClean="0">
                <a:solidFill>
                  <a:schemeClr val="tx1">
                    <a:lumMod val="75000"/>
                    <a:lumOff val="25000"/>
                  </a:schemeClr>
                </a:solidFill>
              </a:rPr>
              <a:t>Inovatorii sociali își pot gândi proiectul aplicând tehnici centrate pe om - rezolvându-și problemele într-un mod creativ și inovator</a:t>
            </a:r>
            <a:r>
              <a:rPr lang="en-IE" sz="2800" b="1" dirty="0" smtClean="0">
                <a:solidFill>
                  <a:schemeClr val="tx1">
                    <a:lumMod val="75000"/>
                    <a:lumOff val="25000"/>
                  </a:schemeClr>
                </a:solidFill>
              </a:rPr>
              <a:t>!</a:t>
            </a:r>
            <a:endParaRPr lang="en-IE" dirty="0">
              <a:solidFill>
                <a:schemeClr val="tx1">
                  <a:lumMod val="75000"/>
                  <a:lumOff val="25000"/>
                </a:schemeClr>
              </a:solidFill>
            </a:endParaRPr>
          </a:p>
          <a:p>
            <a:endParaRPr lang="ro-RO" i="1" dirty="0" smtClean="0">
              <a:solidFill>
                <a:srgbClr val="A6377D"/>
              </a:solidFill>
              <a:effectLst/>
              <a:latin typeface="Calibri" panose="020F0502020204030204" pitchFamily="34" charset="0"/>
              <a:ea typeface="Calibri" panose="020F0502020204030204" pitchFamily="34" charset="0"/>
              <a:cs typeface="Calibri" panose="020F0502020204030204" pitchFamily="34" charset="0"/>
            </a:endParaRPr>
          </a:p>
          <a:p>
            <a:r>
              <a:rPr lang="ro-RO"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„Design Thinking se referă la un set specific de proceduri, tehnici și metode utilizate pentru a debloca inovația</a:t>
            </a:r>
            <a:r>
              <a:rPr lang="en-US"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 </a:t>
            </a:r>
            <a:r>
              <a:rPr lang="en-US"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(Brown, </a:t>
            </a:r>
            <a:r>
              <a:rPr lang="ro-RO" i="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citat</a:t>
            </a:r>
            <a:r>
              <a:rPr lang="en-US" i="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ro-RO"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î</a:t>
            </a:r>
            <a:r>
              <a:rPr lang="en-US" i="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 </a:t>
            </a:r>
            <a:r>
              <a:rPr lang="en-US"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IDF, </a:t>
            </a:r>
            <a:r>
              <a:rPr lang="en-US" i="1" dirty="0" err="1">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n.d</a:t>
            </a:r>
            <a:r>
              <a:rPr lang="en-US" i="1"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i="1" dirty="0">
              <a:solidFill>
                <a:srgbClr val="A6377D"/>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chemeClr val="tx1">
                    <a:lumMod val="75000"/>
                    <a:lumOff val="25000"/>
                  </a:schemeClr>
                </a:solidFill>
                <a:ea typeface="Dotum" panose="020B0503020000020004" pitchFamily="34" charset="-127"/>
                <a:cs typeface="DokChampa" panose="020B0502040204020203" pitchFamily="34" charset="-34"/>
              </a:rPr>
              <a:t>T. </a:t>
            </a:r>
            <a:r>
              <a:rPr lang="ro-RO" dirty="0" smtClean="0">
                <a:solidFill>
                  <a:schemeClr val="tx1">
                    <a:lumMod val="75000"/>
                    <a:lumOff val="25000"/>
                  </a:schemeClr>
                </a:solidFill>
                <a:ea typeface="Dotum" panose="020B0503020000020004" pitchFamily="34" charset="-127"/>
                <a:cs typeface="DokChampa" panose="020B0502040204020203" pitchFamily="34" charset="-34"/>
              </a:rPr>
              <a:t>și</a:t>
            </a:r>
            <a:r>
              <a:rPr lang="en-US" dirty="0" smtClean="0">
                <a:solidFill>
                  <a:schemeClr val="tx1">
                    <a:lumMod val="75000"/>
                    <a:lumOff val="25000"/>
                  </a:schemeClr>
                </a:solidFill>
                <a:effectLst/>
                <a:ea typeface="Dotum" panose="020B0503020000020004" pitchFamily="34" charset="-127"/>
                <a:cs typeface="DokChampa" panose="020B0502040204020203" pitchFamily="34" charset="-34"/>
              </a:rPr>
              <a:t> </a:t>
            </a:r>
            <a:r>
              <a:rPr lang="en-US" dirty="0">
                <a:solidFill>
                  <a:schemeClr val="tx1">
                    <a:lumMod val="75000"/>
                    <a:lumOff val="25000"/>
                  </a:schemeClr>
                </a:solidFill>
                <a:effectLst/>
                <a:ea typeface="Dotum" panose="020B0503020000020004" pitchFamily="34" charset="-127"/>
                <a:cs typeface="DokChampa" panose="020B0502040204020203" pitchFamily="34" charset="-34"/>
              </a:rPr>
              <a:t>D. Kelley, </a:t>
            </a:r>
            <a:r>
              <a:rPr lang="ro-RO" dirty="0" smtClean="0">
                <a:solidFill>
                  <a:schemeClr val="tx1">
                    <a:lumMod val="75000"/>
                    <a:lumOff val="25000"/>
                  </a:schemeClr>
                </a:solidFill>
                <a:ea typeface="Dotum" panose="020B0503020000020004" pitchFamily="34" charset="-127"/>
                <a:cs typeface="DokChampa" panose="020B0502040204020203" pitchFamily="34" charset="-34"/>
              </a:rPr>
              <a:t>numesc design thinking „locul dulce al fezabilității, viabilității și dorinței</a:t>
            </a:r>
            <a:r>
              <a:rPr lang="en-US" dirty="0" smtClean="0">
                <a:solidFill>
                  <a:schemeClr val="tx1">
                    <a:lumMod val="75000"/>
                    <a:lumOff val="25000"/>
                  </a:schemeClr>
                </a:solidFill>
                <a:ea typeface="Dotum" panose="020B0503020000020004" pitchFamily="34" charset="-127"/>
                <a:cs typeface="DokChampa" panose="020B0502040204020203" pitchFamily="34" charset="-34"/>
              </a:rPr>
              <a:t>”</a:t>
            </a:r>
            <a:r>
              <a:rPr lang="ro-RO" dirty="0" smtClean="0">
                <a:solidFill>
                  <a:schemeClr val="tx1">
                    <a:lumMod val="75000"/>
                    <a:lumOff val="25000"/>
                  </a:schemeClr>
                </a:solidFill>
                <a:ea typeface="Dotum" panose="020B0503020000020004" pitchFamily="34" charset="-127"/>
                <a:cs typeface="DokChampa" panose="020B0502040204020203" pitchFamily="34" charset="-34"/>
              </a:rPr>
              <a:t> </a:t>
            </a:r>
            <a:r>
              <a:rPr lang="en-US" i="1" dirty="0" smtClean="0">
                <a:solidFill>
                  <a:srgbClr val="00A489"/>
                </a:solidFill>
                <a:effectLst/>
                <a:ea typeface="Dotum" panose="020B0503020000020004" pitchFamily="34" charset="-127"/>
                <a:cs typeface="DokChampa" panose="020B0502040204020203" pitchFamily="34" charset="-34"/>
              </a:rPr>
              <a:t>(</a:t>
            </a:r>
            <a:r>
              <a:rPr lang="en-US" i="1" dirty="0">
                <a:solidFill>
                  <a:srgbClr val="00A489"/>
                </a:solidFill>
                <a:effectLst/>
                <a:ea typeface="Dotum" panose="020B0503020000020004" pitchFamily="34" charset="-127"/>
                <a:cs typeface="DokChampa" panose="020B0502040204020203" pitchFamily="34" charset="-34"/>
              </a:rPr>
              <a:t>Kelley, 2014, p.19)</a:t>
            </a:r>
          </a:p>
          <a:p>
            <a:r>
              <a:rPr lang="en-US" dirty="0">
                <a:solidFill>
                  <a:schemeClr val="tx1">
                    <a:lumMod val="75000"/>
                    <a:lumOff val="25000"/>
                  </a:schemeClr>
                </a:solidFill>
                <a:effectLst/>
                <a:ea typeface="Dotum" panose="020B0503020000020004" pitchFamily="34" charset="-127"/>
                <a:cs typeface="DokChampa" panose="020B0502040204020203" pitchFamily="34" charset="-34"/>
              </a:rPr>
              <a:t>Design Thinking </a:t>
            </a:r>
            <a:r>
              <a:rPr lang="ro-RO" dirty="0" smtClean="0">
                <a:solidFill>
                  <a:schemeClr val="tx1">
                    <a:lumMod val="75000"/>
                    <a:lumOff val="25000"/>
                  </a:schemeClr>
                </a:solidFill>
                <a:ea typeface="Dotum" panose="020B0503020000020004" pitchFamily="34" charset="-127"/>
                <a:cs typeface="DokChampa" panose="020B0502040204020203" pitchFamily="34" charset="-34"/>
              </a:rPr>
              <a:t>reunește ceea ce este de dorit din punct de vedere uman cu ceea ce este fezabil din punct de vedere tehnologic și viabil din punct de vedere economic </a:t>
            </a:r>
            <a:r>
              <a:rPr lang="en-US" i="1" dirty="0" smtClean="0">
                <a:solidFill>
                  <a:srgbClr val="00A489"/>
                </a:solidFill>
                <a:effectLst/>
                <a:ea typeface="Dotum" panose="020B0503020000020004" pitchFamily="34" charset="-127"/>
                <a:cs typeface="DokChampa" panose="020B0502040204020203" pitchFamily="34" charset="-34"/>
              </a:rPr>
              <a:t>(</a:t>
            </a:r>
            <a:r>
              <a:rPr lang="en-US" i="1" dirty="0">
                <a:solidFill>
                  <a:srgbClr val="00A489"/>
                </a:solidFill>
                <a:effectLst/>
                <a:ea typeface="Dotum" panose="020B0503020000020004" pitchFamily="34" charset="-127"/>
                <a:cs typeface="DokChampa" panose="020B0502040204020203" pitchFamily="34" charset="-34"/>
              </a:rPr>
              <a:t>Brown, 2009, p.3); </a:t>
            </a:r>
            <a:r>
              <a:rPr lang="ro-RO" i="1" dirty="0" smtClean="0">
                <a:solidFill>
                  <a:schemeClr val="tx1">
                    <a:lumMod val="75000"/>
                    <a:lumOff val="25000"/>
                  </a:schemeClr>
                </a:solidFill>
                <a:ea typeface="Dotum" panose="020B0503020000020004" pitchFamily="34" charset="-127"/>
                <a:cs typeface="DokChampa" panose="020B0502040204020203" pitchFamily="34" charset="-34"/>
              </a:rPr>
              <a:t>iar </a:t>
            </a:r>
            <a:r>
              <a:rPr lang="it-IT" i="1" dirty="0">
                <a:solidFill>
                  <a:schemeClr val="tx1">
                    <a:lumMod val="75000"/>
                    <a:lumOff val="25000"/>
                  </a:schemeClr>
                </a:solidFill>
                <a:ea typeface="Dotum" panose="020B0503020000020004" pitchFamily="34" charset="-127"/>
                <a:cs typeface="DokChampa" panose="020B0502040204020203" pitchFamily="34" charset="-34"/>
              </a:rPr>
              <a:t>la intersecția celor trei</a:t>
            </a:r>
            <a:r>
              <a:rPr lang="it-IT" i="1" dirty="0" smtClean="0">
                <a:solidFill>
                  <a:schemeClr val="tx1">
                    <a:lumMod val="75000"/>
                    <a:lumOff val="25000"/>
                  </a:schemeClr>
                </a:solidFill>
                <a:ea typeface="Dotum" panose="020B0503020000020004" pitchFamily="34" charset="-127"/>
                <a:cs typeface="DokChampa" panose="020B0502040204020203" pitchFamily="34" charset="-34"/>
              </a:rPr>
              <a:t> </a:t>
            </a:r>
            <a:r>
              <a:rPr lang="it-IT" i="1" dirty="0">
                <a:solidFill>
                  <a:schemeClr val="tx1">
                    <a:lumMod val="75000"/>
                    <a:lumOff val="25000"/>
                  </a:schemeClr>
                </a:solidFill>
                <a:ea typeface="Dotum" panose="020B0503020000020004" pitchFamily="34" charset="-127"/>
                <a:cs typeface="DokChampa" panose="020B0502040204020203" pitchFamily="34" charset="-34"/>
              </a:rPr>
              <a:t>se întâmplă </a:t>
            </a:r>
            <a:r>
              <a:rPr lang="it-IT" i="1" dirty="0" smtClean="0">
                <a:solidFill>
                  <a:schemeClr val="tx1">
                    <a:lumMod val="75000"/>
                    <a:lumOff val="25000"/>
                  </a:schemeClr>
                </a:solidFill>
                <a:ea typeface="Dotum" panose="020B0503020000020004" pitchFamily="34" charset="-127"/>
                <a:cs typeface="DokChampa" panose="020B0502040204020203" pitchFamily="34" charset="-34"/>
              </a:rPr>
              <a:t>idei </a:t>
            </a:r>
            <a:r>
              <a:rPr lang="it-IT" i="1" dirty="0">
                <a:solidFill>
                  <a:schemeClr val="tx1">
                    <a:lumMod val="75000"/>
                    <a:lumOff val="25000"/>
                  </a:schemeClr>
                </a:solidFill>
                <a:ea typeface="Dotum" panose="020B0503020000020004" pitchFamily="34" charset="-127"/>
                <a:cs typeface="DokChampa" panose="020B0502040204020203" pitchFamily="34" charset="-34"/>
              </a:rPr>
              <a:t>inovatoare extraordinare </a:t>
            </a:r>
            <a:r>
              <a:rPr lang="en-US" i="1" dirty="0" smtClean="0">
                <a:solidFill>
                  <a:srgbClr val="00A489"/>
                </a:solidFill>
                <a:effectLst/>
                <a:ea typeface="Dotum" panose="020B0503020000020004" pitchFamily="34" charset="-127"/>
                <a:cs typeface="DokChampa" panose="020B0502040204020203" pitchFamily="34" charset="-34"/>
              </a:rPr>
              <a:t>(</a:t>
            </a:r>
            <a:r>
              <a:rPr lang="en-US" i="1" dirty="0">
                <a:solidFill>
                  <a:srgbClr val="00A489"/>
                </a:solidFill>
                <a:effectLst/>
                <a:ea typeface="Dotum" panose="020B0503020000020004" pitchFamily="34" charset="-127"/>
                <a:cs typeface="DokChampa" panose="020B0502040204020203" pitchFamily="34" charset="-34"/>
              </a:rPr>
              <a:t>IDEO U, n.d.)</a:t>
            </a:r>
            <a:endParaRPr lang="en-IE" dirty="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6" name="Text Placeholder 5">
            <a:extLst>
              <a:ext uri="{FF2B5EF4-FFF2-40B4-BE49-F238E27FC236}">
                <a16:creationId xmlns:a16="http://schemas.microsoft.com/office/drawing/2014/main" xmlns="" id="{2A055B9A-B9B4-428D-9313-BF4BDD4CC2A9}"/>
              </a:ext>
            </a:extLst>
          </p:cNvPr>
          <p:cNvSpPr>
            <a:spLocks noGrp="1"/>
          </p:cNvSpPr>
          <p:nvPr>
            <p:ph type="body" sz="quarter" idx="15"/>
          </p:nvPr>
        </p:nvSpPr>
        <p:spPr>
          <a:xfrm>
            <a:off x="371192" y="653500"/>
            <a:ext cx="2965775" cy="5206518"/>
          </a:xfrm>
        </p:spPr>
        <p:txBody>
          <a:bodyPr/>
          <a:lstStyle/>
          <a:p>
            <a:r>
              <a:rPr lang="en-IE" b="1" dirty="0"/>
              <a:t>Ce </a:t>
            </a:r>
            <a:r>
              <a:rPr lang="en-IE" b="1" dirty="0" err="1"/>
              <a:t>este</a:t>
            </a:r>
            <a:r>
              <a:rPr lang="en-IE" b="1" dirty="0"/>
              <a:t> </a:t>
            </a:r>
            <a:r>
              <a:rPr lang="en-IE" b="1" dirty="0" err="1"/>
              <a:t>atât</a:t>
            </a:r>
            <a:r>
              <a:rPr lang="en-IE" b="1" dirty="0"/>
              <a:t> de special la Design Thinking?</a:t>
            </a:r>
          </a:p>
          <a:p>
            <a:endParaRPr lang="en-IE" b="1" dirty="0"/>
          </a:p>
        </p:txBody>
      </p:sp>
    </p:spTree>
    <p:extLst>
      <p:ext uri="{BB962C8B-B14F-4D97-AF65-F5344CB8AC3E}">
        <p14:creationId xmlns:p14="http://schemas.microsoft.com/office/powerpoint/2010/main" val="2133643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F7338E1-4610-467A-8C2A-1AAF7D6B8324}"/>
              </a:ext>
            </a:extLst>
          </p:cNvPr>
          <p:cNvSpPr>
            <a:spLocks noGrp="1"/>
          </p:cNvSpPr>
          <p:nvPr>
            <p:ph type="body" sz="quarter" idx="15"/>
          </p:nvPr>
        </p:nvSpPr>
        <p:spPr>
          <a:xfrm>
            <a:off x="390484" y="371192"/>
            <a:ext cx="4461735" cy="1110387"/>
          </a:xfrm>
        </p:spPr>
        <p:txBody>
          <a:bodyPr>
            <a:normAutofit fontScale="92500" lnSpcReduction="20000"/>
          </a:bodyPr>
          <a:lstStyle/>
          <a:p>
            <a:pPr>
              <a:spcBef>
                <a:spcPts val="0"/>
              </a:spcBef>
            </a:pPr>
            <a:r>
              <a:rPr lang="ro-RO" sz="4600" b="1" dirty="0" smtClean="0">
                <a:solidFill>
                  <a:srgbClr val="EF619A"/>
                </a:solidFill>
              </a:rPr>
              <a:t>5 Etape în Design Thinking</a:t>
            </a:r>
          </a:p>
          <a:p>
            <a:pPr>
              <a:spcBef>
                <a:spcPts val="0"/>
              </a:spcBef>
            </a:pPr>
            <a:endParaRPr lang="ro-RO" dirty="0"/>
          </a:p>
        </p:txBody>
      </p:sp>
      <p:sp>
        <p:nvSpPr>
          <p:cNvPr id="4" name="Text Placeholder 4">
            <a:extLst>
              <a:ext uri="{FF2B5EF4-FFF2-40B4-BE49-F238E27FC236}">
                <a16:creationId xmlns:a16="http://schemas.microsoft.com/office/drawing/2014/main" xmlns="" id="{1FCA7DC0-53A4-4826-855A-CAFC806826C9}"/>
              </a:ext>
            </a:extLst>
          </p:cNvPr>
          <p:cNvSpPr txBox="1">
            <a:spLocks/>
          </p:cNvSpPr>
          <p:nvPr/>
        </p:nvSpPr>
        <p:spPr>
          <a:xfrm>
            <a:off x="390484" y="1356917"/>
            <a:ext cx="5159290"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endParaRPr lang="ro-RO" dirty="0" smtClean="0">
              <a:solidFill>
                <a:srgbClr val="2B2B2B"/>
              </a:solidFill>
            </a:endParaRPr>
          </a:p>
          <a:p>
            <a:pPr>
              <a:lnSpc>
                <a:spcPct val="120000"/>
              </a:lnSpc>
              <a:spcBef>
                <a:spcPts val="0"/>
              </a:spcBef>
            </a:pPr>
            <a:r>
              <a:rPr lang="ro-RO" sz="9600" b="1" dirty="0">
                <a:solidFill>
                  <a:srgbClr val="2B2B2B"/>
                </a:solidFill>
              </a:rPr>
              <a:t>Empatizează, definește, proiectează, prototipează și testează - </a:t>
            </a:r>
            <a:r>
              <a:rPr lang="ro-RO" sz="9600" dirty="0">
                <a:solidFill>
                  <a:srgbClr val="2B2B2B"/>
                </a:solidFill>
              </a:rPr>
              <a:t>este important să înțelegi că cele 5 faze nu trebuie întotdeauna urmate într-o anumită ordine. Privește-le ca modalități de a contribui la dezvoltarea proiectului tău inovator, mai degrabă decât să urmezi un proces strict pas cu pas, amestecă-le, repetă-le, orice </a:t>
            </a:r>
            <a:r>
              <a:rPr lang="ro-RO" sz="9600" dirty="0" smtClean="0">
                <a:solidFill>
                  <a:srgbClr val="2B2B2B"/>
                </a:solidFill>
              </a:rPr>
              <a:t>funcționează…</a:t>
            </a:r>
          </a:p>
          <a:p>
            <a:pPr>
              <a:lnSpc>
                <a:spcPct val="120000"/>
              </a:lnSpc>
              <a:spcBef>
                <a:spcPts val="0"/>
              </a:spcBef>
            </a:pPr>
            <a:endParaRPr lang="ro-RO" sz="9600" dirty="0" smtClean="0">
              <a:solidFill>
                <a:srgbClr val="2B2B2B"/>
              </a:solidFill>
            </a:endParaRPr>
          </a:p>
          <a:p>
            <a:pPr>
              <a:lnSpc>
                <a:spcPct val="120000"/>
              </a:lnSpc>
              <a:spcBef>
                <a:spcPts val="0"/>
              </a:spcBef>
            </a:pPr>
            <a:r>
              <a:rPr lang="it-IT" sz="9600" b="1" dirty="0">
                <a:solidFill>
                  <a:srgbClr val="EF619A"/>
                </a:solidFill>
              </a:rPr>
              <a:t>Următoarea secțiune </a:t>
            </a:r>
            <a:r>
              <a:rPr lang="ro-RO" sz="9600" b="1" dirty="0" smtClean="0">
                <a:solidFill>
                  <a:srgbClr val="EF619A"/>
                </a:solidFill>
              </a:rPr>
              <a:t>prezintă</a:t>
            </a:r>
            <a:r>
              <a:rPr lang="it-IT" sz="9600" b="1" dirty="0" smtClean="0">
                <a:solidFill>
                  <a:srgbClr val="EF619A"/>
                </a:solidFill>
              </a:rPr>
              <a:t> </a:t>
            </a:r>
            <a:r>
              <a:rPr lang="it-IT" sz="9600" b="1" dirty="0">
                <a:solidFill>
                  <a:srgbClr val="EF619A"/>
                </a:solidFill>
              </a:rPr>
              <a:t>cele 5 etape </a:t>
            </a:r>
            <a:r>
              <a:rPr lang="it-IT" sz="9600" b="1" dirty="0" smtClean="0">
                <a:solidFill>
                  <a:srgbClr val="EF619A"/>
                </a:solidFill>
              </a:rPr>
              <a:t>ale </a:t>
            </a:r>
            <a:r>
              <a:rPr lang="ro-RO" sz="9600" b="1" dirty="0" smtClean="0">
                <a:solidFill>
                  <a:srgbClr val="EF619A"/>
                </a:solidFill>
              </a:rPr>
              <a:t>Design Thinking…</a:t>
            </a:r>
            <a:endParaRPr lang="ro-RO" sz="9600" b="1" dirty="0">
              <a:solidFill>
                <a:srgbClr val="EF619A"/>
              </a:solidFill>
            </a:endParaRPr>
          </a:p>
        </p:txBody>
      </p:sp>
      <p:pic>
        <p:nvPicPr>
          <p:cNvPr id="7" name="Picture 6">
            <a:extLst>
              <a:ext uri="{FF2B5EF4-FFF2-40B4-BE49-F238E27FC236}">
                <a16:creationId xmlns:a16="http://schemas.microsoft.com/office/drawing/2014/main" xmlns="" id="{BAD0221A-72C9-45DA-8003-9DC909CE6005}"/>
              </a:ext>
            </a:extLst>
          </p:cNvPr>
          <p:cNvPicPr>
            <a:picLocks noChangeAspect="1"/>
          </p:cNvPicPr>
          <p:nvPr/>
        </p:nvPicPr>
        <p:blipFill rotWithShape="1">
          <a:blip r:embed="rId2"/>
          <a:srcRect t="13015" b="12719"/>
          <a:stretch/>
        </p:blipFill>
        <p:spPr>
          <a:xfrm>
            <a:off x="5641772" y="1608327"/>
            <a:ext cx="6550228" cy="3938258"/>
          </a:xfrm>
          <a:prstGeom prst="rect">
            <a:avLst/>
          </a:prstGeom>
        </p:spPr>
      </p:pic>
      <p:sp>
        <p:nvSpPr>
          <p:cNvPr id="6" name="TextBox 5">
            <a:extLst>
              <a:ext uri="{FF2B5EF4-FFF2-40B4-BE49-F238E27FC236}">
                <a16:creationId xmlns:a16="http://schemas.microsoft.com/office/drawing/2014/main" xmlns="" id="{0A70EBED-DA38-4EC6-B60F-91BFEAB714B2}"/>
              </a:ext>
            </a:extLst>
          </p:cNvPr>
          <p:cNvSpPr txBox="1"/>
          <p:nvPr/>
        </p:nvSpPr>
        <p:spPr>
          <a:xfrm>
            <a:off x="5641772" y="5632186"/>
            <a:ext cx="6097508" cy="738664"/>
          </a:xfrm>
          <a:prstGeom prst="rect">
            <a:avLst/>
          </a:prstGeom>
          <a:noFill/>
        </p:spPr>
        <p:txBody>
          <a:bodyPr wrap="square">
            <a:spAutoFit/>
          </a:bodyPr>
          <a:lstStyle/>
          <a:p>
            <a:r>
              <a:rPr lang="en-IE" sz="1400" b="1" dirty="0"/>
              <a:t>Interaction Design Foundation</a:t>
            </a:r>
          </a:p>
          <a:p>
            <a:r>
              <a:rPr lang="en-IE" sz="1400" dirty="0">
                <a:hlinkClick r:id="rId3"/>
              </a:rPr>
              <a:t>https://www.interaction-design.org/literature/article/5-stages-in-the-design-thinking-process</a:t>
            </a:r>
            <a:r>
              <a:rPr lang="en-IE" sz="1400" dirty="0"/>
              <a:t> </a:t>
            </a:r>
          </a:p>
        </p:txBody>
      </p:sp>
    </p:spTree>
    <p:extLst>
      <p:ext uri="{BB962C8B-B14F-4D97-AF65-F5344CB8AC3E}">
        <p14:creationId xmlns:p14="http://schemas.microsoft.com/office/powerpoint/2010/main" val="3052324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F7338E1-4610-467A-8C2A-1AAF7D6B8324}"/>
              </a:ext>
            </a:extLst>
          </p:cNvPr>
          <p:cNvSpPr>
            <a:spLocks noGrp="1"/>
          </p:cNvSpPr>
          <p:nvPr>
            <p:ph type="body" sz="quarter" idx="15"/>
          </p:nvPr>
        </p:nvSpPr>
        <p:spPr>
          <a:xfrm>
            <a:off x="390484" y="1122306"/>
            <a:ext cx="4461735" cy="1110387"/>
          </a:xfrm>
        </p:spPr>
        <p:txBody>
          <a:bodyPr>
            <a:normAutofit fontScale="92500" lnSpcReduction="20000"/>
          </a:bodyPr>
          <a:lstStyle/>
          <a:p>
            <a:pPr>
              <a:spcBef>
                <a:spcPts val="0"/>
              </a:spcBef>
            </a:pPr>
            <a:r>
              <a:rPr lang="en-IE" sz="4600" b="1" dirty="0">
                <a:solidFill>
                  <a:srgbClr val="EF619A"/>
                </a:solidFill>
              </a:rPr>
              <a:t>5 </a:t>
            </a:r>
            <a:r>
              <a:rPr lang="ro-RO" sz="4600" b="1" dirty="0" smtClean="0">
                <a:solidFill>
                  <a:srgbClr val="EF619A"/>
                </a:solidFill>
              </a:rPr>
              <a:t>Etape</a:t>
            </a:r>
            <a:r>
              <a:rPr lang="en-IE" sz="4600" b="1" dirty="0" smtClean="0">
                <a:solidFill>
                  <a:srgbClr val="EF619A"/>
                </a:solidFill>
              </a:rPr>
              <a:t> </a:t>
            </a:r>
            <a:r>
              <a:rPr lang="ro-RO" sz="4600" b="1" dirty="0" smtClean="0">
                <a:solidFill>
                  <a:srgbClr val="EF619A"/>
                </a:solidFill>
              </a:rPr>
              <a:t>în</a:t>
            </a:r>
            <a:r>
              <a:rPr lang="en-IE" sz="4600" b="1" dirty="0" smtClean="0">
                <a:solidFill>
                  <a:srgbClr val="EF619A"/>
                </a:solidFill>
              </a:rPr>
              <a:t> </a:t>
            </a:r>
            <a:r>
              <a:rPr lang="en-IE" sz="4600" b="1" dirty="0">
                <a:solidFill>
                  <a:srgbClr val="EF619A"/>
                </a:solidFill>
              </a:rPr>
              <a:t>Design Thinking</a:t>
            </a:r>
          </a:p>
          <a:p>
            <a:pPr>
              <a:spcBef>
                <a:spcPts val="0"/>
              </a:spcBef>
            </a:pPr>
            <a:endParaRPr lang="en-IE" dirty="0"/>
          </a:p>
        </p:txBody>
      </p:sp>
      <p:sp>
        <p:nvSpPr>
          <p:cNvPr id="4" name="Text Placeholder 4">
            <a:extLst>
              <a:ext uri="{FF2B5EF4-FFF2-40B4-BE49-F238E27FC236}">
                <a16:creationId xmlns:a16="http://schemas.microsoft.com/office/drawing/2014/main" xmlns="" id="{1FCA7DC0-53A4-4826-855A-CAFC806826C9}"/>
              </a:ext>
            </a:extLst>
          </p:cNvPr>
          <p:cNvSpPr txBox="1">
            <a:spLocks/>
          </p:cNvSpPr>
          <p:nvPr/>
        </p:nvSpPr>
        <p:spPr>
          <a:xfrm>
            <a:off x="390484" y="2646350"/>
            <a:ext cx="10152862" cy="2785432"/>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en-US" sz="9600" dirty="0">
                <a:solidFill>
                  <a:schemeClr val="tx1">
                    <a:lumMod val="75000"/>
                    <a:lumOff val="25000"/>
                  </a:schemeClr>
                </a:solidFill>
              </a:rPr>
              <a:t>Design Thinking </a:t>
            </a:r>
            <a:r>
              <a:rPr lang="ro-RO" sz="9600" dirty="0" smtClean="0">
                <a:solidFill>
                  <a:schemeClr val="tx1">
                    <a:lumMod val="75000"/>
                    <a:lumOff val="25000"/>
                  </a:schemeClr>
                </a:solidFill>
              </a:rPr>
              <a:t>abordează probleme complexe prin</a:t>
            </a:r>
            <a:r>
              <a:rPr lang="en-IE" sz="9600" b="0" i="0" dirty="0" smtClean="0">
                <a:solidFill>
                  <a:schemeClr val="tx1">
                    <a:lumMod val="75000"/>
                    <a:lumOff val="25000"/>
                  </a:schemeClr>
                </a:solidFill>
                <a:effectLst/>
              </a:rPr>
              <a:t>:</a:t>
            </a:r>
          </a:p>
          <a:p>
            <a:pPr algn="l">
              <a:lnSpc>
                <a:spcPct val="120000"/>
              </a:lnSpc>
              <a:spcBef>
                <a:spcPts val="0"/>
              </a:spcBef>
            </a:pPr>
            <a:endParaRPr lang="en-IE" sz="9600" b="1" i="0" dirty="0">
              <a:solidFill>
                <a:srgbClr val="009FD8"/>
              </a:solidFill>
              <a:effectLst/>
            </a:endParaRPr>
          </a:p>
          <a:p>
            <a:pPr>
              <a:lnSpc>
                <a:spcPct val="120000"/>
              </a:lnSpc>
              <a:spcBef>
                <a:spcPts val="0"/>
              </a:spcBef>
              <a:spcAft>
                <a:spcPts val="600"/>
              </a:spcAft>
            </a:pPr>
            <a:r>
              <a:rPr lang="en-IE" sz="9600" b="1" dirty="0">
                <a:solidFill>
                  <a:srgbClr val="009FD8"/>
                </a:solidFill>
              </a:rPr>
              <a:t>1 </a:t>
            </a:r>
            <a:r>
              <a:rPr lang="ro-RO" sz="9600" b="1" i="0" dirty="0" smtClean="0">
                <a:solidFill>
                  <a:srgbClr val="009FD8"/>
                </a:solidFill>
                <a:effectLst/>
              </a:rPr>
              <a:t>Empatizare</a:t>
            </a:r>
            <a:r>
              <a:rPr lang="en-IE" sz="9600" b="1" i="0" dirty="0" smtClean="0">
                <a:solidFill>
                  <a:srgbClr val="009FD8"/>
                </a:solidFill>
                <a:effectLst/>
              </a:rPr>
              <a:t>: </a:t>
            </a:r>
            <a:r>
              <a:rPr lang="ro-RO" sz="9600" dirty="0" smtClean="0">
                <a:solidFill>
                  <a:schemeClr val="tx1">
                    <a:lumMod val="75000"/>
                    <a:lumOff val="25000"/>
                  </a:schemeClr>
                </a:solidFill>
              </a:rPr>
              <a:t>Înțelegerea nevoilor umane </a:t>
            </a:r>
            <a:r>
              <a:rPr lang="en-IE" sz="9600" dirty="0" smtClean="0">
                <a:solidFill>
                  <a:schemeClr val="tx1">
                    <a:lumMod val="75000"/>
                    <a:lumOff val="25000"/>
                  </a:schemeClr>
                </a:solidFill>
              </a:rPr>
              <a:t>implicate.</a:t>
            </a:r>
            <a:endParaRPr lang="en-IE" sz="9600" b="0" i="0" dirty="0">
              <a:solidFill>
                <a:schemeClr val="tx1">
                  <a:lumMod val="75000"/>
                  <a:lumOff val="25000"/>
                </a:schemeClr>
              </a:solidFill>
              <a:effectLst/>
            </a:endParaRPr>
          </a:p>
          <a:p>
            <a:pPr>
              <a:lnSpc>
                <a:spcPct val="120000"/>
              </a:lnSpc>
              <a:spcBef>
                <a:spcPts val="0"/>
              </a:spcBef>
              <a:spcAft>
                <a:spcPts val="600"/>
              </a:spcAft>
            </a:pPr>
            <a:r>
              <a:rPr lang="en-IE" sz="9600" b="1" i="0" dirty="0">
                <a:solidFill>
                  <a:srgbClr val="40A67A"/>
                </a:solidFill>
                <a:effectLst/>
              </a:rPr>
              <a:t>2 </a:t>
            </a:r>
            <a:r>
              <a:rPr lang="ro-RO" sz="9600" b="1" i="0" dirty="0" smtClean="0">
                <a:solidFill>
                  <a:srgbClr val="40A67A"/>
                </a:solidFill>
                <a:effectLst/>
              </a:rPr>
              <a:t>Definire: </a:t>
            </a:r>
            <a:r>
              <a:rPr lang="it-IT" sz="9600" dirty="0">
                <a:solidFill>
                  <a:schemeClr val="tx1">
                    <a:lumMod val="75000"/>
                    <a:lumOff val="25000"/>
                  </a:schemeClr>
                </a:solidFill>
              </a:rPr>
              <a:t>Reîncadrarea și definirea problemei în moduri centrate pe om</a:t>
            </a:r>
            <a:r>
              <a:rPr lang="it-IT" sz="9600" dirty="0" smtClean="0">
                <a:solidFill>
                  <a:schemeClr val="tx1">
                    <a:lumMod val="75000"/>
                    <a:lumOff val="25000"/>
                  </a:schemeClr>
                </a:solidFill>
              </a:rPr>
              <a:t>.</a:t>
            </a:r>
            <a:endParaRPr lang="ro-RO" sz="9600" b="0" i="0" dirty="0" smtClean="0">
              <a:solidFill>
                <a:schemeClr val="tx1">
                  <a:lumMod val="75000"/>
                  <a:lumOff val="25000"/>
                </a:schemeClr>
              </a:solidFill>
              <a:effectLst/>
            </a:endParaRPr>
          </a:p>
          <a:p>
            <a:pPr>
              <a:lnSpc>
                <a:spcPct val="120000"/>
              </a:lnSpc>
              <a:spcBef>
                <a:spcPts val="0"/>
              </a:spcBef>
              <a:spcAft>
                <a:spcPts val="600"/>
              </a:spcAft>
            </a:pPr>
            <a:r>
              <a:rPr lang="ro-RO" sz="9600" b="1" i="0" dirty="0" smtClean="0">
                <a:solidFill>
                  <a:srgbClr val="A6377D"/>
                </a:solidFill>
                <a:effectLst/>
              </a:rPr>
              <a:t>3 Proiectare: </a:t>
            </a:r>
            <a:r>
              <a:rPr lang="ro-RO" sz="9600" dirty="0">
                <a:solidFill>
                  <a:schemeClr val="tx1">
                    <a:lumMod val="75000"/>
                    <a:lumOff val="25000"/>
                  </a:schemeClr>
                </a:solidFill>
              </a:rPr>
              <a:t>Crearea multor idei în sesiunile de proiectare.</a:t>
            </a:r>
            <a:endParaRPr lang="ro-RO" sz="9600" b="0" i="0" dirty="0" smtClean="0">
              <a:solidFill>
                <a:schemeClr val="tx1">
                  <a:lumMod val="75000"/>
                  <a:lumOff val="25000"/>
                </a:schemeClr>
              </a:solidFill>
              <a:effectLst/>
            </a:endParaRPr>
          </a:p>
          <a:p>
            <a:pPr>
              <a:lnSpc>
                <a:spcPct val="120000"/>
              </a:lnSpc>
              <a:spcBef>
                <a:spcPts val="0"/>
              </a:spcBef>
              <a:spcAft>
                <a:spcPts val="600"/>
              </a:spcAft>
            </a:pPr>
            <a:r>
              <a:rPr lang="ro-RO" sz="9600" b="1" i="0" dirty="0" smtClean="0">
                <a:solidFill>
                  <a:srgbClr val="FDA81F"/>
                </a:solidFill>
                <a:effectLst/>
              </a:rPr>
              <a:t>4 Prototipare: </a:t>
            </a:r>
            <a:r>
              <a:rPr lang="ro-RO" sz="9600" b="0" i="0" dirty="0" smtClean="0">
                <a:solidFill>
                  <a:schemeClr val="tx1">
                    <a:lumMod val="75000"/>
                    <a:lumOff val="25000"/>
                  </a:schemeClr>
                </a:solidFill>
                <a:effectLst/>
              </a:rPr>
              <a:t>A</a:t>
            </a:r>
            <a:r>
              <a:rPr lang="it-IT" sz="9600" dirty="0" smtClean="0">
                <a:solidFill>
                  <a:schemeClr val="tx1">
                    <a:lumMod val="75000"/>
                    <a:lumOff val="25000"/>
                  </a:schemeClr>
                </a:solidFill>
              </a:rPr>
              <a:t>doptarea </a:t>
            </a:r>
            <a:r>
              <a:rPr lang="it-IT" sz="9600" dirty="0">
                <a:solidFill>
                  <a:schemeClr val="tx1">
                    <a:lumMod val="75000"/>
                    <a:lumOff val="25000"/>
                  </a:schemeClr>
                </a:solidFill>
              </a:rPr>
              <a:t>unei abordări practice în prototipare</a:t>
            </a:r>
            <a:r>
              <a:rPr lang="ro-RO" sz="9600" b="0" i="0" dirty="0" smtClean="0">
                <a:solidFill>
                  <a:schemeClr val="tx1">
                    <a:lumMod val="75000"/>
                    <a:lumOff val="25000"/>
                  </a:schemeClr>
                </a:solidFill>
                <a:effectLst/>
              </a:rPr>
              <a:t>.</a:t>
            </a:r>
          </a:p>
          <a:p>
            <a:pPr>
              <a:lnSpc>
                <a:spcPct val="120000"/>
              </a:lnSpc>
              <a:spcBef>
                <a:spcPts val="0"/>
              </a:spcBef>
              <a:spcAft>
                <a:spcPts val="600"/>
              </a:spcAft>
            </a:pPr>
            <a:r>
              <a:rPr lang="ro-RO" sz="9600" b="1" i="0" dirty="0" smtClean="0">
                <a:solidFill>
                  <a:srgbClr val="ED2A59"/>
                </a:solidFill>
                <a:effectLst/>
              </a:rPr>
              <a:t>5 Testare: </a:t>
            </a:r>
            <a:r>
              <a:rPr lang="it-IT" sz="9600" dirty="0">
                <a:solidFill>
                  <a:schemeClr val="tx1">
                    <a:lumMod val="75000"/>
                    <a:lumOff val="25000"/>
                  </a:schemeClr>
                </a:solidFill>
              </a:rPr>
              <a:t>Dezvoltarea unui prototip / soluție la problemă.</a:t>
            </a:r>
            <a:r>
              <a:rPr lang="ro-RO" sz="9600" b="0" i="0" dirty="0" smtClean="0">
                <a:solidFill>
                  <a:schemeClr val="tx1">
                    <a:lumMod val="75000"/>
                    <a:lumOff val="25000"/>
                  </a:schemeClr>
                </a:solidFill>
                <a:effectLst/>
              </a:rPr>
              <a:t>.</a:t>
            </a:r>
          </a:p>
          <a:p>
            <a:pPr>
              <a:lnSpc>
                <a:spcPct val="120000"/>
              </a:lnSpc>
              <a:spcBef>
                <a:spcPts val="0"/>
              </a:spcBef>
            </a:pPr>
            <a:endParaRPr lang="en-IE" sz="9600" dirty="0">
              <a:solidFill>
                <a:srgbClr val="2B2B2B"/>
              </a:solidFill>
            </a:endParaRPr>
          </a:p>
        </p:txBody>
      </p:sp>
    </p:spTree>
    <p:extLst>
      <p:ext uri="{BB962C8B-B14F-4D97-AF65-F5344CB8AC3E}">
        <p14:creationId xmlns:p14="http://schemas.microsoft.com/office/powerpoint/2010/main" val="3548230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2509849-4E77-413F-915F-02DE6EB0F013}"/>
              </a:ext>
            </a:extLst>
          </p:cNvPr>
          <p:cNvSpPr>
            <a:spLocks noGrp="1"/>
          </p:cNvSpPr>
          <p:nvPr>
            <p:ph type="body" sz="quarter" idx="14"/>
          </p:nvPr>
        </p:nvSpPr>
        <p:spPr>
          <a:xfrm>
            <a:off x="508178" y="1134824"/>
            <a:ext cx="6124634" cy="2676685"/>
          </a:xfrm>
        </p:spPr>
        <p:txBody>
          <a:bodyPr/>
          <a:lstStyle/>
          <a:p>
            <a:r>
              <a:rPr lang="ro-RO" b="1" dirty="0" smtClean="0">
                <a:solidFill>
                  <a:srgbClr val="009FD8"/>
                </a:solidFill>
                <a:latin typeface="Calibri" panose="020F0502020204030204" pitchFamily="34" charset="0"/>
                <a:ea typeface="Calibri" panose="020F0502020204030204" pitchFamily="34" charset="0"/>
                <a:cs typeface="Calibri" panose="020F0502020204030204" pitchFamily="34" charset="0"/>
              </a:rPr>
              <a:t>Pentru </a:t>
            </a:r>
            <a:r>
              <a:rPr lang="ro-RO" b="1" dirty="0">
                <a:solidFill>
                  <a:srgbClr val="009FD8"/>
                </a:solidFill>
                <a:latin typeface="Calibri" panose="020F0502020204030204" pitchFamily="34" charset="0"/>
                <a:ea typeface="Calibri" panose="020F0502020204030204" pitchFamily="34" charset="0"/>
                <a:cs typeface="Calibri" panose="020F0502020204030204" pitchFamily="34" charset="0"/>
              </a:rPr>
              <a:t>a ajuta la descoperirea problemei</a:t>
            </a:r>
            <a:r>
              <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cercetând pentru a obține o înțelegere empatică a problemei pe care încerci să o rezolvi. Tipuri de cercetare și rolul pe care îl joacă, de exemplu, cercetare de birou pentru a identifica ceea ce există, interviuri pentru a vorbi cu persoana care are nevoie</a:t>
            </a:r>
            <a:r>
              <a:rPr lang="en-US"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IE"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xmlns="" id="{44A0EFE9-4808-4C1A-8E0B-9EF807AA3040}"/>
              </a:ext>
            </a:extLst>
          </p:cNvPr>
          <p:cNvSpPr>
            <a:spLocks noGrp="1"/>
          </p:cNvSpPr>
          <p:nvPr>
            <p:ph type="body" sz="quarter" idx="15"/>
          </p:nvPr>
        </p:nvSpPr>
        <p:spPr>
          <a:xfrm>
            <a:off x="508178" y="437471"/>
            <a:ext cx="4461735" cy="697353"/>
          </a:xfrm>
        </p:spPr>
        <p:txBody>
          <a:bodyPr/>
          <a:lstStyle/>
          <a:p>
            <a:pPr marL="742950" indent="-742950">
              <a:buFont typeface="+mj-lt"/>
              <a:buAutoNum type="arabicPeriod"/>
            </a:pPr>
            <a:r>
              <a:rPr lang="ro-RO" b="1" dirty="0" smtClean="0">
                <a:solidFill>
                  <a:srgbClr val="009FD8"/>
                </a:solidFill>
              </a:rPr>
              <a:t>Empatizează</a:t>
            </a:r>
            <a:endParaRPr lang="en-IE" b="1" dirty="0">
              <a:solidFill>
                <a:srgbClr val="009FD8"/>
              </a:solidFill>
            </a:endParaRPr>
          </a:p>
        </p:txBody>
      </p:sp>
      <p:pic>
        <p:nvPicPr>
          <p:cNvPr id="14" name="Picture Placeholder 13" descr="A group of people looking at a computer&#10;&#10;Description automatically generated">
            <a:extLst>
              <a:ext uri="{FF2B5EF4-FFF2-40B4-BE49-F238E27FC236}">
                <a16:creationId xmlns:a16="http://schemas.microsoft.com/office/drawing/2014/main" xmlns=""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a16="http://schemas.microsoft.com/office/drawing/2014/main" xmlns="" id="{E414B56A-57F2-4589-B648-0564ADBF4204}"/>
              </a:ext>
            </a:extLst>
          </p:cNvPr>
          <p:cNvSpPr txBox="1">
            <a:spLocks/>
          </p:cNvSpPr>
          <p:nvPr/>
        </p:nvSpPr>
        <p:spPr>
          <a:xfrm>
            <a:off x="508178" y="3862827"/>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2"/>
            </a:pPr>
            <a:r>
              <a:rPr lang="ro-RO" b="1" dirty="0" smtClean="0">
                <a:solidFill>
                  <a:srgbClr val="40A67A"/>
                </a:solidFill>
              </a:rPr>
              <a:t>Definește</a:t>
            </a:r>
            <a:endParaRPr lang="ro-RO" b="1" dirty="0">
              <a:solidFill>
                <a:srgbClr val="40A67A"/>
              </a:solidFill>
            </a:endParaRPr>
          </a:p>
        </p:txBody>
      </p:sp>
      <p:sp>
        <p:nvSpPr>
          <p:cNvPr id="16" name="Text Placeholder 4">
            <a:extLst>
              <a:ext uri="{FF2B5EF4-FFF2-40B4-BE49-F238E27FC236}">
                <a16:creationId xmlns:a16="http://schemas.microsoft.com/office/drawing/2014/main" xmlns="" id="{1A8A1039-7031-4D78-9A1A-9964355966A0}"/>
              </a:ext>
            </a:extLst>
          </p:cNvPr>
          <p:cNvSpPr txBox="1">
            <a:spLocks/>
          </p:cNvSpPr>
          <p:nvPr/>
        </p:nvSpPr>
        <p:spPr>
          <a:xfrm>
            <a:off x="508178" y="4508862"/>
            <a:ext cx="5510485"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ro-RO" b="1" dirty="0">
                <a:solidFill>
                  <a:srgbClr val="40A67A"/>
                </a:solidFill>
                <a:latin typeface="Calibri" panose="020F0502020204030204" pitchFamily="34" charset="0"/>
                <a:cs typeface="Calibri" panose="020F0502020204030204" pitchFamily="34" charset="0"/>
              </a:rPr>
              <a:t>Zona pe care trebuie să te concentrezi </a:t>
            </a:r>
            <a:r>
              <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analizând toate informațiile colectate în prima etapă, astfel încât să poți clarifica, defini sau reformula problema principală</a:t>
            </a:r>
          </a:p>
        </p:txBody>
      </p:sp>
    </p:spTree>
    <p:extLst>
      <p:ext uri="{BB962C8B-B14F-4D97-AF65-F5344CB8AC3E}">
        <p14:creationId xmlns:p14="http://schemas.microsoft.com/office/powerpoint/2010/main" val="29931125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2509849-4E77-413F-915F-02DE6EB0F013}"/>
              </a:ext>
            </a:extLst>
          </p:cNvPr>
          <p:cNvSpPr>
            <a:spLocks noGrp="1"/>
          </p:cNvSpPr>
          <p:nvPr>
            <p:ph type="body" sz="quarter" idx="14"/>
          </p:nvPr>
        </p:nvSpPr>
        <p:spPr>
          <a:xfrm>
            <a:off x="508176" y="765896"/>
            <a:ext cx="6206521" cy="2676685"/>
          </a:xfrm>
        </p:spPr>
        <p:txBody>
          <a:bodyPr/>
          <a:lstStyle/>
          <a:p>
            <a:r>
              <a:rPr lang="ro-RO" b="1" dirty="0" smtClean="0">
                <a:solidFill>
                  <a:srgbClr val="A6377D"/>
                </a:solidFill>
                <a:latin typeface="Calibri" panose="020F0502020204030204" pitchFamily="34" charset="0"/>
                <a:cs typeface="Calibri" panose="020F0502020204030204" pitchFamily="34" charset="0"/>
              </a:rPr>
              <a:t>Dezvoltă </a:t>
            </a:r>
            <a:r>
              <a:rPr lang="ro-RO" b="1" dirty="0">
                <a:solidFill>
                  <a:srgbClr val="A6377D"/>
                </a:solidFill>
                <a:latin typeface="Calibri" panose="020F0502020204030204" pitchFamily="34" charset="0"/>
                <a:cs typeface="Calibri" panose="020F0502020204030204" pitchFamily="34" charset="0"/>
              </a:rPr>
              <a:t>soluții potențiale </a:t>
            </a:r>
            <a:r>
              <a:rPr lang="ro-RO" dirty="0">
                <a:solidFill>
                  <a:schemeClr val="tx1">
                    <a:lumMod val="75000"/>
                    <a:lumOff val="25000"/>
                  </a:schemeClr>
                </a:solidFill>
                <a:latin typeface="Calibri" panose="020F0502020204030204" pitchFamily="34" charset="0"/>
                <a:cs typeface="Calibri" panose="020F0502020204030204" pitchFamily="34" charset="0"/>
              </a:rPr>
              <a:t>generând o mulțime de idei prin activități de brainstorming pentru a stimula inovația și a le selecta pe cele mai bune</a:t>
            </a:r>
          </a:p>
        </p:txBody>
      </p:sp>
      <p:sp>
        <p:nvSpPr>
          <p:cNvPr id="6" name="Text Placeholder 5">
            <a:extLst>
              <a:ext uri="{FF2B5EF4-FFF2-40B4-BE49-F238E27FC236}">
                <a16:creationId xmlns:a16="http://schemas.microsoft.com/office/drawing/2014/main" xmlns="" id="{44A0EFE9-4808-4C1A-8E0B-9EF807AA3040}"/>
              </a:ext>
            </a:extLst>
          </p:cNvPr>
          <p:cNvSpPr>
            <a:spLocks noGrp="1"/>
          </p:cNvSpPr>
          <p:nvPr>
            <p:ph type="body" sz="quarter" idx="15"/>
          </p:nvPr>
        </p:nvSpPr>
        <p:spPr>
          <a:xfrm>
            <a:off x="508178" y="205867"/>
            <a:ext cx="4461735" cy="697353"/>
          </a:xfrm>
        </p:spPr>
        <p:txBody>
          <a:bodyPr/>
          <a:lstStyle/>
          <a:p>
            <a:pPr marL="742950" indent="-742950">
              <a:buFont typeface="+mj-lt"/>
              <a:buAutoNum type="arabicPeriod" startAt="3"/>
            </a:pPr>
            <a:r>
              <a:rPr lang="ro-RO" b="1" dirty="0" smtClean="0">
                <a:solidFill>
                  <a:srgbClr val="A6377D"/>
                </a:solidFill>
              </a:rPr>
              <a:t>Proiectează</a:t>
            </a:r>
            <a:endParaRPr lang="en-IE" b="1" dirty="0">
              <a:solidFill>
                <a:srgbClr val="A6377D"/>
              </a:solidFill>
            </a:endParaRPr>
          </a:p>
        </p:txBody>
      </p:sp>
      <p:pic>
        <p:nvPicPr>
          <p:cNvPr id="14" name="Picture Placeholder 13" descr="A group of people looking at a computer&#10;&#10;Description automatically generated">
            <a:extLst>
              <a:ext uri="{FF2B5EF4-FFF2-40B4-BE49-F238E27FC236}">
                <a16:creationId xmlns:a16="http://schemas.microsoft.com/office/drawing/2014/main" xmlns="" id="{9FAFAEB4-7D32-4AD5-A611-8A39EA2447AF}"/>
              </a:ext>
            </a:extLst>
          </p:cNvPr>
          <p:cNvPicPr>
            <a:picLocks noGrp="1" noChangeAspect="1"/>
          </p:cNvPicPr>
          <p:nvPr>
            <p:ph type="pic" sz="quarter" idx="10"/>
          </p:nvPr>
        </p:nvPicPr>
        <p:blipFill>
          <a:blip r:embed="rId2"/>
          <a:srcRect l="3347" r="3347"/>
          <a:stretch>
            <a:fillRect/>
          </a:stretch>
        </p:blipFill>
        <p:spPr/>
      </p:pic>
      <p:sp>
        <p:nvSpPr>
          <p:cNvPr id="15" name="Text Placeholder 5">
            <a:extLst>
              <a:ext uri="{FF2B5EF4-FFF2-40B4-BE49-F238E27FC236}">
                <a16:creationId xmlns:a16="http://schemas.microsoft.com/office/drawing/2014/main" xmlns="" id="{E414B56A-57F2-4589-B648-0564ADBF4204}"/>
              </a:ext>
            </a:extLst>
          </p:cNvPr>
          <p:cNvSpPr txBox="1">
            <a:spLocks/>
          </p:cNvSpPr>
          <p:nvPr/>
        </p:nvSpPr>
        <p:spPr>
          <a:xfrm>
            <a:off x="508178" y="2104238"/>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4"/>
            </a:pPr>
            <a:r>
              <a:rPr lang="ro-RO" b="1" dirty="0" smtClean="0">
                <a:solidFill>
                  <a:srgbClr val="F89D2A"/>
                </a:solidFill>
              </a:rPr>
              <a:t>Prototipează</a:t>
            </a:r>
            <a:endParaRPr lang="en-IE" b="1" dirty="0">
              <a:solidFill>
                <a:srgbClr val="F89D2A"/>
              </a:solidFill>
            </a:endParaRPr>
          </a:p>
        </p:txBody>
      </p:sp>
      <p:sp>
        <p:nvSpPr>
          <p:cNvPr id="16" name="Text Placeholder 4">
            <a:extLst>
              <a:ext uri="{FF2B5EF4-FFF2-40B4-BE49-F238E27FC236}">
                <a16:creationId xmlns:a16="http://schemas.microsoft.com/office/drawing/2014/main" xmlns="" id="{1A8A1039-7031-4D78-9A1A-9964355966A0}"/>
              </a:ext>
            </a:extLst>
          </p:cNvPr>
          <p:cNvSpPr txBox="1">
            <a:spLocks/>
          </p:cNvSpPr>
          <p:nvPr/>
        </p:nvSpPr>
        <p:spPr>
          <a:xfrm>
            <a:off x="508176" y="2661766"/>
            <a:ext cx="7107273"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ro-RO" b="1" dirty="0" smtClean="0">
                <a:solidFill>
                  <a:srgbClr val="F89D2A"/>
                </a:solidFill>
                <a:latin typeface="Calibri" panose="020F0502020204030204" pitchFamily="34" charset="0"/>
                <a:cs typeface="Calibri" panose="020F0502020204030204" pitchFamily="34" charset="0"/>
              </a:rPr>
              <a:t>Creează un brief cu problema definită. </a:t>
            </a:r>
            <a:r>
              <a:rPr lang="ro-RO" dirty="0">
                <a:solidFill>
                  <a:schemeClr val="tx1">
                    <a:lumMod val="75000"/>
                    <a:lumOff val="25000"/>
                  </a:schemeClr>
                </a:solidFill>
                <a:latin typeface="Calibri" panose="020F0502020204030204" pitchFamily="34" charset="0"/>
                <a:cs typeface="Calibri" panose="020F0502020204030204" pitchFamily="34" charset="0"/>
              </a:rPr>
              <a:t>Dând viață ideilor selectate anterior, realizând versiuni ieftine și reduse ale ideii, pentru a investiga în continuare care este soluția</a:t>
            </a:r>
            <a:r>
              <a:rPr lang="en-US" dirty="0">
                <a:solidFill>
                  <a:schemeClr val="tx1">
                    <a:lumMod val="75000"/>
                    <a:lumOff val="25000"/>
                  </a:schemeClr>
                </a:solidFill>
                <a:latin typeface="Calibri" panose="020F0502020204030204" pitchFamily="34" charset="0"/>
                <a:cs typeface="Calibri" panose="020F0502020204030204" pitchFamily="34" charset="0"/>
              </a:rPr>
              <a:t>…</a:t>
            </a:r>
            <a:endParaRPr lang="en-IE" dirty="0">
              <a:solidFill>
                <a:schemeClr val="tx1">
                  <a:lumMod val="75000"/>
                  <a:lumOff val="25000"/>
                </a:schemeClr>
              </a:solidFill>
              <a:latin typeface="Calibri" panose="020F0502020204030204" pitchFamily="34" charset="0"/>
              <a:cs typeface="Calibri" panose="020F0502020204030204" pitchFamily="34" charset="0"/>
            </a:endParaRPr>
          </a:p>
          <a:p>
            <a:endParaRPr lang="en-IE" dirty="0">
              <a:solidFill>
                <a:schemeClr val="tx1">
                  <a:lumMod val="75000"/>
                  <a:lumOff val="25000"/>
                </a:schemeClr>
              </a:solidFill>
            </a:endParaRPr>
          </a:p>
        </p:txBody>
      </p:sp>
      <p:sp>
        <p:nvSpPr>
          <p:cNvPr id="7" name="Text Placeholder 5">
            <a:extLst>
              <a:ext uri="{FF2B5EF4-FFF2-40B4-BE49-F238E27FC236}">
                <a16:creationId xmlns:a16="http://schemas.microsoft.com/office/drawing/2014/main" xmlns="" id="{F55BCA5D-C99A-409C-A83B-68F759C516C9}"/>
              </a:ext>
            </a:extLst>
          </p:cNvPr>
          <p:cNvSpPr txBox="1">
            <a:spLocks/>
          </p:cNvSpPr>
          <p:nvPr/>
        </p:nvSpPr>
        <p:spPr>
          <a:xfrm>
            <a:off x="508178" y="4348784"/>
            <a:ext cx="4461735" cy="69735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startAt="5"/>
            </a:pPr>
            <a:r>
              <a:rPr lang="en-IE" b="1" dirty="0" smtClean="0">
                <a:solidFill>
                  <a:srgbClr val="ED2A59"/>
                </a:solidFill>
              </a:rPr>
              <a:t>Test</a:t>
            </a:r>
            <a:r>
              <a:rPr lang="ro-RO" b="1" dirty="0" smtClean="0">
                <a:solidFill>
                  <a:srgbClr val="ED2A59"/>
                </a:solidFill>
              </a:rPr>
              <a:t>ează</a:t>
            </a:r>
            <a:endParaRPr lang="en-IE" b="1" dirty="0">
              <a:solidFill>
                <a:srgbClr val="ED2A59"/>
              </a:solidFill>
            </a:endParaRPr>
          </a:p>
        </p:txBody>
      </p:sp>
      <p:sp>
        <p:nvSpPr>
          <p:cNvPr id="8" name="Text Placeholder 4">
            <a:extLst>
              <a:ext uri="{FF2B5EF4-FFF2-40B4-BE49-F238E27FC236}">
                <a16:creationId xmlns:a16="http://schemas.microsoft.com/office/drawing/2014/main" xmlns="" id="{B9B95A93-383E-47B6-98E3-497E2EB24E02}"/>
              </a:ext>
            </a:extLst>
          </p:cNvPr>
          <p:cNvSpPr txBox="1">
            <a:spLocks/>
          </p:cNvSpPr>
          <p:nvPr/>
        </p:nvSpPr>
        <p:spPr>
          <a:xfrm>
            <a:off x="508176" y="4927628"/>
            <a:ext cx="7395498" cy="26766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600"/>
              </a:spcBef>
              <a:spcAft>
                <a:spcPts val="600"/>
              </a:spcAft>
            </a:pPr>
            <a:r>
              <a:rPr lang="ro-RO" b="1" dirty="0" smtClean="0">
                <a:solidFill>
                  <a:srgbClr val="ED2A59"/>
                </a:solidFill>
                <a:latin typeface="Calibri" panose="020F0502020204030204" pitchFamily="34" charset="0"/>
                <a:cs typeface="Calibri" panose="020F0502020204030204" pitchFamily="34" charset="0"/>
              </a:rPr>
              <a:t>Pentru a găsi soluții care funcționează. </a:t>
            </a:r>
            <a:r>
              <a:rPr lang="ro-RO" dirty="0">
                <a:solidFill>
                  <a:schemeClr val="tx1">
                    <a:lumMod val="75000"/>
                    <a:lumOff val="25000"/>
                  </a:schemeClr>
                </a:solidFill>
                <a:latin typeface="Calibri" panose="020F0502020204030204" pitchFamily="34" charset="0"/>
                <a:cs typeface="Calibri" panose="020F0502020204030204" pitchFamily="34" charset="0"/>
              </a:rPr>
              <a:t>Evaluează soluția în mod ideal împreună cu persoanele pentru care este conceput pentru a colecta feedback care va ajuta la redefinirea soluției</a:t>
            </a:r>
          </a:p>
        </p:txBody>
      </p:sp>
    </p:spTree>
    <p:extLst>
      <p:ext uri="{BB962C8B-B14F-4D97-AF65-F5344CB8AC3E}">
        <p14:creationId xmlns:p14="http://schemas.microsoft.com/office/powerpoint/2010/main" val="33779371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3989A58-570D-4A02-9911-8B33549A1B0A}"/>
              </a:ext>
            </a:extLst>
          </p:cNvPr>
          <p:cNvSpPr>
            <a:spLocks noGrp="1"/>
          </p:cNvSpPr>
          <p:nvPr>
            <p:ph type="body" sz="quarter" idx="14"/>
          </p:nvPr>
        </p:nvSpPr>
        <p:spPr>
          <a:xfrm>
            <a:off x="508178" y="1955548"/>
            <a:ext cx="7395497" cy="4260965"/>
          </a:xfrm>
        </p:spPr>
        <p:txBody>
          <a:bodyPr/>
          <a:lstStyle/>
          <a:p>
            <a:pPr marL="228600">
              <a:spcBef>
                <a:spcPts val="600"/>
              </a:spcBef>
              <a:spcAft>
                <a:spcPts val="600"/>
              </a:spcAft>
            </a:pPr>
            <a:r>
              <a:rPr lang="ro-RO" b="1" i="1" dirty="0">
                <a:solidFill>
                  <a:srgbClr val="A6377D"/>
                </a:solidFill>
                <a:latin typeface="Calibri" panose="020F0502020204030204" pitchFamily="34" charset="0"/>
                <a:ea typeface="Calibri" panose="020F0502020204030204" pitchFamily="34" charset="0"/>
                <a:cs typeface="Calibri" panose="020F0502020204030204" pitchFamily="34" charset="0"/>
              </a:rPr>
              <a:t>Procesul pune în centrul atenției nevoile nesatisfăcute ale clienților și fiecare pas te aduce mai aproape de rezolvarea </a:t>
            </a:r>
            <a:r>
              <a:rPr lang="ro-RO" b="1" i="1" dirty="0" smtClean="0">
                <a:solidFill>
                  <a:srgbClr val="A6377D"/>
                </a:solidFill>
                <a:latin typeface="Calibri" panose="020F0502020204030204" pitchFamily="34" charset="0"/>
                <a:ea typeface="Calibri" panose="020F0502020204030204" pitchFamily="34" charset="0"/>
                <a:cs typeface="Calibri" panose="020F0502020204030204" pitchFamily="34" charset="0"/>
              </a:rPr>
              <a:t>problemei</a:t>
            </a:r>
            <a:r>
              <a:rPr lang="en-US" b="1" i="1" dirty="0" smtClean="0">
                <a:solidFill>
                  <a:srgbClr val="A6377D"/>
                </a:solidFill>
                <a:effectLst/>
                <a:latin typeface="Calibri" panose="020F0502020204030204" pitchFamily="34" charset="0"/>
                <a:ea typeface="Calibri" panose="020F0502020204030204" pitchFamily="34" charset="0"/>
                <a:cs typeface="Calibri" panose="020F0502020204030204" pitchFamily="34" charset="0"/>
              </a:rPr>
              <a:t>.</a:t>
            </a:r>
            <a:endParaRPr lang="en-IE" dirty="0" smtClean="0">
              <a:solidFill>
                <a:srgbClr val="A6377D"/>
              </a:solidFill>
              <a:effectLst/>
              <a:latin typeface="Calibri" panose="020F0502020204030204" pitchFamily="34" charset="0"/>
              <a:ea typeface="Calibri" panose="020F0502020204030204" pitchFamily="34" charset="0"/>
              <a:cs typeface="Times New Roman" panose="02020603050405020304" pitchFamily="18" charset="0"/>
            </a:endParaRPr>
          </a:p>
          <a:p>
            <a:pPr marL="228600">
              <a:spcBef>
                <a:spcPts val="600"/>
              </a:spcBef>
              <a:spcAft>
                <a:spcPts val="600"/>
              </a:spcAft>
            </a:pPr>
            <a:r>
              <a:rPr lang="ro-RO"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Design </a:t>
            </a:r>
            <a:r>
              <a:rPr lang="ro-RO"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thinking este un proces puternic de rezolvare a problemelor care începe cu înțelegerea nevoilor nesatisfăcute ale clienților. Atunci când abordările de gândire de proiectare sunt aplicate afacerilor, rata de succes pentru inovație se îmbunătățește mult. Procesul în 5 etape îți va permite să dezvălui informații importante, astfel încât să poți aplica creativitatea, prototiparea, testarea și apoi proiectul final de inovație socială. Pregătește-te să începi călătoria ta de generare a ideilor și soluțiilor</a:t>
            </a:r>
            <a:r>
              <a:rPr lang="en-US" dirty="0" smtClean="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xmlns="" id="{1AD98DE7-D7AC-4268-A55B-43DC1FABF990}"/>
              </a:ext>
            </a:extLst>
          </p:cNvPr>
          <p:cNvSpPr>
            <a:spLocks noGrp="1"/>
          </p:cNvSpPr>
          <p:nvPr>
            <p:ph type="body" sz="quarter" idx="15"/>
          </p:nvPr>
        </p:nvSpPr>
        <p:spPr>
          <a:xfrm>
            <a:off x="525242" y="182052"/>
            <a:ext cx="11141516" cy="697353"/>
          </a:xfrm>
        </p:spPr>
        <p:txBody>
          <a:bodyPr>
            <a:noAutofit/>
          </a:bodyPr>
          <a:lstStyle/>
          <a:p>
            <a:r>
              <a:rPr lang="ro-RO" sz="4400" b="1" dirty="0"/>
              <a:t>Stăpânirea și </a:t>
            </a:r>
            <a:r>
              <a:rPr lang="ro-RO" sz="4400" b="1" dirty="0" smtClean="0"/>
              <a:t>Implementarea Design Thinking </a:t>
            </a:r>
          </a:p>
          <a:p>
            <a:r>
              <a:rPr lang="ro-RO" sz="4400" b="1" dirty="0"/>
              <a:t>De unde încep</a:t>
            </a:r>
            <a:r>
              <a:rPr lang="ro-RO" sz="4400" b="1" dirty="0" smtClean="0"/>
              <a:t>?</a:t>
            </a:r>
            <a:endParaRPr lang="ro-RO" sz="4400" b="1" i="1" dirty="0"/>
          </a:p>
        </p:txBody>
      </p:sp>
      <p:pic>
        <p:nvPicPr>
          <p:cNvPr id="7" name="Picture 6" descr="Text&#10;&#10;Description automatically generated">
            <a:extLst>
              <a:ext uri="{FF2B5EF4-FFF2-40B4-BE49-F238E27FC236}">
                <a16:creationId xmlns:a16="http://schemas.microsoft.com/office/drawing/2014/main" xmlns="" id="{3E24ECBC-FAC7-4ABA-9F2B-F8ABB943D63B}"/>
              </a:ext>
            </a:extLst>
          </p:cNvPr>
          <p:cNvPicPr>
            <a:picLocks noChangeAspect="1"/>
          </p:cNvPicPr>
          <p:nvPr/>
        </p:nvPicPr>
        <p:blipFill>
          <a:blip r:embed="rId2"/>
          <a:stretch>
            <a:fillRect/>
          </a:stretch>
        </p:blipFill>
        <p:spPr>
          <a:xfrm>
            <a:off x="8087182" y="1955548"/>
            <a:ext cx="4104818" cy="4371723"/>
          </a:xfrm>
          <a:prstGeom prst="rect">
            <a:avLst/>
          </a:prstGeom>
        </p:spPr>
      </p:pic>
    </p:spTree>
    <p:extLst>
      <p:ext uri="{BB962C8B-B14F-4D97-AF65-F5344CB8AC3E}">
        <p14:creationId xmlns:p14="http://schemas.microsoft.com/office/powerpoint/2010/main" val="3813174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742629" y="2812004"/>
            <a:ext cx="6254022" cy="1327603"/>
          </a:xfrm>
        </p:spPr>
        <p:txBody>
          <a:bodyPr/>
          <a:lstStyle/>
          <a:p>
            <a:pPr algn="ctr"/>
            <a:r>
              <a:rPr lang="ro-RO" sz="3600" b="1" dirty="0" smtClean="0"/>
              <a:t>Înțelege</a:t>
            </a:r>
            <a:r>
              <a:rPr lang="en-IE" sz="3600" b="1" dirty="0" smtClean="0"/>
              <a:t> </a:t>
            </a:r>
            <a:r>
              <a:rPr lang="ro-RO" sz="3600" b="1" dirty="0" smtClean="0"/>
              <a:t>nevoile utilizatorilor tăi</a:t>
            </a:r>
            <a:endParaRPr lang="en-IE" sz="36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322361" y="1396521"/>
            <a:ext cx="5109448" cy="4158567"/>
          </a:xfrm>
        </p:spPr>
        <p:txBody>
          <a:bodyPr/>
          <a:lstStyle/>
          <a:p>
            <a:r>
              <a:rPr lang="ro-RO" sz="2400" b="1" dirty="0" smtClean="0">
                <a:solidFill>
                  <a:srgbClr val="009FD8"/>
                </a:solidFill>
                <a:latin typeface="Calibri" panose="020F0502020204030204" pitchFamily="34" charset="0"/>
              </a:rPr>
              <a:t>Analizează Nevoile Utilizatorilor Tăi</a:t>
            </a:r>
          </a:p>
          <a:p>
            <a:r>
              <a:rPr lang="pt-BR" dirty="0">
                <a:solidFill>
                  <a:schemeClr val="tx1">
                    <a:lumMod val="75000"/>
                    <a:lumOff val="25000"/>
                  </a:schemeClr>
                </a:solidFill>
                <a:latin typeface="Calibri" panose="020F0502020204030204" pitchFamily="34" charset="0"/>
              </a:rPr>
              <a:t>Aici, ar trebui să obții o înțelegere </a:t>
            </a:r>
            <a:r>
              <a:rPr lang="ro-RO" sz="2400" b="1" dirty="0" smtClean="0">
                <a:solidFill>
                  <a:schemeClr val="tx1">
                    <a:lumMod val="75000"/>
                    <a:lumOff val="25000"/>
                  </a:schemeClr>
                </a:solidFill>
                <a:latin typeface="Calibri" panose="020F0502020204030204" pitchFamily="34" charset="0"/>
                <a:hlinkClick r:id="rId2">
                  <a:extLst>
                    <a:ext uri="{A12FA001-AC4F-418D-AE19-62706E023703}">
                      <ahyp:hlinkClr xmlns:ahyp="http://schemas.microsoft.com/office/drawing/2018/hyperlinkcolor" xmlns="" val="tx"/>
                    </a:ext>
                  </a:extLst>
                </a:hlinkClick>
              </a:rPr>
              <a:t>empatică</a:t>
            </a:r>
            <a:r>
              <a:rPr lang="ro-RO" sz="2400" dirty="0" smtClean="0">
                <a:solidFill>
                  <a:schemeClr val="tx1">
                    <a:lumMod val="75000"/>
                    <a:lumOff val="25000"/>
                  </a:schemeClr>
                </a:solidFill>
                <a:latin typeface="Calibri" panose="020F0502020204030204" pitchFamily="34" charset="0"/>
                <a:hlinkClick r:id="rId2">
                  <a:extLst>
                    <a:ext uri="{A12FA001-AC4F-418D-AE19-62706E023703}">
                      <ahyp:hlinkClr xmlns:ahyp="http://schemas.microsoft.com/office/drawing/2018/hyperlinkcolor" xmlns="" val="tx"/>
                    </a:ext>
                  </a:extLst>
                </a:hlinkClick>
              </a:rPr>
              <a:t> </a:t>
            </a:r>
            <a:r>
              <a:rPr lang="ro-RO" dirty="0">
                <a:solidFill>
                  <a:schemeClr val="tx1">
                    <a:lumMod val="75000"/>
                    <a:lumOff val="25000"/>
                  </a:schemeClr>
                </a:solidFill>
                <a:latin typeface="Calibri" panose="020F0502020204030204" pitchFamily="34" charset="0"/>
              </a:rPr>
              <a:t>a problemei pe care încerci să o rezolvi, de obicei prin cercetarea utilizatorilor. Empatia este crucială pentru un proces de proiectare centrat pe om, cum ar fi gândirea creativă, deoarece îți permite să renunți la propriile ipoteze despre lume și să obții o perspectivă reală asupra utilizatorilor și a nevoilor acestora. Aici pui la îndoială totul: problema, ipotezele și consecințele pentru a ajunge la cauzele profunde ale problemei inițiale</a:t>
            </a:r>
            <a:r>
              <a:rPr lang="ro-RO" sz="2400" dirty="0" smtClean="0">
                <a:solidFill>
                  <a:schemeClr val="tx1">
                    <a:lumMod val="75000"/>
                    <a:lumOff val="25000"/>
                  </a:schemeClr>
                </a:solidFill>
                <a:effectLst/>
                <a:latin typeface="Calibri" panose="020F0502020204030204" pitchFamily="34" charset="0"/>
                <a:ea typeface="Calibri" panose="020F0502020204030204" pitchFamily="34" charset="0"/>
              </a:rPr>
              <a:t>. </a:t>
            </a:r>
          </a:p>
          <a:p>
            <a:endParaRPr lang="en-IE" dirty="0"/>
          </a:p>
        </p:txBody>
      </p:sp>
      <p:sp>
        <p:nvSpPr>
          <p:cNvPr id="6" name="Text Placeholder 5">
            <a:extLst>
              <a:ext uri="{FF2B5EF4-FFF2-40B4-BE49-F238E27FC236}">
                <a16:creationId xmlns:a16="http://schemas.microsoft.com/office/drawing/2014/main" xmlns="" id="{DD3DCDD6-A508-4C7B-AC37-CF5970DA0707}"/>
              </a:ext>
            </a:extLst>
          </p:cNvPr>
          <p:cNvSpPr txBox="1">
            <a:spLocks/>
          </p:cNvSpPr>
          <p:nvPr/>
        </p:nvSpPr>
        <p:spPr>
          <a:xfrm>
            <a:off x="1" y="8047"/>
            <a:ext cx="5661026"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ro-RO" sz="4400" b="1" dirty="0" smtClean="0">
                <a:solidFill>
                  <a:schemeClr val="bg1"/>
                </a:solidFill>
              </a:rPr>
              <a:t>Empatizează</a:t>
            </a:r>
            <a:endParaRPr lang="en-IE" sz="4400" b="1" dirty="0">
              <a:solidFill>
                <a:schemeClr val="bg1"/>
              </a:solidFill>
            </a:endParaRPr>
          </a:p>
        </p:txBody>
      </p:sp>
      <p:pic>
        <p:nvPicPr>
          <p:cNvPr id="17410" name="Picture 2" descr="Steps to Design Thinking in Practice: A Process Walkthrough">
            <a:extLst>
              <a:ext uri="{FF2B5EF4-FFF2-40B4-BE49-F238E27FC236}">
                <a16:creationId xmlns:a16="http://schemas.microsoft.com/office/drawing/2014/main" xmlns="" id="{CEADB504-A871-4B7C-9D0A-08D6DC578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21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54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EFBB6973-3EE8-4DE1-84F0-00435CB36BB6}"/>
              </a:ext>
            </a:extLst>
          </p:cNvPr>
          <p:cNvSpPr>
            <a:spLocks noGrp="1"/>
          </p:cNvSpPr>
          <p:nvPr>
            <p:ph type="body" sz="quarter" idx="13"/>
          </p:nvPr>
        </p:nvSpPr>
        <p:spPr>
          <a:xfrm>
            <a:off x="6291618" y="1275082"/>
            <a:ext cx="5722590" cy="697353"/>
          </a:xfrm>
        </p:spPr>
        <p:txBody>
          <a:bodyPr>
            <a:noAutofit/>
          </a:bodyPr>
          <a:lstStyle/>
          <a:p>
            <a:r>
              <a:rPr lang="ro-RO" sz="2400" b="1" i="1" dirty="0" smtClean="0">
                <a:solidFill>
                  <a:srgbClr val="E63275"/>
                </a:solidFill>
                <a:effectLst/>
                <a:latin typeface="Calibri" panose="020F0502020204030204" pitchFamily="34" charset="0"/>
                <a:ea typeface="Calibri" panose="020F0502020204030204" pitchFamily="34" charset="0"/>
                <a:cs typeface="Calibri" panose="020F0502020204030204" pitchFamily="34" charset="0"/>
              </a:rPr>
              <a:t>Mai întâi ia în considerare</a:t>
            </a:r>
            <a:r>
              <a:rPr lang="en-US" sz="2400" b="1" i="1" dirty="0" smtClean="0">
                <a:solidFill>
                  <a:srgbClr val="E63275"/>
                </a:solidFill>
                <a:effectLst/>
                <a:latin typeface="Calibri" panose="020F0502020204030204" pitchFamily="34" charset="0"/>
                <a:ea typeface="Calibri" panose="020F0502020204030204" pitchFamily="34" charset="0"/>
                <a:cs typeface="Calibri" panose="020F0502020204030204" pitchFamily="34" charset="0"/>
              </a:rPr>
              <a:t>….</a:t>
            </a:r>
            <a:r>
              <a:rPr lang="ro-RO" sz="2400" b="1" i="1" dirty="0" smtClean="0">
                <a:solidFill>
                  <a:srgbClr val="E63275"/>
                </a:solidFill>
                <a:effectLst/>
                <a:latin typeface="Calibri" panose="020F0502020204030204" pitchFamily="34" charset="0"/>
                <a:ea typeface="Calibri" panose="020F0502020204030204" pitchFamily="34" charset="0"/>
                <a:cs typeface="Calibri" panose="020F0502020204030204" pitchFamily="34" charset="0"/>
              </a:rPr>
              <a:t>.</a:t>
            </a:r>
          </a:p>
          <a:p>
            <a:r>
              <a:rPr lang="ro-RO" sz="2400"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Ce există și ce lipsește pentru publicul tău țintă? Care este cel mai bun mod de a obține informațiile de care ai nevoie pentru a le înțelege nevoile? Care sunt provocările și barierele lor existente? Cu cine ești empatic? Cum și când va trebui să comunici</a:t>
            </a:r>
            <a:r>
              <a:rPr lang="en-US" sz="2400"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 </a:t>
            </a:r>
            <a:endParaRPr lang="en-IE" sz="24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ro-RO" sz="2400" dirty="0" smtClean="0">
                <a:solidFill>
                  <a:schemeClr val="tx1">
                    <a:lumMod val="75000"/>
                    <a:lumOff val="25000"/>
                  </a:schemeClr>
                </a:solidFill>
                <a:latin typeface="Calibri" panose="020F0502020204030204" pitchFamily="34" charset="0"/>
                <a:ea typeface="Calibri" panose="020F0502020204030204" pitchFamily="34" charset="0"/>
              </a:rPr>
              <a:t>Poți utiliza mai multe instrumente și șabloane diferite, de exemplu, șabloane pentru chestionare, sfaturi și instrumente de planificare a cercetării, formate de cercetare adecvate, întrebări și înțelegere adecvate, scopuri, cât de multe informații și timp ai nevoie. Aici vei înțelege pe cine trebuie să vizezi</a:t>
            </a:r>
            <a:endParaRPr lang="ro-RO" sz="2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descr="A person writing on a piece of paper&#10;&#10;Description automatically generated with medium confidence">
            <a:extLst>
              <a:ext uri="{FF2B5EF4-FFF2-40B4-BE49-F238E27FC236}">
                <a16:creationId xmlns:a16="http://schemas.microsoft.com/office/drawing/2014/main" xmlns="" id="{E23C2AEA-B18A-4F28-8B2C-9835948043BE}"/>
              </a:ext>
            </a:extLst>
          </p:cNvPr>
          <p:cNvPicPr>
            <a:picLocks noGrp="1" noChangeAspect="1"/>
          </p:cNvPicPr>
          <p:nvPr>
            <p:ph type="pic" sz="quarter" idx="10"/>
          </p:nvPr>
        </p:nvPicPr>
        <p:blipFill>
          <a:blip r:embed="rId2"/>
          <a:srcRect l="16674" r="16674"/>
          <a:stretch>
            <a:fillRect/>
          </a:stretch>
        </p:blipFill>
        <p:spPr/>
      </p:pic>
      <p:sp>
        <p:nvSpPr>
          <p:cNvPr id="10" name="Text Placeholder 5">
            <a:extLst>
              <a:ext uri="{FF2B5EF4-FFF2-40B4-BE49-F238E27FC236}">
                <a16:creationId xmlns:a16="http://schemas.microsoft.com/office/drawing/2014/main" xmlns="" id="{6E5DC7CA-4333-4C7E-A7AA-1948877B05A4}"/>
              </a:ext>
            </a:extLst>
          </p:cNvPr>
          <p:cNvSpPr txBox="1">
            <a:spLocks/>
          </p:cNvSpPr>
          <p:nvPr/>
        </p:nvSpPr>
        <p:spPr>
          <a:xfrm>
            <a:off x="5954233" y="0"/>
            <a:ext cx="6237767" cy="1134824"/>
          </a:xfrm>
          <a:prstGeom prst="rect">
            <a:avLst/>
          </a:prstGeom>
          <a:solidFill>
            <a:srgbClr val="009FD8"/>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a:pPr>
            <a:r>
              <a:rPr lang="ro-RO" sz="4400" b="1" dirty="0" smtClean="0">
                <a:solidFill>
                  <a:schemeClr val="bg1"/>
                </a:solidFill>
              </a:rPr>
              <a:t>Empatizează</a:t>
            </a:r>
            <a:endParaRPr lang="en-IE" sz="4400" b="1" dirty="0">
              <a:solidFill>
                <a:schemeClr val="bg1"/>
              </a:solidFill>
            </a:endParaRPr>
          </a:p>
        </p:txBody>
      </p:sp>
    </p:spTree>
    <p:extLst>
      <p:ext uri="{BB962C8B-B14F-4D97-AF65-F5344CB8AC3E}">
        <p14:creationId xmlns:p14="http://schemas.microsoft.com/office/powerpoint/2010/main" val="3499838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2" descr="A person wearing a mask&#10;&#10;Description automatically generated with low confidence"/>
          <p:cNvPicPr preferRelativeResize="0">
            <a:picLocks noGrp="1"/>
          </p:cNvPicPr>
          <p:nvPr>
            <p:ph type="pic" idx="2"/>
          </p:nvPr>
        </p:nvPicPr>
        <p:blipFill rotWithShape="1">
          <a:blip r:embed="rId3">
            <a:alphaModFix/>
          </a:blip>
          <a:srcRect t="3991" b="3991"/>
          <a:stretch/>
        </p:blipFill>
        <p:spPr>
          <a:xfrm>
            <a:off x="6530975" y="784225"/>
            <a:ext cx="3832225" cy="5289550"/>
          </a:xfrm>
          <a:prstGeom prst="rect">
            <a:avLst/>
          </a:prstGeom>
          <a:noFill/>
          <a:ln>
            <a:noFill/>
          </a:ln>
        </p:spPr>
      </p:pic>
      <p:sp>
        <p:nvSpPr>
          <p:cNvPr id="405" name="Google Shape;405;p2"/>
          <p:cNvSpPr txBox="1">
            <a:spLocks noGrp="1"/>
          </p:cNvSpPr>
          <p:nvPr>
            <p:ph type="body" idx="1"/>
          </p:nvPr>
        </p:nvSpPr>
        <p:spPr>
          <a:xfrm rot="-5400000">
            <a:off x="8591209" y="2587693"/>
            <a:ext cx="5805395" cy="132760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000"/>
              <a:buNone/>
            </a:pPr>
            <a:r>
              <a:rPr lang="en-IE" sz="7200" dirty="0"/>
              <a:t>Bine </a:t>
            </a:r>
            <a:r>
              <a:rPr lang="en-IE" sz="7200" dirty="0" err="1"/>
              <a:t>ați</a:t>
            </a:r>
            <a:r>
              <a:rPr lang="en-IE" sz="7200" dirty="0"/>
              <a:t> </a:t>
            </a:r>
            <a:r>
              <a:rPr lang="en-IE" sz="7200" dirty="0" err="1"/>
              <a:t>venit</a:t>
            </a:r>
            <a:r>
              <a:rPr lang="en-IE" sz="7200" dirty="0" smtClean="0"/>
              <a:t>! </a:t>
            </a:r>
            <a:endParaRPr dirty="0"/>
          </a:p>
        </p:txBody>
      </p:sp>
      <p:sp>
        <p:nvSpPr>
          <p:cNvPr id="406" name="Google Shape;406;p2"/>
          <p:cNvSpPr txBox="1"/>
          <p:nvPr/>
        </p:nvSpPr>
        <p:spPr>
          <a:xfrm>
            <a:off x="634925" y="166924"/>
            <a:ext cx="4461735" cy="697353"/>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E48E02"/>
              </a:buClr>
              <a:buSzPts val="2800"/>
              <a:buFont typeface="Arial"/>
              <a:buNone/>
            </a:pPr>
            <a:r>
              <a:rPr lang="en-IE" sz="2800" b="1">
                <a:solidFill>
                  <a:srgbClr val="E48E02"/>
                </a:solidFill>
                <a:latin typeface="Calibri"/>
                <a:ea typeface="Calibri"/>
                <a:cs typeface="Calibri"/>
                <a:sym typeface="Calibri"/>
              </a:rPr>
              <a:t>Prezentarea celor 6 module	</a:t>
            </a:r>
            <a:endParaRPr/>
          </a:p>
        </p:txBody>
      </p:sp>
      <p:sp>
        <p:nvSpPr>
          <p:cNvPr id="407" name="Google Shape;407;p2"/>
          <p:cNvSpPr txBox="1">
            <a:spLocks noGrp="1"/>
          </p:cNvSpPr>
          <p:nvPr>
            <p:ph type="body" idx="3"/>
          </p:nvPr>
        </p:nvSpPr>
        <p:spPr>
          <a:xfrm>
            <a:off x="215588" y="676950"/>
            <a:ext cx="5300400" cy="5947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1 </a:t>
            </a:r>
            <a:r>
              <a:rPr lang="ro-RO" sz="2200" dirty="0" smtClean="0">
                <a:solidFill>
                  <a:srgbClr val="404040"/>
                </a:solidFill>
              </a:rPr>
              <a:t>Introducere în Inovarea Social Digitală- potențialul existent la intersecția tehnologiei cu noile instrumente media</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2 </a:t>
            </a:r>
            <a:r>
              <a:rPr lang="ro-RO" sz="2200" dirty="0" smtClean="0">
                <a:solidFill>
                  <a:srgbClr val="404040"/>
                </a:solidFill>
              </a:rPr>
              <a:t>Unde se află oportunitățile pentru tineri? Soluții sociale în sănătate, democrație, consum, bani, transparența și educație</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3 </a:t>
            </a:r>
            <a:r>
              <a:rPr lang="ro-RO" sz="2200" dirty="0" smtClean="0">
                <a:solidFill>
                  <a:srgbClr val="404040"/>
                </a:solidFill>
              </a:rPr>
              <a:t>Stăpânirea și implementarea conceptului</a:t>
            </a:r>
            <a:r>
              <a:rPr lang="en-IE" sz="2200" dirty="0" smtClean="0">
                <a:solidFill>
                  <a:srgbClr val="404040"/>
                </a:solidFill>
              </a:rPr>
              <a:t> </a:t>
            </a:r>
            <a:r>
              <a:rPr lang="en-IE" sz="2200" dirty="0">
                <a:solidFill>
                  <a:srgbClr val="404040"/>
                </a:solidFill>
              </a:rPr>
              <a:t>de Design Thinking.</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 4 </a:t>
            </a:r>
            <a:r>
              <a:rPr lang="ro-RO" sz="2200" dirty="0" smtClean="0">
                <a:solidFill>
                  <a:srgbClr val="404040"/>
                </a:solidFill>
              </a:rPr>
              <a:t>Cum să îți crești afacerea și să  creezi parteneriate cu scop</a:t>
            </a:r>
            <a:r>
              <a:rPr lang="en-IE" sz="2200" dirty="0" smtClean="0">
                <a:solidFill>
                  <a:srgbClr val="404040"/>
                </a:solidFill>
              </a:rPr>
              <a:t>.</a:t>
            </a:r>
            <a:endParaRPr sz="2200" dirty="0">
              <a:solidFill>
                <a:srgbClr val="404040"/>
              </a:solidFill>
            </a:endParaRP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a:t>
            </a:r>
            <a:r>
              <a:rPr lang="en-IE" sz="2200" b="1" dirty="0">
                <a:solidFill>
                  <a:srgbClr val="E48E02"/>
                </a:solidFill>
              </a:rPr>
              <a:t>5 </a:t>
            </a:r>
            <a:r>
              <a:rPr lang="en-IE" sz="2200" dirty="0">
                <a:solidFill>
                  <a:srgbClr val="404040"/>
                </a:solidFill>
              </a:rPr>
              <a:t>Cum </a:t>
            </a:r>
            <a:r>
              <a:rPr lang="ro-RO" sz="2200" dirty="0" smtClean="0">
                <a:solidFill>
                  <a:srgbClr val="404040"/>
                </a:solidFill>
              </a:rPr>
              <a:t>să îți finanțezi ideea ta de inovare social digitală</a:t>
            </a:r>
          </a:p>
          <a:p>
            <a:pPr marL="0" lvl="0" indent="0" algn="l" rtl="0">
              <a:spcBef>
                <a:spcPts val="1000"/>
              </a:spcBef>
              <a:spcAft>
                <a:spcPts val="0"/>
              </a:spcAft>
              <a:buClr>
                <a:schemeClr val="dk1"/>
              </a:buClr>
              <a:buSzPts val="1100"/>
              <a:buFont typeface="Arial"/>
              <a:buNone/>
            </a:pPr>
            <a:r>
              <a:rPr lang="ro-RO" sz="2200" b="1" dirty="0" smtClean="0">
                <a:solidFill>
                  <a:srgbClr val="E48E02"/>
                </a:solidFill>
              </a:rPr>
              <a:t>Modulul</a:t>
            </a:r>
            <a:r>
              <a:rPr lang="en-IE" sz="2200" b="1" dirty="0" smtClean="0">
                <a:solidFill>
                  <a:srgbClr val="E48E02"/>
                </a:solidFill>
              </a:rPr>
              <a:t> 6 </a:t>
            </a:r>
            <a:r>
              <a:rPr lang="ro-RO" sz="2200" dirty="0" smtClean="0">
                <a:solidFill>
                  <a:srgbClr val="404040"/>
                </a:solidFill>
              </a:rPr>
              <a:t>Misiunea marketingului inovării sociale</a:t>
            </a:r>
            <a:r>
              <a:rPr lang="en-IE" sz="2200" dirty="0" smtClean="0">
                <a:solidFill>
                  <a:srgbClr val="404040"/>
                </a:solidFill>
              </a:rPr>
              <a:t> – Cum </a:t>
            </a:r>
            <a:r>
              <a:rPr lang="ro-RO" sz="2200" dirty="0" smtClean="0">
                <a:solidFill>
                  <a:srgbClr val="404040"/>
                </a:solidFill>
              </a:rPr>
              <a:t>accesezi inimi și minți</a:t>
            </a:r>
          </a:p>
          <a:p>
            <a:pPr marL="0" lvl="0" indent="0" algn="l" rtl="0">
              <a:spcBef>
                <a:spcPts val="1000"/>
              </a:spcBef>
              <a:spcAft>
                <a:spcPts val="0"/>
              </a:spcAft>
              <a:buClr>
                <a:schemeClr val="dk1"/>
              </a:buClr>
              <a:buSzPts val="1100"/>
              <a:buFont typeface="Arial"/>
              <a:buNone/>
            </a:pPr>
            <a:endParaRPr sz="2200" b="1" dirty="0">
              <a:solidFill>
                <a:srgbClr val="E48E02"/>
              </a:solidFill>
            </a:endParaRPr>
          </a:p>
          <a:p>
            <a:pPr marL="0" lvl="0" indent="0" algn="l" rtl="0">
              <a:lnSpc>
                <a:spcPct val="90000"/>
              </a:lnSpc>
              <a:spcBef>
                <a:spcPts val="1000"/>
              </a:spcBef>
              <a:spcAft>
                <a:spcPts val="0"/>
              </a:spcAft>
              <a:buClr>
                <a:srgbClr val="E48E02"/>
              </a:buClr>
              <a:buSzPts val="2300"/>
              <a:buNone/>
            </a:pPr>
            <a:endParaRPr sz="2300" b="1" dirty="0">
              <a:solidFill>
                <a:srgbClr val="E48E02"/>
              </a:solidFill>
            </a:endParaRPr>
          </a:p>
        </p:txBody>
      </p:sp>
    </p:spTree>
    <p:extLst>
      <p:ext uri="{BB962C8B-B14F-4D97-AF65-F5344CB8AC3E}">
        <p14:creationId xmlns:p14="http://schemas.microsoft.com/office/powerpoint/2010/main" val="151884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text, businesscard&#10;&#10;Description automatically generated">
            <a:extLst>
              <a:ext uri="{FF2B5EF4-FFF2-40B4-BE49-F238E27FC236}">
                <a16:creationId xmlns:a16="http://schemas.microsoft.com/office/drawing/2014/main" xmlns="" id="{0F45257F-DC89-4B34-81E3-BBE7156FA452}"/>
              </a:ext>
            </a:extLst>
          </p:cNvPr>
          <p:cNvPicPr>
            <a:picLocks noGrp="1" noChangeAspect="1"/>
          </p:cNvPicPr>
          <p:nvPr>
            <p:ph type="pic" sz="quarter" idx="10"/>
          </p:nvPr>
        </p:nvPicPr>
        <p:blipFill>
          <a:blip r:embed="rId2"/>
          <a:srcRect t="12349" b="12349"/>
          <a:stretch>
            <a:fillRect/>
          </a:stretch>
        </p:blipFill>
        <p:spPr/>
      </p:pic>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4509907" y="262551"/>
            <a:ext cx="6771237" cy="1276537"/>
          </a:xfrm>
        </p:spPr>
        <p:txBody>
          <a:bodyPr>
            <a:normAutofit/>
          </a:bodyPr>
          <a:lstStyle/>
          <a:p>
            <a:pPr marL="742950" indent="-742950">
              <a:buFont typeface="+mj-lt"/>
              <a:buAutoNum type="arabicPeriod"/>
            </a:pPr>
            <a:r>
              <a:rPr lang="ro-RO" sz="4400" b="1" dirty="0" smtClean="0"/>
              <a:t>Empatizează – Exercițiu </a:t>
            </a:r>
            <a:endParaRPr lang="ro-RO" sz="4400" b="1" dirty="0"/>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389928" y="1074413"/>
            <a:ext cx="7250542" cy="1726247"/>
          </a:xfrm>
        </p:spPr>
        <p:txBody>
          <a:bodyPr/>
          <a:lstStyle/>
          <a:p>
            <a:pPr marL="342900" indent="-342900">
              <a:buFont typeface="Wingdings" panose="05000000000000000000" pitchFamily="2" charset="2"/>
              <a:buChar char="q"/>
            </a:pPr>
            <a:r>
              <a:rPr lang="en-IE" b="1" dirty="0" smtClean="0"/>
              <a:t>SELABOREAZĂ </a:t>
            </a:r>
            <a:r>
              <a:rPr lang="en-IE" b="1" dirty="0"/>
              <a:t>UN </a:t>
            </a:r>
            <a:r>
              <a:rPr lang="ro-RO" b="1" dirty="0" smtClean="0"/>
              <a:t>INTERVIU într-un loc confortabil Petrece timp cu persoanele pentru care încerci să ajuți sau să oferi o soluție</a:t>
            </a:r>
          </a:p>
          <a:p>
            <a:pPr marL="342900" indent="-342900">
              <a:buFont typeface="Wingdings" panose="05000000000000000000" pitchFamily="2" charset="2"/>
              <a:buChar char="q"/>
            </a:pPr>
            <a:r>
              <a:rPr lang="ro-RO" b="1" dirty="0" smtClean="0"/>
              <a:t>AFLĂ-LE SPERANȚELE ȘI FRICILE</a:t>
            </a:r>
            <a:r>
              <a:rPr lang="ro-RO" dirty="0" smtClean="0"/>
              <a:t>… Roagă-i </a:t>
            </a:r>
            <a:r>
              <a:rPr lang="ro-RO" dirty="0"/>
              <a:t>să-și spună poveștile, care sunt provocările lor, cele mai mari probleme, de ce sunt </a:t>
            </a:r>
            <a:r>
              <a:rPr lang="ro-RO" dirty="0" smtClean="0"/>
              <a:t>frustrați….</a:t>
            </a:r>
          </a:p>
          <a:p>
            <a:pPr marL="342900" indent="-342900">
              <a:buFont typeface="Wingdings" panose="05000000000000000000" pitchFamily="2" charset="2"/>
              <a:buChar char="q"/>
            </a:pPr>
            <a:r>
              <a:rPr lang="ro-RO" b="1" dirty="0" smtClean="0"/>
              <a:t>OBSERVERVA-LE COMPORTAMENTUL, </a:t>
            </a:r>
            <a:r>
              <a:rPr lang="pt-BR" dirty="0" smtClean="0"/>
              <a:t>întreabă-i de ce se comportă așa cum o fac - ia notițe</a:t>
            </a:r>
            <a:endParaRPr lang="ro-RO" dirty="0" smtClean="0"/>
          </a:p>
          <a:p>
            <a:pPr marL="342900" indent="-342900">
              <a:buFont typeface="Wingdings" panose="05000000000000000000" pitchFamily="2" charset="2"/>
              <a:buChar char="q"/>
            </a:pPr>
            <a:r>
              <a:rPr lang="ro-RO" b="1" dirty="0" smtClean="0"/>
              <a:t>PUNE INFORMAȚIA CAP LA CAP. </a:t>
            </a:r>
            <a:r>
              <a:rPr lang="ro-RO" dirty="0" smtClean="0"/>
              <a:t>Analizează informația colectată– </a:t>
            </a:r>
            <a:r>
              <a:rPr lang="ro-RO" dirty="0"/>
              <a:t>î</a:t>
            </a:r>
            <a:r>
              <a:rPr lang="ro-RO" dirty="0" smtClean="0"/>
              <a:t>n etapa 2 </a:t>
            </a:r>
            <a:r>
              <a:rPr lang="ro-RO" i="1" dirty="0" smtClean="0"/>
              <a:t>Definește</a:t>
            </a:r>
            <a:r>
              <a:rPr lang="ro-RO" dirty="0" smtClean="0"/>
              <a:t> vei învăța cum să înțelegi și să interpretezi mai bine.</a:t>
            </a:r>
          </a:p>
          <a:p>
            <a:endParaRPr lang="en-IE" sz="1000" dirty="0"/>
          </a:p>
          <a:p>
            <a:pPr algn="ctr"/>
            <a:r>
              <a:rPr lang="ro-RO" dirty="0"/>
              <a:t>Înainte de a face acest lucru, ia în considerare mai întâi următoarele slide-uri</a:t>
            </a:r>
            <a:r>
              <a:rPr lang="ro-RO" b="1" i="1" dirty="0" smtClean="0"/>
              <a:t>….</a:t>
            </a:r>
            <a:endParaRPr lang="ro-RO" b="1" i="1" dirty="0"/>
          </a:p>
        </p:txBody>
      </p:sp>
      <p:sp>
        <p:nvSpPr>
          <p:cNvPr id="19" name="TextBox 18">
            <a:extLst>
              <a:ext uri="{FF2B5EF4-FFF2-40B4-BE49-F238E27FC236}">
                <a16:creationId xmlns:a16="http://schemas.microsoft.com/office/drawing/2014/main" xmlns="" id="{17E1874D-5A9C-497D-BC4C-CDC5098E0CBB}"/>
              </a:ext>
            </a:extLst>
          </p:cNvPr>
          <p:cNvSpPr txBox="1"/>
          <p:nvPr/>
        </p:nvSpPr>
        <p:spPr>
          <a:xfrm>
            <a:off x="450941" y="4476307"/>
            <a:ext cx="3408678" cy="1200329"/>
          </a:xfrm>
          <a:prstGeom prst="rect">
            <a:avLst/>
          </a:prstGeom>
          <a:noFill/>
        </p:spPr>
        <p:txBody>
          <a:bodyPr wrap="square" rtlCol="0">
            <a:spAutoFit/>
          </a:bodyPr>
          <a:lstStyle/>
          <a:p>
            <a:r>
              <a:rPr lang="en-IE" sz="2400" b="1" dirty="0" smtClean="0">
                <a:solidFill>
                  <a:schemeClr val="bg1"/>
                </a:solidFill>
                <a:hlinkClick r:id="rId3">
                  <a:extLst>
                    <a:ext uri="{A12FA001-AC4F-418D-AE19-62706E023703}">
                      <ahyp:hlinkClr xmlns:ahyp="http://schemas.microsoft.com/office/drawing/2018/hyperlinkcolor" xmlns="" val="tx"/>
                    </a:ext>
                  </a:extLst>
                </a:hlinkClick>
              </a:rPr>
              <a:t>RESUR</a:t>
            </a:r>
            <a:r>
              <a:rPr lang="ro-RO" sz="2400" b="1" dirty="0" smtClean="0">
                <a:solidFill>
                  <a:schemeClr val="bg1"/>
                </a:solidFill>
                <a:hlinkClick r:id="rId3">
                  <a:extLst>
                    <a:ext uri="{A12FA001-AC4F-418D-AE19-62706E023703}">
                      <ahyp:hlinkClr xmlns:ahyp="http://schemas.microsoft.com/office/drawing/2018/hyperlinkcolor" xmlns="" val="tx"/>
                    </a:ext>
                  </a:extLst>
                </a:hlinkClick>
              </a:rPr>
              <a:t>SE</a:t>
            </a:r>
            <a:r>
              <a:rPr lang="en-IE" sz="2400" b="1" dirty="0" smtClean="0">
                <a:solidFill>
                  <a:schemeClr val="bg1"/>
                </a:solidFill>
                <a:hlinkClick r:id="rId3">
                  <a:extLst>
                    <a:ext uri="{A12FA001-AC4F-418D-AE19-62706E023703}">
                      <ahyp:hlinkClr xmlns:ahyp="http://schemas.microsoft.com/office/drawing/2018/hyperlinkcolor" xmlns="" val="tx"/>
                    </a:ext>
                  </a:extLst>
                </a:hlinkClick>
              </a:rPr>
              <a:t> </a:t>
            </a:r>
            <a:r>
              <a:rPr lang="ro-RO" sz="2400" b="1" dirty="0" smtClean="0">
                <a:solidFill>
                  <a:schemeClr val="bg1"/>
                </a:solidFill>
              </a:rPr>
              <a:t>Cum identifici și definești ideea ta inovatoare social  </a:t>
            </a:r>
            <a:endParaRPr lang="en-IE" sz="2400" dirty="0">
              <a:solidFill>
                <a:schemeClr val="bg1"/>
              </a:solidFill>
            </a:endParaRPr>
          </a:p>
        </p:txBody>
      </p:sp>
    </p:spTree>
    <p:extLst>
      <p:ext uri="{BB962C8B-B14F-4D97-AF65-F5344CB8AC3E}">
        <p14:creationId xmlns:p14="http://schemas.microsoft.com/office/powerpoint/2010/main" val="2085150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251704" y="1161294"/>
            <a:ext cx="7773719" cy="1726247"/>
          </a:xfrm>
        </p:spPr>
        <p:txBody>
          <a:bodyPr/>
          <a:lstStyle/>
          <a:p>
            <a:pPr marL="342900" indent="-342900">
              <a:buFont typeface="Wingdings" panose="05000000000000000000" pitchFamily="2" charset="2"/>
              <a:buChar char="q"/>
            </a:pPr>
            <a:r>
              <a:rPr lang="ro-RO" sz="2800" b="1" dirty="0" smtClean="0"/>
              <a:t>PE CINE VEI INTERVIEVA? </a:t>
            </a:r>
            <a:r>
              <a:rPr lang="ro-RO" dirty="0"/>
              <a:t>Cine este afectat? Cine se confruntă cu problema? De unde provin? Care sunt grupele de vârstă? Care este motivul pentru care se află în situația în care se află?</a:t>
            </a:r>
          </a:p>
          <a:p>
            <a:pPr marL="342900" indent="-342900">
              <a:buFont typeface="Wingdings" panose="05000000000000000000" pitchFamily="2" charset="2"/>
              <a:buChar char="q"/>
            </a:pPr>
            <a:r>
              <a:rPr lang="ro-RO" sz="2800" b="1" dirty="0" smtClean="0"/>
              <a:t>CARE ESTE PROBLEMA?  </a:t>
            </a:r>
            <a:r>
              <a:rPr lang="ro-RO" dirty="0"/>
              <a:t>Care sunt luptele lor? De ce au nevoie? Ce vrei să rezolvi? Care este problema/provocarea? Fii pregătit să descoperi și alte probleme</a:t>
            </a:r>
          </a:p>
          <a:p>
            <a:pPr marL="342900" indent="-342900">
              <a:buFont typeface="Wingdings" panose="05000000000000000000" pitchFamily="2" charset="2"/>
              <a:buChar char="q"/>
            </a:pPr>
            <a:r>
              <a:rPr lang="ro-RO" sz="2800" b="1" dirty="0" smtClean="0"/>
              <a:t>UNDE SE ÎNTÂMPLĂ? </a:t>
            </a:r>
            <a:r>
              <a:rPr lang="ro-RO" dirty="0"/>
              <a:t>Unde experimentează ei problema? Este online, offline sau într-un spațiu digital? Cine mai este implicat? Ce altceva este implicat</a:t>
            </a:r>
            <a:r>
              <a:rPr lang="ro-RO" dirty="0" smtClean="0"/>
              <a:t>?</a:t>
            </a:r>
          </a:p>
          <a:p>
            <a:pPr marL="342900" indent="-342900">
              <a:buFont typeface="Wingdings" panose="05000000000000000000" pitchFamily="2" charset="2"/>
              <a:buChar char="q"/>
            </a:pPr>
            <a:r>
              <a:rPr lang="ro-RO" sz="2800" b="1" dirty="0" smtClean="0"/>
              <a:t>DE CE CONTEAZĂ? </a:t>
            </a:r>
            <a:r>
              <a:rPr lang="fr-FR" dirty="0"/>
              <a:t>De ce </a:t>
            </a:r>
            <a:r>
              <a:rPr lang="ro-RO" dirty="0" smtClean="0"/>
              <a:t>merită rezolvată problema? Ce va face pentru utilizator? Ce va face pentru </a:t>
            </a:r>
            <a:r>
              <a:rPr lang="fr-FR" dirty="0" smtClean="0"/>
              <a:t>tine</a:t>
            </a:r>
            <a:r>
              <a:rPr lang="ro-RO" dirty="0" smtClean="0"/>
              <a:t>?</a:t>
            </a:r>
          </a:p>
          <a:p>
            <a:pPr marL="342900" indent="-342900">
              <a:buFont typeface="Wingdings" panose="05000000000000000000" pitchFamily="2" charset="2"/>
              <a:buChar char="q"/>
            </a:pPr>
            <a:endParaRPr lang="ro-RO" dirty="0" smtClean="0"/>
          </a:p>
          <a:p>
            <a:pPr marL="342900" indent="-342900">
              <a:buFont typeface="Wingdings" panose="05000000000000000000" pitchFamily="2" charset="2"/>
              <a:buChar char="q"/>
            </a:pPr>
            <a:endParaRPr lang="ro-RO" sz="1000" dirty="0" smtClean="0"/>
          </a:p>
          <a:p>
            <a:pPr marL="342900" indent="-342900">
              <a:buFont typeface="Wingdings" panose="05000000000000000000" pitchFamily="2" charset="2"/>
              <a:buChar char="q"/>
            </a:pPr>
            <a:endParaRPr lang="ro-RO" dirty="0"/>
          </a:p>
        </p:txBody>
      </p:sp>
      <p:pic>
        <p:nvPicPr>
          <p:cNvPr id="14340" name="Picture 4">
            <a:extLst>
              <a:ext uri="{FF2B5EF4-FFF2-40B4-BE49-F238E27FC236}">
                <a16:creationId xmlns:a16="http://schemas.microsoft.com/office/drawing/2014/main" xmlns="" id="{D5182B88-EA59-41A4-B2FD-18A17565B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6">
            <a:extLst>
              <a:ext uri="{FF2B5EF4-FFF2-40B4-BE49-F238E27FC236}">
                <a16:creationId xmlns:a16="http://schemas.microsoft.com/office/drawing/2014/main" xmlns="" id="{BFB593FF-5171-4482-81DE-51A1C4AB76CF}"/>
              </a:ext>
            </a:extLst>
          </p:cNvPr>
          <p:cNvSpPr txBox="1">
            <a:spLocks/>
          </p:cNvSpPr>
          <p:nvPr/>
        </p:nvSpPr>
        <p:spPr>
          <a:xfrm>
            <a:off x="4509907" y="262551"/>
            <a:ext cx="6771237"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ro-RO" sz="4400" b="1" dirty="0"/>
              <a:t>Empatizează – Exercițiu </a:t>
            </a:r>
          </a:p>
        </p:txBody>
      </p:sp>
    </p:spTree>
    <p:extLst>
      <p:ext uri="{BB962C8B-B14F-4D97-AF65-F5344CB8AC3E}">
        <p14:creationId xmlns:p14="http://schemas.microsoft.com/office/powerpoint/2010/main" val="2885680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251704" y="1490135"/>
            <a:ext cx="7489355" cy="4514880"/>
          </a:xfrm>
        </p:spPr>
        <p:txBody>
          <a:bodyPr/>
          <a:lstStyle/>
          <a:p>
            <a:pPr marL="342900" indent="-342900">
              <a:buFont typeface="Wingdings" panose="05000000000000000000" pitchFamily="2" charset="2"/>
              <a:buChar char="q"/>
            </a:pPr>
            <a:r>
              <a:rPr lang="ro-RO" sz="2800" b="1" dirty="0"/>
              <a:t>AJUTĂ-ȚI AUDIENȚA SĂ </a:t>
            </a:r>
            <a:r>
              <a:rPr lang="ro-RO" sz="2800" b="1" dirty="0" smtClean="0"/>
              <a:t>ÎNȚELEAGĂ</a:t>
            </a:r>
            <a:r>
              <a:rPr lang="ro-RO" sz="2800" b="1" dirty="0"/>
              <a:t>. </a:t>
            </a:r>
            <a:r>
              <a:rPr lang="ro-RO" dirty="0"/>
              <a:t>Explică-le ce faci și încerci să rezolvi, redactează un set de întrebări la care trebuie să răspunzi, informează-i că este o discuție care să permită interacțiuni suplimentare…</a:t>
            </a:r>
          </a:p>
          <a:p>
            <a:pPr marL="342900" indent="-342900">
              <a:buFont typeface="Wingdings" panose="05000000000000000000" pitchFamily="2" charset="2"/>
              <a:buChar char="q"/>
            </a:pPr>
            <a:r>
              <a:rPr lang="ro-RO" sz="2800" dirty="0" smtClean="0"/>
              <a:t>FĂ-I SĂ SE SIMTĂ COMFORTABIL. </a:t>
            </a:r>
            <a:r>
              <a:rPr lang="ro-RO" dirty="0"/>
              <a:t>încearcă să afli de ce are nevoie publicul (ceai / cafea, setarea cercului ...)? Asigură-te că înțeleg că este o sesiune confidențială, astfel încât să se poată deschide. </a:t>
            </a:r>
            <a:r>
              <a:rPr lang="ro-RO" dirty="0" smtClean="0"/>
              <a:t>Posibil </a:t>
            </a:r>
            <a:r>
              <a:rPr lang="ro-RO" dirty="0"/>
              <a:t>să fie nevoie de icebreaker, astfel încât să vă </a:t>
            </a:r>
            <a:r>
              <a:rPr lang="ro-RO" dirty="0" smtClean="0"/>
              <a:t>cunoașteți…. </a:t>
            </a:r>
          </a:p>
          <a:p>
            <a:pPr marL="342900" indent="-342900">
              <a:buFont typeface="Wingdings" panose="05000000000000000000" pitchFamily="2" charset="2"/>
              <a:buChar char="q"/>
            </a:pPr>
            <a:endParaRPr lang="ro-RO" sz="1000" dirty="0" smtClean="0"/>
          </a:p>
          <a:p>
            <a:r>
              <a:rPr lang="ro-RO" b="1" i="1" dirty="0" smtClean="0"/>
              <a:t>Următorul slide te va ghida în procesul de intervievare….</a:t>
            </a:r>
          </a:p>
          <a:p>
            <a:pPr marL="342900" indent="-342900">
              <a:buFont typeface="Wingdings" panose="05000000000000000000" pitchFamily="2" charset="2"/>
              <a:buChar char="q"/>
            </a:pPr>
            <a:endParaRPr lang="ro-RO" dirty="0"/>
          </a:p>
        </p:txBody>
      </p:sp>
      <p:pic>
        <p:nvPicPr>
          <p:cNvPr id="9" name="Picture 4">
            <a:extLst>
              <a:ext uri="{FF2B5EF4-FFF2-40B4-BE49-F238E27FC236}">
                <a16:creationId xmlns:a16="http://schemas.microsoft.com/office/drawing/2014/main" xmlns="" id="{5A65D267-8AF4-4185-9BB5-081CDD7E49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13" r="7467" b="12130"/>
          <a:stretch/>
        </p:blipFill>
        <p:spPr bwMode="auto">
          <a:xfrm>
            <a:off x="166577" y="2024418"/>
            <a:ext cx="4082903" cy="29728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6">
            <a:extLst>
              <a:ext uri="{FF2B5EF4-FFF2-40B4-BE49-F238E27FC236}">
                <a16:creationId xmlns:a16="http://schemas.microsoft.com/office/drawing/2014/main" xmlns="" id="{5EC14697-2381-4D9A-9E39-0EB5225D532D}"/>
              </a:ext>
            </a:extLst>
          </p:cNvPr>
          <p:cNvSpPr txBox="1">
            <a:spLocks/>
          </p:cNvSpPr>
          <p:nvPr/>
        </p:nvSpPr>
        <p:spPr>
          <a:xfrm>
            <a:off x="4509907" y="422039"/>
            <a:ext cx="6771237" cy="127653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rabicPeriod"/>
            </a:pPr>
            <a:r>
              <a:rPr lang="ro-RO" sz="4400" b="1" dirty="0"/>
              <a:t>Empatizează – Exercițiu </a:t>
            </a:r>
          </a:p>
        </p:txBody>
      </p:sp>
    </p:spTree>
    <p:extLst>
      <p:ext uri="{BB962C8B-B14F-4D97-AF65-F5344CB8AC3E}">
        <p14:creationId xmlns:p14="http://schemas.microsoft.com/office/powerpoint/2010/main" val="1398362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2A5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A26801E-BA8D-4ABF-B352-6C7820BC9A07}"/>
              </a:ext>
            </a:extLst>
          </p:cNvPr>
          <p:cNvSpPr>
            <a:spLocks noGrp="1"/>
          </p:cNvSpPr>
          <p:nvPr>
            <p:ph type="body" sz="quarter" idx="14"/>
          </p:nvPr>
        </p:nvSpPr>
        <p:spPr>
          <a:xfrm>
            <a:off x="191069" y="784226"/>
            <a:ext cx="11668835" cy="2644774"/>
          </a:xfrm>
        </p:spPr>
        <p:txBody>
          <a:bodyPr/>
          <a:lstStyle/>
          <a:p>
            <a:pPr algn="ctr"/>
            <a:r>
              <a:rPr lang="ro-RO" sz="2800" b="1" dirty="0" smtClean="0">
                <a:solidFill>
                  <a:schemeClr val="bg1"/>
                </a:solidFill>
              </a:rPr>
              <a:t>Concepe</a:t>
            </a:r>
            <a:r>
              <a:rPr lang="en-IE" sz="2800" b="1" dirty="0" smtClean="0">
                <a:solidFill>
                  <a:schemeClr val="bg1"/>
                </a:solidFill>
              </a:rPr>
              <a:t> </a:t>
            </a:r>
            <a:r>
              <a:rPr lang="ro-RO" sz="2800" b="1" dirty="0" smtClean="0">
                <a:solidFill>
                  <a:schemeClr val="bg1"/>
                </a:solidFill>
              </a:rPr>
              <a:t>interviul sau focus-grupul având în vedere nevoile utilizatorului</a:t>
            </a:r>
            <a:r>
              <a:rPr lang="en-IE" sz="2800" b="1" dirty="0" smtClean="0">
                <a:solidFill>
                  <a:schemeClr val="bg1"/>
                </a:solidFill>
              </a:rPr>
              <a:t>!</a:t>
            </a:r>
            <a:endParaRPr lang="en-IE" sz="2800" b="1" i="0" dirty="0">
              <a:solidFill>
                <a:schemeClr val="bg1"/>
              </a:solidFill>
              <a:effectLst/>
            </a:endParaRPr>
          </a:p>
        </p:txBody>
      </p:sp>
      <p:sp>
        <p:nvSpPr>
          <p:cNvPr id="3" name="Text Placeholder 2">
            <a:extLst>
              <a:ext uri="{FF2B5EF4-FFF2-40B4-BE49-F238E27FC236}">
                <a16:creationId xmlns:a16="http://schemas.microsoft.com/office/drawing/2014/main" xmlns="" id="{25579BB2-9E23-44AD-B34E-38AC5A13DA93}"/>
              </a:ext>
            </a:extLst>
          </p:cNvPr>
          <p:cNvSpPr>
            <a:spLocks noGrp="1"/>
          </p:cNvSpPr>
          <p:nvPr>
            <p:ph type="body" sz="quarter" idx="15"/>
          </p:nvPr>
        </p:nvSpPr>
        <p:spPr>
          <a:xfrm>
            <a:off x="3352219" y="245189"/>
            <a:ext cx="5125114" cy="539037"/>
          </a:xfrm>
        </p:spPr>
        <p:txBody>
          <a:bodyPr>
            <a:normAutofit fontScale="92500" lnSpcReduction="10000"/>
          </a:bodyPr>
          <a:lstStyle/>
          <a:p>
            <a:pPr marL="742950" indent="-742950" algn="ctr">
              <a:buFont typeface="+mj-lt"/>
              <a:buAutoNum type="arabicPeriod"/>
            </a:pPr>
            <a:r>
              <a:rPr lang="ro-RO" b="1" dirty="0" smtClean="0">
                <a:solidFill>
                  <a:schemeClr val="bg1"/>
                </a:solidFill>
                <a:hlinkClick r:id="rId2">
                  <a:extLst>
                    <a:ext uri="{A12FA001-AC4F-418D-AE19-62706E023703}">
                      <ahyp:hlinkClr xmlns:ahyp="http://schemas.microsoft.com/office/drawing/2018/hyperlinkcolor" xmlns="" val="tx"/>
                    </a:ext>
                  </a:extLst>
                </a:hlinkClick>
              </a:rPr>
              <a:t>Harta Empatiei</a:t>
            </a:r>
            <a:endParaRPr lang="en-IE" b="1" dirty="0">
              <a:solidFill>
                <a:schemeClr val="bg1"/>
              </a:solidFill>
            </a:endParaRPr>
          </a:p>
        </p:txBody>
      </p:sp>
      <p:pic>
        <p:nvPicPr>
          <p:cNvPr id="1028" name="Picture 4" descr="Empathy Map – IDWS Blog">
            <a:hlinkClick r:id="rId3"/>
            <a:extLst>
              <a:ext uri="{FF2B5EF4-FFF2-40B4-BE49-F238E27FC236}">
                <a16:creationId xmlns:a16="http://schemas.microsoft.com/office/drawing/2014/main" xmlns="" id="{D54AD510-88DB-4343-A45F-C6D2E064F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9" t="8291" r="1380" b="6682"/>
          <a:stretch/>
        </p:blipFill>
        <p:spPr bwMode="auto">
          <a:xfrm>
            <a:off x="1401779" y="1323263"/>
            <a:ext cx="9250644" cy="52457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B4434DF-8F03-47BC-8E69-C15442517A7F}"/>
              </a:ext>
            </a:extLst>
          </p:cNvPr>
          <p:cNvSpPr txBox="1"/>
          <p:nvPr/>
        </p:nvSpPr>
        <p:spPr>
          <a:xfrm>
            <a:off x="1539577" y="5368720"/>
            <a:ext cx="3026119" cy="954107"/>
          </a:xfrm>
          <a:prstGeom prst="rect">
            <a:avLst/>
          </a:prstGeom>
          <a:noFill/>
        </p:spPr>
        <p:txBody>
          <a:bodyPr wrap="square">
            <a:spAutoFit/>
          </a:bodyPr>
          <a:lstStyle/>
          <a:p>
            <a:r>
              <a:rPr lang="en-IE" sz="1400" b="1" dirty="0"/>
              <a:t>UX Booth Empathy Map</a:t>
            </a:r>
          </a:p>
          <a:p>
            <a:r>
              <a:rPr lang="en-IE" sz="1400" dirty="0">
                <a:hlinkClick r:id="rId5"/>
              </a:rPr>
              <a:t>https://www.uxbooth.com/articles/empathy-mapping-a-guide-to-getting-inside-a-users-head/</a:t>
            </a:r>
            <a:r>
              <a:rPr lang="en-IE" sz="1400" dirty="0"/>
              <a:t> </a:t>
            </a:r>
          </a:p>
        </p:txBody>
      </p:sp>
    </p:spTree>
    <p:extLst>
      <p:ext uri="{BB962C8B-B14F-4D97-AF65-F5344CB8AC3E}">
        <p14:creationId xmlns:p14="http://schemas.microsoft.com/office/powerpoint/2010/main" val="2354995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A26801E-BA8D-4ABF-B352-6C7820BC9A07}"/>
              </a:ext>
            </a:extLst>
          </p:cNvPr>
          <p:cNvSpPr>
            <a:spLocks noGrp="1"/>
          </p:cNvSpPr>
          <p:nvPr>
            <p:ph type="body" sz="quarter" idx="14"/>
          </p:nvPr>
        </p:nvSpPr>
        <p:spPr>
          <a:xfrm>
            <a:off x="178622" y="883069"/>
            <a:ext cx="7634520" cy="2644774"/>
          </a:xfrm>
        </p:spPr>
        <p:txBody>
          <a:bodyPr/>
          <a:lstStyle/>
          <a:p>
            <a:r>
              <a:rPr lang="ro-RO" sz="3200" b="1" i="0" dirty="0" smtClean="0">
                <a:solidFill>
                  <a:srgbClr val="FF0066"/>
                </a:solidFill>
                <a:effectLst/>
              </a:rPr>
              <a:t>Proiectează mental nevoile </a:t>
            </a:r>
            <a:r>
              <a:rPr lang="ro-RO" sz="3200" b="1" i="0" dirty="0" smtClean="0">
                <a:solidFill>
                  <a:srgbClr val="FF0066"/>
                </a:solidFill>
                <a:effectLst/>
              </a:rPr>
              <a:t>utilizatorilor </a:t>
            </a:r>
            <a:r>
              <a:rPr lang="en-IE" sz="3200" b="1" i="0" dirty="0" smtClean="0">
                <a:solidFill>
                  <a:srgbClr val="FF0066"/>
                </a:solidFill>
                <a:effectLst/>
              </a:rPr>
              <a:t>!</a:t>
            </a:r>
            <a:endParaRPr lang="en-IE" sz="3200" b="1" i="0" dirty="0">
              <a:solidFill>
                <a:srgbClr val="FF0066"/>
              </a:solidFill>
              <a:effectLst/>
            </a:endParaRPr>
          </a:p>
          <a:p>
            <a:r>
              <a:rPr lang="ro-RO" b="1" dirty="0" smtClean="0">
                <a:solidFill>
                  <a:schemeClr val="tx1">
                    <a:lumMod val="75000"/>
                    <a:lumOff val="25000"/>
                  </a:schemeClr>
                </a:solidFill>
              </a:rPr>
              <a:t>Aceste instrumente te vor ajuta să dezvolți o înțelegere aprofundată și empatie pentru oameni; o hartă a empatiei este un instrument care te ajută să descrii aspecte ale experienței utilizatorului, nevoilor și punctelor de durere. Șablonul îți va permite să înțelegi rapid experiența și mentalitatea utilizatorilor tăi</a:t>
            </a:r>
            <a:r>
              <a:rPr lang="en-IE" b="1" dirty="0" smtClean="0">
                <a:solidFill>
                  <a:schemeClr val="tx1">
                    <a:lumMod val="75000"/>
                    <a:lumOff val="25000"/>
                  </a:schemeClr>
                </a:solidFill>
              </a:rPr>
              <a:t>.</a:t>
            </a:r>
            <a:endParaRPr lang="en-IE" b="1" i="0" dirty="0">
              <a:solidFill>
                <a:schemeClr val="tx1">
                  <a:lumMod val="75000"/>
                  <a:lumOff val="25000"/>
                </a:schemeClr>
              </a:solidFill>
              <a:effectLst/>
            </a:endParaRPr>
          </a:p>
          <a:p>
            <a:pPr marL="342900" indent="-342900">
              <a:buFont typeface="Arial" panose="020B0604020202020204" pitchFamily="34" charset="0"/>
              <a:buChar char="•"/>
            </a:pPr>
            <a:r>
              <a:rPr lang="ro-RO" dirty="0" smtClean="0">
                <a:solidFill>
                  <a:schemeClr val="tx1">
                    <a:lumMod val="75000"/>
                    <a:lumOff val="25000"/>
                  </a:schemeClr>
                </a:solidFill>
              </a:rPr>
              <a:t>Începe cu Instrumentul </a:t>
            </a:r>
            <a:r>
              <a:rPr lang="en-IE" dirty="0" smtClean="0">
                <a:solidFill>
                  <a:schemeClr val="tx1">
                    <a:lumMod val="75000"/>
                    <a:lumOff val="25000"/>
                  </a:schemeClr>
                </a:solidFill>
                <a:hlinkClick r:id="rId2"/>
              </a:rPr>
              <a:t>Empathy Map </a:t>
            </a:r>
            <a:r>
              <a:rPr lang="ro-RO" dirty="0" smtClean="0">
                <a:solidFill>
                  <a:schemeClr val="tx1">
                    <a:lumMod val="75000"/>
                    <a:lumOff val="25000"/>
                  </a:schemeClr>
                </a:solidFill>
              </a:rPr>
              <a:t>pentru dezvolta o înțelegere aprofundată și empatie comună pentru utilizatorii tăi.</a:t>
            </a:r>
          </a:p>
          <a:p>
            <a:pPr marL="342900" indent="-342900">
              <a:buFont typeface="Arial" panose="020B0604020202020204" pitchFamily="34" charset="0"/>
              <a:buChar char="•"/>
            </a:pPr>
            <a:r>
              <a:rPr lang="ro-RO" dirty="0" smtClean="0">
                <a:solidFill>
                  <a:schemeClr val="tx1">
                    <a:lumMod val="75000"/>
                    <a:lumOff val="25000"/>
                  </a:schemeClr>
                </a:solidFill>
              </a:rPr>
              <a:t>Utilizează Instrumentul</a:t>
            </a:r>
            <a:r>
              <a:rPr lang="en-IE" dirty="0" smtClean="0">
                <a:solidFill>
                  <a:schemeClr val="tx1">
                    <a:lumMod val="75000"/>
                    <a:lumOff val="25000"/>
                  </a:schemeClr>
                </a:solidFill>
              </a:rPr>
              <a:t> </a:t>
            </a:r>
            <a:r>
              <a:rPr lang="en-IE" dirty="0">
                <a:solidFill>
                  <a:schemeClr val="tx1">
                    <a:lumMod val="75000"/>
                    <a:lumOff val="25000"/>
                  </a:schemeClr>
                </a:solidFill>
                <a:hlinkClick r:id="rId3"/>
              </a:rPr>
              <a:t>Empathy </a:t>
            </a:r>
            <a:r>
              <a:rPr lang="en-IE" dirty="0" smtClean="0">
                <a:solidFill>
                  <a:schemeClr val="tx1">
                    <a:lumMod val="75000"/>
                    <a:lumOff val="25000"/>
                  </a:schemeClr>
                </a:solidFill>
                <a:hlinkClick r:id="rId3"/>
              </a:rPr>
              <a:t>Diamond </a:t>
            </a:r>
            <a:r>
              <a:rPr lang="ro-RO" dirty="0" smtClean="0">
                <a:solidFill>
                  <a:schemeClr val="tx1">
                    <a:lumMod val="75000"/>
                    <a:lumOff val="25000"/>
                  </a:schemeClr>
                </a:solidFill>
              </a:rPr>
              <a:t>pentru a înțelege motivațiile audienței tale.</a:t>
            </a:r>
            <a:endParaRPr lang="en-IE" dirty="0">
              <a:solidFill>
                <a:schemeClr val="tx1">
                  <a:lumMod val="75000"/>
                  <a:lumOff val="25000"/>
                </a:schemeClr>
              </a:solidFill>
            </a:endParaRPr>
          </a:p>
          <a:p>
            <a:pPr marL="342900" indent="-342900">
              <a:buFont typeface="Arial" panose="020B0604020202020204" pitchFamily="34" charset="0"/>
              <a:buChar char="•"/>
            </a:pPr>
            <a:r>
              <a:rPr lang="ro-RO" dirty="0" smtClean="0">
                <a:solidFill>
                  <a:schemeClr val="tx1">
                    <a:lumMod val="75000"/>
                    <a:lumOff val="25000"/>
                  </a:schemeClr>
                </a:solidFill>
              </a:rPr>
              <a:t>Încearcă instrumentul </a:t>
            </a:r>
            <a:r>
              <a:rPr lang="en-IE" dirty="0" smtClean="0">
                <a:solidFill>
                  <a:schemeClr val="tx1">
                    <a:lumMod val="75000"/>
                    <a:lumOff val="25000"/>
                  </a:schemeClr>
                </a:solidFill>
                <a:hlinkClick r:id="rId4"/>
              </a:rPr>
              <a:t>Customer </a:t>
            </a:r>
            <a:r>
              <a:rPr lang="en-IE" dirty="0">
                <a:solidFill>
                  <a:schemeClr val="tx1">
                    <a:lumMod val="75000"/>
                    <a:lumOff val="25000"/>
                  </a:schemeClr>
                </a:solidFill>
                <a:hlinkClick r:id="rId4"/>
              </a:rPr>
              <a:t>Discovery Canvas </a:t>
            </a:r>
            <a:r>
              <a:rPr lang="ro-RO" dirty="0" smtClean="0">
                <a:solidFill>
                  <a:schemeClr val="tx1">
                    <a:lumMod val="75000"/>
                    <a:lumOff val="25000"/>
                  </a:schemeClr>
                </a:solidFill>
              </a:rPr>
              <a:t>pentru a identifica oportunitățile și a determina pașii următori</a:t>
            </a:r>
            <a:endParaRPr lang="ro-RO" dirty="0">
              <a:solidFill>
                <a:schemeClr val="tx1">
                  <a:lumMod val="75000"/>
                  <a:lumOff val="25000"/>
                </a:schemeClr>
              </a:solidFill>
            </a:endParaRPr>
          </a:p>
        </p:txBody>
      </p:sp>
      <p:sp>
        <p:nvSpPr>
          <p:cNvPr id="3" name="Text Placeholder 2">
            <a:extLst>
              <a:ext uri="{FF2B5EF4-FFF2-40B4-BE49-F238E27FC236}">
                <a16:creationId xmlns:a16="http://schemas.microsoft.com/office/drawing/2014/main" xmlns="" id="{25579BB2-9E23-44AD-B34E-38AC5A13DA93}"/>
              </a:ext>
            </a:extLst>
          </p:cNvPr>
          <p:cNvSpPr>
            <a:spLocks noGrp="1"/>
          </p:cNvSpPr>
          <p:nvPr>
            <p:ph type="body" sz="quarter" idx="15"/>
          </p:nvPr>
        </p:nvSpPr>
        <p:spPr>
          <a:xfrm>
            <a:off x="485566" y="311241"/>
            <a:ext cx="10106988" cy="970597"/>
          </a:xfrm>
        </p:spPr>
        <p:txBody>
          <a:bodyPr>
            <a:noAutofit/>
          </a:bodyPr>
          <a:lstStyle/>
          <a:p>
            <a:pPr marL="742950" indent="-742950">
              <a:buFont typeface="+mj-lt"/>
              <a:buAutoNum type="arabicPeriod"/>
            </a:pPr>
            <a:r>
              <a:rPr lang="ro-RO" b="1" dirty="0" smtClean="0">
                <a:solidFill>
                  <a:srgbClr val="009FD8"/>
                </a:solidFill>
              </a:rPr>
              <a:t>Instrumente</a:t>
            </a:r>
            <a:r>
              <a:rPr lang="en-IE" b="1" dirty="0" smtClean="0">
                <a:solidFill>
                  <a:srgbClr val="009FD8"/>
                </a:solidFill>
              </a:rPr>
              <a:t> </a:t>
            </a:r>
            <a:r>
              <a:rPr lang="en-IE" b="1" dirty="0">
                <a:solidFill>
                  <a:srgbClr val="009FD8"/>
                </a:solidFill>
              </a:rPr>
              <a:t>&amp; </a:t>
            </a:r>
            <a:r>
              <a:rPr lang="ro-RO" b="1" dirty="0" smtClean="0">
                <a:solidFill>
                  <a:srgbClr val="009FD8"/>
                </a:solidFill>
              </a:rPr>
              <a:t>Exerciții Suplimentare</a:t>
            </a:r>
            <a:r>
              <a:rPr lang="en-IE" b="1" dirty="0" smtClean="0">
                <a:solidFill>
                  <a:srgbClr val="009FD8"/>
                </a:solidFill>
              </a:rPr>
              <a:t> </a:t>
            </a:r>
            <a:endParaRPr lang="en-IE" b="1" dirty="0">
              <a:solidFill>
                <a:srgbClr val="009FD8"/>
              </a:solidFill>
            </a:endParaRPr>
          </a:p>
        </p:txBody>
      </p:sp>
      <p:pic>
        <p:nvPicPr>
          <p:cNvPr id="7" name="Picture 6">
            <a:hlinkClick r:id="rId2"/>
            <a:extLst>
              <a:ext uri="{FF2B5EF4-FFF2-40B4-BE49-F238E27FC236}">
                <a16:creationId xmlns:a16="http://schemas.microsoft.com/office/drawing/2014/main" xmlns="" id="{FF1CDFDA-7AB9-4C0D-9D09-0D6465CBAED3}"/>
              </a:ext>
            </a:extLst>
          </p:cNvPr>
          <p:cNvPicPr>
            <a:picLocks noChangeAspect="1"/>
          </p:cNvPicPr>
          <p:nvPr/>
        </p:nvPicPr>
        <p:blipFill>
          <a:blip r:embed="rId5"/>
          <a:stretch>
            <a:fillRect/>
          </a:stretch>
        </p:blipFill>
        <p:spPr>
          <a:xfrm>
            <a:off x="7813142" y="1234859"/>
            <a:ext cx="4282896" cy="4914664"/>
          </a:xfrm>
          <a:prstGeom prst="rect">
            <a:avLst/>
          </a:prstGeom>
        </p:spPr>
      </p:pic>
    </p:spTree>
    <p:extLst>
      <p:ext uri="{BB962C8B-B14F-4D97-AF65-F5344CB8AC3E}">
        <p14:creationId xmlns:p14="http://schemas.microsoft.com/office/powerpoint/2010/main" val="947686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A54CB89-82E9-443B-9DE0-7544AE0DFDB2}"/>
              </a:ext>
            </a:extLst>
          </p:cNvPr>
          <p:cNvSpPr>
            <a:spLocks noGrp="1"/>
          </p:cNvSpPr>
          <p:nvPr>
            <p:ph type="body" sz="quarter" idx="14"/>
          </p:nvPr>
        </p:nvSpPr>
        <p:spPr>
          <a:xfrm>
            <a:off x="7478973" y="174774"/>
            <a:ext cx="4313811" cy="1940629"/>
          </a:xfrm>
        </p:spPr>
        <p:txBody>
          <a:bodyPr>
            <a:noAutofit/>
          </a:bodyPr>
          <a:lstStyle/>
          <a:p>
            <a:r>
              <a:rPr lang="it-IT" sz="3200" b="1" dirty="0"/>
              <a:t>Adevărații eroi ai acțiunii sociale pun empatia pe primul </a:t>
            </a:r>
            <a:r>
              <a:rPr lang="it-IT" sz="3200" b="1" dirty="0" smtClean="0"/>
              <a:t>loc</a:t>
            </a:r>
            <a:r>
              <a:rPr lang="ro-RO" sz="3200" b="1" dirty="0" smtClean="0"/>
              <a:t> </a:t>
            </a:r>
            <a:r>
              <a:rPr lang="en-IE" sz="3200" b="1" dirty="0" err="1" smtClean="0"/>
              <a:t>WEvolution</a:t>
            </a:r>
            <a:endParaRPr lang="en-IE" sz="3200" b="1" dirty="0"/>
          </a:p>
        </p:txBody>
      </p:sp>
      <p:sp>
        <p:nvSpPr>
          <p:cNvPr id="6" name="Text Placeholder 5">
            <a:extLst>
              <a:ext uri="{FF2B5EF4-FFF2-40B4-BE49-F238E27FC236}">
                <a16:creationId xmlns:a16="http://schemas.microsoft.com/office/drawing/2014/main" xmlns="" id="{6EF13A13-3AC4-4F8B-8A2C-4D51329C18C5}"/>
              </a:ext>
            </a:extLst>
          </p:cNvPr>
          <p:cNvSpPr>
            <a:spLocks noGrp="1"/>
          </p:cNvSpPr>
          <p:nvPr>
            <p:ph type="body" sz="quarter" idx="15"/>
          </p:nvPr>
        </p:nvSpPr>
        <p:spPr>
          <a:xfrm>
            <a:off x="6469039" y="2427333"/>
            <a:ext cx="5323745" cy="2592420"/>
          </a:xfrm>
        </p:spPr>
        <p:txBody>
          <a:bodyPr/>
          <a:lstStyle/>
          <a:p>
            <a:r>
              <a:rPr lang="ro-RO" sz="2400" b="0" i="0" u="sng" dirty="0" smtClean="0">
                <a:effectLst/>
                <a:latin typeface="Averta"/>
                <a:hlinkClick r:id="rId2">
                  <a:extLst>
                    <a:ext uri="{A12FA001-AC4F-418D-AE19-62706E023703}">
                      <ahyp:hlinkClr xmlns:ahyp="http://schemas.microsoft.com/office/drawing/2018/hyperlinkcolor" xmlns="" val="tx"/>
                    </a:ext>
                  </a:extLst>
                </a:hlinkClick>
              </a:rPr>
              <a:t>WEvolution</a:t>
            </a:r>
            <a:r>
              <a:rPr lang="ro-RO" dirty="0">
                <a:latin typeface="Averta"/>
              </a:rPr>
              <a:t>, </a:t>
            </a:r>
            <a:r>
              <a:rPr lang="ro-RO" dirty="0" smtClean="0">
                <a:latin typeface="Averta"/>
              </a:rPr>
              <a:t>condus </a:t>
            </a:r>
            <a:r>
              <a:rPr lang="ro-RO" dirty="0">
                <a:latin typeface="Averta"/>
              </a:rPr>
              <a:t>de </a:t>
            </a:r>
            <a:r>
              <a:rPr lang="ro-RO" dirty="0" smtClean="0">
                <a:latin typeface="Averta"/>
              </a:rPr>
              <a:t>Eleanor </a:t>
            </a:r>
            <a:r>
              <a:rPr lang="ro-RO" dirty="0">
                <a:latin typeface="Averta"/>
              </a:rPr>
              <a:t>Campbell, care promovează grupuri independente. Aceste grupuri mici se auto-formează și reunesc 6-10 femei săptămânal pentru a economisi bani în comun și pe care îi folosesc pentru a începe întreprinderi mici (gătitul, curățarea </a:t>
            </a:r>
            <a:r>
              <a:rPr lang="ro-RO" dirty="0" smtClean="0">
                <a:latin typeface="Averta"/>
              </a:rPr>
              <a:t>etc). </a:t>
            </a:r>
            <a:r>
              <a:rPr lang="ro-RO" dirty="0">
                <a:latin typeface="Averta"/>
              </a:rPr>
              <a:t>Făcând acest lucru, femeile găsesc conexiune și asistență și creează o cale pentru a câștiga bani...</a:t>
            </a:r>
            <a:endParaRPr lang="ro-RO" dirty="0"/>
          </a:p>
        </p:txBody>
      </p:sp>
      <p:sp>
        <p:nvSpPr>
          <p:cNvPr id="4" name="Text Placeholder 3">
            <a:extLst>
              <a:ext uri="{FF2B5EF4-FFF2-40B4-BE49-F238E27FC236}">
                <a16:creationId xmlns:a16="http://schemas.microsoft.com/office/drawing/2014/main" xmlns="" id="{654F41F1-A765-4C6B-822A-9B279ADBD9FD}"/>
              </a:ext>
            </a:extLst>
          </p:cNvPr>
          <p:cNvSpPr>
            <a:spLocks noGrp="1"/>
          </p:cNvSpPr>
          <p:nvPr>
            <p:ph type="body" sz="quarter" idx="13"/>
          </p:nvPr>
        </p:nvSpPr>
        <p:spPr>
          <a:xfrm>
            <a:off x="994570" y="1457260"/>
            <a:ext cx="4154639" cy="4247503"/>
          </a:xfrm>
        </p:spPr>
        <p:txBody>
          <a:bodyPr>
            <a:normAutofit/>
          </a:bodyPr>
          <a:lstStyle/>
          <a:p>
            <a:r>
              <a:rPr lang="en-IE" sz="2800" b="0" dirty="0">
                <a:solidFill>
                  <a:schemeClr val="tx1">
                    <a:lumMod val="85000"/>
                    <a:lumOff val="15000"/>
                  </a:schemeClr>
                </a:solidFill>
                <a:effectLst/>
              </a:rPr>
              <a:t>Eleanor </a:t>
            </a:r>
            <a:r>
              <a:rPr lang="ro-RO" sz="2800" b="0" dirty="0" smtClean="0">
                <a:solidFill>
                  <a:schemeClr val="tx1">
                    <a:lumMod val="85000"/>
                    <a:lumOff val="15000"/>
                  </a:schemeClr>
                </a:solidFill>
                <a:effectLst/>
              </a:rPr>
              <a:t>spune</a:t>
            </a:r>
            <a:r>
              <a:rPr lang="en-IE" sz="2800" b="0" dirty="0" smtClean="0">
                <a:solidFill>
                  <a:schemeClr val="tx1">
                    <a:lumMod val="85000"/>
                    <a:lumOff val="15000"/>
                  </a:schemeClr>
                </a:solidFill>
                <a:effectLst/>
              </a:rPr>
              <a:t> c</a:t>
            </a:r>
            <a:r>
              <a:rPr lang="ro-RO" sz="2800" b="0" dirty="0" smtClean="0">
                <a:solidFill>
                  <a:schemeClr val="tx1">
                    <a:lumMod val="85000"/>
                    <a:lumOff val="15000"/>
                  </a:schemeClr>
                </a:solidFill>
                <a:effectLst/>
              </a:rPr>
              <a:t>ă </a:t>
            </a:r>
            <a:r>
              <a:rPr lang="ro-RO" sz="2800" b="0" dirty="0" smtClean="0">
                <a:solidFill>
                  <a:schemeClr val="tx1">
                    <a:lumMod val="85000"/>
                    <a:lumOff val="15000"/>
                  </a:schemeClr>
                </a:solidFill>
                <a:effectLst/>
                <a:hlinkClick r:id="rId3">
                  <a:extLst>
                    <a:ext uri="{A12FA001-AC4F-418D-AE19-62706E023703}">
                      <ahyp:hlinkClr xmlns:ahyp="http://schemas.microsoft.com/office/drawing/2018/hyperlinkcolor" xmlns="" val="tx"/>
                    </a:ext>
                  </a:extLst>
                </a:hlinkClick>
              </a:rPr>
              <a:t>povestea ei de dragoste</a:t>
            </a:r>
            <a:r>
              <a:rPr lang="en-IE" sz="2800" b="0" dirty="0" smtClean="0">
                <a:solidFill>
                  <a:schemeClr val="tx1">
                    <a:lumMod val="85000"/>
                    <a:lumOff val="15000"/>
                  </a:schemeClr>
                </a:solidFill>
                <a:effectLst/>
              </a:rPr>
              <a:t> </a:t>
            </a:r>
            <a:r>
              <a:rPr lang="ro-RO" sz="2800" b="0" dirty="0" smtClean="0">
                <a:solidFill>
                  <a:schemeClr val="tx1">
                    <a:lumMod val="85000"/>
                    <a:lumOff val="15000"/>
                  </a:schemeClr>
                </a:solidFill>
                <a:effectLst/>
              </a:rPr>
              <a:t>cu Wevolution</a:t>
            </a:r>
            <a:r>
              <a:rPr lang="en-IE" sz="2800" b="0" dirty="0" smtClean="0">
                <a:solidFill>
                  <a:schemeClr val="tx1">
                    <a:lumMod val="85000"/>
                    <a:lumOff val="15000"/>
                  </a:schemeClr>
                </a:solidFill>
                <a:effectLst/>
              </a:rPr>
              <a:t> </a:t>
            </a:r>
            <a:r>
              <a:rPr lang="ro-RO" sz="2800" b="0" dirty="0" smtClean="0">
                <a:solidFill>
                  <a:schemeClr val="tx1">
                    <a:lumMod val="85000"/>
                    <a:lumOff val="15000"/>
                  </a:schemeClr>
                </a:solidFill>
                <a:effectLst/>
              </a:rPr>
              <a:t>a început </a:t>
            </a:r>
            <a:r>
              <a:rPr lang="ro-RO" sz="2800" dirty="0">
                <a:solidFill>
                  <a:schemeClr val="tx1">
                    <a:lumMod val="85000"/>
                    <a:lumOff val="15000"/>
                  </a:schemeClr>
                </a:solidFill>
              </a:rPr>
              <a:t>î</a:t>
            </a:r>
            <a:r>
              <a:rPr lang="en-IE" sz="2800" b="0" dirty="0" smtClean="0">
                <a:solidFill>
                  <a:schemeClr val="tx1">
                    <a:lumMod val="85000"/>
                    <a:lumOff val="15000"/>
                  </a:schemeClr>
                </a:solidFill>
                <a:effectLst/>
              </a:rPr>
              <a:t>n </a:t>
            </a:r>
            <a:r>
              <a:rPr lang="en-IE" sz="2800" b="0" dirty="0">
                <a:solidFill>
                  <a:schemeClr val="tx1">
                    <a:lumMod val="85000"/>
                    <a:lumOff val="15000"/>
                  </a:schemeClr>
                </a:solidFill>
                <a:effectLst/>
              </a:rPr>
              <a:t>2016. </a:t>
            </a:r>
            <a:r>
              <a:rPr lang="ro-RO" sz="2800" b="0" dirty="0" smtClean="0">
                <a:solidFill>
                  <a:schemeClr val="tx1">
                    <a:lumMod val="85000"/>
                    <a:lumOff val="15000"/>
                  </a:schemeClr>
                </a:solidFill>
                <a:effectLst/>
              </a:rPr>
              <a:t>Modelul </a:t>
            </a:r>
            <a:r>
              <a:rPr lang="en-IE" sz="2800" b="0" dirty="0" smtClean="0">
                <a:solidFill>
                  <a:schemeClr val="tx1">
                    <a:lumMod val="85000"/>
                    <a:lumOff val="15000"/>
                  </a:schemeClr>
                </a:solidFill>
                <a:effectLst/>
              </a:rPr>
              <a:t>social </a:t>
            </a:r>
            <a:r>
              <a:rPr lang="ro-RO" sz="2800" b="0" dirty="0" smtClean="0">
                <a:solidFill>
                  <a:schemeClr val="tx1">
                    <a:lumMod val="85000"/>
                    <a:lumOff val="15000"/>
                  </a:schemeClr>
                </a:solidFill>
                <a:effectLst/>
              </a:rPr>
              <a:t>inovator</a:t>
            </a:r>
            <a:r>
              <a:rPr lang="en-IE" sz="2800" b="0" dirty="0" smtClean="0">
                <a:solidFill>
                  <a:schemeClr val="tx1">
                    <a:lumMod val="85000"/>
                    <a:lumOff val="15000"/>
                  </a:schemeClr>
                </a:solidFill>
                <a:effectLst/>
              </a:rPr>
              <a:t> </a:t>
            </a:r>
            <a:r>
              <a:rPr lang="ro-RO" sz="2800" b="0" dirty="0" smtClean="0">
                <a:solidFill>
                  <a:schemeClr val="tx1">
                    <a:lumMod val="85000"/>
                    <a:lumOff val="15000"/>
                  </a:schemeClr>
                </a:solidFill>
                <a:effectLst/>
              </a:rPr>
              <a:t>este nemaipomenit și a îmbunătățit viața pentru cele</a:t>
            </a:r>
            <a:r>
              <a:rPr lang="en-IE" sz="2800" b="0" dirty="0" smtClean="0">
                <a:solidFill>
                  <a:schemeClr val="tx1">
                    <a:lumMod val="85000"/>
                    <a:lumOff val="15000"/>
                  </a:schemeClr>
                </a:solidFill>
                <a:effectLst/>
              </a:rPr>
              <a:t> </a:t>
            </a:r>
            <a:r>
              <a:rPr lang="en-IE" sz="2800" b="0" dirty="0">
                <a:solidFill>
                  <a:schemeClr val="tx1">
                    <a:lumMod val="85000"/>
                    <a:lumOff val="15000"/>
                  </a:schemeClr>
                </a:solidFill>
                <a:effectLst/>
              </a:rPr>
              <a:t>8 </a:t>
            </a:r>
            <a:r>
              <a:rPr lang="ro-RO" sz="2800" b="0" dirty="0" smtClean="0">
                <a:solidFill>
                  <a:schemeClr val="tx1">
                    <a:lumMod val="85000"/>
                    <a:lumOff val="15000"/>
                  </a:schemeClr>
                </a:solidFill>
                <a:effectLst/>
              </a:rPr>
              <a:t>milioane de femei din întreaga lume care s-au alăturat. </a:t>
            </a:r>
            <a:endParaRPr lang="en-IE" sz="2800" b="0" dirty="0">
              <a:solidFill>
                <a:schemeClr val="tx1">
                  <a:lumMod val="85000"/>
                  <a:lumOff val="15000"/>
                </a:schemeClr>
              </a:solidFill>
              <a:effectLst/>
            </a:endParaRPr>
          </a:p>
          <a:p>
            <a:endParaRPr lang="en-IE" sz="2800" b="0" dirty="0">
              <a:solidFill>
                <a:schemeClr val="tx1">
                  <a:lumMod val="85000"/>
                  <a:lumOff val="15000"/>
                </a:schemeClr>
              </a:solidFill>
              <a:effectLst/>
            </a:endParaRPr>
          </a:p>
          <a:p>
            <a:endParaRPr lang="en-IE" sz="2800" dirty="0">
              <a:solidFill>
                <a:schemeClr val="tx1">
                  <a:lumMod val="85000"/>
                  <a:lumOff val="15000"/>
                </a:schemeClr>
              </a:solidFill>
            </a:endParaRPr>
          </a:p>
        </p:txBody>
      </p:sp>
      <p:pic>
        <p:nvPicPr>
          <p:cNvPr id="9" name="Picture 2" descr="Team WEvo - WEvolution - Turning Communities Around">
            <a:extLst>
              <a:ext uri="{FF2B5EF4-FFF2-40B4-BE49-F238E27FC236}">
                <a16:creationId xmlns:a16="http://schemas.microsoft.com/office/drawing/2014/main" xmlns="" id="{51A35298-C15D-4709-802E-A1C3EA844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831" y="14273"/>
            <a:ext cx="2885666" cy="2885666"/>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28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6168D89-735E-489F-855F-66F671979576}"/>
              </a:ext>
            </a:extLst>
          </p:cNvPr>
          <p:cNvSpPr>
            <a:spLocks noGrp="1"/>
          </p:cNvSpPr>
          <p:nvPr>
            <p:ph type="body" sz="quarter" idx="14"/>
          </p:nvPr>
        </p:nvSpPr>
        <p:spPr>
          <a:xfrm>
            <a:off x="3671248" y="119346"/>
            <a:ext cx="8311485" cy="5206518"/>
          </a:xfrm>
        </p:spPr>
        <p:txBody>
          <a:bodyPr/>
          <a:lstStyle/>
          <a:p>
            <a:r>
              <a:rPr lang="en-IE" sz="2400" b="0" i="0" u="sng" dirty="0">
                <a:solidFill>
                  <a:srgbClr val="E61F47"/>
                </a:solidFill>
                <a:effectLst/>
                <a:latin typeface="Averta"/>
                <a:hlinkClick r:id="rId2"/>
              </a:rPr>
              <a:t>Shared Lives Plus</a:t>
            </a:r>
            <a:r>
              <a:rPr lang="en-IE" u="sng" dirty="0">
                <a:solidFill>
                  <a:srgbClr val="231F20"/>
                </a:solidFill>
                <a:latin typeface="Averta"/>
              </a:rPr>
              <a:t> </a:t>
            </a:r>
            <a:r>
              <a:rPr lang="ro-RO" sz="2200" dirty="0" smtClean="0">
                <a:solidFill>
                  <a:srgbClr val="231F20"/>
                </a:solidFill>
                <a:latin typeface="Averta"/>
              </a:rPr>
              <a:t>susține adulții cu nevoi suplimentare, cum ar fi dificultăți de învățare sau demență, pentru a trăi cu o familie, mai degrabă decât pentru îngrijirea rezidențială. Acest model salvează statul milioane în fiecare an, dar, mai important, cei care merg să locuiască cu una dintre cele 12.000 de familii raportează rezultate mult mai bune - cum ar fi să te simți în siguranță și să-ți faci prieteni.</a:t>
            </a:r>
            <a:endParaRPr lang="ro-RO" sz="2200" b="0" i="0" dirty="0" smtClean="0">
              <a:solidFill>
                <a:srgbClr val="231F20"/>
              </a:solidFill>
              <a:effectLst/>
              <a:latin typeface="Averta"/>
            </a:endParaRPr>
          </a:p>
          <a:p>
            <a:r>
              <a:rPr lang="en-IE" sz="2400" b="0" i="0" u="sng" dirty="0" err="1" smtClean="0">
                <a:solidFill>
                  <a:srgbClr val="E61F47"/>
                </a:solidFill>
                <a:effectLst/>
                <a:latin typeface="Averta"/>
                <a:hlinkClick r:id="rId3"/>
              </a:rPr>
              <a:t>GoodSAM</a:t>
            </a:r>
            <a:r>
              <a:rPr lang="en-IE" sz="2400" b="0" i="0" dirty="0">
                <a:solidFill>
                  <a:srgbClr val="231F20"/>
                </a:solidFill>
                <a:effectLst/>
                <a:latin typeface="Averta"/>
              </a:rPr>
              <a:t>, </a:t>
            </a:r>
            <a:r>
              <a:rPr lang="ro-RO" sz="2200" dirty="0">
                <a:solidFill>
                  <a:srgbClr val="231F20"/>
                </a:solidFill>
                <a:latin typeface="Averta"/>
              </a:rPr>
              <a:t>o aplicație care alertează asistenții voluntari din prim ajutor în situații de urgență alături de un echipaj de ambulanță. Voluntarii pot porni RCP în timp ce așteaptă ca ambulanța să treacă prin trafic, precum și să transmită video de pe scenă înapoi în camera de control 999. 1,3 milioane își acordă acum timpul de voluntari pe platformă, adică vieți salvate în fiecare săptămână și a fost sprijinit guvernul să-l folosească pentru a mobiliza </a:t>
            </a:r>
            <a:r>
              <a:rPr lang="ro-RO" sz="2200" dirty="0" smtClean="0">
                <a:solidFill>
                  <a:srgbClr val="231F20"/>
                </a:solidFill>
                <a:latin typeface="Averta"/>
              </a:rPr>
              <a:t>primii</a:t>
            </a:r>
            <a:r>
              <a:rPr lang="en-IE" sz="2200" dirty="0">
                <a:solidFill>
                  <a:srgbClr val="231F20"/>
                </a:solidFill>
                <a:latin typeface="Averta"/>
              </a:rPr>
              <a:t> </a:t>
            </a:r>
            <a:r>
              <a:rPr lang="en-IE" sz="2200" dirty="0">
                <a:solidFill>
                  <a:srgbClr val="231F20"/>
                </a:solidFill>
                <a:latin typeface="Averta"/>
                <a:hlinkClick r:id="rId4"/>
              </a:rPr>
              <a:t>750,000 </a:t>
            </a:r>
            <a:r>
              <a:rPr lang="ro-RO" sz="2200" dirty="0" smtClean="0">
                <a:solidFill>
                  <a:srgbClr val="231F20"/>
                </a:solidFill>
                <a:latin typeface="Averta"/>
                <a:hlinkClick r:id="rId4"/>
              </a:rPr>
              <a:t>de voluntari </a:t>
            </a:r>
            <a:r>
              <a:rPr lang="en-IE" sz="2200" dirty="0" smtClean="0">
                <a:solidFill>
                  <a:srgbClr val="231F20"/>
                </a:solidFill>
                <a:latin typeface="Averta"/>
                <a:hlinkClick r:id="rId4"/>
              </a:rPr>
              <a:t>COVID-19</a:t>
            </a:r>
            <a:r>
              <a:rPr lang="en-IE" sz="2200" dirty="0" smtClean="0">
                <a:solidFill>
                  <a:srgbClr val="231F20"/>
                </a:solidFill>
                <a:latin typeface="Averta"/>
              </a:rPr>
              <a:t>.</a:t>
            </a:r>
            <a:endParaRPr lang="en-IE" sz="2200" dirty="0">
              <a:solidFill>
                <a:srgbClr val="231F20"/>
              </a:solidFill>
              <a:latin typeface="Averta"/>
            </a:endParaRPr>
          </a:p>
          <a:p>
            <a:r>
              <a:rPr lang="ro-RO" sz="2200" dirty="0">
                <a:solidFill>
                  <a:srgbClr val="231F20"/>
                </a:solidFill>
                <a:latin typeface="Averta"/>
              </a:rPr>
              <a:t>Manualul</a:t>
            </a:r>
            <a:r>
              <a:rPr lang="en-IE" sz="2200" dirty="0">
                <a:solidFill>
                  <a:srgbClr val="231F20"/>
                </a:solidFill>
                <a:latin typeface="Averta"/>
              </a:rPr>
              <a:t> </a:t>
            </a:r>
            <a:r>
              <a:rPr lang="en-IE" sz="2200" dirty="0" err="1">
                <a:solidFill>
                  <a:srgbClr val="231F20"/>
                </a:solidFill>
                <a:latin typeface="Averta"/>
                <a:hlinkClick r:id="rId5"/>
              </a:rPr>
              <a:t>Covid</a:t>
            </a:r>
            <a:r>
              <a:rPr lang="en-IE" sz="2200" dirty="0">
                <a:solidFill>
                  <a:srgbClr val="231F20"/>
                </a:solidFill>
                <a:latin typeface="Averta"/>
                <a:hlinkClick r:id="rId5"/>
              </a:rPr>
              <a:t> Tech</a:t>
            </a:r>
            <a:r>
              <a:rPr lang="en-IE" sz="2200" dirty="0">
                <a:solidFill>
                  <a:srgbClr val="231F20"/>
                </a:solidFill>
                <a:latin typeface="Averta"/>
              </a:rPr>
              <a:t>, </a:t>
            </a:r>
            <a:r>
              <a:rPr lang="en-IE" sz="2200" dirty="0">
                <a:solidFill>
                  <a:srgbClr val="231F20"/>
                </a:solidFill>
                <a:latin typeface="Averta"/>
                <a:hlinkClick r:id="rId6"/>
              </a:rPr>
              <a:t>Connection Coalition</a:t>
            </a:r>
            <a:r>
              <a:rPr lang="en-IE" sz="2200" dirty="0">
                <a:solidFill>
                  <a:srgbClr val="231F20"/>
                </a:solidFill>
                <a:latin typeface="Averta"/>
              </a:rPr>
              <a:t>, </a:t>
            </a:r>
            <a:r>
              <a:rPr lang="en-IE" sz="2200" dirty="0" err="1">
                <a:solidFill>
                  <a:srgbClr val="231F20"/>
                </a:solidFill>
                <a:latin typeface="Averta"/>
                <a:hlinkClick r:id="rId7"/>
              </a:rPr>
              <a:t>Fareshare</a:t>
            </a:r>
            <a:r>
              <a:rPr lang="en-IE" sz="2200" dirty="0">
                <a:solidFill>
                  <a:srgbClr val="231F20"/>
                </a:solidFill>
                <a:latin typeface="Averta"/>
              </a:rPr>
              <a:t>, </a:t>
            </a:r>
            <a:r>
              <a:rPr lang="en-IE" sz="2200" dirty="0">
                <a:solidFill>
                  <a:srgbClr val="231F20"/>
                </a:solidFill>
                <a:latin typeface="Averta"/>
                <a:hlinkClick r:id="rId8"/>
              </a:rPr>
              <a:t>The Cares </a:t>
            </a:r>
            <a:r>
              <a:rPr lang="en-IE" sz="2200" dirty="0" smtClean="0">
                <a:solidFill>
                  <a:srgbClr val="231F20"/>
                </a:solidFill>
                <a:latin typeface="Averta"/>
                <a:hlinkClick r:id="rId8"/>
              </a:rPr>
              <a:t>Family</a:t>
            </a:r>
            <a:r>
              <a:rPr lang="ro-RO" sz="2200" dirty="0" smtClean="0">
                <a:solidFill>
                  <a:srgbClr val="231F20"/>
                </a:solidFill>
                <a:latin typeface="Averta"/>
              </a:rPr>
              <a:t> și atât de mulți alții sunt cei care au răspuns repede în timpul primului val al COVID-19 pentru a sprijini comunitățile direct și pentru a se asigura că cele mai bune idei se răspândesc rapid.</a:t>
            </a:r>
          </a:p>
          <a:p>
            <a:endParaRPr lang="en-IE" dirty="0"/>
          </a:p>
        </p:txBody>
      </p:sp>
      <p:sp>
        <p:nvSpPr>
          <p:cNvPr id="5" name="Text Placeholder 4">
            <a:extLst>
              <a:ext uri="{FF2B5EF4-FFF2-40B4-BE49-F238E27FC236}">
                <a16:creationId xmlns:a16="http://schemas.microsoft.com/office/drawing/2014/main" xmlns="" id="{99B34782-7C0F-4F51-A14F-6769CDDE7226}"/>
              </a:ext>
            </a:extLst>
          </p:cNvPr>
          <p:cNvSpPr>
            <a:spLocks noGrp="1"/>
          </p:cNvSpPr>
          <p:nvPr>
            <p:ph type="body" sz="quarter" idx="15"/>
          </p:nvPr>
        </p:nvSpPr>
        <p:spPr/>
        <p:txBody>
          <a:bodyPr>
            <a:normAutofit/>
          </a:bodyPr>
          <a:lstStyle/>
          <a:p>
            <a:r>
              <a:rPr lang="it-IT" sz="2800" b="1" dirty="0" smtClean="0">
                <a:latin typeface="Averta"/>
              </a:rPr>
              <a:t>Mai </a:t>
            </a:r>
            <a:r>
              <a:rPr lang="it-IT" sz="2800" b="1" dirty="0">
                <a:latin typeface="Averta"/>
              </a:rPr>
              <a:t>mulți eroi reali ai acțiunii sociale cu empatie în centrul ideilor </a:t>
            </a:r>
            <a:r>
              <a:rPr lang="it-IT" sz="2800" b="1" dirty="0" smtClean="0">
                <a:latin typeface="Averta"/>
              </a:rPr>
              <a:t>lor</a:t>
            </a:r>
            <a:endParaRPr lang="ro-RO" sz="2800" b="1" dirty="0" smtClean="0">
              <a:latin typeface="Averta"/>
            </a:endParaRPr>
          </a:p>
          <a:p>
            <a:endParaRPr lang="ro-RO" sz="2800" b="1" dirty="0" smtClean="0">
              <a:latin typeface="Averta"/>
            </a:endParaRPr>
          </a:p>
          <a:p>
            <a:endParaRPr lang="ro-RO" sz="2800" b="1" dirty="0">
              <a:latin typeface="Averta"/>
            </a:endParaRPr>
          </a:p>
          <a:p>
            <a:endParaRPr lang="ro-RO" sz="2800" b="1" dirty="0">
              <a:latin typeface="Averta"/>
            </a:endParaRPr>
          </a:p>
          <a:p>
            <a:r>
              <a:rPr lang="ro-RO" sz="2800" b="1" dirty="0" smtClean="0">
                <a:latin typeface="Averta"/>
              </a:rPr>
              <a:t>Idei de răspuns</a:t>
            </a:r>
            <a:endParaRPr lang="en-IE" sz="2800" b="1" dirty="0" smtClean="0">
              <a:latin typeface="Averta"/>
            </a:endParaRPr>
          </a:p>
          <a:p>
            <a:r>
              <a:rPr lang="ro-RO" sz="2800" b="1" dirty="0">
                <a:latin typeface="Averta"/>
              </a:rPr>
              <a:t>la </a:t>
            </a:r>
            <a:r>
              <a:rPr lang="en-IE" sz="2800" b="1" dirty="0">
                <a:latin typeface="Averta"/>
              </a:rPr>
              <a:t>COVID-19</a:t>
            </a:r>
          </a:p>
        </p:txBody>
      </p:sp>
    </p:spTree>
    <p:extLst>
      <p:ext uri="{BB962C8B-B14F-4D97-AF65-F5344CB8AC3E}">
        <p14:creationId xmlns:p14="http://schemas.microsoft.com/office/powerpoint/2010/main" val="2742947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ro-RO" sz="3600" dirty="0" smtClean="0">
                <a:solidFill>
                  <a:srgbClr val="A6377D"/>
                </a:solidFill>
                <a:latin typeface="Cooper Black" panose="0208090404030B020404" pitchFamily="18" charset="0"/>
              </a:rPr>
              <a:t>EXEMPLE YDSI </a:t>
            </a:r>
            <a:endParaRPr lang="ro-RO" sz="3600" b="1" dirty="0" smtClean="0">
              <a:solidFill>
                <a:srgbClr val="A6377D"/>
              </a:solidFill>
              <a:latin typeface="Cooper Black" panose="0208090404030B020404" pitchFamily="18" charset="0"/>
            </a:endParaRPr>
          </a:p>
          <a:p>
            <a:pPr>
              <a:spcBef>
                <a:spcPts val="0"/>
              </a:spcBef>
            </a:pPr>
            <a:r>
              <a:rPr lang="ro-RO" b="1" dirty="0" smtClean="0">
                <a:solidFill>
                  <a:srgbClr val="A6377D"/>
                </a:solidFill>
              </a:rPr>
              <a:t>Care Across</a:t>
            </a:r>
          </a:p>
          <a:p>
            <a:pPr>
              <a:spcBef>
                <a:spcPts val="0"/>
              </a:spcBef>
            </a:pPr>
            <a:r>
              <a:rPr lang="ro-RO" sz="2400" dirty="0" smtClean="0">
                <a:solidFill>
                  <a:schemeClr val="tx1">
                    <a:lumMod val="75000"/>
                    <a:lumOff val="25000"/>
                  </a:schemeClr>
                </a:solidFill>
              </a:rPr>
              <a:t>Thanos Kosmidis, UK</a:t>
            </a:r>
          </a:p>
          <a:p>
            <a:pPr>
              <a:spcBef>
                <a:spcPts val="0"/>
              </a:spcBef>
            </a:pPr>
            <a:r>
              <a:rPr lang="ro-RO" sz="2400" b="1" dirty="0">
                <a:solidFill>
                  <a:srgbClr val="009FD8"/>
                </a:solidFill>
              </a:rPr>
              <a:t>Un </a:t>
            </a:r>
            <a:r>
              <a:rPr lang="ro-RO" sz="2400" b="1" dirty="0" smtClean="0">
                <a:solidFill>
                  <a:srgbClr val="009FD8"/>
                </a:solidFill>
              </a:rPr>
              <a:t>start-up digital </a:t>
            </a:r>
            <a:r>
              <a:rPr lang="ro-RO" sz="2400" b="1" dirty="0">
                <a:solidFill>
                  <a:srgbClr val="009FD8"/>
                </a:solidFill>
              </a:rPr>
              <a:t>de sănătate </a:t>
            </a:r>
            <a:r>
              <a:rPr lang="ro-RO" sz="2400" b="1" dirty="0" smtClean="0">
                <a:solidFill>
                  <a:srgbClr val="009FD8"/>
                </a:solidFill>
              </a:rPr>
              <a:t>care se </a:t>
            </a:r>
            <a:r>
              <a:rPr lang="ro-RO" sz="2400" b="1" dirty="0">
                <a:solidFill>
                  <a:srgbClr val="009FD8"/>
                </a:solidFill>
              </a:rPr>
              <a:t>concentrează pe bunăstarea pacienților cu cancer</a:t>
            </a:r>
            <a:r>
              <a:rPr lang="ro-RO" sz="2400" b="1" dirty="0" smtClean="0">
                <a:solidFill>
                  <a:srgbClr val="009FD8"/>
                </a:solidFill>
              </a:rPr>
              <a:t>.</a:t>
            </a:r>
            <a:endParaRPr lang="ro-RO" sz="2400" b="1" dirty="0">
              <a:solidFill>
                <a:srgbClr val="009FD8"/>
              </a:solidFill>
            </a:endParaRPr>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315740" y="1443767"/>
            <a:ext cx="4384703" cy="3715819"/>
          </a:xfrm>
        </p:spPr>
        <p:txBody>
          <a:bodyPr>
            <a:noAutofit/>
          </a:bodyPr>
          <a:lstStyle/>
          <a:p>
            <a:pPr>
              <a:spcBef>
                <a:spcPts val="0"/>
              </a:spcBef>
            </a:pPr>
            <a:r>
              <a:rPr lang="ro-RO" sz="2400" b="0" i="0" dirty="0" smtClean="0">
                <a:effectLst/>
              </a:rPr>
              <a:t> </a:t>
            </a:r>
            <a:r>
              <a:rPr lang="ro-RO" sz="2400" b="0" i="0" u="none" strike="noStrike" dirty="0" smtClean="0">
                <a:effectLst/>
                <a:hlinkClick r:id="rId2">
                  <a:extLst>
                    <a:ext uri="{A12FA001-AC4F-418D-AE19-62706E023703}">
                      <ahyp:hlinkClr xmlns:ahyp="http://schemas.microsoft.com/office/drawing/2018/hyperlinkcolor" xmlns="" val="tx"/>
                    </a:ext>
                  </a:extLst>
                </a:hlinkClick>
              </a:rPr>
              <a:t>Care Across</a:t>
            </a:r>
            <a:r>
              <a:rPr lang="ro-RO" sz="2400" i="0" dirty="0" smtClean="0"/>
              <a:t>este un start-up digital de sănătate axat pe cancer. Viziunea lor este de a oferi pacienților și îngrijitorilor cele mai bune mijloace pentru a-i ajuta să lupte împotriva cancerului dincolo de spital, de la diagnostic la îngrijire pe termen lung. Acestea sprijină persoanele afectate de cancer, prin informații credibile, instrumente utile, sprijin psihologic și sfaturi de specialitate.</a:t>
            </a:r>
            <a:r>
              <a:rPr lang="ro-RO" sz="2400" b="0" i="0" dirty="0" smtClean="0">
                <a:effectLst/>
              </a:rPr>
              <a:t> </a:t>
            </a:r>
            <a:endParaRPr lang="ro-RO" sz="2400" dirty="0"/>
          </a:p>
        </p:txBody>
      </p:sp>
      <p:pic>
        <p:nvPicPr>
          <p:cNvPr id="3" name="Picture 2" descr="A person with a beard&#10;&#10;Description automatically generated with medium confidence">
            <a:extLst>
              <a:ext uri="{FF2B5EF4-FFF2-40B4-BE49-F238E27FC236}">
                <a16:creationId xmlns:a16="http://schemas.microsoft.com/office/drawing/2014/main" xmlns="" id="{90A957D0-6B18-496F-976D-DD805B99B0B0}"/>
              </a:ext>
            </a:extLst>
          </p:cNvPr>
          <p:cNvPicPr>
            <a:picLocks noChangeAspect="1"/>
          </p:cNvPicPr>
          <p:nvPr/>
        </p:nvPicPr>
        <p:blipFill>
          <a:blip r:embed="rId3"/>
          <a:stretch>
            <a:fillRect/>
          </a:stretch>
        </p:blipFill>
        <p:spPr>
          <a:xfrm>
            <a:off x="706052" y="2513078"/>
            <a:ext cx="4458983" cy="3715819"/>
          </a:xfrm>
          <a:prstGeom prst="teardrop">
            <a:avLst/>
          </a:prstGeom>
        </p:spPr>
      </p:pic>
    </p:spTree>
    <p:extLst>
      <p:ext uri="{BB962C8B-B14F-4D97-AF65-F5344CB8AC3E}">
        <p14:creationId xmlns:p14="http://schemas.microsoft.com/office/powerpoint/2010/main" val="17284231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39487" y="459275"/>
            <a:ext cx="8270544" cy="5206518"/>
          </a:xfrm>
        </p:spPr>
        <p:txBody>
          <a:bodyPr/>
          <a:lstStyle/>
          <a:p>
            <a:pPr>
              <a:lnSpc>
                <a:spcPct val="100000"/>
              </a:lnSpc>
              <a:spcBef>
                <a:spcPts val="0"/>
              </a:spcBef>
            </a:pPr>
            <a:r>
              <a:rPr lang="ro-RO" b="1" dirty="0" smtClean="0">
                <a:solidFill>
                  <a:srgbClr val="389DAE"/>
                </a:solidFill>
                <a:effectLst/>
              </a:rPr>
              <a:t>Q1</a:t>
            </a:r>
            <a:r>
              <a:rPr lang="ro-RO" b="1" i="1" dirty="0" smtClean="0">
                <a:solidFill>
                  <a:srgbClr val="389DAE"/>
                </a:solidFill>
              </a:rPr>
              <a:t> </a:t>
            </a:r>
            <a:r>
              <a:rPr lang="it-IT" i="1" dirty="0">
                <a:solidFill>
                  <a:srgbClr val="E48E02"/>
                </a:solidFill>
              </a:rPr>
              <a:t>Cum </a:t>
            </a:r>
            <a:r>
              <a:rPr lang="ro-RO" i="1" dirty="0" smtClean="0">
                <a:solidFill>
                  <a:srgbClr val="E48E02"/>
                </a:solidFill>
              </a:rPr>
              <a:t>ți-a </a:t>
            </a:r>
            <a:r>
              <a:rPr lang="it-IT" i="1" dirty="0" smtClean="0">
                <a:solidFill>
                  <a:srgbClr val="E48E02"/>
                </a:solidFill>
              </a:rPr>
              <a:t>venit ideea?</a:t>
            </a:r>
            <a:endParaRPr lang="ro-RO" i="1" dirty="0" smtClean="0">
              <a:solidFill>
                <a:srgbClr val="E48E02"/>
              </a:solidFill>
            </a:endParaRPr>
          </a:p>
          <a:p>
            <a:pPr>
              <a:lnSpc>
                <a:spcPct val="100000"/>
              </a:lnSpc>
              <a:spcBef>
                <a:spcPts val="0"/>
              </a:spcBef>
            </a:pPr>
            <a:r>
              <a:rPr lang="ro-RO" dirty="0">
                <a:solidFill>
                  <a:srgbClr val="666666"/>
                </a:solidFill>
              </a:rPr>
              <a:t>Mi-am dat seama că există un decalaj foarte mare în abordarea nevoilor pacienților cu cancer, atât din punct de vedere al informațiilor fiabile, cât și al sprijinului. Am observat cum pacienții căutau din ce în ce mai mult informații și resurse online și adesea le era greu să identifice sursele potrivite. De asemenea, s-au confruntat cu mari provocări în înțelegerea materialului pe care au ajuns să-l </a:t>
            </a:r>
            <a:r>
              <a:rPr lang="ro-RO" dirty="0" smtClean="0">
                <a:solidFill>
                  <a:srgbClr val="666666"/>
                </a:solidFill>
              </a:rPr>
              <a:t>găsească. </a:t>
            </a:r>
            <a:r>
              <a:rPr lang="pt-BR" dirty="0">
                <a:solidFill>
                  <a:srgbClr val="666666"/>
                </a:solidFill>
              </a:rPr>
              <a:t>Am realizat o </a:t>
            </a:r>
            <a:r>
              <a:rPr lang="ro-RO" dirty="0">
                <a:solidFill>
                  <a:srgbClr val="FDA81F"/>
                </a:solidFill>
              </a:rPr>
              <a:t>*</a:t>
            </a:r>
            <a:r>
              <a:rPr lang="pt-BR" dirty="0" smtClean="0">
                <a:solidFill>
                  <a:srgbClr val="FDA81F"/>
                </a:solidFill>
              </a:rPr>
              <a:t>analiză </a:t>
            </a:r>
            <a:r>
              <a:rPr lang="pt-BR" dirty="0">
                <a:solidFill>
                  <a:srgbClr val="FDA81F"/>
                </a:solidFill>
              </a:rPr>
              <a:t>sistematică </a:t>
            </a:r>
            <a:r>
              <a:rPr lang="ro-RO" dirty="0" smtClean="0">
                <a:solidFill>
                  <a:srgbClr val="FDA81F"/>
                </a:solidFill>
              </a:rPr>
              <a:t>„</a:t>
            </a:r>
            <a:r>
              <a:rPr lang="ro-RO" dirty="0" smtClean="0">
                <a:solidFill>
                  <a:srgbClr val="666666"/>
                </a:solidFill>
              </a:rPr>
              <a:t>a situației actuale” implicând </a:t>
            </a:r>
            <a:r>
              <a:rPr lang="ro-RO" dirty="0">
                <a:solidFill>
                  <a:srgbClr val="666666"/>
                </a:solidFill>
              </a:rPr>
              <a:t>atât experți, cât și oameni obișnuiți. Ulterior, au avut loc un număr mare de interviuri cu experți și pacienți (și reprezentanți ai pacienților) pentru a continua perfecționarea conceptului</a:t>
            </a:r>
            <a:r>
              <a:rPr lang="ro-RO" dirty="0" smtClean="0">
                <a:solidFill>
                  <a:srgbClr val="666666"/>
                </a:solidFill>
              </a:rPr>
              <a:t>.</a:t>
            </a:r>
          </a:p>
          <a:p>
            <a:pPr>
              <a:lnSpc>
                <a:spcPct val="100000"/>
              </a:lnSpc>
              <a:spcBef>
                <a:spcPts val="0"/>
              </a:spcBef>
            </a:pPr>
            <a:endParaRPr lang="ro-RO" dirty="0">
              <a:solidFill>
                <a:srgbClr val="666666"/>
              </a:solidFill>
            </a:endParaRPr>
          </a:p>
          <a:p>
            <a:pPr>
              <a:lnSpc>
                <a:spcPct val="100000"/>
              </a:lnSpc>
              <a:spcBef>
                <a:spcPts val="0"/>
              </a:spcBef>
            </a:pPr>
            <a:r>
              <a:rPr lang="ro-RO" dirty="0" smtClean="0">
                <a:solidFill>
                  <a:srgbClr val="FDA81F"/>
                </a:solidFill>
              </a:rPr>
              <a:t>*</a:t>
            </a:r>
            <a:r>
              <a:rPr lang="ro-RO" i="1" dirty="0" smtClean="0">
                <a:solidFill>
                  <a:srgbClr val="FDA81F"/>
                </a:solidFill>
              </a:rPr>
              <a:t>Analiza </a:t>
            </a:r>
            <a:r>
              <a:rPr lang="ro-RO" i="1" dirty="0">
                <a:solidFill>
                  <a:srgbClr val="FDA81F"/>
                </a:solidFill>
              </a:rPr>
              <a:t>sistematică </a:t>
            </a:r>
            <a:r>
              <a:rPr lang="ro-RO" i="1" dirty="0" smtClean="0">
                <a:solidFill>
                  <a:srgbClr val="FDA81F"/>
                </a:solidFill>
              </a:rPr>
              <a:t>– </a:t>
            </a:r>
            <a:r>
              <a:rPr lang="ro-RO" dirty="0" smtClean="0">
                <a:solidFill>
                  <a:srgbClr val="FDA81F"/>
                </a:solidFill>
              </a:rPr>
              <a:t>colectând </a:t>
            </a:r>
            <a:r>
              <a:rPr lang="ro-RO" dirty="0">
                <a:solidFill>
                  <a:srgbClr val="FDA81F"/>
                </a:solidFill>
              </a:rPr>
              <a:t>toate informațiile </a:t>
            </a:r>
            <a:r>
              <a:rPr lang="ro-RO" dirty="0" smtClean="0">
                <a:solidFill>
                  <a:srgbClr val="FDA81F"/>
                </a:solidFill>
              </a:rPr>
              <a:t>disponibile, </a:t>
            </a:r>
            <a:r>
              <a:rPr lang="ro-RO" dirty="0">
                <a:solidFill>
                  <a:srgbClr val="FDA81F"/>
                </a:solidFill>
              </a:rPr>
              <a:t>cercetând și folosind modalități clar definite </a:t>
            </a:r>
            <a:r>
              <a:rPr lang="ro-RO" dirty="0" smtClean="0">
                <a:solidFill>
                  <a:srgbClr val="FDA81F"/>
                </a:solidFill>
              </a:rPr>
              <a:t>pentru </a:t>
            </a:r>
            <a:r>
              <a:rPr lang="ro-RO" dirty="0">
                <a:solidFill>
                  <a:srgbClr val="FDA81F"/>
                </a:solidFill>
              </a:rPr>
              <a:t>a obține răspunsurile de care aveam nevoie la o anumită întrebare.</a:t>
            </a:r>
            <a:endParaRPr lang="ro-RO" i="1" dirty="0">
              <a:solidFill>
                <a:srgbClr val="666666"/>
              </a:solidFill>
            </a:endParaRPr>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327546" y="142875"/>
            <a:ext cx="3009421" cy="6286500"/>
          </a:xfrm>
        </p:spPr>
        <p:txBody>
          <a:bodyPr>
            <a:normAutofit/>
          </a:bodyPr>
          <a:lstStyle/>
          <a:p>
            <a:r>
              <a:rPr lang="ro-RO" b="1" dirty="0" smtClean="0">
                <a:solidFill>
                  <a:schemeClr val="tx1">
                    <a:lumMod val="75000"/>
                    <a:lumOff val="25000"/>
                  </a:schemeClr>
                </a:solidFill>
              </a:rPr>
              <a:t>Interviu cu un Tânăr Inovator </a:t>
            </a:r>
            <a:r>
              <a:rPr lang="ro-RO" b="1" dirty="0">
                <a:solidFill>
                  <a:schemeClr val="tx1">
                    <a:lumMod val="75000"/>
                    <a:lumOff val="25000"/>
                  </a:schemeClr>
                </a:solidFill>
              </a:rPr>
              <a:t>Social Digital</a:t>
            </a:r>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r>
              <a:rPr lang="ro-RO" sz="2400" b="1" dirty="0" smtClean="0">
                <a:hlinkClick r:id="rId2">
                  <a:extLst>
                    <a:ext uri="{A12FA001-AC4F-418D-AE19-62706E023703}">
                      <ahyp:hlinkClr xmlns:ahyp="http://schemas.microsoft.com/office/drawing/2018/hyperlinkcolor" xmlns="" val="tx"/>
                    </a:ext>
                  </a:extLst>
                </a:hlinkClick>
              </a:rPr>
              <a:t>INTERVIU COMPLET  </a:t>
            </a:r>
            <a:endParaRPr lang="ro-RO" sz="2400" b="1" dirty="0"/>
          </a:p>
        </p:txBody>
      </p:sp>
      <p:pic>
        <p:nvPicPr>
          <p:cNvPr id="7" name="Picture 6" descr="A person with a beard&#10;&#10;Description automatically generated with medium confidence">
            <a:extLst>
              <a:ext uri="{FF2B5EF4-FFF2-40B4-BE49-F238E27FC236}">
                <a16:creationId xmlns:a16="http://schemas.microsoft.com/office/drawing/2014/main" xmlns="" id="{72E83B4B-EA9D-4F0E-A745-856C2CB88B11}"/>
              </a:ext>
            </a:extLst>
          </p:cNvPr>
          <p:cNvPicPr>
            <a:picLocks noChangeAspect="1"/>
          </p:cNvPicPr>
          <p:nvPr/>
        </p:nvPicPr>
        <p:blipFill>
          <a:blip r:embed="rId3"/>
          <a:stretch>
            <a:fillRect/>
          </a:stretch>
        </p:blipFill>
        <p:spPr>
          <a:xfrm>
            <a:off x="157065" y="2594343"/>
            <a:ext cx="3009604" cy="2508003"/>
          </a:xfrm>
          <a:prstGeom prst="teardrop">
            <a:avLst/>
          </a:prstGeom>
        </p:spPr>
      </p:pic>
    </p:spTree>
    <p:extLst>
      <p:ext uri="{BB962C8B-B14F-4D97-AF65-F5344CB8AC3E}">
        <p14:creationId xmlns:p14="http://schemas.microsoft.com/office/powerpoint/2010/main" val="2209397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914530" y="2587693"/>
            <a:ext cx="5805395" cy="1327603"/>
          </a:xfrm>
        </p:spPr>
        <p:txBody>
          <a:bodyPr/>
          <a:lstStyle/>
          <a:p>
            <a:r>
              <a:rPr lang="ro-RO" sz="4800" b="1" dirty="0" smtClean="0"/>
              <a:t>Care este Problema</a:t>
            </a:r>
            <a:r>
              <a:rPr lang="en-IE" sz="4800" b="1" dirty="0" smtClean="0"/>
              <a:t>?</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122830" y="1172210"/>
            <a:ext cx="5499138" cy="4158567"/>
          </a:xfrm>
        </p:spPr>
        <p:txBody>
          <a:bodyPr/>
          <a:lstStyle/>
          <a:p>
            <a:pPr algn="ctr"/>
            <a:r>
              <a:rPr lang="en-IE" b="1" i="1" dirty="0">
                <a:solidFill>
                  <a:srgbClr val="00A489"/>
                </a:solidFill>
                <a:latin typeface="Merriweather"/>
              </a:rPr>
              <a:t>Pune </a:t>
            </a:r>
            <a:r>
              <a:rPr lang="ro-RO" b="1" i="1" dirty="0" smtClean="0">
                <a:solidFill>
                  <a:srgbClr val="00A489"/>
                </a:solidFill>
                <a:latin typeface="Merriweather"/>
              </a:rPr>
              <a:t>nevoile și problemele utilizatorilor într-o singură propoziție sau declarație</a:t>
            </a:r>
          </a:p>
          <a:p>
            <a:endParaRPr lang="ro-RO" b="1" i="1" dirty="0">
              <a:solidFill>
                <a:srgbClr val="00A489"/>
              </a:solidFill>
              <a:latin typeface="Merriweather"/>
            </a:endParaRPr>
          </a:p>
          <a:p>
            <a:pPr algn="just"/>
            <a:r>
              <a:rPr lang="ro-RO" dirty="0" smtClean="0">
                <a:solidFill>
                  <a:schemeClr val="tx1">
                    <a:lumMod val="75000"/>
                    <a:lumOff val="25000"/>
                  </a:schemeClr>
                </a:solidFill>
                <a:latin typeface="var(--font-serif)"/>
              </a:rPr>
              <a:t>Este timpul să pui împreună toate informațiile pe care le-ai adunat în timpul etapei Empatizează. În acest pas vei defini problema. Vei analiza ceea ce ai observat și învățat și îl vei pune totul laolaltă într-un mod în care vei putea înțelege problema dintr-o singură frază sau afirmație. De asemenea, asigură-te că utilizezi o abordare centrată pe om pentru a te pregăti pentru Etapa 3 Proiectare.</a:t>
            </a:r>
            <a:endParaRPr lang="ro-RO" b="0" i="0" dirty="0" smtClean="0">
              <a:solidFill>
                <a:schemeClr val="tx1">
                  <a:lumMod val="75000"/>
                  <a:lumOff val="25000"/>
                </a:schemeClr>
              </a:solidFill>
              <a:effectLst/>
              <a:latin typeface="var(--font-serif)"/>
            </a:endParaRPr>
          </a:p>
          <a:p>
            <a:endParaRPr lang="en-IE" dirty="0"/>
          </a:p>
        </p:txBody>
      </p:sp>
      <p:sp>
        <p:nvSpPr>
          <p:cNvPr id="6" name="Text Placeholder 5">
            <a:extLst>
              <a:ext uri="{FF2B5EF4-FFF2-40B4-BE49-F238E27FC236}">
                <a16:creationId xmlns:a16="http://schemas.microsoft.com/office/drawing/2014/main" xmlns="" id="{27D59F1B-4D46-4D66-84AA-9BD39A7B9FC4}"/>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2"/>
            </a:pPr>
            <a:r>
              <a:rPr lang="en-IE" sz="4400" b="1" dirty="0" smtClean="0">
                <a:solidFill>
                  <a:schemeClr val="bg1"/>
                </a:solidFill>
              </a:rPr>
              <a:t>Define</a:t>
            </a:r>
            <a:r>
              <a:rPr lang="ro-RO" sz="4400" b="1" dirty="0" smtClean="0">
                <a:solidFill>
                  <a:schemeClr val="bg1"/>
                </a:solidFill>
              </a:rPr>
              <a:t>ște</a:t>
            </a:r>
            <a:endParaRPr lang="en-IE" sz="4400" b="1" dirty="0">
              <a:solidFill>
                <a:schemeClr val="bg1"/>
              </a:solidFill>
            </a:endParaRPr>
          </a:p>
        </p:txBody>
      </p:sp>
      <p:pic>
        <p:nvPicPr>
          <p:cNvPr id="11" name="Picture 2" descr="Steps to Design Thinking in Practice: A Process Walkthrough">
            <a:extLst>
              <a:ext uri="{FF2B5EF4-FFF2-40B4-BE49-F238E27FC236}">
                <a16:creationId xmlns:a16="http://schemas.microsoft.com/office/drawing/2014/main" xmlns="" id="{F5D7313B-83E8-4567-9EFA-8D826A0D1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972" y="1937329"/>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5319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xmlns="" id="{189DA13A-2BCC-BE43-B139-5C2B5BAB0A86}"/>
              </a:ext>
            </a:extLst>
          </p:cNvPr>
          <p:cNvSpPr>
            <a:spLocks noGrp="1"/>
          </p:cNvSpPr>
          <p:nvPr>
            <p:ph type="body" sz="quarter" idx="13"/>
          </p:nvPr>
        </p:nvSpPr>
        <p:spPr/>
        <p:txBody>
          <a:bodyPr/>
          <a:lstStyle/>
          <a:p>
            <a:pPr algn="ctr"/>
            <a:r>
              <a:rPr lang="ro-RO" dirty="0" smtClean="0"/>
              <a:t>CUPRINS</a:t>
            </a:r>
            <a:endParaRPr lang="en-US" dirty="0"/>
          </a:p>
        </p:txBody>
      </p:sp>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357175" y="1349716"/>
            <a:ext cx="5028556" cy="5508284"/>
          </a:xfrm>
          <a:solidFill>
            <a:schemeClr val="bg1"/>
          </a:solidFill>
        </p:spPr>
        <p:txBody>
          <a:bodyPr/>
          <a:lstStyle/>
          <a:p>
            <a:pPr algn="ctr"/>
            <a:r>
              <a:rPr lang="ro-RO" b="1" dirty="0" smtClean="0">
                <a:solidFill>
                  <a:srgbClr val="42B0C2"/>
                </a:solidFill>
                <a:latin typeface="Calibri" panose="020F0502020204030204" pitchFamily="34" charset="0"/>
              </a:rPr>
              <a:t>Ce este </a:t>
            </a:r>
            <a:r>
              <a:rPr lang="en-US" b="1" dirty="0" smtClean="0">
                <a:solidFill>
                  <a:srgbClr val="42B0C2"/>
                </a:solidFill>
                <a:latin typeface="Calibri" panose="020F0502020204030204" pitchFamily="34" charset="0"/>
              </a:rPr>
              <a:t>Design Thinking</a:t>
            </a:r>
            <a:r>
              <a:rPr lang="ro-RO" b="1" dirty="0" smtClean="0">
                <a:solidFill>
                  <a:srgbClr val="42B0C2"/>
                </a:solidFill>
                <a:latin typeface="Calibri" panose="020F0502020204030204" pitchFamily="34" charset="0"/>
              </a:rPr>
              <a:t> și când și cum ar trebui implementat conceptul în Ideea ta </a:t>
            </a:r>
            <a:r>
              <a:rPr lang="en-US" b="1" dirty="0" smtClean="0">
                <a:solidFill>
                  <a:srgbClr val="42B0C2"/>
                </a:solidFill>
                <a:latin typeface="Calibri" panose="020F0502020204030204" pitchFamily="34" charset="0"/>
              </a:rPr>
              <a:t>Social </a:t>
            </a:r>
            <a:r>
              <a:rPr lang="ro-RO" b="1" dirty="0" smtClean="0">
                <a:solidFill>
                  <a:srgbClr val="42B0C2"/>
                </a:solidFill>
                <a:latin typeface="Calibri" panose="020F0502020204030204" pitchFamily="34" charset="0"/>
              </a:rPr>
              <a:t>Inovatoare</a:t>
            </a:r>
            <a:endParaRPr lang="en-US" b="1" dirty="0">
              <a:solidFill>
                <a:srgbClr val="42B0C2"/>
              </a:solidFill>
              <a:latin typeface="Calibri" panose="020F0502020204030204" pitchFamily="34" charset="0"/>
            </a:endParaRPr>
          </a:p>
          <a:p>
            <a:pPr algn="ctr"/>
            <a:endParaRPr lang="en-US" sz="2000" b="1" dirty="0">
              <a:solidFill>
                <a:srgbClr val="42B0C2"/>
              </a:solidFill>
              <a:latin typeface="Calibri" panose="020F0502020204030204" pitchFamily="34" charset="0"/>
            </a:endParaRPr>
          </a:p>
          <a:p>
            <a:pPr marL="457200" indent="-457200">
              <a:buFont typeface="+mj-lt"/>
              <a:buAutoNum type="arabicPeriod"/>
            </a:pPr>
            <a:r>
              <a:rPr lang="en-US" sz="2000" b="1" dirty="0">
                <a:solidFill>
                  <a:srgbClr val="A6377D"/>
                </a:solidFill>
                <a:latin typeface="Calibri" panose="020F0502020204030204" pitchFamily="34" charset="0"/>
              </a:rPr>
              <a:t>Design Thinking – </a:t>
            </a:r>
            <a:r>
              <a:rPr lang="ro-RO" sz="2000" b="1" dirty="0" smtClean="0">
                <a:solidFill>
                  <a:srgbClr val="A6377D"/>
                </a:solidFill>
                <a:latin typeface="Calibri" panose="020F0502020204030204" pitchFamily="34" charset="0"/>
              </a:rPr>
              <a:t>GÂNDEȘTE</a:t>
            </a:r>
            <a:r>
              <a:rPr lang="en-US" sz="2000" b="1" dirty="0" smtClean="0">
                <a:solidFill>
                  <a:srgbClr val="A6377D"/>
                </a:solidFill>
                <a:latin typeface="Calibri" panose="020F0502020204030204" pitchFamily="34" charset="0"/>
              </a:rPr>
              <a:t> </a:t>
            </a:r>
            <a:r>
              <a:rPr lang="en-US" sz="2000" b="1" dirty="0">
                <a:solidFill>
                  <a:srgbClr val="A6377D"/>
                </a:solidFill>
                <a:latin typeface="Calibri" panose="020F0502020204030204" pitchFamily="34" charset="0"/>
              </a:rPr>
              <a:t>– </a:t>
            </a:r>
            <a:r>
              <a:rPr lang="ro-RO" sz="2000" b="1" dirty="0" smtClean="0">
                <a:solidFill>
                  <a:srgbClr val="A6377D"/>
                </a:solidFill>
                <a:latin typeface="Calibri" panose="020F0502020204030204" pitchFamily="34" charset="0"/>
              </a:rPr>
              <a:t>INVENTEAZĂ</a:t>
            </a:r>
            <a:r>
              <a:rPr lang="en-US" sz="2000" b="1" dirty="0" smtClean="0">
                <a:solidFill>
                  <a:srgbClr val="A6377D"/>
                </a:solidFill>
                <a:latin typeface="Calibri" panose="020F0502020204030204" pitchFamily="34" charset="0"/>
              </a:rPr>
              <a:t> </a:t>
            </a:r>
            <a:r>
              <a:rPr lang="en-US" sz="2000" b="1" dirty="0">
                <a:solidFill>
                  <a:srgbClr val="A6377D"/>
                </a:solidFill>
                <a:latin typeface="Calibri" panose="020F0502020204030204" pitchFamily="34" charset="0"/>
              </a:rPr>
              <a:t>- </a:t>
            </a:r>
            <a:r>
              <a:rPr lang="en-US" sz="2000" b="1" dirty="0" smtClean="0">
                <a:solidFill>
                  <a:srgbClr val="A6377D"/>
                </a:solidFill>
                <a:latin typeface="Calibri" panose="020F0502020204030204" pitchFamily="34" charset="0"/>
              </a:rPr>
              <a:t>INOV</a:t>
            </a:r>
            <a:r>
              <a:rPr lang="ro-RO" sz="2000" b="1" dirty="0" smtClean="0">
                <a:solidFill>
                  <a:srgbClr val="A6377D"/>
                </a:solidFill>
                <a:latin typeface="Calibri" panose="020F0502020204030204" pitchFamily="34" charset="0"/>
              </a:rPr>
              <a:t>EAZĂ</a:t>
            </a:r>
            <a:r>
              <a:rPr lang="en-US" sz="2000" b="1" dirty="0" smtClean="0">
                <a:solidFill>
                  <a:srgbClr val="A6377D"/>
                </a:solidFill>
                <a:latin typeface="Calibri" panose="020F0502020204030204" pitchFamily="34" charset="0"/>
              </a:rPr>
              <a:t> </a:t>
            </a:r>
            <a:r>
              <a:rPr lang="en-US" sz="2000" dirty="0">
                <a:solidFill>
                  <a:schemeClr val="tx1">
                    <a:lumMod val="75000"/>
                    <a:lumOff val="25000"/>
                  </a:schemeClr>
                </a:solidFill>
                <a:latin typeface="Calibri" panose="020F0502020204030204" pitchFamily="34" charset="0"/>
              </a:rPr>
              <a:t>Cum se </a:t>
            </a:r>
            <a:r>
              <a:rPr lang="ro-RO" sz="2000" dirty="0" smtClean="0">
                <a:solidFill>
                  <a:schemeClr val="tx1">
                    <a:lumMod val="75000"/>
                    <a:lumOff val="25000"/>
                  </a:schemeClr>
                </a:solidFill>
                <a:latin typeface="Calibri" panose="020F0502020204030204" pitchFamily="34" charset="0"/>
              </a:rPr>
              <a:t>confirmă problema și se creează soluția (soluțiile) inovatoare: introducere în </a:t>
            </a:r>
            <a:r>
              <a:rPr lang="en-US" sz="2000" dirty="0" smtClean="0">
                <a:solidFill>
                  <a:schemeClr val="tx1">
                    <a:lumMod val="75000"/>
                    <a:lumOff val="25000"/>
                  </a:schemeClr>
                </a:solidFill>
                <a:latin typeface="Calibri" panose="020F0502020204030204" pitchFamily="34" charset="0"/>
              </a:rPr>
              <a:t>Design </a:t>
            </a:r>
            <a:r>
              <a:rPr lang="en-US" sz="2000" dirty="0">
                <a:solidFill>
                  <a:schemeClr val="tx1">
                    <a:lumMod val="75000"/>
                    <a:lumOff val="25000"/>
                  </a:schemeClr>
                </a:solidFill>
                <a:latin typeface="Calibri" panose="020F0502020204030204" pitchFamily="34" charset="0"/>
              </a:rPr>
              <a:t>Thinking </a:t>
            </a:r>
            <a:r>
              <a:rPr lang="ro-RO" sz="2000" dirty="0" smtClean="0">
                <a:solidFill>
                  <a:schemeClr val="tx1">
                    <a:lumMod val="75000"/>
                    <a:lumOff val="25000"/>
                  </a:schemeClr>
                </a:solidFill>
                <a:latin typeface="Calibri" panose="020F0502020204030204" pitchFamily="34" charset="0"/>
              </a:rPr>
              <a:t>și cele cinci etape</a:t>
            </a:r>
          </a:p>
          <a:p>
            <a:pPr marL="457200" indent="-457200">
              <a:buFont typeface="+mj-lt"/>
              <a:buAutoNum type="arabicPeriod"/>
            </a:pPr>
            <a:r>
              <a:rPr lang="ro-RO" sz="2000" b="1" dirty="0" smtClean="0">
                <a:solidFill>
                  <a:srgbClr val="A6377D"/>
                </a:solidFill>
                <a:latin typeface="Calibri" panose="020F0502020204030204" pitchFamily="34" charset="0"/>
              </a:rPr>
              <a:t>Stăpânirea și </a:t>
            </a:r>
            <a:r>
              <a:rPr lang="en-US" sz="2000" b="1" dirty="0" smtClean="0">
                <a:solidFill>
                  <a:srgbClr val="A6377D"/>
                </a:solidFill>
                <a:latin typeface="Calibri" panose="020F0502020204030204" pitchFamily="34" charset="0"/>
              </a:rPr>
              <a:t>Implement</a:t>
            </a:r>
            <a:r>
              <a:rPr lang="ro-RO" sz="2000" b="1" dirty="0" smtClean="0">
                <a:solidFill>
                  <a:srgbClr val="A6377D"/>
                </a:solidFill>
                <a:latin typeface="Calibri" panose="020F0502020204030204" pitchFamily="34" charset="0"/>
              </a:rPr>
              <a:t>area</a:t>
            </a:r>
            <a:r>
              <a:rPr lang="en-US" sz="2000" b="1" dirty="0" smtClean="0">
                <a:solidFill>
                  <a:srgbClr val="A6377D"/>
                </a:solidFill>
                <a:latin typeface="Calibri" panose="020F0502020204030204" pitchFamily="34" charset="0"/>
              </a:rPr>
              <a:t> Design Thinking </a:t>
            </a:r>
            <a:r>
              <a:rPr lang="en-US" sz="2000" dirty="0" smtClean="0">
                <a:solidFill>
                  <a:schemeClr val="tx1">
                    <a:lumMod val="75000"/>
                    <a:lumOff val="25000"/>
                  </a:schemeClr>
                </a:solidFill>
                <a:latin typeface="Calibri" panose="020F0502020204030204" pitchFamily="34" charset="0"/>
              </a:rPr>
              <a:t>Design </a:t>
            </a:r>
            <a:r>
              <a:rPr lang="en-US" sz="2000" dirty="0">
                <a:solidFill>
                  <a:schemeClr val="tx1">
                    <a:lumMod val="75000"/>
                    <a:lumOff val="25000"/>
                  </a:schemeClr>
                </a:solidFill>
                <a:latin typeface="Calibri" panose="020F0502020204030204" pitchFamily="34" charset="0"/>
              </a:rPr>
              <a:t>Thinking </a:t>
            </a:r>
            <a:r>
              <a:rPr lang="ro-RO" sz="2000" dirty="0" smtClean="0">
                <a:solidFill>
                  <a:schemeClr val="tx1">
                    <a:lumMod val="75000"/>
                    <a:lumOff val="25000"/>
                  </a:schemeClr>
                </a:solidFill>
                <a:latin typeface="Calibri" panose="020F0502020204030204" pitchFamily="34" charset="0"/>
              </a:rPr>
              <a:t>și impactul colectiv și cum să răspundă nevoilor clienților, punându-i în centrul problemei</a:t>
            </a:r>
          </a:p>
          <a:p>
            <a:endParaRPr lang="en-US" dirty="0">
              <a:solidFill>
                <a:srgbClr val="ED2A59"/>
              </a:solidFill>
            </a:endParaRPr>
          </a:p>
        </p:txBody>
      </p:sp>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15"/>
          </p:nvPr>
        </p:nvSpPr>
        <p:spPr>
          <a:xfrm>
            <a:off x="357175" y="348797"/>
            <a:ext cx="4745145" cy="870403"/>
          </a:xfrm>
          <a:solidFill>
            <a:srgbClr val="42B0C2"/>
          </a:solidFill>
        </p:spPr>
        <p:txBody>
          <a:bodyPr anchor="ctr">
            <a:noAutofit/>
          </a:bodyPr>
          <a:lstStyle/>
          <a:p>
            <a:pPr algn="ctr"/>
            <a:r>
              <a:rPr lang="ro-RO" sz="3200" b="1" dirty="0" smtClean="0">
                <a:solidFill>
                  <a:schemeClr val="bg1"/>
                </a:solidFill>
              </a:rPr>
              <a:t>Modul: Ce vei învăța?</a:t>
            </a:r>
            <a:endParaRPr lang="ro-RO" sz="3200" dirty="0">
              <a:solidFill>
                <a:schemeClr val="bg1"/>
              </a:solidFill>
            </a:endParaRPr>
          </a:p>
        </p:txBody>
      </p:sp>
    </p:spTree>
    <p:extLst>
      <p:ext uri="{BB962C8B-B14F-4D97-AF65-F5344CB8AC3E}">
        <p14:creationId xmlns:p14="http://schemas.microsoft.com/office/powerpoint/2010/main" val="928582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AE0E72D-C292-4491-A72F-388AD6AE9DDB}"/>
              </a:ext>
            </a:extLst>
          </p:cNvPr>
          <p:cNvSpPr>
            <a:spLocks noGrp="1"/>
          </p:cNvSpPr>
          <p:nvPr>
            <p:ph type="body" sz="quarter" idx="14"/>
          </p:nvPr>
        </p:nvSpPr>
        <p:spPr>
          <a:xfrm>
            <a:off x="272955" y="2066306"/>
            <a:ext cx="11641541" cy="4307198"/>
          </a:xfrm>
        </p:spPr>
        <p:txBody>
          <a:bodyPr/>
          <a:lstStyle/>
          <a:p>
            <a:r>
              <a:rPr lang="en-IE" b="1" i="1" dirty="0">
                <a:solidFill>
                  <a:srgbClr val="A6377D"/>
                </a:solidFill>
                <a:latin typeface="Merriweather"/>
              </a:rPr>
              <a:t>O </a:t>
            </a:r>
            <a:r>
              <a:rPr lang="en-IE" b="1" i="1" dirty="0" smtClean="0">
                <a:solidFill>
                  <a:srgbClr val="A6377D"/>
                </a:solidFill>
                <a:latin typeface="Merriweather"/>
              </a:rPr>
              <a:t>parte </a:t>
            </a:r>
            <a:r>
              <a:rPr lang="ro-RO" b="1" i="1" dirty="0" smtClean="0">
                <a:solidFill>
                  <a:srgbClr val="A6377D"/>
                </a:solidFill>
                <a:latin typeface="Merriweather"/>
              </a:rPr>
              <a:t>integrantă a procesului Design Thinking este enunțarea problemei într-un mod semnificativ și acționabil. Cu alte cuvinte, ce problemă exact rezolvați</a:t>
            </a:r>
            <a:r>
              <a:rPr lang="en-IE" b="1" i="1" dirty="0" smtClean="0">
                <a:solidFill>
                  <a:srgbClr val="A6377D"/>
                </a:solidFill>
                <a:latin typeface="Merriweather"/>
              </a:rPr>
              <a:t>?</a:t>
            </a:r>
            <a:endParaRPr lang="ro-RO" b="1" i="1" dirty="0" smtClean="0">
              <a:solidFill>
                <a:srgbClr val="A6377D"/>
              </a:solidFill>
              <a:latin typeface="Merriweather"/>
            </a:endParaRPr>
          </a:p>
          <a:p>
            <a:r>
              <a:rPr lang="ro-RO" dirty="0" smtClean="0">
                <a:solidFill>
                  <a:schemeClr val="tx1">
                    <a:lumMod val="75000"/>
                    <a:lumOff val="25000"/>
                  </a:schemeClr>
                </a:solidFill>
              </a:rPr>
              <a:t>Acesta este deseori cel mai greu lucru</a:t>
            </a:r>
            <a:r>
              <a:rPr lang="en-IE" dirty="0" smtClean="0">
                <a:solidFill>
                  <a:schemeClr val="tx1">
                    <a:lumMod val="75000"/>
                    <a:lumOff val="25000"/>
                  </a:schemeClr>
                </a:solidFill>
              </a:rPr>
              <a:t> </a:t>
            </a:r>
            <a:r>
              <a:rPr lang="en-IE" dirty="0">
                <a:solidFill>
                  <a:schemeClr val="tx1">
                    <a:lumMod val="75000"/>
                    <a:lumOff val="25000"/>
                  </a:schemeClr>
                </a:solidFill>
              </a:rPr>
              <a:t>al </a:t>
            </a:r>
            <a:r>
              <a:rPr lang="ro-RO" dirty="0" smtClean="0">
                <a:solidFill>
                  <a:schemeClr val="tx1">
                    <a:lumMod val="75000"/>
                    <a:lumOff val="25000"/>
                  </a:schemeClr>
                </a:solidFill>
              </a:rPr>
              <a:t>procesului de Design Thinking, numit și </a:t>
            </a:r>
            <a:r>
              <a:rPr lang="ro-RO" b="1" dirty="0" smtClean="0">
                <a:solidFill>
                  <a:schemeClr val="tx1">
                    <a:lumMod val="75000"/>
                    <a:lumOff val="25000"/>
                  </a:schemeClr>
                </a:solidFill>
              </a:rPr>
              <a:t>„provocarea de proiectare”</a:t>
            </a:r>
            <a:r>
              <a:rPr lang="ro-RO" dirty="0" smtClean="0">
                <a:solidFill>
                  <a:schemeClr val="tx1">
                    <a:lumMod val="75000"/>
                    <a:lumOff val="25000"/>
                  </a:schemeClr>
                </a:solidFill>
              </a:rPr>
              <a:t>...</a:t>
            </a:r>
            <a:endParaRPr lang="ro-RO" b="1" dirty="0" smtClean="0">
              <a:solidFill>
                <a:schemeClr val="tx1">
                  <a:lumMod val="75000"/>
                  <a:lumOff val="25000"/>
                </a:schemeClr>
              </a:solidFill>
            </a:endParaRPr>
          </a:p>
          <a:p>
            <a:r>
              <a:rPr lang="ro-RO" dirty="0" smtClean="0">
                <a:solidFill>
                  <a:schemeClr val="tx1">
                    <a:lumMod val="75000"/>
                    <a:lumOff val="25000"/>
                  </a:schemeClr>
                </a:solidFill>
              </a:rPr>
              <a:t>Definirea problemei va îmbunătăți considerabil procesul și rezultatul. De ce? O definiție excelentă a problemei te va ghida și va începe procesul de idei </a:t>
            </a:r>
            <a:r>
              <a:rPr lang="ro-RO" b="1" dirty="0" smtClean="0">
                <a:solidFill>
                  <a:schemeClr val="tx1">
                    <a:lumMod val="75000"/>
                    <a:lumOff val="25000"/>
                  </a:schemeClr>
                </a:solidFill>
              </a:rPr>
              <a:t>în direcția corectă</a:t>
            </a:r>
            <a:r>
              <a:rPr lang="en-IE" dirty="0" smtClean="0">
                <a:solidFill>
                  <a:schemeClr val="tx1">
                    <a:lumMod val="75000"/>
                    <a:lumOff val="25000"/>
                  </a:schemeClr>
                </a:solidFill>
              </a:rPr>
              <a:t>.</a:t>
            </a:r>
            <a:endParaRPr lang="ro-RO" dirty="0" smtClean="0">
              <a:solidFill>
                <a:schemeClr val="tx1">
                  <a:lumMod val="75000"/>
                  <a:lumOff val="25000"/>
                </a:schemeClr>
              </a:solidFill>
            </a:endParaRPr>
          </a:p>
          <a:p>
            <a:r>
              <a:rPr lang="ro-RO" dirty="0">
                <a:solidFill>
                  <a:schemeClr val="tx1">
                    <a:lumMod val="75000"/>
                    <a:lumOff val="25000"/>
                  </a:schemeClr>
                </a:solidFill>
              </a:rPr>
              <a:t>Acesta lucru va aduce claritate și concentrare asupra spațiului de proiectare.</a:t>
            </a:r>
            <a:endParaRPr lang="en-US" dirty="0">
              <a:solidFill>
                <a:schemeClr val="tx1">
                  <a:lumMod val="75000"/>
                  <a:lumOff val="25000"/>
                </a:schemeClr>
              </a:solidFill>
            </a:endParaRPr>
          </a:p>
          <a:p>
            <a:r>
              <a:rPr lang="ro-RO" dirty="0" smtClean="0">
                <a:solidFill>
                  <a:schemeClr val="tx1">
                    <a:lumMod val="75000"/>
                    <a:lumOff val="25000"/>
                  </a:schemeClr>
                </a:solidFill>
              </a:rPr>
              <a:t>Dacă nu acorzi suficientă atenție definirii problemei, vei lucra ca o persoană care se poticnește în întuneric</a:t>
            </a:r>
            <a:r>
              <a:rPr lang="en-IE" dirty="0" smtClean="0">
                <a:solidFill>
                  <a:schemeClr val="tx1">
                    <a:lumMod val="75000"/>
                    <a:lumOff val="25000"/>
                  </a:schemeClr>
                </a:solidFill>
              </a:rPr>
              <a:t>.</a:t>
            </a:r>
            <a:endParaRPr lang="ro-RO" dirty="0">
              <a:solidFill>
                <a:schemeClr val="tx1">
                  <a:lumMod val="75000"/>
                  <a:lumOff val="25000"/>
                </a:schemeClr>
              </a:solidFill>
            </a:endParaRPr>
          </a:p>
          <a:p>
            <a:r>
              <a:rPr lang="ro-RO" b="1" dirty="0" smtClean="0">
                <a:solidFill>
                  <a:srgbClr val="0563C1"/>
                </a:solidFill>
                <a:latin typeface="Merriweather"/>
                <a:hlinkClick r:id="rId2">
                  <a:extLst>
                    <a:ext uri="{A12FA001-AC4F-418D-AE19-62706E023703}">
                      <ahyp:hlinkClr xmlns:ahyp="http://schemas.microsoft.com/office/drawing/2018/hyperlinkcolor" xmlns="" val="tx"/>
                    </a:ext>
                  </a:extLst>
                </a:hlinkClick>
              </a:rPr>
              <a:t>Consultă</a:t>
            </a:r>
            <a:r>
              <a:rPr lang="en-IE" b="1" dirty="0" smtClean="0">
                <a:solidFill>
                  <a:srgbClr val="0563C1"/>
                </a:solidFill>
                <a:latin typeface="Merriweather"/>
                <a:hlinkClick r:id="rId2">
                  <a:extLst>
                    <a:ext uri="{A12FA001-AC4F-418D-AE19-62706E023703}">
                      <ahyp:hlinkClr xmlns:ahyp="http://schemas.microsoft.com/office/drawing/2018/hyperlinkcolor" xmlns="" val="tx"/>
                    </a:ext>
                  </a:extLst>
                </a:hlinkClick>
              </a:rPr>
              <a:t> </a:t>
            </a:r>
            <a:r>
              <a:rPr lang="ro-RO" b="1" dirty="0" smtClean="0">
                <a:solidFill>
                  <a:srgbClr val="0563C1"/>
                </a:solidFill>
                <a:latin typeface="Merriweather"/>
                <a:hlinkClick r:id="rId2">
                  <a:extLst>
                    <a:ext uri="{A12FA001-AC4F-418D-AE19-62706E023703}">
                      <ahyp:hlinkClr xmlns:ahyp="http://schemas.microsoft.com/office/drawing/2018/hyperlinkcolor" xmlns="" val="tx"/>
                    </a:ext>
                  </a:extLst>
                </a:hlinkClick>
              </a:rPr>
              <a:t>Lista Completă de </a:t>
            </a:r>
            <a:r>
              <a:rPr lang="en-IE" b="1" dirty="0" err="1" smtClean="0">
                <a:solidFill>
                  <a:srgbClr val="0563C1"/>
                </a:solidFill>
                <a:latin typeface="Merriweather"/>
                <a:hlinkClick r:id="rId2">
                  <a:extLst>
                    <a:ext uri="{A12FA001-AC4F-418D-AE19-62706E023703}">
                      <ahyp:hlinkClr xmlns:ahyp="http://schemas.microsoft.com/office/drawing/2018/hyperlinkcolor" xmlns="" val="tx"/>
                    </a:ext>
                  </a:extLst>
                </a:hlinkClick>
              </a:rPr>
              <a:t>Resur</a:t>
            </a:r>
            <a:r>
              <a:rPr lang="ro-RO" b="1" dirty="0" smtClean="0">
                <a:solidFill>
                  <a:srgbClr val="0563C1"/>
                </a:solidFill>
                <a:latin typeface="Merriweather"/>
                <a:hlinkClick r:id="rId2">
                  <a:extLst>
                    <a:ext uri="{A12FA001-AC4F-418D-AE19-62706E023703}">
                      <ahyp:hlinkClr xmlns:ahyp="http://schemas.microsoft.com/office/drawing/2018/hyperlinkcolor" xmlns="" val="tx"/>
                    </a:ext>
                  </a:extLst>
                </a:hlinkClick>
              </a:rPr>
              <a:t>s</a:t>
            </a:r>
            <a:r>
              <a:rPr lang="en-IE" b="1" dirty="0" smtClean="0">
                <a:solidFill>
                  <a:srgbClr val="0563C1"/>
                </a:solidFill>
                <a:latin typeface="Merriweather"/>
                <a:hlinkClick r:id="rId2">
                  <a:extLst>
                    <a:ext uri="{A12FA001-AC4F-418D-AE19-62706E023703}">
                      <ahyp:hlinkClr xmlns:ahyp="http://schemas.microsoft.com/office/drawing/2018/hyperlinkcolor" xmlns="" val="tx"/>
                    </a:ext>
                  </a:extLst>
                </a:hlinkClick>
              </a:rPr>
              <a:t>e</a:t>
            </a:r>
            <a:r>
              <a:rPr lang="ro-RO" b="1" dirty="0" smtClean="0">
                <a:solidFill>
                  <a:srgbClr val="0563C1"/>
                </a:solidFill>
                <a:latin typeface="Merriweather"/>
              </a:rPr>
              <a:t> </a:t>
            </a:r>
            <a:r>
              <a:rPr lang="ro-RO" b="1" dirty="0" smtClean="0">
                <a:solidFill>
                  <a:srgbClr val="A6377D"/>
                </a:solidFill>
                <a:latin typeface="Merriweather"/>
              </a:rPr>
              <a:t>privind modalitățile</a:t>
            </a:r>
            <a:r>
              <a:rPr lang="en-IE" b="1" dirty="0" smtClean="0">
                <a:solidFill>
                  <a:srgbClr val="A6377D"/>
                </a:solidFill>
                <a:latin typeface="Merriweather"/>
              </a:rPr>
              <a:t> </a:t>
            </a:r>
            <a:r>
              <a:rPr lang="en-IE" b="1" dirty="0">
                <a:solidFill>
                  <a:srgbClr val="A6377D"/>
                </a:solidFill>
                <a:latin typeface="Merriweather"/>
              </a:rPr>
              <a:t>de a </a:t>
            </a:r>
            <a:r>
              <a:rPr lang="en-IE" b="1" dirty="0" err="1">
                <a:solidFill>
                  <a:srgbClr val="A6377D"/>
                </a:solidFill>
                <a:latin typeface="Merriweather"/>
              </a:rPr>
              <a:t>defini</a:t>
            </a:r>
            <a:r>
              <a:rPr lang="en-IE" b="1" dirty="0">
                <a:solidFill>
                  <a:srgbClr val="A6377D"/>
                </a:solidFill>
                <a:latin typeface="Merriweather"/>
              </a:rPr>
              <a:t> </a:t>
            </a:r>
            <a:r>
              <a:rPr lang="en-IE" b="1" dirty="0" err="1" smtClean="0">
                <a:solidFill>
                  <a:srgbClr val="A6377D"/>
                </a:solidFill>
                <a:latin typeface="Merriweather"/>
              </a:rPr>
              <a:t>problemă</a:t>
            </a:r>
            <a:endParaRPr lang="en-IE" b="1" dirty="0">
              <a:solidFill>
                <a:srgbClr val="A6377D"/>
              </a:solidFill>
            </a:endParaRPr>
          </a:p>
        </p:txBody>
      </p:sp>
      <p:sp>
        <p:nvSpPr>
          <p:cNvPr id="7" name="Text Placeholder 6">
            <a:extLst>
              <a:ext uri="{FF2B5EF4-FFF2-40B4-BE49-F238E27FC236}">
                <a16:creationId xmlns:a16="http://schemas.microsoft.com/office/drawing/2014/main" xmlns="" id="{13BA1BEE-048B-40D3-ABE0-FC109B0234C6}"/>
              </a:ext>
            </a:extLst>
          </p:cNvPr>
          <p:cNvSpPr>
            <a:spLocks noGrp="1"/>
          </p:cNvSpPr>
          <p:nvPr>
            <p:ph type="body" sz="quarter" idx="15"/>
          </p:nvPr>
        </p:nvSpPr>
        <p:spPr/>
        <p:txBody>
          <a:bodyPr/>
          <a:lstStyle/>
          <a:p>
            <a:pPr marL="742950" indent="-742950">
              <a:buFont typeface="+mj-lt"/>
              <a:buAutoNum type="arabicPeriod" startAt="2"/>
            </a:pPr>
            <a:r>
              <a:rPr lang="en-IE" b="1" dirty="0" smtClean="0"/>
              <a:t>Define</a:t>
            </a:r>
            <a:r>
              <a:rPr lang="ro-RO" b="1" dirty="0" smtClean="0"/>
              <a:t>ște</a:t>
            </a:r>
            <a:r>
              <a:rPr lang="en-IE" b="1" dirty="0" smtClean="0"/>
              <a:t> – </a:t>
            </a:r>
            <a:r>
              <a:rPr lang="ro-RO" b="1" dirty="0" smtClean="0"/>
              <a:t>Ce sunt Enunțările de Problemă</a:t>
            </a:r>
            <a:r>
              <a:rPr lang="en-IE" b="1" dirty="0" smtClean="0"/>
              <a:t>?</a:t>
            </a:r>
            <a:endParaRPr lang="en-IE" b="1" dirty="0"/>
          </a:p>
          <a:p>
            <a:endParaRPr lang="en-IE" dirty="0"/>
          </a:p>
        </p:txBody>
      </p:sp>
    </p:spTree>
    <p:extLst>
      <p:ext uri="{BB962C8B-B14F-4D97-AF65-F5344CB8AC3E}">
        <p14:creationId xmlns:p14="http://schemas.microsoft.com/office/powerpoint/2010/main" val="1832882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AE0E72D-C292-4491-A72F-388AD6AE9DDB}"/>
              </a:ext>
            </a:extLst>
          </p:cNvPr>
          <p:cNvSpPr>
            <a:spLocks noGrp="1"/>
          </p:cNvSpPr>
          <p:nvPr>
            <p:ph type="body" sz="quarter" idx="14"/>
          </p:nvPr>
        </p:nvSpPr>
        <p:spPr>
          <a:xfrm>
            <a:off x="313899" y="2066306"/>
            <a:ext cx="11518710" cy="4007468"/>
          </a:xfrm>
        </p:spPr>
        <p:txBody>
          <a:bodyPr/>
          <a:lstStyle/>
          <a:p>
            <a:r>
              <a:rPr lang="ro-RO" b="1" dirty="0" smtClean="0">
                <a:solidFill>
                  <a:srgbClr val="ED2A59"/>
                </a:solidFill>
                <a:latin typeface="Merriweather"/>
                <a:hlinkClick r:id="rId2">
                  <a:extLst>
                    <a:ext uri="{A12FA001-AC4F-418D-AE19-62706E023703}">
                      <ahyp:hlinkClr xmlns:ahyp="http://schemas.microsoft.com/office/drawing/2018/hyperlinkcolor" xmlns="" val="tx"/>
                    </a:ext>
                  </a:extLst>
                </a:hlinkClick>
              </a:rPr>
              <a:t>A</a:t>
            </a:r>
            <a:r>
              <a:rPr lang="ro-RO" b="1" i="0" dirty="0" smtClean="0">
                <a:solidFill>
                  <a:srgbClr val="ED2A59"/>
                </a:solidFill>
                <a:effectLst/>
                <a:latin typeface="Merriweather"/>
                <a:hlinkClick r:id="rId2">
                  <a:extLst>
                    <a:ext uri="{A12FA001-AC4F-418D-AE19-62706E023703}">
                      <ahyp:hlinkClr xmlns:ahyp="http://schemas.microsoft.com/office/drawing/2018/hyperlinkcolor" xmlns="" val="tx"/>
                    </a:ext>
                  </a:extLst>
                </a:hlinkClick>
              </a:rPr>
              <a:t>naliza D</a:t>
            </a:r>
            <a:r>
              <a:rPr lang="en-IE" b="1" i="0" dirty="0" err="1" smtClean="0">
                <a:solidFill>
                  <a:srgbClr val="ED2A59"/>
                </a:solidFill>
                <a:effectLst/>
                <a:latin typeface="Merriweather"/>
                <a:hlinkClick r:id="rId2">
                  <a:extLst>
                    <a:ext uri="{A12FA001-AC4F-418D-AE19-62706E023703}">
                      <ahyp:hlinkClr xmlns:ahyp="http://schemas.microsoft.com/office/drawing/2018/hyperlinkcolor" xmlns="" val="tx"/>
                    </a:ext>
                  </a:extLst>
                </a:hlinkClick>
              </a:rPr>
              <a:t>esign</a:t>
            </a:r>
            <a:r>
              <a:rPr lang="en-IE" b="1" i="0" dirty="0" smtClean="0">
                <a:solidFill>
                  <a:srgbClr val="ED2A59"/>
                </a:solidFill>
                <a:effectLst/>
                <a:latin typeface="Merriweather"/>
                <a:hlinkClick r:id="rId2">
                  <a:extLst>
                    <a:ext uri="{A12FA001-AC4F-418D-AE19-62706E023703}">
                      <ahyp:hlinkClr xmlns:ahyp="http://schemas.microsoft.com/office/drawing/2018/hyperlinkcolor" xmlns="" val="tx"/>
                    </a:ext>
                  </a:extLst>
                </a:hlinkClick>
              </a:rPr>
              <a:t> Thinking</a:t>
            </a:r>
            <a:r>
              <a:rPr lang="en-IE" b="1" i="0" dirty="0" smtClean="0">
                <a:solidFill>
                  <a:srgbClr val="ED2A59"/>
                </a:solidFill>
                <a:effectLst/>
                <a:latin typeface="Merriweather"/>
              </a:rPr>
              <a:t> </a:t>
            </a:r>
            <a:r>
              <a:rPr lang="ro-RO" dirty="0" smtClean="0">
                <a:solidFill>
                  <a:schemeClr val="tx1">
                    <a:lumMod val="75000"/>
                    <a:lumOff val="25000"/>
                  </a:schemeClr>
                </a:solidFill>
                <a:latin typeface="Merriweather"/>
              </a:rPr>
              <a:t>se referă la ”descompunerea” conceptelor și problemelor dificile în părți mai mici și mai ușor de înțeles. De exemplu, în prima etapă a procesului Design Thinking, etapa Empatizează, ai descoperit și observat informații pentru a înțelege mai bine utilizatorii.</a:t>
            </a:r>
            <a:r>
              <a:rPr lang="ro-RO" b="0" i="0" dirty="0" smtClean="0">
                <a:solidFill>
                  <a:schemeClr val="tx1">
                    <a:lumMod val="75000"/>
                    <a:lumOff val="25000"/>
                  </a:schemeClr>
                </a:solidFill>
                <a:effectLst/>
                <a:latin typeface="Merriweather"/>
              </a:rPr>
              <a:t> </a:t>
            </a:r>
          </a:p>
          <a:p>
            <a:r>
              <a:rPr lang="ro-RO" b="1" i="0" dirty="0" smtClean="0">
                <a:solidFill>
                  <a:srgbClr val="A6377D"/>
                </a:solidFill>
                <a:effectLst/>
                <a:latin typeface="Merriweather"/>
                <a:hlinkClick r:id="rId2">
                  <a:extLst>
                    <a:ext uri="{A12FA001-AC4F-418D-AE19-62706E023703}">
                      <ahyp:hlinkClr xmlns:ahyp="http://schemas.microsoft.com/office/drawing/2018/hyperlinkcolor" xmlns="" val="tx"/>
                    </a:ext>
                  </a:extLst>
                </a:hlinkClick>
              </a:rPr>
              <a:t>Sinteza D</a:t>
            </a:r>
            <a:r>
              <a:rPr lang="en-IE" b="1" i="0" dirty="0" err="1" smtClean="0">
                <a:solidFill>
                  <a:srgbClr val="A6377D"/>
                </a:solidFill>
                <a:effectLst/>
                <a:latin typeface="Merriweather"/>
                <a:hlinkClick r:id="rId2">
                  <a:extLst>
                    <a:ext uri="{A12FA001-AC4F-418D-AE19-62706E023703}">
                      <ahyp:hlinkClr xmlns:ahyp="http://schemas.microsoft.com/office/drawing/2018/hyperlinkcolor" xmlns="" val="tx"/>
                    </a:ext>
                  </a:extLst>
                </a:hlinkClick>
              </a:rPr>
              <a:t>esign</a:t>
            </a:r>
            <a:r>
              <a:rPr lang="en-IE" b="1" i="0" dirty="0" smtClean="0">
                <a:solidFill>
                  <a:srgbClr val="A6377D"/>
                </a:solidFill>
                <a:effectLst/>
                <a:latin typeface="Merriweather"/>
                <a:hlinkClick r:id="rId2">
                  <a:extLst>
                    <a:ext uri="{A12FA001-AC4F-418D-AE19-62706E023703}">
                      <ahyp:hlinkClr xmlns:ahyp="http://schemas.microsoft.com/office/drawing/2018/hyperlinkcolor" xmlns="" val="tx"/>
                    </a:ext>
                  </a:extLst>
                </a:hlinkClick>
              </a:rPr>
              <a:t> Thinking</a:t>
            </a:r>
            <a:r>
              <a:rPr lang="en-IE" b="1" i="0" dirty="0" smtClean="0">
                <a:solidFill>
                  <a:srgbClr val="A6377D"/>
                </a:solidFill>
                <a:effectLst/>
                <a:latin typeface="Merriweather"/>
              </a:rPr>
              <a:t> </a:t>
            </a:r>
            <a:r>
              <a:rPr lang="ro-RO" dirty="0" smtClean="0">
                <a:solidFill>
                  <a:schemeClr val="tx1">
                    <a:lumMod val="75000"/>
                    <a:lumOff val="25000"/>
                  </a:schemeClr>
                </a:solidFill>
                <a:latin typeface="Merriweather"/>
              </a:rPr>
              <a:t>implică punerea creativă a puzzle-ului împreună pentru a forma idei întregi. Cu alte cuvinte, organizăm, interpretăm și dăm sens datelor și informațiilor pe care le-am adunat pentru a crea o declarație de problemă</a:t>
            </a:r>
            <a:r>
              <a:rPr lang="en-IE" dirty="0" smtClean="0">
                <a:solidFill>
                  <a:schemeClr val="tx1">
                    <a:lumMod val="75000"/>
                    <a:lumOff val="25000"/>
                  </a:schemeClr>
                </a:solidFill>
                <a:latin typeface="Merriweather"/>
              </a:rPr>
              <a:t>.</a:t>
            </a:r>
            <a:endParaRPr lang="ro-RO" dirty="0" smtClean="0">
              <a:solidFill>
                <a:schemeClr val="tx1">
                  <a:lumMod val="75000"/>
                  <a:lumOff val="25000"/>
                </a:schemeClr>
              </a:solidFill>
              <a:latin typeface="Merriweather"/>
            </a:endParaRPr>
          </a:p>
          <a:p>
            <a:r>
              <a:rPr lang="en-IE" dirty="0" err="1">
                <a:solidFill>
                  <a:schemeClr val="tx1">
                    <a:lumMod val="75000"/>
                    <a:lumOff val="25000"/>
                  </a:schemeClr>
                </a:solidFill>
                <a:latin typeface="Merriweather"/>
              </a:rPr>
              <a:t>Pentru</a:t>
            </a:r>
            <a:r>
              <a:rPr lang="en-IE" dirty="0">
                <a:solidFill>
                  <a:schemeClr val="tx1">
                    <a:lumMod val="75000"/>
                    <a:lumOff val="25000"/>
                  </a:schemeClr>
                </a:solidFill>
                <a:latin typeface="Merriweather"/>
              </a:rPr>
              <a:t> a </a:t>
            </a:r>
            <a:r>
              <a:rPr lang="en-IE" dirty="0" err="1" smtClean="0">
                <a:solidFill>
                  <a:schemeClr val="tx1">
                    <a:lumMod val="75000"/>
                    <a:lumOff val="25000"/>
                  </a:schemeClr>
                </a:solidFill>
                <a:latin typeface="Merriweather"/>
              </a:rPr>
              <a:t>clarifica</a:t>
            </a:r>
            <a:r>
              <a:rPr lang="ro-RO" dirty="0" smtClean="0">
                <a:solidFill>
                  <a:schemeClr val="tx1">
                    <a:lumMod val="75000"/>
                    <a:lumOff val="25000"/>
                  </a:schemeClr>
                </a:solidFill>
                <a:latin typeface="Merriweather"/>
              </a:rPr>
              <a:t>,</a:t>
            </a:r>
            <a:r>
              <a:rPr lang="en-IE" dirty="0" smtClean="0">
                <a:solidFill>
                  <a:schemeClr val="tx1">
                    <a:lumMod val="75000"/>
                    <a:lumOff val="25000"/>
                  </a:schemeClr>
                </a:solidFill>
                <a:latin typeface="Merriweather"/>
              </a:rPr>
              <a:t> </a:t>
            </a:r>
            <a:r>
              <a:rPr lang="ro-RO" b="1" i="0" dirty="0" smtClean="0">
                <a:solidFill>
                  <a:srgbClr val="ED2A59"/>
                </a:solidFill>
                <a:effectLst/>
                <a:latin typeface="Merriweather"/>
              </a:rPr>
              <a:t>prima analiză </a:t>
            </a:r>
            <a:r>
              <a:rPr lang="ro-RO" b="0" i="0" dirty="0" smtClean="0">
                <a:solidFill>
                  <a:schemeClr val="tx1">
                    <a:lumMod val="75000"/>
                    <a:lumOff val="25000"/>
                  </a:schemeClr>
                </a:solidFill>
                <a:effectLst/>
                <a:latin typeface="Merriweather"/>
              </a:rPr>
              <a:t>are loc în timpul </a:t>
            </a:r>
            <a:r>
              <a:rPr lang="en-IE" b="0" i="0" dirty="0" smtClean="0">
                <a:solidFill>
                  <a:schemeClr val="tx1">
                    <a:lumMod val="75000"/>
                    <a:lumOff val="25000"/>
                  </a:schemeClr>
                </a:solidFill>
                <a:effectLst/>
                <a:latin typeface="Merriweather"/>
              </a:rPr>
              <a:t> </a:t>
            </a:r>
            <a:r>
              <a:rPr lang="en-IE" b="1" i="0" dirty="0" smtClean="0">
                <a:solidFill>
                  <a:srgbClr val="ED2A59"/>
                </a:solidFill>
                <a:effectLst/>
                <a:latin typeface="Merriweather"/>
              </a:rPr>
              <a:t>E</a:t>
            </a:r>
            <a:r>
              <a:rPr lang="ro-RO" b="1" i="0" dirty="0" smtClean="0">
                <a:solidFill>
                  <a:srgbClr val="ED2A59"/>
                </a:solidFill>
                <a:effectLst/>
                <a:latin typeface="Merriweather"/>
              </a:rPr>
              <a:t>tapei I </a:t>
            </a:r>
            <a:r>
              <a:rPr lang="ro-RO" b="1" i="1" dirty="0" smtClean="0">
                <a:solidFill>
                  <a:srgbClr val="ED2A59"/>
                </a:solidFill>
                <a:effectLst/>
                <a:latin typeface="Merriweather"/>
              </a:rPr>
              <a:t>Empatizează</a:t>
            </a:r>
            <a:r>
              <a:rPr lang="en-IE" b="1" i="0" dirty="0" smtClean="0">
                <a:solidFill>
                  <a:srgbClr val="ED2A59"/>
                </a:solidFill>
                <a:effectLst/>
                <a:latin typeface="Merriweather"/>
              </a:rPr>
              <a:t> </a:t>
            </a:r>
            <a:r>
              <a:rPr lang="ro-RO" b="0" i="0" dirty="0" smtClean="0">
                <a:solidFill>
                  <a:schemeClr val="tx1">
                    <a:lumMod val="75000"/>
                    <a:lumOff val="25000"/>
                  </a:schemeClr>
                </a:solidFill>
                <a:effectLst/>
                <a:latin typeface="Merriweather"/>
              </a:rPr>
              <a:t>și</a:t>
            </a:r>
            <a:r>
              <a:rPr lang="en-IE" b="0" i="0" dirty="0" smtClean="0">
                <a:solidFill>
                  <a:schemeClr val="tx1">
                    <a:lumMod val="75000"/>
                    <a:lumOff val="25000"/>
                  </a:schemeClr>
                </a:solidFill>
                <a:effectLst/>
                <a:latin typeface="Merriweather"/>
              </a:rPr>
              <a:t> </a:t>
            </a:r>
            <a:r>
              <a:rPr lang="ro-RO" b="1" dirty="0">
                <a:solidFill>
                  <a:srgbClr val="A6377D"/>
                </a:solidFill>
                <a:latin typeface="Merriweather"/>
              </a:rPr>
              <a:t>p</a:t>
            </a:r>
            <a:r>
              <a:rPr lang="ro-RO" b="1" i="0" dirty="0" smtClean="0">
                <a:solidFill>
                  <a:srgbClr val="A6377D"/>
                </a:solidFill>
                <a:effectLst/>
                <a:latin typeface="Merriweather"/>
              </a:rPr>
              <a:t>rima</a:t>
            </a:r>
            <a:r>
              <a:rPr lang="en-IE" b="1" i="0" dirty="0" smtClean="0">
                <a:solidFill>
                  <a:srgbClr val="A6377D"/>
                </a:solidFill>
                <a:effectLst/>
                <a:latin typeface="Merriweather"/>
              </a:rPr>
              <a:t> s</a:t>
            </a:r>
            <a:r>
              <a:rPr lang="ro-RO" b="1" i="0" dirty="0" smtClean="0">
                <a:solidFill>
                  <a:srgbClr val="A6377D"/>
                </a:solidFill>
                <a:effectLst/>
                <a:latin typeface="Merriweather"/>
              </a:rPr>
              <a:t>inteză</a:t>
            </a:r>
            <a:r>
              <a:rPr lang="en-IE" b="1" i="0" dirty="0" smtClean="0">
                <a:solidFill>
                  <a:srgbClr val="A6377D"/>
                </a:solidFill>
                <a:effectLst/>
                <a:latin typeface="Merriweather"/>
              </a:rPr>
              <a:t> </a:t>
            </a:r>
            <a:r>
              <a:rPr lang="ro-RO" b="0" i="0" dirty="0" smtClean="0">
                <a:solidFill>
                  <a:schemeClr val="tx1">
                    <a:lumMod val="75000"/>
                    <a:lumOff val="25000"/>
                  </a:schemeClr>
                </a:solidFill>
                <a:effectLst/>
                <a:latin typeface="Merriweather"/>
              </a:rPr>
              <a:t>are loc în timpul</a:t>
            </a:r>
            <a:r>
              <a:rPr lang="en-IE" b="0" i="0" dirty="0" smtClean="0">
                <a:solidFill>
                  <a:schemeClr val="tx1">
                    <a:lumMod val="75000"/>
                    <a:lumOff val="25000"/>
                  </a:schemeClr>
                </a:solidFill>
                <a:effectLst/>
                <a:latin typeface="Merriweather"/>
              </a:rPr>
              <a:t> </a:t>
            </a:r>
            <a:r>
              <a:rPr lang="ro-RO" b="1" dirty="0">
                <a:solidFill>
                  <a:srgbClr val="A6377D"/>
                </a:solidFill>
                <a:latin typeface="Merriweather"/>
              </a:rPr>
              <a:t>Etapei II </a:t>
            </a:r>
            <a:r>
              <a:rPr lang="en-IE" b="1" i="1" dirty="0">
                <a:solidFill>
                  <a:srgbClr val="A6377D"/>
                </a:solidFill>
                <a:latin typeface="Merriweather"/>
              </a:rPr>
              <a:t>Define</a:t>
            </a:r>
            <a:r>
              <a:rPr lang="ro-RO" b="1" i="1" dirty="0" smtClean="0">
                <a:solidFill>
                  <a:srgbClr val="A6377D"/>
                </a:solidFill>
                <a:effectLst/>
                <a:latin typeface="Merriweather"/>
              </a:rPr>
              <a:t>ște</a:t>
            </a:r>
            <a:r>
              <a:rPr lang="ro-RO" dirty="0" smtClean="0">
                <a:solidFill>
                  <a:schemeClr val="tx1">
                    <a:lumMod val="75000"/>
                    <a:lumOff val="25000"/>
                  </a:schemeClr>
                </a:solidFill>
                <a:latin typeface="Merriweather"/>
              </a:rPr>
              <a:t>. </a:t>
            </a:r>
            <a:r>
              <a:rPr lang="ro-RO" dirty="0" err="1" smtClean="0">
                <a:solidFill>
                  <a:schemeClr val="tx1">
                    <a:lumMod val="75000"/>
                    <a:lumOff val="25000"/>
                  </a:schemeClr>
                </a:solidFill>
                <a:latin typeface="Merriweather"/>
              </a:rPr>
              <a:t>E</a:t>
            </a:r>
            <a:r>
              <a:rPr lang="en-IE" dirty="0" smtClean="0">
                <a:solidFill>
                  <a:schemeClr val="tx1">
                    <a:lumMod val="75000"/>
                    <a:lumOff val="25000"/>
                  </a:schemeClr>
                </a:solidFill>
                <a:latin typeface="Merriweather"/>
              </a:rPr>
              <a:t>le </a:t>
            </a:r>
            <a:r>
              <a:rPr lang="en-IE" dirty="0">
                <a:solidFill>
                  <a:schemeClr val="tx1">
                    <a:lumMod val="75000"/>
                    <a:lumOff val="25000"/>
                  </a:schemeClr>
                </a:solidFill>
                <a:latin typeface="Merriweather"/>
              </a:rPr>
              <a:t>nu se </a:t>
            </a:r>
            <a:r>
              <a:rPr lang="ro-RO" dirty="0" smtClean="0">
                <a:solidFill>
                  <a:schemeClr val="tx1">
                    <a:lumMod val="75000"/>
                    <a:lumOff val="25000"/>
                  </a:schemeClr>
                </a:solidFill>
                <a:latin typeface="Merriweather"/>
              </a:rPr>
              <a:t>întâmplă numai în aceste etape</a:t>
            </a:r>
            <a:r>
              <a:rPr lang="en-IE" dirty="0" smtClean="0">
                <a:solidFill>
                  <a:schemeClr val="tx1">
                    <a:lumMod val="75000"/>
                    <a:lumOff val="25000"/>
                  </a:schemeClr>
                </a:solidFill>
                <a:latin typeface="Merriweather"/>
              </a:rPr>
              <a:t>, </a:t>
            </a:r>
            <a:r>
              <a:rPr lang="en-IE" dirty="0">
                <a:solidFill>
                  <a:schemeClr val="tx1">
                    <a:lumMod val="75000"/>
                    <a:lumOff val="25000"/>
                  </a:schemeClr>
                </a:solidFill>
                <a:latin typeface="Merriweather"/>
              </a:rPr>
              <a:t>ci </a:t>
            </a:r>
            <a:r>
              <a:rPr lang="ro-RO" dirty="0" smtClean="0">
                <a:solidFill>
                  <a:schemeClr val="tx1">
                    <a:lumMod val="75000"/>
                    <a:lumOff val="25000"/>
                  </a:schemeClr>
                </a:solidFill>
                <a:latin typeface="Merriweather"/>
              </a:rPr>
              <a:t>au loc adesea pe parcursul tuturor etapelor procesului</a:t>
            </a:r>
            <a:r>
              <a:rPr lang="en-IE" dirty="0" smtClean="0">
                <a:solidFill>
                  <a:schemeClr val="tx1">
                    <a:lumMod val="75000"/>
                    <a:lumOff val="25000"/>
                  </a:schemeClr>
                </a:solidFill>
                <a:latin typeface="Merriweather"/>
              </a:rPr>
              <a:t> </a:t>
            </a:r>
            <a:r>
              <a:rPr lang="ro-RO" dirty="0" smtClean="0">
                <a:solidFill>
                  <a:schemeClr val="tx1">
                    <a:lumMod val="75000"/>
                    <a:lumOff val="25000"/>
                  </a:schemeClr>
                </a:solidFill>
                <a:latin typeface="Merriweather"/>
              </a:rPr>
              <a:t>de </a:t>
            </a:r>
            <a:r>
              <a:rPr lang="en-IE" dirty="0" smtClean="0">
                <a:solidFill>
                  <a:schemeClr val="tx1">
                    <a:lumMod val="75000"/>
                    <a:lumOff val="25000"/>
                  </a:schemeClr>
                </a:solidFill>
                <a:latin typeface="Merriweather"/>
              </a:rPr>
              <a:t>Design </a:t>
            </a:r>
            <a:r>
              <a:rPr lang="en-IE" dirty="0">
                <a:solidFill>
                  <a:schemeClr val="tx1">
                    <a:lumMod val="75000"/>
                    <a:lumOff val="25000"/>
                  </a:schemeClr>
                </a:solidFill>
                <a:latin typeface="Merriweather"/>
              </a:rPr>
              <a:t>Thinking. </a:t>
            </a:r>
            <a:r>
              <a:rPr lang="ro-RO" dirty="0" smtClean="0">
                <a:solidFill>
                  <a:schemeClr val="tx1">
                    <a:lumMod val="75000"/>
                    <a:lumOff val="25000"/>
                  </a:schemeClr>
                </a:solidFill>
                <a:latin typeface="Merriweather"/>
              </a:rPr>
              <a:t>Designerii</a:t>
            </a:r>
            <a:r>
              <a:rPr lang="en-IE" dirty="0" smtClean="0">
                <a:solidFill>
                  <a:schemeClr val="tx1">
                    <a:lumMod val="75000"/>
                    <a:lumOff val="25000"/>
                  </a:schemeClr>
                </a:solidFill>
                <a:latin typeface="Merriweather"/>
              </a:rPr>
              <a:t> </a:t>
            </a:r>
            <a:r>
              <a:rPr lang="ro-RO" dirty="0" smtClean="0">
                <a:solidFill>
                  <a:schemeClr val="tx1">
                    <a:lumMod val="75000"/>
                    <a:lumOff val="25000"/>
                  </a:schemeClr>
                </a:solidFill>
                <a:latin typeface="Merriweather"/>
              </a:rPr>
              <a:t>analizează adesea o situație înainte de a combina noi perspective, apoi analizează rezultatele sintetizate încă o dată pentru a crea sinteze mai detaliate</a:t>
            </a:r>
            <a:r>
              <a:rPr lang="en-IE" dirty="0" smtClean="0">
                <a:solidFill>
                  <a:schemeClr val="tx1">
                    <a:lumMod val="75000"/>
                    <a:lumOff val="25000"/>
                  </a:schemeClr>
                </a:solidFill>
                <a:latin typeface="Merriweather"/>
              </a:rPr>
              <a:t>.</a:t>
            </a:r>
            <a:endParaRPr lang="en-IE" b="0" i="0" dirty="0">
              <a:solidFill>
                <a:schemeClr val="tx1">
                  <a:lumMod val="75000"/>
                  <a:lumOff val="25000"/>
                </a:schemeClr>
              </a:solidFill>
              <a:effectLst/>
              <a:latin typeface="Merriweather"/>
            </a:endParaRPr>
          </a:p>
        </p:txBody>
      </p:sp>
      <p:sp>
        <p:nvSpPr>
          <p:cNvPr id="7" name="Text Placeholder 6">
            <a:extLst>
              <a:ext uri="{FF2B5EF4-FFF2-40B4-BE49-F238E27FC236}">
                <a16:creationId xmlns:a16="http://schemas.microsoft.com/office/drawing/2014/main" xmlns="" id="{13BA1BEE-048B-40D3-ABE0-FC109B0234C6}"/>
              </a:ext>
            </a:extLst>
          </p:cNvPr>
          <p:cNvSpPr>
            <a:spLocks noGrp="1"/>
          </p:cNvSpPr>
          <p:nvPr>
            <p:ph type="body" sz="quarter" idx="15"/>
          </p:nvPr>
        </p:nvSpPr>
        <p:spPr>
          <a:xfrm>
            <a:off x="186639" y="617875"/>
            <a:ext cx="11784594" cy="930268"/>
          </a:xfrm>
        </p:spPr>
        <p:txBody>
          <a:bodyPr>
            <a:normAutofit/>
          </a:bodyPr>
          <a:lstStyle/>
          <a:p>
            <a:pPr marL="742950" indent="-742950">
              <a:buFont typeface="+mj-lt"/>
              <a:buAutoNum type="arabicPeriod" startAt="2"/>
            </a:pPr>
            <a:r>
              <a:rPr lang="ro-RO" b="1" dirty="0" smtClean="0"/>
              <a:t>Definește - Mai întâi trebuie să înțelegi </a:t>
            </a:r>
            <a:r>
              <a:rPr lang="ro-RO" b="1" dirty="0"/>
              <a:t>A</a:t>
            </a:r>
            <a:r>
              <a:rPr lang="ro-RO" b="1" dirty="0" smtClean="0"/>
              <a:t>naliza și Sinteza!</a:t>
            </a:r>
          </a:p>
          <a:p>
            <a:endParaRPr lang="en-IE" dirty="0"/>
          </a:p>
        </p:txBody>
      </p:sp>
    </p:spTree>
    <p:extLst>
      <p:ext uri="{BB962C8B-B14F-4D97-AF65-F5344CB8AC3E}">
        <p14:creationId xmlns:p14="http://schemas.microsoft.com/office/powerpoint/2010/main" val="4240090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3AE0E72D-C292-4491-A72F-388AD6AE9DDB}"/>
              </a:ext>
            </a:extLst>
          </p:cNvPr>
          <p:cNvSpPr>
            <a:spLocks noGrp="1"/>
          </p:cNvSpPr>
          <p:nvPr>
            <p:ph type="body" sz="quarter" idx="14"/>
          </p:nvPr>
        </p:nvSpPr>
        <p:spPr>
          <a:xfrm>
            <a:off x="378271" y="1883885"/>
            <a:ext cx="11495281" cy="4007468"/>
          </a:xfrm>
        </p:spPr>
        <p:txBody>
          <a:bodyPr/>
          <a:lstStyle/>
          <a:p>
            <a:pPr marL="342900" indent="-342900">
              <a:buFont typeface="Arial" panose="020B0604020202020204" pitchFamily="34" charset="0"/>
              <a:buChar char="•"/>
            </a:pPr>
            <a:r>
              <a:rPr lang="ro-RO" b="1" dirty="0" smtClean="0">
                <a:solidFill>
                  <a:srgbClr val="F89D2A"/>
                </a:solidFill>
                <a:latin typeface="Merriweather"/>
                <a:hlinkClick r:id="rId2">
                  <a:extLst>
                    <a:ext uri="{A12FA001-AC4F-418D-AE19-62706E023703}">
                      <ahyp:hlinkClr xmlns:ahyp="http://schemas.microsoft.com/office/drawing/2018/hyperlinkcolor" xmlns="" val="tx"/>
                    </a:ext>
                  </a:extLst>
                </a:hlinkClick>
              </a:rPr>
              <a:t>C</a:t>
            </a:r>
            <a:r>
              <a:rPr lang="ro-RO" b="1" i="0" dirty="0" smtClean="0">
                <a:solidFill>
                  <a:srgbClr val="F89D2A"/>
                </a:solidFill>
                <a:effectLst/>
                <a:latin typeface="Merriweather"/>
                <a:hlinkClick r:id="rId2">
                  <a:extLst>
                    <a:ext uri="{A12FA001-AC4F-418D-AE19-62706E023703}">
                      <ahyp:hlinkClr xmlns:ahyp="http://schemas.microsoft.com/office/drawing/2018/hyperlinkcolor" xmlns="" val="tx"/>
                    </a:ext>
                  </a:extLst>
                </a:hlinkClick>
              </a:rPr>
              <a:t>entrată pe om</a:t>
            </a:r>
            <a:r>
              <a:rPr lang="en-IE" b="1" i="0" dirty="0" smtClean="0">
                <a:solidFill>
                  <a:srgbClr val="F89D2A"/>
                </a:solidFill>
                <a:effectLst/>
                <a:latin typeface="Merriweather"/>
                <a:hlinkClick r:id="rId2">
                  <a:extLst>
                    <a:ext uri="{A12FA001-AC4F-418D-AE19-62706E023703}">
                      <ahyp:hlinkClr xmlns:ahyp="http://schemas.microsoft.com/office/drawing/2018/hyperlinkcolor" xmlns="" val="tx"/>
                    </a:ext>
                  </a:extLst>
                </a:hlinkClick>
              </a:rPr>
              <a:t>.</a:t>
            </a:r>
            <a:r>
              <a:rPr lang="ro-RO" b="1" i="0" dirty="0" smtClean="0">
                <a:solidFill>
                  <a:srgbClr val="F89D2A"/>
                </a:solidFill>
                <a:effectLst/>
                <a:latin typeface="Merriweather"/>
              </a:rPr>
              <a:t> </a:t>
            </a:r>
            <a:r>
              <a:rPr lang="it-IT" sz="2200" dirty="0">
                <a:solidFill>
                  <a:schemeClr val="tx1">
                    <a:lumMod val="75000"/>
                    <a:lumOff val="25000"/>
                  </a:schemeClr>
                </a:solidFill>
                <a:latin typeface="Merriweather"/>
              </a:rPr>
              <a:t>Unde decizi cu privire la </a:t>
            </a:r>
            <a:r>
              <a:rPr lang="it-IT" sz="2200" dirty="0" smtClean="0">
                <a:solidFill>
                  <a:schemeClr val="tx1">
                    <a:lumMod val="75000"/>
                    <a:lumOff val="25000"/>
                  </a:schemeClr>
                </a:solidFill>
                <a:latin typeface="Merriweather"/>
              </a:rPr>
              <a:t>enunțarea </a:t>
            </a:r>
            <a:r>
              <a:rPr lang="it-IT" sz="2200" dirty="0">
                <a:solidFill>
                  <a:schemeClr val="tx1">
                    <a:lumMod val="75000"/>
                    <a:lumOff val="25000"/>
                  </a:schemeClr>
                </a:solidFill>
                <a:latin typeface="Merriweather"/>
              </a:rPr>
              <a:t>problemei </a:t>
            </a:r>
            <a:r>
              <a:rPr lang="ro-RO" sz="2200" dirty="0" smtClean="0">
                <a:solidFill>
                  <a:schemeClr val="tx1">
                    <a:lumMod val="75000"/>
                    <a:lumOff val="25000"/>
                  </a:schemeClr>
                </a:solidFill>
                <a:latin typeface="Merriweather"/>
              </a:rPr>
              <a:t>pentru</a:t>
            </a:r>
            <a:r>
              <a:rPr lang="it-IT" sz="2200" dirty="0" smtClean="0">
                <a:solidFill>
                  <a:schemeClr val="tx1">
                    <a:lumMod val="75000"/>
                    <a:lumOff val="25000"/>
                  </a:schemeClr>
                </a:solidFill>
                <a:latin typeface="Merriweather"/>
              </a:rPr>
              <a:t> </a:t>
            </a:r>
            <a:r>
              <a:rPr lang="it-IT" sz="2200" dirty="0">
                <a:solidFill>
                  <a:schemeClr val="tx1">
                    <a:lumMod val="75000"/>
                    <a:lumOff val="25000"/>
                  </a:schemeClr>
                </a:solidFill>
                <a:latin typeface="Merriweather"/>
              </a:rPr>
              <a:t>utilizatori sau </a:t>
            </a:r>
            <a:r>
              <a:rPr lang="ro-RO" sz="2200" b="0" i="0" dirty="0" smtClean="0">
                <a:solidFill>
                  <a:schemeClr val="tx1">
                    <a:lumMod val="75000"/>
                    <a:lumOff val="25000"/>
                  </a:schemeClr>
                </a:solidFill>
                <a:effectLst/>
                <a:latin typeface="Merriweather"/>
                <a:hlinkClick r:id="rId3"/>
              </a:rPr>
              <a:t>publicului țintă</a:t>
            </a:r>
            <a:r>
              <a:rPr lang="en-IE" sz="2200" dirty="0">
                <a:solidFill>
                  <a:schemeClr val="tx1">
                    <a:lumMod val="75000"/>
                    <a:lumOff val="25000"/>
                  </a:schemeClr>
                </a:solidFill>
                <a:latin typeface="Merriweather"/>
              </a:rPr>
              <a:t>, </a:t>
            </a:r>
            <a:r>
              <a:rPr lang="ro-RO" sz="2200" dirty="0" smtClean="0">
                <a:solidFill>
                  <a:schemeClr val="tx1">
                    <a:lumMod val="75000"/>
                    <a:lumOff val="25000"/>
                  </a:schemeClr>
                </a:solidFill>
                <a:latin typeface="Merriweather"/>
              </a:rPr>
              <a:t>și ce ai descoperit despre ei în faza Empatizează. Problema definită ar trebui să se refere la persoanele pe care încerci să le ajuți, nu numai despre tehnologie, câștigarea banilor sau cum va arăta produsul sau serviciul.</a:t>
            </a:r>
            <a:endParaRPr lang="ro-RO" sz="2200" b="0" i="0" dirty="0" smtClean="0">
              <a:solidFill>
                <a:schemeClr val="tx1">
                  <a:lumMod val="75000"/>
                  <a:lumOff val="25000"/>
                </a:schemeClr>
              </a:solidFill>
              <a:effectLst/>
              <a:latin typeface="Merriweather"/>
            </a:endParaRPr>
          </a:p>
          <a:p>
            <a:pPr marL="342900" indent="-342900">
              <a:buFont typeface="Arial" panose="020B0604020202020204" pitchFamily="34" charset="0"/>
              <a:buChar char="•"/>
            </a:pPr>
            <a:r>
              <a:rPr lang="ro-RO" b="1" dirty="0" smtClean="0">
                <a:solidFill>
                  <a:srgbClr val="ED2A59"/>
                </a:solidFill>
                <a:latin typeface="Merriweather"/>
              </a:rPr>
              <a:t>Suficient de largă pentru libertatea creativă.</a:t>
            </a:r>
            <a:r>
              <a:rPr lang="ro-RO" b="1" i="0" dirty="0" smtClean="0">
                <a:solidFill>
                  <a:srgbClr val="ED2A59"/>
                </a:solidFill>
                <a:effectLst/>
                <a:latin typeface="Merriweather"/>
              </a:rPr>
              <a:t> </a:t>
            </a:r>
            <a:r>
              <a:rPr lang="ro-RO" sz="2200" dirty="0" smtClean="0">
                <a:solidFill>
                  <a:schemeClr val="tx1">
                    <a:lumMod val="75000"/>
                    <a:lumOff val="25000"/>
                  </a:schemeClr>
                </a:solidFill>
                <a:latin typeface="Merriweather"/>
              </a:rPr>
              <a:t>Aceasta înseamnă că nu te concentrezi prea mult pe un mod specific de a-ți aplica soluția. Problema enunțată nu ar trebui, de asemenea, să enumere cerințele tehnice, deoarece acest lucru te va restricționa și te va împiedica să explorezi domenii care ar putea aduce valoare și descoperiri neașteptate soluției </a:t>
            </a:r>
            <a:r>
              <a:rPr lang="en-IE" sz="2200" dirty="0" smtClean="0">
                <a:solidFill>
                  <a:schemeClr val="tx1">
                    <a:lumMod val="75000"/>
                    <a:lumOff val="25000"/>
                  </a:schemeClr>
                </a:solidFill>
                <a:latin typeface="Merriweather"/>
              </a:rPr>
              <a:t>tale.</a:t>
            </a:r>
            <a:endParaRPr lang="ro-RO" sz="2200" dirty="0" smtClean="0">
              <a:solidFill>
                <a:schemeClr val="tx1">
                  <a:lumMod val="75000"/>
                  <a:lumOff val="25000"/>
                </a:schemeClr>
              </a:solidFill>
              <a:latin typeface="Merriweather"/>
            </a:endParaRPr>
          </a:p>
          <a:p>
            <a:pPr marL="342900" indent="-342900">
              <a:buFont typeface="Arial" panose="020B0604020202020204" pitchFamily="34" charset="0"/>
              <a:buChar char="•"/>
            </a:pPr>
            <a:r>
              <a:rPr lang="pt-BR" b="1" dirty="0" smtClean="0">
                <a:solidFill>
                  <a:srgbClr val="00A489"/>
                </a:solidFill>
                <a:latin typeface="Merriweather"/>
              </a:rPr>
              <a:t>Suficient de îngustă pentru a o face ușor de gestionat.</a:t>
            </a:r>
            <a:r>
              <a:rPr lang="en-IE" b="0" i="0" dirty="0" smtClean="0">
                <a:solidFill>
                  <a:srgbClr val="00A489"/>
                </a:solidFill>
                <a:effectLst/>
                <a:latin typeface="Merriweather"/>
              </a:rPr>
              <a:t> </a:t>
            </a:r>
            <a:r>
              <a:rPr lang="en-IE" sz="2200" dirty="0" smtClean="0">
                <a:solidFill>
                  <a:schemeClr val="tx1">
                    <a:lumMod val="75000"/>
                    <a:lumOff val="25000"/>
                  </a:schemeClr>
                </a:solidFill>
                <a:latin typeface="Merriweather"/>
              </a:rPr>
              <a:t>Nu </a:t>
            </a:r>
            <a:r>
              <a:rPr lang="ro-RO" sz="2200" dirty="0" smtClean="0">
                <a:solidFill>
                  <a:schemeClr val="tx1">
                    <a:lumMod val="75000"/>
                    <a:lumOff val="25000"/>
                  </a:schemeClr>
                </a:solidFill>
                <a:latin typeface="Merriweather"/>
              </a:rPr>
              <a:t>ar trebui să fie prea largă sau generală, ci suficient de specifică, astfel încât cineva să o înțeleagă dintr-o singură propoziție. Ar trebui să fie clar care este proiectul și scopul său, astfel încât să fie ușor de gestionat.</a:t>
            </a:r>
            <a:endParaRPr lang="ro-RO" sz="2200" b="0" i="0" dirty="0">
              <a:solidFill>
                <a:schemeClr val="tx1">
                  <a:lumMod val="75000"/>
                  <a:lumOff val="25000"/>
                </a:schemeClr>
              </a:solidFill>
              <a:effectLst/>
              <a:latin typeface="Merriweather"/>
            </a:endParaRPr>
          </a:p>
        </p:txBody>
      </p:sp>
      <p:sp>
        <p:nvSpPr>
          <p:cNvPr id="7" name="Text Placeholder 6">
            <a:extLst>
              <a:ext uri="{FF2B5EF4-FFF2-40B4-BE49-F238E27FC236}">
                <a16:creationId xmlns:a16="http://schemas.microsoft.com/office/drawing/2014/main" xmlns="" id="{13BA1BEE-048B-40D3-ABE0-FC109B0234C6}"/>
              </a:ext>
            </a:extLst>
          </p:cNvPr>
          <p:cNvSpPr>
            <a:spLocks noGrp="1"/>
          </p:cNvSpPr>
          <p:nvPr>
            <p:ph type="body" sz="quarter" idx="15"/>
          </p:nvPr>
        </p:nvSpPr>
        <p:spPr/>
        <p:txBody>
          <a:bodyPr>
            <a:normAutofit fontScale="92500"/>
          </a:bodyPr>
          <a:lstStyle/>
          <a:p>
            <a:pPr marL="742950" indent="-742950">
              <a:buFont typeface="+mj-lt"/>
              <a:buAutoNum type="arabicPeriod" startAt="2"/>
            </a:pPr>
            <a:r>
              <a:rPr lang="en-IE" b="1" dirty="0" smtClean="0"/>
              <a:t>Define</a:t>
            </a:r>
            <a:r>
              <a:rPr lang="ro-RO" b="1" dirty="0" smtClean="0"/>
              <a:t>ște</a:t>
            </a:r>
            <a:r>
              <a:rPr lang="en-IE" b="1" dirty="0" smtClean="0"/>
              <a:t> </a:t>
            </a:r>
            <a:r>
              <a:rPr lang="en-IE" b="1" dirty="0"/>
              <a:t>- </a:t>
            </a:r>
            <a:r>
              <a:rPr lang="ro-RO" b="1" dirty="0" smtClean="0"/>
              <a:t>O</a:t>
            </a:r>
            <a:r>
              <a:rPr lang="en-IE" b="1" dirty="0" smtClean="0"/>
              <a:t> </a:t>
            </a:r>
            <a:r>
              <a:rPr lang="ro-RO" b="1" dirty="0" smtClean="0"/>
              <a:t>Enunțare Bună a Problemei Trebuie </a:t>
            </a:r>
            <a:r>
              <a:rPr lang="ro-RO" b="1" dirty="0"/>
              <a:t>S</a:t>
            </a:r>
            <a:r>
              <a:rPr lang="ro-RO" b="1" dirty="0" smtClean="0"/>
              <a:t>ă </a:t>
            </a:r>
            <a:r>
              <a:rPr lang="ro-RO" b="1" dirty="0"/>
              <a:t>F</a:t>
            </a:r>
            <a:r>
              <a:rPr lang="ro-RO" b="1" dirty="0" smtClean="0"/>
              <a:t>ie</a:t>
            </a:r>
            <a:r>
              <a:rPr lang="en-IE" b="1" dirty="0" smtClean="0"/>
              <a:t>…</a:t>
            </a:r>
            <a:endParaRPr lang="en-IE" b="1" dirty="0"/>
          </a:p>
          <a:p>
            <a:endParaRPr lang="en-IE" dirty="0"/>
          </a:p>
        </p:txBody>
      </p:sp>
    </p:spTree>
    <p:extLst>
      <p:ext uri="{BB962C8B-B14F-4D97-AF65-F5344CB8AC3E}">
        <p14:creationId xmlns:p14="http://schemas.microsoft.com/office/powerpoint/2010/main" val="5772659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888920" y="2587693"/>
            <a:ext cx="5805395" cy="1327603"/>
          </a:xfrm>
        </p:spPr>
        <p:txBody>
          <a:bodyPr/>
          <a:lstStyle/>
          <a:p>
            <a:pPr algn="ctr"/>
            <a:r>
              <a:rPr lang="en-IE" sz="4800" b="1" dirty="0" smtClean="0"/>
              <a:t>Problem</a:t>
            </a:r>
            <a:r>
              <a:rPr lang="ro-RO" sz="4800" b="1" dirty="0" smtClean="0"/>
              <a:t>e</a:t>
            </a:r>
            <a:r>
              <a:rPr lang="en-IE" sz="4800" b="1" dirty="0" smtClean="0"/>
              <a:t> </a:t>
            </a:r>
            <a:r>
              <a:rPr lang="ro-RO" sz="4800" b="1" dirty="0" smtClean="0"/>
              <a:t>Enunțate</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255182" y="1349716"/>
            <a:ext cx="5231218" cy="4158567"/>
          </a:xfrm>
        </p:spPr>
        <p:txBody>
          <a:bodyPr/>
          <a:lstStyle/>
          <a:p>
            <a:r>
              <a:rPr lang="en-IE" b="1" i="1" dirty="0">
                <a:solidFill>
                  <a:srgbClr val="FDA81F"/>
                </a:solidFill>
                <a:latin typeface="Merriweather"/>
              </a:rPr>
              <a:t>Pune </a:t>
            </a:r>
            <a:r>
              <a:rPr lang="ro-RO" b="1" i="1" dirty="0" smtClean="0">
                <a:solidFill>
                  <a:srgbClr val="FDA81F"/>
                </a:solidFill>
                <a:latin typeface="Merriweather"/>
              </a:rPr>
              <a:t>nevoile și problemele utilizatorilor într-o singură declarație sau propoziție</a:t>
            </a:r>
          </a:p>
          <a:p>
            <a:r>
              <a:rPr lang="en-IE" b="1" dirty="0">
                <a:solidFill>
                  <a:schemeClr val="tx1">
                    <a:lumMod val="75000"/>
                    <a:lumOff val="25000"/>
                  </a:schemeClr>
                </a:solidFill>
              </a:rPr>
              <a:t>Mai </a:t>
            </a:r>
            <a:r>
              <a:rPr lang="ro-RO" b="1" dirty="0" smtClean="0">
                <a:solidFill>
                  <a:schemeClr val="tx1">
                    <a:lumMod val="75000"/>
                    <a:lumOff val="25000"/>
                  </a:schemeClr>
                </a:solidFill>
              </a:rPr>
              <a:t>întâi începe să te gândeșt</a:t>
            </a:r>
            <a:r>
              <a:rPr lang="en-IE" b="1" dirty="0" smtClean="0">
                <a:solidFill>
                  <a:schemeClr val="tx1">
                    <a:lumMod val="75000"/>
                    <a:lumOff val="25000"/>
                  </a:schemeClr>
                </a:solidFill>
              </a:rPr>
              <a:t>i….</a:t>
            </a:r>
            <a:endParaRPr lang="en-IE" b="1" dirty="0">
              <a:solidFill>
                <a:schemeClr val="tx1">
                  <a:lumMod val="75000"/>
                  <a:lumOff val="25000"/>
                </a:schemeClr>
              </a:solidFill>
            </a:endParaRPr>
          </a:p>
          <a:p>
            <a:pPr marL="342900" indent="-342900">
              <a:buFont typeface="Arial" panose="020B0604020202020204" pitchFamily="34" charset="0"/>
              <a:buChar char="•"/>
            </a:pPr>
            <a:r>
              <a:rPr lang="pt-BR" i="1" dirty="0">
                <a:latin typeface="Calibri" panose="020F0502020204030204" pitchFamily="34" charset="0"/>
                <a:cs typeface="Calibri" panose="020F0502020204030204" pitchFamily="34" charset="0"/>
              </a:rPr>
              <a:t>Care este problema sau durerea pe care o abordezi</a:t>
            </a:r>
            <a:r>
              <a:rPr lang="en-US" i="1" dirty="0" smtClean="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i="1" dirty="0">
                <a:latin typeface="Calibri" panose="020F0502020204030204" pitchFamily="34" charset="0"/>
                <a:cs typeface="Calibri" panose="020F0502020204030204" pitchFamily="34" charset="0"/>
              </a:rPr>
              <a:t>De ce au </a:t>
            </a:r>
            <a:r>
              <a:rPr lang="ro-RO" i="1" dirty="0" smtClean="0">
                <a:latin typeface="Calibri" panose="020F0502020204030204" pitchFamily="34" charset="0"/>
                <a:cs typeface="Calibri" panose="020F0502020204030204" pitchFamily="34" charset="0"/>
              </a:rPr>
              <a:t>nevoie exact utilizatorii? Ce spun ei</a:t>
            </a:r>
            <a:r>
              <a:rPr lang="en-US" i="1" dirty="0" smtClean="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i="1" dirty="0">
                <a:latin typeface="Calibri" panose="020F0502020204030204" pitchFamily="34" charset="0"/>
                <a:cs typeface="Calibri" panose="020F0502020204030204" pitchFamily="34" charset="0"/>
              </a:rPr>
              <a:t>Au </a:t>
            </a:r>
            <a:r>
              <a:rPr lang="ro-RO" i="1" dirty="0" smtClean="0">
                <a:latin typeface="Calibri" panose="020F0502020204030204" pitchFamily="34" charset="0"/>
                <a:cs typeface="Calibri" panose="020F0502020204030204" pitchFamily="34" charset="0"/>
              </a:rPr>
              <a:t>fost descoperite puncte cheie și informații</a:t>
            </a:r>
            <a:r>
              <a:rPr lang="en-US" i="1" dirty="0" smtClean="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i="1" dirty="0">
                <a:latin typeface="Calibri" panose="020F0502020204030204" pitchFamily="34" charset="0"/>
                <a:cs typeface="Calibri" panose="020F0502020204030204" pitchFamily="34" charset="0"/>
              </a:rPr>
              <a:t>Ce </a:t>
            </a:r>
            <a:r>
              <a:rPr lang="ro-RO" i="1" dirty="0" smtClean="0">
                <a:latin typeface="Calibri" panose="020F0502020204030204" pitchFamily="34" charset="0"/>
                <a:cs typeface="Calibri" panose="020F0502020204030204" pitchFamily="34" charset="0"/>
              </a:rPr>
              <a:t>îi împiedică să rezolve aceste probleme? Unde sunt obstacolele lor</a:t>
            </a:r>
            <a:r>
              <a:rPr lang="en-US" i="1" dirty="0" smtClean="0">
                <a:latin typeface="Calibri" panose="020F0502020204030204" pitchFamily="34" charset="0"/>
                <a:cs typeface="Calibri" panose="020F0502020204030204" pitchFamily="34" charset="0"/>
              </a:rPr>
              <a:t>? </a:t>
            </a:r>
            <a:endParaRPr lang="en-US"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i="1" dirty="0" smtClean="0">
                <a:latin typeface="Calibri" panose="020F0502020204030204" pitchFamily="34" charset="0"/>
                <a:cs typeface="Calibri" panose="020F0502020204030204" pitchFamily="34" charset="0"/>
              </a:rPr>
              <a:t>C</a:t>
            </a:r>
            <a:r>
              <a:rPr lang="ro-RO" i="1" dirty="0" smtClean="0">
                <a:latin typeface="Calibri" panose="020F0502020204030204" pitchFamily="34" charset="0"/>
                <a:cs typeface="Calibri" panose="020F0502020204030204" pitchFamily="34" charset="0"/>
              </a:rPr>
              <a:t>e spun, gândesc și simt</a:t>
            </a:r>
            <a:r>
              <a:rPr lang="en-US" i="1" dirty="0" smtClean="0">
                <a:latin typeface="Calibri" panose="020F0502020204030204" pitchFamily="34" charset="0"/>
                <a:cs typeface="Calibri" panose="020F0502020204030204" pitchFamily="34" charset="0"/>
              </a:rPr>
              <a:t>? </a:t>
            </a:r>
            <a:endParaRPr lang="en-IE" i="1" dirty="0">
              <a:latin typeface="Calibri" panose="020F0502020204030204" pitchFamily="34" charset="0"/>
              <a:cs typeface="Calibri" panose="020F0502020204030204" pitchFamily="34" charset="0"/>
            </a:endParaRPr>
          </a:p>
          <a:p>
            <a:pPr algn="l"/>
            <a:endParaRPr lang="en-IE" b="0" i="0" dirty="0">
              <a:solidFill>
                <a:schemeClr val="tx1">
                  <a:lumMod val="75000"/>
                  <a:lumOff val="25000"/>
                </a:schemeClr>
              </a:solidFill>
              <a:effectLst/>
              <a:latin typeface="var(--font-serif)"/>
            </a:endParaRPr>
          </a:p>
          <a:p>
            <a:endParaRPr lang="en-IE" dirty="0"/>
          </a:p>
        </p:txBody>
      </p:sp>
      <p:sp>
        <p:nvSpPr>
          <p:cNvPr id="15" name="Text Placeholder 5">
            <a:extLst>
              <a:ext uri="{FF2B5EF4-FFF2-40B4-BE49-F238E27FC236}">
                <a16:creationId xmlns:a16="http://schemas.microsoft.com/office/drawing/2014/main" xmlns="" id="{BE87B0E4-8DF7-428D-BE0C-9E9FC63FC5A2}"/>
              </a:ext>
            </a:extLst>
          </p:cNvPr>
          <p:cNvSpPr txBox="1">
            <a:spLocks/>
          </p:cNvSpPr>
          <p:nvPr/>
        </p:nvSpPr>
        <p:spPr>
          <a:xfrm>
            <a:off x="1" y="0"/>
            <a:ext cx="5661026" cy="1134824"/>
          </a:xfrm>
          <a:prstGeom prst="rect">
            <a:avLst/>
          </a:prstGeom>
          <a:solidFill>
            <a:srgbClr val="40A67A"/>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smtClean="0">
                <a:solidFill>
                  <a:schemeClr val="bg1"/>
                </a:solidFill>
              </a:rPr>
              <a:t>Problem</a:t>
            </a:r>
            <a:r>
              <a:rPr lang="ro-RO" sz="4400" b="1" dirty="0" smtClean="0">
                <a:solidFill>
                  <a:schemeClr val="bg1"/>
                </a:solidFill>
              </a:rPr>
              <a:t>e Enunțate</a:t>
            </a:r>
            <a:endParaRPr lang="en-IE" sz="4400" b="1" dirty="0">
              <a:solidFill>
                <a:schemeClr val="bg1"/>
              </a:solidFill>
            </a:endParaRPr>
          </a:p>
        </p:txBody>
      </p:sp>
      <p:pic>
        <p:nvPicPr>
          <p:cNvPr id="21" name="Picture Placeholder 20" descr="A picture containing text&#10;&#10;Description automatically generated">
            <a:extLst>
              <a:ext uri="{FF2B5EF4-FFF2-40B4-BE49-F238E27FC236}">
                <a16:creationId xmlns:a16="http://schemas.microsoft.com/office/drawing/2014/main" xmlns="" id="{61BB6043-04E9-46BA-8BC6-7C924BDFFF26}"/>
              </a:ext>
            </a:extLst>
          </p:cNvPr>
          <p:cNvPicPr>
            <a:picLocks noGrp="1" noChangeAspect="1"/>
          </p:cNvPicPr>
          <p:nvPr>
            <p:ph type="pic" sz="quarter" idx="10"/>
          </p:nvPr>
        </p:nvPicPr>
        <p:blipFill>
          <a:blip r:embed="rId2"/>
          <a:srcRect t="3927" b="3927"/>
          <a:stretch>
            <a:fillRect/>
          </a:stretch>
        </p:blipFill>
        <p:spPr>
          <a:xfrm>
            <a:off x="6544623" y="784225"/>
            <a:ext cx="3832225" cy="5289550"/>
          </a:xfrm>
        </p:spPr>
      </p:pic>
    </p:spTree>
    <p:extLst>
      <p:ext uri="{BB962C8B-B14F-4D97-AF65-F5344CB8AC3E}">
        <p14:creationId xmlns:p14="http://schemas.microsoft.com/office/powerpoint/2010/main" val="25104871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5087666" y="563517"/>
            <a:ext cx="6757004" cy="1276537"/>
          </a:xfrm>
        </p:spPr>
        <p:txBody>
          <a:bodyPr>
            <a:normAutofit fontScale="70000" lnSpcReduction="20000"/>
          </a:bodyPr>
          <a:lstStyle/>
          <a:p>
            <a:pPr marL="742950" indent="-742950">
              <a:buFont typeface="+mj-lt"/>
              <a:buAutoNum type="arabicPeriod" startAt="2"/>
            </a:pPr>
            <a:r>
              <a:rPr lang="ro-RO" sz="4400" b="1" dirty="0" smtClean="0"/>
              <a:t>Exercițiu de Definire a Problemei</a:t>
            </a:r>
          </a:p>
          <a:p>
            <a:pPr algn="ctr"/>
            <a:r>
              <a:rPr lang="ro-RO" b="1" dirty="0" smtClean="0"/>
              <a:t>Evaluează </a:t>
            </a:r>
            <a:r>
              <a:rPr lang="ro-RO" b="1" dirty="0"/>
              <a:t>feedback-ul interviului sau grupului de </a:t>
            </a:r>
            <a:r>
              <a:rPr lang="ro-RO" b="1" dirty="0" smtClean="0"/>
              <a:t>discuții...</a:t>
            </a:r>
            <a:endParaRPr lang="ro-RO" b="1" dirty="0"/>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917750" y="2359619"/>
            <a:ext cx="7096835" cy="1726247"/>
          </a:xfrm>
        </p:spPr>
        <p:txBody>
          <a:bodyPr/>
          <a:lstStyle/>
          <a:p>
            <a:pPr marL="514350" indent="-514350">
              <a:buFont typeface="+mj-lt"/>
              <a:buAutoNum type="arabicPeriod"/>
            </a:pPr>
            <a:r>
              <a:rPr lang="ro-RO" sz="2800" dirty="0" smtClean="0"/>
              <a:t>Desenează un cerc în mijlocul unei coli de hârtie A4 și notează care crezi că este principala problemă</a:t>
            </a:r>
            <a:r>
              <a:rPr lang="en-IE" sz="2800" dirty="0" smtClean="0"/>
              <a:t>.</a:t>
            </a:r>
            <a:endParaRPr lang="ro-RO" sz="2800" dirty="0" smtClean="0"/>
          </a:p>
          <a:p>
            <a:pPr marL="514350" indent="-514350">
              <a:buFont typeface="+mj-lt"/>
              <a:buAutoNum type="arabicPeriod"/>
            </a:pPr>
            <a:r>
              <a:rPr lang="ro-RO" sz="2800" dirty="0" smtClean="0"/>
              <a:t>Creează săgeți cu răspunsuri care abordează următoarele întrebări </a:t>
            </a:r>
          </a:p>
          <a:p>
            <a:pPr marL="514350" indent="-514350">
              <a:buFont typeface="+mj-lt"/>
              <a:buAutoNum type="arabicPeriod"/>
            </a:pPr>
            <a:r>
              <a:rPr lang="ro-RO" sz="2800" dirty="0" smtClean="0"/>
              <a:t>Parcurge fiecare răspuns de la interviul sau grupul de discuții și scrie răspunsurile la următoarele întrebări</a:t>
            </a:r>
            <a:r>
              <a:rPr lang="en-IE" sz="2800" dirty="0" smtClean="0"/>
              <a:t>….</a:t>
            </a:r>
            <a:endParaRPr lang="en-IE" sz="2800" dirty="0"/>
          </a:p>
          <a:p>
            <a:pPr marL="514350" indent="-514350">
              <a:buFont typeface="Wingdings" panose="05000000000000000000" pitchFamily="2" charset="2"/>
              <a:buChar char="q"/>
            </a:pPr>
            <a:endParaRPr lang="en-IE" sz="2800" dirty="0"/>
          </a:p>
        </p:txBody>
      </p:sp>
      <p:sp>
        <p:nvSpPr>
          <p:cNvPr id="3" name="Picture Placeholder 2">
            <a:extLst>
              <a:ext uri="{FF2B5EF4-FFF2-40B4-BE49-F238E27FC236}">
                <a16:creationId xmlns:a16="http://schemas.microsoft.com/office/drawing/2014/main" xmlns=""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xmlns=""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2952389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5087666" y="331505"/>
            <a:ext cx="6757004" cy="1276537"/>
          </a:xfrm>
        </p:spPr>
        <p:txBody>
          <a:bodyPr>
            <a:normAutofit fontScale="55000" lnSpcReduction="20000"/>
          </a:bodyPr>
          <a:lstStyle/>
          <a:p>
            <a:pPr marL="742950" indent="-742950">
              <a:buFont typeface="+mj-lt"/>
              <a:buAutoNum type="arabicPeriod" startAt="2"/>
            </a:pPr>
            <a:r>
              <a:rPr lang="ro-RO" sz="5400" b="1" dirty="0"/>
              <a:t>Exercițiu de Definire a Problemei</a:t>
            </a:r>
          </a:p>
          <a:p>
            <a:pPr algn="ctr"/>
            <a:r>
              <a:rPr lang="ro-RO" sz="4500" b="1" dirty="0"/>
              <a:t>Evaluează feedback-ul interviului sau grupului de discuții...</a:t>
            </a:r>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5321582" y="1608042"/>
            <a:ext cx="6990920" cy="1726247"/>
          </a:xfrm>
        </p:spPr>
        <p:txBody>
          <a:bodyPr/>
          <a:lstStyle/>
          <a:p>
            <a:pPr marL="457200" indent="-457200">
              <a:spcBef>
                <a:spcPts val="0"/>
              </a:spcBef>
              <a:buFont typeface="Arial" panose="020B0604020202020204" pitchFamily="34" charset="0"/>
              <a:buChar char="•"/>
            </a:pPr>
            <a:r>
              <a:rPr lang="it-IT" sz="2800" dirty="0"/>
              <a:t>Notează primele 5 probleme și soluțiile </a:t>
            </a:r>
            <a:r>
              <a:rPr lang="it-IT" sz="2800" dirty="0" smtClean="0"/>
              <a:t>posibile</a:t>
            </a:r>
            <a:r>
              <a:rPr lang="en-IE" sz="2800" dirty="0" smtClean="0"/>
              <a:t>?</a:t>
            </a:r>
          </a:p>
          <a:p>
            <a:pPr marL="457200" indent="-457200">
              <a:spcBef>
                <a:spcPts val="0"/>
              </a:spcBef>
              <a:buFont typeface="Arial" panose="020B0604020202020204" pitchFamily="34" charset="0"/>
              <a:buChar char="•"/>
            </a:pPr>
            <a:r>
              <a:rPr lang="en-IE" sz="2800" dirty="0"/>
              <a:t>Cum se </a:t>
            </a:r>
            <a:r>
              <a:rPr lang="en-IE" sz="2800" dirty="0" err="1"/>
              <a:t>simt</a:t>
            </a:r>
            <a:r>
              <a:rPr lang="en-IE" sz="2800" dirty="0"/>
              <a:t>? Ce i-</a:t>
            </a:r>
            <a:r>
              <a:rPr lang="en-IE" sz="2800" dirty="0" err="1"/>
              <a:t>ar</a:t>
            </a:r>
            <a:r>
              <a:rPr lang="en-IE" sz="2800" dirty="0"/>
              <a:t> face </a:t>
            </a:r>
            <a:r>
              <a:rPr lang="en-IE" sz="2800" dirty="0" err="1"/>
              <a:t>să</a:t>
            </a:r>
            <a:r>
              <a:rPr lang="en-IE" sz="2800" dirty="0"/>
              <a:t> se </a:t>
            </a:r>
            <a:r>
              <a:rPr lang="en-IE" sz="2800" dirty="0" err="1"/>
              <a:t>simtă</a:t>
            </a:r>
            <a:r>
              <a:rPr lang="en-IE" sz="2800" dirty="0"/>
              <a:t> </a:t>
            </a:r>
            <a:r>
              <a:rPr lang="en-IE" sz="2800" dirty="0" err="1"/>
              <a:t>fericiți</a:t>
            </a:r>
            <a:r>
              <a:rPr lang="en-IE" sz="2800" dirty="0"/>
              <a:t>, </a:t>
            </a:r>
            <a:r>
              <a:rPr lang="en-IE" sz="2800" dirty="0" err="1"/>
              <a:t>ușurați</a:t>
            </a:r>
            <a:r>
              <a:rPr lang="en-IE" sz="2800" dirty="0"/>
              <a:t>, </a:t>
            </a:r>
            <a:r>
              <a:rPr lang="en-IE" sz="2800" dirty="0" err="1"/>
              <a:t>mulțumiți</a:t>
            </a:r>
            <a:r>
              <a:rPr lang="en-IE" sz="2800" dirty="0" smtClean="0"/>
              <a:t>?</a:t>
            </a:r>
            <a:endParaRPr lang="ro-RO" sz="2800" dirty="0" smtClean="0"/>
          </a:p>
          <a:p>
            <a:pPr marL="457200" indent="-457200">
              <a:spcBef>
                <a:spcPts val="0"/>
              </a:spcBef>
              <a:buFont typeface="Arial" panose="020B0604020202020204" pitchFamily="34" charset="0"/>
              <a:buChar char="•"/>
            </a:pPr>
            <a:r>
              <a:rPr lang="it-IT" sz="2800" dirty="0"/>
              <a:t>Ce trebuie să schimbi? Cum o vei schimba</a:t>
            </a:r>
            <a:r>
              <a:rPr lang="it-IT" sz="2800" dirty="0" smtClean="0"/>
              <a:t>?</a:t>
            </a:r>
            <a:endParaRPr lang="ro-RO" sz="2800" dirty="0" smtClean="0"/>
          </a:p>
          <a:p>
            <a:pPr marL="457200" indent="-457200">
              <a:spcBef>
                <a:spcPts val="0"/>
              </a:spcBef>
              <a:buFont typeface="Arial" panose="020B0604020202020204" pitchFamily="34" charset="0"/>
              <a:buChar char="•"/>
            </a:pPr>
            <a:r>
              <a:rPr lang="fr-FR" sz="2800" dirty="0"/>
              <a:t>Ce a </a:t>
            </a:r>
            <a:r>
              <a:rPr lang="fr-FR" sz="2800" dirty="0" err="1"/>
              <a:t>fost</a:t>
            </a:r>
            <a:r>
              <a:rPr lang="fr-FR" sz="2800" dirty="0"/>
              <a:t> </a:t>
            </a:r>
            <a:r>
              <a:rPr lang="fr-FR" sz="2800" dirty="0" err="1"/>
              <a:t>interesant</a:t>
            </a:r>
            <a:r>
              <a:rPr lang="fr-FR" sz="2800" dirty="0"/>
              <a:t>? Ce </a:t>
            </a:r>
            <a:r>
              <a:rPr lang="fr-FR" sz="2800" dirty="0" err="1"/>
              <a:t>lipseste</a:t>
            </a:r>
            <a:r>
              <a:rPr lang="fr-FR" sz="2800" dirty="0"/>
              <a:t>? Care </a:t>
            </a:r>
            <a:r>
              <a:rPr lang="fr-FR" sz="2800" dirty="0" err="1"/>
              <a:t>sunt</a:t>
            </a:r>
            <a:r>
              <a:rPr lang="fr-FR" sz="2800" dirty="0"/>
              <a:t> </a:t>
            </a:r>
            <a:r>
              <a:rPr lang="fr-FR" sz="2800" dirty="0" err="1"/>
              <a:t>oportunitățile</a:t>
            </a:r>
            <a:r>
              <a:rPr lang="fr-FR" sz="2800" dirty="0" smtClean="0"/>
              <a:t>?</a:t>
            </a:r>
            <a:endParaRPr lang="ro-RO" sz="2800" dirty="0" smtClean="0"/>
          </a:p>
          <a:p>
            <a:pPr marL="457200" indent="-457200">
              <a:spcBef>
                <a:spcPts val="0"/>
              </a:spcBef>
              <a:buFont typeface="Arial" panose="020B0604020202020204" pitchFamily="34" charset="0"/>
              <a:buChar char="•"/>
            </a:pPr>
            <a:r>
              <a:rPr lang="en-IE" sz="2800" dirty="0" err="1"/>
              <a:t>Alege</a:t>
            </a:r>
            <a:r>
              <a:rPr lang="en-IE" sz="2800" dirty="0"/>
              <a:t> </a:t>
            </a:r>
            <a:r>
              <a:rPr lang="en-IE" sz="2800" dirty="0" err="1"/>
              <a:t>principalele</a:t>
            </a:r>
            <a:r>
              <a:rPr lang="en-IE" sz="2800" dirty="0"/>
              <a:t> </a:t>
            </a:r>
            <a:r>
              <a:rPr lang="en-IE" sz="2800" dirty="0" err="1"/>
              <a:t>puncte</a:t>
            </a:r>
            <a:r>
              <a:rPr lang="en-IE" sz="2800" dirty="0"/>
              <a:t> </a:t>
            </a:r>
            <a:r>
              <a:rPr lang="en-IE" sz="2800" dirty="0" err="1"/>
              <a:t>și</a:t>
            </a:r>
            <a:r>
              <a:rPr lang="en-IE" sz="2800" dirty="0"/>
              <a:t> </a:t>
            </a:r>
            <a:r>
              <a:rPr lang="en-IE" sz="2800" dirty="0" err="1"/>
              <a:t>problema</a:t>
            </a:r>
            <a:r>
              <a:rPr lang="en-IE" sz="2800" dirty="0"/>
              <a:t> </a:t>
            </a:r>
            <a:r>
              <a:rPr lang="en-IE" sz="2800" dirty="0" err="1"/>
              <a:t>și</a:t>
            </a:r>
            <a:r>
              <a:rPr lang="en-IE" sz="2800" dirty="0"/>
              <a:t> </a:t>
            </a:r>
            <a:r>
              <a:rPr lang="en-IE" sz="2800" dirty="0" err="1"/>
              <a:t>introdu</a:t>
            </a:r>
            <a:r>
              <a:rPr lang="en-IE" sz="2800" dirty="0"/>
              <a:t>-le </a:t>
            </a:r>
            <a:r>
              <a:rPr lang="en-IE" sz="2800" dirty="0" err="1"/>
              <a:t>în</a:t>
            </a:r>
            <a:r>
              <a:rPr lang="en-IE" sz="2800" dirty="0"/>
              <a:t> </a:t>
            </a:r>
            <a:r>
              <a:rPr lang="en-IE" sz="2800" dirty="0" err="1"/>
              <a:t>cerc</a:t>
            </a:r>
            <a:r>
              <a:rPr lang="en-IE" sz="2800" dirty="0"/>
              <a:t>, </a:t>
            </a:r>
            <a:r>
              <a:rPr lang="en-IE" sz="2800" dirty="0" err="1"/>
              <a:t>acestea</a:t>
            </a:r>
            <a:r>
              <a:rPr lang="en-IE" sz="2800" dirty="0"/>
              <a:t> </a:t>
            </a:r>
            <a:r>
              <a:rPr lang="en-IE" sz="2800" dirty="0" err="1"/>
              <a:t>sunt</a:t>
            </a:r>
            <a:r>
              <a:rPr lang="en-IE" sz="2800" dirty="0"/>
              <a:t> </a:t>
            </a:r>
            <a:r>
              <a:rPr lang="en-IE" sz="2800" dirty="0" err="1"/>
              <a:t>cuvintele</a:t>
            </a:r>
            <a:r>
              <a:rPr lang="en-IE" sz="2800" dirty="0"/>
              <a:t> </a:t>
            </a:r>
            <a:r>
              <a:rPr lang="en-IE" sz="2800" dirty="0" err="1"/>
              <a:t>pe</a:t>
            </a:r>
            <a:r>
              <a:rPr lang="en-IE" sz="2800" dirty="0"/>
              <a:t> care le </a:t>
            </a:r>
            <a:r>
              <a:rPr lang="en-IE" sz="2800" dirty="0" err="1"/>
              <a:t>vei</a:t>
            </a:r>
            <a:r>
              <a:rPr lang="en-IE" sz="2800" dirty="0"/>
              <a:t> </a:t>
            </a:r>
            <a:r>
              <a:rPr lang="en-IE" sz="2800" dirty="0" err="1"/>
              <a:t>lua</a:t>
            </a:r>
            <a:r>
              <a:rPr lang="en-IE" sz="2800" dirty="0"/>
              <a:t> </a:t>
            </a:r>
            <a:r>
              <a:rPr lang="en-IE" sz="2800" dirty="0" err="1"/>
              <a:t>în</a:t>
            </a:r>
            <a:r>
              <a:rPr lang="en-IE" sz="2800" dirty="0"/>
              <a:t> </a:t>
            </a:r>
            <a:r>
              <a:rPr lang="en-IE" sz="2800" dirty="0" err="1"/>
              <a:t>considerare</a:t>
            </a:r>
            <a:r>
              <a:rPr lang="en-IE" sz="2800" dirty="0"/>
              <a:t> </a:t>
            </a:r>
            <a:r>
              <a:rPr lang="en-IE" sz="2800" dirty="0" err="1"/>
              <a:t>pentru</a:t>
            </a:r>
            <a:r>
              <a:rPr lang="en-IE" sz="2800" dirty="0"/>
              <a:t> </a:t>
            </a:r>
            <a:r>
              <a:rPr lang="en-IE" sz="2800" dirty="0" err="1"/>
              <a:t>enunțarea</a:t>
            </a:r>
            <a:r>
              <a:rPr lang="en-IE" sz="2800" dirty="0"/>
              <a:t> </a:t>
            </a:r>
            <a:r>
              <a:rPr lang="en-IE" sz="2800" dirty="0" err="1"/>
              <a:t>problemei</a:t>
            </a:r>
            <a:endParaRPr lang="en-IE" sz="2800" dirty="0"/>
          </a:p>
        </p:txBody>
      </p:sp>
      <p:sp>
        <p:nvSpPr>
          <p:cNvPr id="3" name="Picture Placeholder 2">
            <a:extLst>
              <a:ext uri="{FF2B5EF4-FFF2-40B4-BE49-F238E27FC236}">
                <a16:creationId xmlns:a16="http://schemas.microsoft.com/office/drawing/2014/main" xmlns=""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xmlns=""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013667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5087666" y="331505"/>
            <a:ext cx="6757004" cy="1276537"/>
          </a:xfrm>
        </p:spPr>
        <p:txBody>
          <a:bodyPr>
            <a:normAutofit fontScale="62500" lnSpcReduction="20000"/>
          </a:bodyPr>
          <a:lstStyle/>
          <a:p>
            <a:pPr marL="742950" indent="-742950">
              <a:buFont typeface="+mj-lt"/>
              <a:buAutoNum type="arabicPeriod" startAt="2"/>
            </a:pPr>
            <a:r>
              <a:rPr lang="ro-RO" sz="4800" b="1" dirty="0"/>
              <a:t>Exercițiu de Definire a Problemei</a:t>
            </a:r>
          </a:p>
          <a:p>
            <a:pPr algn="ctr"/>
            <a:r>
              <a:rPr lang="ro-RO" sz="4400" b="1" dirty="0"/>
              <a:t>Evaluează feedback-ul interviului sau grupului de discuții...</a:t>
            </a:r>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981434" y="1895121"/>
            <a:ext cx="7055892" cy="1726247"/>
          </a:xfrm>
        </p:spPr>
        <p:txBody>
          <a:bodyPr/>
          <a:lstStyle/>
          <a:p>
            <a:pPr marL="514350" indent="-514350">
              <a:buFont typeface="+mj-lt"/>
              <a:buAutoNum type="arabicPeriod"/>
            </a:pPr>
            <a:r>
              <a:rPr lang="ro-RO" sz="2800" dirty="0" smtClean="0"/>
              <a:t>Rezumă constatările făcându-le clare și scurte</a:t>
            </a:r>
          </a:p>
          <a:p>
            <a:pPr marL="514350" indent="-514350">
              <a:buFont typeface="+mj-lt"/>
              <a:buAutoNum type="arabicPeriod"/>
            </a:pPr>
            <a:r>
              <a:rPr lang="ro-RO" sz="2800" dirty="0" smtClean="0"/>
              <a:t>Evidențiază principalele puncte de problemă și pune-le în cerc în mijlocul paginii; acestea sunt cuvintele pe care le vei lua în considerare pentru enunțarea problemei</a:t>
            </a:r>
            <a:r>
              <a:rPr lang="en-IE" sz="2800" dirty="0" smtClean="0"/>
              <a:t>.</a:t>
            </a:r>
            <a:endParaRPr lang="ro-RO" sz="2800" dirty="0" smtClean="0"/>
          </a:p>
          <a:p>
            <a:pPr marL="514350" indent="-514350">
              <a:buFont typeface="+mj-lt"/>
              <a:buAutoNum type="arabicPeriod"/>
            </a:pPr>
            <a:r>
              <a:rPr lang="ro-RO" sz="2800" b="1" dirty="0" smtClean="0"/>
              <a:t>Care este misiunea sau problema ta? Apoi restrânge din nou constatările la o problemă principală sau o propoziție/ declarație</a:t>
            </a:r>
            <a:r>
              <a:rPr lang="en-IE" sz="2800" b="1" dirty="0" smtClean="0"/>
              <a:t>...</a:t>
            </a:r>
            <a:r>
              <a:rPr lang="ro-RO" sz="2800" b="1" dirty="0" smtClean="0"/>
              <a:t>gândește-te la asta ca la o declarație de misiune</a:t>
            </a:r>
            <a:r>
              <a:rPr lang="en-IE" sz="2800" b="1" dirty="0" smtClean="0"/>
              <a:t>!</a:t>
            </a:r>
            <a:endParaRPr lang="en-IE" sz="2800" dirty="0"/>
          </a:p>
        </p:txBody>
      </p:sp>
      <p:sp>
        <p:nvSpPr>
          <p:cNvPr id="3" name="Picture Placeholder 2">
            <a:extLst>
              <a:ext uri="{FF2B5EF4-FFF2-40B4-BE49-F238E27FC236}">
                <a16:creationId xmlns:a16="http://schemas.microsoft.com/office/drawing/2014/main" xmlns="" id="{135BE809-363B-485F-80CA-4DB93152AF91}"/>
              </a:ext>
            </a:extLst>
          </p:cNvPr>
          <p:cNvSpPr>
            <a:spLocks noGrp="1"/>
          </p:cNvSpPr>
          <p:nvPr>
            <p:ph type="pic" sz="quarter" idx="10"/>
          </p:nvPr>
        </p:nvSpPr>
        <p:spPr/>
      </p:sp>
      <p:pic>
        <p:nvPicPr>
          <p:cNvPr id="10" name="Picture Placeholder 10" descr="A person writing on a paper&#10;&#10;Description automatically generated with low confidence">
            <a:extLst>
              <a:ext uri="{FF2B5EF4-FFF2-40B4-BE49-F238E27FC236}">
                <a16:creationId xmlns:a16="http://schemas.microsoft.com/office/drawing/2014/main" xmlns="" id="{7807BC36-E48E-449A-9E96-6094A77F5D6E}"/>
              </a:ext>
            </a:extLst>
          </p:cNvPr>
          <p:cNvPicPr>
            <a:picLocks noChangeAspect="1"/>
          </p:cNvPicPr>
          <p:nvPr/>
        </p:nvPicPr>
        <p:blipFill>
          <a:blip r:embed="rId2"/>
          <a:srcRect l="10098" r="10098"/>
          <a:stretch>
            <a:fillRect/>
          </a:stretch>
        </p:blipFill>
        <p:spPr>
          <a:xfrm>
            <a:off x="0" y="0"/>
            <a:ext cx="4754563" cy="4473575"/>
          </a:xfrm>
          <a:prstGeom prst="rect">
            <a:avLst/>
          </a:prstGeom>
        </p:spPr>
      </p:pic>
    </p:spTree>
    <p:extLst>
      <p:ext uri="{BB962C8B-B14F-4D97-AF65-F5344CB8AC3E}">
        <p14:creationId xmlns:p14="http://schemas.microsoft.com/office/powerpoint/2010/main" val="3435062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ro-RO" sz="3600" dirty="0" smtClean="0">
                <a:solidFill>
                  <a:srgbClr val="A6377D"/>
                </a:solidFill>
                <a:latin typeface="Cooper Black" panose="0208090404030B020404" pitchFamily="18" charset="0"/>
              </a:rPr>
              <a:t>EXEMPLE YDSI</a:t>
            </a:r>
            <a:r>
              <a:rPr lang="ro-RO" dirty="0" smtClean="0">
                <a:solidFill>
                  <a:srgbClr val="A6377D"/>
                </a:solidFill>
                <a:latin typeface="Cooper Black" panose="0208090404030B020404" pitchFamily="18" charset="0"/>
              </a:rPr>
              <a:t> - </a:t>
            </a:r>
            <a:r>
              <a:rPr lang="ro-RO" dirty="0" smtClean="0">
                <a:solidFill>
                  <a:srgbClr val="A6377D"/>
                </a:solidFill>
                <a:latin typeface="Cooper Black" panose="0208090404030B020404" pitchFamily="18" charset="0"/>
                <a:hlinkClick r:id="rId2">
                  <a:extLst>
                    <a:ext uri="{A12FA001-AC4F-418D-AE19-62706E023703}">
                      <ahyp:hlinkClr xmlns:ahyp="http://schemas.microsoft.com/office/drawing/2018/hyperlinkcolor" xmlns="" val="tx"/>
                    </a:ext>
                  </a:extLst>
                </a:hlinkClick>
              </a:rPr>
              <a:t>ROOTED</a:t>
            </a:r>
            <a:endParaRPr lang="ro-RO" b="1" i="0" dirty="0" smtClean="0">
              <a:solidFill>
                <a:srgbClr val="A6377D"/>
              </a:solidFill>
              <a:effectLst/>
            </a:endParaRPr>
          </a:p>
          <a:p>
            <a:pPr>
              <a:spcBef>
                <a:spcPts val="0"/>
              </a:spcBef>
            </a:pPr>
            <a:r>
              <a:rPr lang="ro-RO" sz="2400" dirty="0" smtClean="0">
                <a:solidFill>
                  <a:schemeClr val="tx1">
                    <a:lumMod val="75000"/>
                    <a:lumOff val="25000"/>
                  </a:schemeClr>
                </a:solidFill>
              </a:rPr>
              <a:t>JoAnna Haugen, Slovenia</a:t>
            </a:r>
          </a:p>
          <a:p>
            <a:pPr>
              <a:spcBef>
                <a:spcPts val="0"/>
              </a:spcBef>
            </a:pPr>
            <a:r>
              <a:rPr lang="it-IT" sz="2400" b="1" dirty="0">
                <a:solidFill>
                  <a:srgbClr val="A6377D"/>
                </a:solidFill>
              </a:rPr>
              <a:t>Platforma de soluții la </a:t>
            </a:r>
            <a:r>
              <a:rPr lang="it-IT" sz="2400" b="1" dirty="0" smtClean="0">
                <a:solidFill>
                  <a:srgbClr val="A6377D"/>
                </a:solidFill>
              </a:rPr>
              <a:t>intersecția</a:t>
            </a:r>
            <a:r>
              <a:rPr lang="ro-RO" sz="2400" b="1" dirty="0" smtClean="0">
                <a:solidFill>
                  <a:srgbClr val="A6377D"/>
                </a:solidFill>
              </a:rPr>
              <a:t> dintre</a:t>
            </a:r>
            <a:endParaRPr lang="it-IT" sz="2400" b="1" dirty="0">
              <a:solidFill>
                <a:srgbClr val="A6377D"/>
              </a:solidFill>
            </a:endParaRPr>
          </a:p>
          <a:p>
            <a:pPr>
              <a:spcBef>
                <a:spcPts val="0"/>
              </a:spcBef>
            </a:pPr>
            <a:r>
              <a:rPr lang="it-IT" sz="2400" b="1" dirty="0">
                <a:solidFill>
                  <a:srgbClr val="A6377D"/>
                </a:solidFill>
              </a:rPr>
              <a:t>turism durabil, </a:t>
            </a:r>
            <a:r>
              <a:rPr lang="it-IT" sz="2400" b="1" dirty="0" smtClean="0">
                <a:solidFill>
                  <a:srgbClr val="A6377D"/>
                </a:solidFill>
              </a:rPr>
              <a:t>povestiri</a:t>
            </a:r>
            <a:r>
              <a:rPr lang="ro-RO" sz="2400" b="1" dirty="0" smtClean="0">
                <a:solidFill>
                  <a:srgbClr val="A6377D"/>
                </a:solidFill>
              </a:rPr>
              <a:t> </a:t>
            </a:r>
            <a:r>
              <a:rPr lang="it-IT" sz="2400" b="1" dirty="0" smtClean="0">
                <a:solidFill>
                  <a:srgbClr val="A6377D"/>
                </a:solidFill>
              </a:rPr>
              <a:t>și </a:t>
            </a:r>
            <a:r>
              <a:rPr lang="it-IT" sz="2400" b="1" dirty="0">
                <a:solidFill>
                  <a:srgbClr val="A6377D"/>
                </a:solidFill>
              </a:rPr>
              <a:t>impact social.</a:t>
            </a:r>
            <a:endParaRPr lang="ro-RO" sz="1200" b="1" i="0" dirty="0">
              <a:solidFill>
                <a:srgbClr val="A6377D"/>
              </a:solidFill>
              <a:effectLst/>
              <a:latin typeface="Montserrat"/>
            </a:endParaRPr>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363694" y="1186864"/>
            <a:ext cx="4025705" cy="4067523"/>
          </a:xfrm>
        </p:spPr>
        <p:txBody>
          <a:bodyPr>
            <a:normAutofit/>
          </a:bodyPr>
          <a:lstStyle/>
          <a:p>
            <a:pPr>
              <a:spcBef>
                <a:spcPts val="0"/>
              </a:spcBef>
            </a:pPr>
            <a:r>
              <a:rPr lang="ro-RO" sz="2400" i="0" dirty="0" smtClean="0"/>
              <a:t>„Misiunea mea prin Rooted este să documentez, să susțin, să sărbătoresc și să împărtășesc în mod responsabil inițiative durabile legate de călătorii care să acorde prioritate comunităților locale și planetei - și să-i ajut și pe alții să facă același lucru...” </a:t>
            </a:r>
            <a:r>
              <a:rPr lang="ro-RO" sz="2400" b="0" i="0" dirty="0" smtClean="0">
                <a:effectLst/>
              </a:rPr>
              <a:t> </a:t>
            </a:r>
            <a:endParaRPr lang="ro-RO" sz="2400" dirty="0"/>
          </a:p>
        </p:txBody>
      </p:sp>
      <p:pic>
        <p:nvPicPr>
          <p:cNvPr id="6" name="Picture 5" descr="A person wearing a purple jacket&#10;&#10;Description automatically generated with low confidence">
            <a:extLst>
              <a:ext uri="{FF2B5EF4-FFF2-40B4-BE49-F238E27FC236}">
                <a16:creationId xmlns:a16="http://schemas.microsoft.com/office/drawing/2014/main" xmlns="" id="{FEB48E5B-5847-44D2-9B61-3AD52DC6F87A}"/>
              </a:ext>
            </a:extLst>
          </p:cNvPr>
          <p:cNvPicPr>
            <a:picLocks noChangeAspect="1"/>
          </p:cNvPicPr>
          <p:nvPr/>
        </p:nvPicPr>
        <p:blipFill>
          <a:blip r:embed="rId3"/>
          <a:stretch>
            <a:fillRect/>
          </a:stretch>
        </p:blipFill>
        <p:spPr>
          <a:xfrm>
            <a:off x="685658" y="2230958"/>
            <a:ext cx="4025705" cy="4228047"/>
          </a:xfrm>
          <a:prstGeom prst="teardrop">
            <a:avLst/>
          </a:prstGeom>
        </p:spPr>
      </p:pic>
    </p:spTree>
    <p:extLst>
      <p:ext uri="{BB962C8B-B14F-4D97-AF65-F5344CB8AC3E}">
        <p14:creationId xmlns:p14="http://schemas.microsoft.com/office/powerpoint/2010/main" val="4484272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825741"/>
            <a:ext cx="7766627" cy="5206518"/>
          </a:xfrm>
        </p:spPr>
        <p:txBody>
          <a:bodyPr/>
          <a:lstStyle/>
          <a:p>
            <a:pPr>
              <a:lnSpc>
                <a:spcPct val="100000"/>
              </a:lnSpc>
              <a:spcBef>
                <a:spcPts val="0"/>
              </a:spcBef>
            </a:pPr>
            <a:r>
              <a:rPr lang="ro-RO" b="1" dirty="0" smtClean="0">
                <a:solidFill>
                  <a:srgbClr val="389DAE"/>
                </a:solidFill>
                <a:effectLst/>
              </a:rPr>
              <a:t>Q1</a:t>
            </a:r>
            <a:r>
              <a:rPr lang="ro-RO" b="1" i="1" dirty="0" smtClean="0">
                <a:solidFill>
                  <a:srgbClr val="389DAE"/>
                </a:solidFill>
                <a:effectLst/>
              </a:rPr>
              <a:t> </a:t>
            </a:r>
            <a:r>
              <a:rPr lang="ro-RO" i="1" dirty="0" smtClean="0">
                <a:solidFill>
                  <a:srgbClr val="E48E02"/>
                </a:solidFill>
                <a:effectLst/>
              </a:rPr>
              <a:t>Cum ți-a venit ideea?</a:t>
            </a:r>
          </a:p>
          <a:p>
            <a:pPr>
              <a:lnSpc>
                <a:spcPct val="100000"/>
              </a:lnSpc>
              <a:spcBef>
                <a:spcPts val="0"/>
              </a:spcBef>
            </a:pPr>
            <a:endParaRPr lang="ro-RO" i="1" dirty="0" smtClean="0">
              <a:solidFill>
                <a:srgbClr val="E48E02"/>
              </a:solidFill>
            </a:endParaRPr>
          </a:p>
          <a:p>
            <a:pPr>
              <a:lnSpc>
                <a:spcPct val="100000"/>
              </a:lnSpc>
              <a:spcBef>
                <a:spcPts val="0"/>
              </a:spcBef>
            </a:pPr>
            <a:r>
              <a:rPr lang="ro-RO" dirty="0">
                <a:solidFill>
                  <a:srgbClr val="666666"/>
                </a:solidFill>
              </a:rPr>
              <a:t>Propriile mele observații și experiențe au fost impulsul din spatele Rooted. În urmă cu mai bine de 15 ani, am </a:t>
            </a:r>
            <a:r>
              <a:rPr lang="ro-RO" dirty="0" smtClean="0">
                <a:solidFill>
                  <a:srgbClr val="666666"/>
                </a:solidFill>
              </a:rPr>
              <a:t>fost voluntar </a:t>
            </a:r>
            <a:r>
              <a:rPr lang="ro-RO" dirty="0">
                <a:solidFill>
                  <a:srgbClr val="666666"/>
                </a:solidFill>
              </a:rPr>
              <a:t>al Corpului Păcii din SUA în Kenya rurală și, în numeroase ocazii, am văzut oamenii din propriul </a:t>
            </a:r>
            <a:r>
              <a:rPr lang="ro-RO" dirty="0" smtClean="0">
                <a:solidFill>
                  <a:srgbClr val="666666"/>
                </a:solidFill>
              </a:rPr>
              <a:t>meu </a:t>
            </a:r>
            <a:r>
              <a:rPr lang="ro-RO" dirty="0">
                <a:solidFill>
                  <a:srgbClr val="666666"/>
                </a:solidFill>
              </a:rPr>
              <a:t>venind cu soluții creative la problemele pe care le-au întâmpinat. Ideea că soluțiile născute la nivel local sunt adesea cele mai bune mi-a rămas întotdeauna. Cu toate acestea, majoritatea oamenilor nu știu despre aceste soluții creative, </a:t>
            </a:r>
            <a:r>
              <a:rPr lang="ro-RO" dirty="0" smtClean="0">
                <a:solidFill>
                  <a:srgbClr val="666666"/>
                </a:solidFill>
              </a:rPr>
              <a:t>gândite </a:t>
            </a:r>
            <a:r>
              <a:rPr lang="ro-RO" dirty="0">
                <a:solidFill>
                  <a:srgbClr val="666666"/>
                </a:solidFill>
              </a:rPr>
              <a:t>local, </a:t>
            </a:r>
            <a:r>
              <a:rPr lang="ro-RO" dirty="0" smtClean="0">
                <a:solidFill>
                  <a:srgbClr val="666666"/>
                </a:solidFill>
              </a:rPr>
              <a:t>pentru </a:t>
            </a:r>
            <a:r>
              <a:rPr lang="ro-RO" dirty="0">
                <a:solidFill>
                  <a:srgbClr val="666666"/>
                </a:solidFill>
              </a:rPr>
              <a:t>unele dintre cele mai urgente probleme din lume, deoarece nu au expunere, bugete mari de marketing etc. Scopul este rezolvarea problemei.</a:t>
            </a:r>
            <a:endParaRPr lang="ro-RO" dirty="0"/>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286500"/>
          </a:xfrm>
        </p:spPr>
        <p:txBody>
          <a:bodyPr>
            <a:normAutofit fontScale="92500" lnSpcReduction="10000"/>
          </a:bodyPr>
          <a:lstStyle/>
          <a:p>
            <a:r>
              <a:rPr lang="ro-RO" b="1" dirty="0" smtClean="0">
                <a:solidFill>
                  <a:schemeClr val="tx1">
                    <a:lumMod val="75000"/>
                    <a:lumOff val="25000"/>
                  </a:schemeClr>
                </a:solidFill>
              </a:rPr>
              <a:t>Interviu cu un  Tânăr </a:t>
            </a:r>
            <a:r>
              <a:rPr lang="ro-RO" b="1" dirty="0">
                <a:solidFill>
                  <a:schemeClr val="tx1">
                    <a:lumMod val="75000"/>
                    <a:lumOff val="25000"/>
                  </a:schemeClr>
                </a:solidFill>
              </a:rPr>
              <a:t>Inovator Social Digital </a:t>
            </a:r>
            <a:r>
              <a:rPr lang="ro-RO" b="1" dirty="0" smtClean="0">
                <a:solidFill>
                  <a:schemeClr val="tx1">
                    <a:lumMod val="75000"/>
                    <a:lumOff val="25000"/>
                  </a:schemeClr>
                </a:solidFill>
              </a:rPr>
              <a:t> </a:t>
            </a: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r>
              <a:rPr lang="ro-RO" sz="2800" dirty="0" smtClean="0">
                <a:solidFill>
                  <a:schemeClr val="tx1">
                    <a:lumMod val="75000"/>
                    <a:lumOff val="25000"/>
                  </a:schemeClr>
                </a:solidFill>
              </a:rPr>
              <a:t>JoAnna Haugen, Rooted</a:t>
            </a:r>
          </a:p>
          <a:p>
            <a:pPr>
              <a:spcBef>
                <a:spcPts val="0"/>
              </a:spcBef>
            </a:pPr>
            <a:endParaRPr lang="ro-RO" sz="2800" dirty="0" smtClean="0">
              <a:solidFill>
                <a:schemeClr val="tx1">
                  <a:lumMod val="75000"/>
                  <a:lumOff val="25000"/>
                </a:schemeClr>
              </a:solidFill>
            </a:endParaRPr>
          </a:p>
          <a:p>
            <a:pPr>
              <a:spcBef>
                <a:spcPts val="0"/>
              </a:spcBef>
            </a:pPr>
            <a:r>
              <a:rPr lang="ro-RO" sz="2400" b="1" dirty="0" smtClean="0">
                <a:hlinkClick r:id="rId2">
                  <a:extLst>
                    <a:ext uri="{A12FA001-AC4F-418D-AE19-62706E023703}">
                      <ahyp:hlinkClr xmlns:ahyp="http://schemas.microsoft.com/office/drawing/2018/hyperlinkcolor" xmlns="" val="tx"/>
                    </a:ext>
                  </a:extLst>
                </a:hlinkClick>
              </a:rPr>
              <a:t>Interviu Complet</a:t>
            </a:r>
            <a:endParaRPr lang="ro-RO" sz="2400" b="1" dirty="0"/>
          </a:p>
        </p:txBody>
      </p:sp>
      <p:pic>
        <p:nvPicPr>
          <p:cNvPr id="8" name="Picture 7" descr="A person wearing a purple jacket&#10;&#10;Description automatically generated with low confidence">
            <a:extLst>
              <a:ext uri="{FF2B5EF4-FFF2-40B4-BE49-F238E27FC236}">
                <a16:creationId xmlns:a16="http://schemas.microsoft.com/office/drawing/2014/main" xmlns="" id="{43164DB7-8A94-43E1-87B2-32F25DFE2251}"/>
              </a:ext>
            </a:extLst>
          </p:cNvPr>
          <p:cNvPicPr>
            <a:picLocks noChangeAspect="1"/>
          </p:cNvPicPr>
          <p:nvPr/>
        </p:nvPicPr>
        <p:blipFill>
          <a:blip r:embed="rId3"/>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5107547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1651482"/>
            <a:ext cx="7766627" cy="5206518"/>
          </a:xfrm>
        </p:spPr>
        <p:txBody>
          <a:bodyPr/>
          <a:lstStyle/>
          <a:p>
            <a:pPr>
              <a:lnSpc>
                <a:spcPct val="100000"/>
              </a:lnSpc>
              <a:spcBef>
                <a:spcPts val="0"/>
              </a:spcBef>
            </a:pPr>
            <a:r>
              <a:rPr lang="ro-RO" b="1" dirty="0" smtClean="0">
                <a:solidFill>
                  <a:srgbClr val="389DAE"/>
                </a:solidFill>
                <a:effectLst/>
              </a:rPr>
              <a:t>Q2</a:t>
            </a:r>
            <a:r>
              <a:rPr lang="ro-RO" b="1" i="1" dirty="0" smtClean="0">
                <a:solidFill>
                  <a:srgbClr val="389DAE"/>
                </a:solidFill>
                <a:effectLst/>
              </a:rPr>
              <a:t> </a:t>
            </a:r>
            <a:r>
              <a:rPr lang="ro-RO" i="1" dirty="0">
                <a:solidFill>
                  <a:srgbClr val="E48E02"/>
                </a:solidFill>
              </a:rPr>
              <a:t>Care este sfatul pe care îl poți oferi unui aspirant la antreprenoriat social?</a:t>
            </a:r>
            <a:endParaRPr lang="ro-RO" i="1" dirty="0" smtClean="0">
              <a:solidFill>
                <a:srgbClr val="E48E02"/>
              </a:solidFill>
              <a:effectLst/>
            </a:endParaRPr>
          </a:p>
          <a:p>
            <a:pPr>
              <a:lnSpc>
                <a:spcPct val="100000"/>
              </a:lnSpc>
              <a:spcBef>
                <a:spcPts val="0"/>
              </a:spcBef>
            </a:pPr>
            <a:endParaRPr lang="ro-RO" i="1" dirty="0" smtClean="0">
              <a:solidFill>
                <a:srgbClr val="E48E02"/>
              </a:solidFill>
            </a:endParaRPr>
          </a:p>
          <a:p>
            <a:pPr>
              <a:lnSpc>
                <a:spcPct val="100000"/>
              </a:lnSpc>
              <a:spcBef>
                <a:spcPts val="0"/>
              </a:spcBef>
            </a:pPr>
            <a:r>
              <a:rPr lang="ro-RO" dirty="0">
                <a:solidFill>
                  <a:srgbClr val="666666"/>
                </a:solidFill>
              </a:rPr>
              <a:t>Angajarea unui consultant în afaceri m-a ajutat să găsesc claritate, ideea mea fiind esențială. Știam ce vreau să fac și să spun, dar nu știam cum. Ea a jucat un rol esențial în a mă ajuta să stabilesc priorități, să îmi stabilesc obiective și să mă responsabilizez pe măsură ce dezvolt Rooted. Dacă aveți mijloacele financiare și o idee grozavă, dar nu știți de unde să începeți, vă sugerez angajarea unui </a:t>
            </a:r>
            <a:r>
              <a:rPr lang="ro-RO" dirty="0" smtClean="0">
                <a:solidFill>
                  <a:srgbClr val="666666"/>
                </a:solidFill>
              </a:rPr>
              <a:t>consultant în afaceri</a:t>
            </a:r>
            <a:r>
              <a:rPr lang="ro-RO" dirty="0">
                <a:solidFill>
                  <a:srgbClr val="666666"/>
                </a:solidFill>
              </a:rPr>
              <a:t>.</a:t>
            </a:r>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421698"/>
          </a:xfrm>
        </p:spPr>
        <p:txBody>
          <a:bodyPr>
            <a:normAutofit lnSpcReduction="10000"/>
          </a:bodyPr>
          <a:lstStyle/>
          <a:p>
            <a:r>
              <a:rPr lang="ro-RO" b="1" dirty="0">
                <a:solidFill>
                  <a:schemeClr val="tx1">
                    <a:lumMod val="75000"/>
                    <a:lumOff val="25000"/>
                  </a:schemeClr>
                </a:solidFill>
              </a:rPr>
              <a:t>Interviu cu un  Tânăr Inovator Social Digital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dirty="0" err="1">
                <a:solidFill>
                  <a:schemeClr val="tx1">
                    <a:lumMod val="75000"/>
                    <a:lumOff val="25000"/>
                  </a:schemeClr>
                </a:solidFill>
              </a:rPr>
              <a:t>JoAnna</a:t>
            </a:r>
            <a:r>
              <a:rPr lang="en-IE" sz="2400" dirty="0">
                <a:solidFill>
                  <a:schemeClr val="tx1">
                    <a:lumMod val="75000"/>
                    <a:lumOff val="25000"/>
                  </a:schemeClr>
                </a:solidFill>
              </a:rPr>
              <a:t> Haugen, </a:t>
            </a:r>
            <a:r>
              <a:rPr lang="en-IE" sz="2400" dirty="0" smtClean="0">
                <a:solidFill>
                  <a:schemeClr val="tx1">
                    <a:lumMod val="75000"/>
                    <a:lumOff val="25000"/>
                  </a:schemeClr>
                </a:solidFill>
              </a:rPr>
              <a:t>Rooted</a:t>
            </a:r>
            <a:endParaRPr lang="ro-RO" sz="2400" dirty="0" smtClean="0">
              <a:solidFill>
                <a:schemeClr val="tx1">
                  <a:lumMod val="75000"/>
                  <a:lumOff val="25000"/>
                </a:schemeClr>
              </a:solidFill>
            </a:endParaRPr>
          </a:p>
          <a:p>
            <a:pPr>
              <a:spcBef>
                <a:spcPts val="0"/>
              </a:spcBef>
            </a:pPr>
            <a:endParaRPr lang="ro-RO" sz="2400" dirty="0" smtClean="0">
              <a:solidFill>
                <a:schemeClr val="tx1">
                  <a:lumMod val="75000"/>
                  <a:lumOff val="25000"/>
                </a:schemeClr>
              </a:solidFill>
            </a:endParaRPr>
          </a:p>
          <a:p>
            <a:pPr>
              <a:spcBef>
                <a:spcPts val="0"/>
              </a:spcBef>
            </a:pPr>
            <a:r>
              <a:rPr lang="ro-RO" sz="2400" b="1" dirty="0">
                <a:hlinkClick r:id="rId2">
                  <a:extLst>
                    <a:ext uri="{A12FA001-AC4F-418D-AE19-62706E023703}">
                      <ahyp:hlinkClr xmlns:lc="http://schemas.openxmlformats.org/drawingml/2006/lockedCanvas" xmlns="" xmlns:ahyp="http://schemas.microsoft.com/office/drawing/2018/hyperlinkcolor" val="tx"/>
                    </a:ext>
                  </a:extLst>
                </a:hlinkClick>
              </a:rPr>
              <a:t>Interviu Complet</a:t>
            </a:r>
            <a:endParaRPr lang="ro-RO" sz="2400" b="1" dirty="0"/>
          </a:p>
          <a:p>
            <a:pPr>
              <a:spcBef>
                <a:spcPts val="0"/>
              </a:spcBef>
            </a:pPr>
            <a:endParaRPr lang="en-IE" sz="2800" dirty="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endParaRPr lang="en-IE" sz="2800" dirty="0">
              <a:solidFill>
                <a:schemeClr val="tx1">
                  <a:lumMod val="75000"/>
                  <a:lumOff val="25000"/>
                </a:schemeClr>
              </a:solidFill>
            </a:endParaRPr>
          </a:p>
        </p:txBody>
      </p:sp>
      <p:pic>
        <p:nvPicPr>
          <p:cNvPr id="8" name="Picture 7" descr="A person wearing a purple jacket&#10;&#10;Description automatically generated with low confidence">
            <a:extLst>
              <a:ext uri="{FF2B5EF4-FFF2-40B4-BE49-F238E27FC236}">
                <a16:creationId xmlns:a16="http://schemas.microsoft.com/office/drawing/2014/main" xmlns="" id="{43164DB7-8A94-43E1-87B2-32F25DFE2251}"/>
              </a:ext>
            </a:extLst>
          </p:cNvPr>
          <p:cNvPicPr>
            <a:picLocks noChangeAspect="1"/>
          </p:cNvPicPr>
          <p:nvPr/>
        </p:nvPicPr>
        <p:blipFill>
          <a:blip r:embed="rId3"/>
          <a:stretch>
            <a:fillRect/>
          </a:stretch>
        </p:blipFill>
        <p:spPr>
          <a:xfrm>
            <a:off x="398579" y="2046492"/>
            <a:ext cx="2360615" cy="2479265"/>
          </a:xfrm>
          <a:prstGeom prst="teardrop">
            <a:avLst/>
          </a:prstGeom>
        </p:spPr>
      </p:pic>
    </p:spTree>
    <p:extLst>
      <p:ext uri="{BB962C8B-B14F-4D97-AF65-F5344CB8AC3E}">
        <p14:creationId xmlns:p14="http://schemas.microsoft.com/office/powerpoint/2010/main" val="1001348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F7576F89-9314-4F42-9AAD-46FB8439A4FF}"/>
              </a:ext>
            </a:extLst>
          </p:cNvPr>
          <p:cNvSpPr>
            <a:spLocks noGrp="1"/>
          </p:cNvSpPr>
          <p:nvPr>
            <p:ph type="body" sz="quarter" idx="14"/>
          </p:nvPr>
        </p:nvSpPr>
        <p:spPr>
          <a:xfrm>
            <a:off x="5584492" y="1341298"/>
            <a:ext cx="6411349" cy="2592420"/>
          </a:xfrm>
        </p:spPr>
        <p:txBody>
          <a:bodyPr/>
          <a:lstStyle/>
          <a:p>
            <a:pPr marL="342900" indent="-342900" algn="l">
              <a:buFont typeface="Arial" panose="020B0604020202020204" pitchFamily="34" charset="0"/>
              <a:buAutoNum type="arabicPeriod"/>
            </a:pPr>
            <a:r>
              <a:rPr lang="ro-RO" sz="2300" b="1" dirty="0" smtClean="0">
                <a:solidFill>
                  <a:srgbClr val="7391C2"/>
                </a:solidFill>
                <a:latin typeface="Calibri" panose="020F0502020204030204" pitchFamily="34" charset="0"/>
              </a:rPr>
              <a:t>Învăță și aplică</a:t>
            </a:r>
            <a:r>
              <a:rPr lang="ro-RO" sz="2300" dirty="0" smtClean="0">
                <a:solidFill>
                  <a:schemeClr val="tx1">
                    <a:lumMod val="75000"/>
                    <a:lumOff val="25000"/>
                  </a:schemeClr>
                </a:solidFill>
                <a:latin typeface="Calibri" panose="020F0502020204030204" pitchFamily="34" charset="0"/>
              </a:rPr>
              <a:t> </a:t>
            </a:r>
            <a:r>
              <a:rPr lang="ro-RO" sz="2300" dirty="0">
                <a:solidFill>
                  <a:schemeClr val="tx1">
                    <a:lumMod val="75000"/>
                    <a:lumOff val="25000"/>
                  </a:schemeClr>
                </a:solidFill>
                <a:latin typeface="Calibri" panose="020F0502020204030204" pitchFamily="34" charset="0"/>
              </a:rPr>
              <a:t>principiile Design Thinking pentru a forma rezultatul inovației sociale digitale finale, fie pentru a îmbunătăți procesele existente, pentru a elimina sau a reduce barierele care împiedică implementarea c</a:t>
            </a:r>
            <a:r>
              <a:rPr lang="en-US" sz="2300" dirty="0">
                <a:solidFill>
                  <a:schemeClr val="tx1">
                    <a:lumMod val="75000"/>
                    <a:lumOff val="25000"/>
                  </a:schemeClr>
                </a:solidFill>
                <a:latin typeface="Calibri" panose="020F0502020204030204" pitchFamily="34" charset="0"/>
              </a:rPr>
              <a:t>u </a:t>
            </a:r>
            <a:r>
              <a:rPr lang="ro-RO" sz="2300" dirty="0" smtClean="0">
                <a:solidFill>
                  <a:schemeClr val="tx1">
                    <a:lumMod val="75000"/>
                    <a:lumOff val="25000"/>
                  </a:schemeClr>
                </a:solidFill>
                <a:latin typeface="Calibri" panose="020F0502020204030204" pitchFamily="34" charset="0"/>
              </a:rPr>
              <a:t>succes. </a:t>
            </a:r>
            <a:endParaRPr lang="ro-RO" sz="2300" dirty="0">
              <a:solidFill>
                <a:schemeClr val="tx1">
                  <a:lumMod val="75000"/>
                  <a:lumOff val="25000"/>
                </a:schemeClr>
              </a:solidFill>
              <a:latin typeface="Calibri" panose="020F0502020204030204" pitchFamily="34" charset="0"/>
            </a:endParaRPr>
          </a:p>
          <a:p>
            <a:pPr marL="342900" indent="-342900" algn="l">
              <a:buFont typeface="Arial" panose="020B0604020202020204" pitchFamily="34" charset="0"/>
              <a:buAutoNum type="arabicPeriod"/>
            </a:pPr>
            <a:r>
              <a:rPr lang="en-US" sz="2300" dirty="0" smtClean="0">
                <a:solidFill>
                  <a:schemeClr val="tx1">
                    <a:lumMod val="75000"/>
                    <a:lumOff val="25000"/>
                  </a:schemeClr>
                </a:solidFill>
                <a:latin typeface="Calibri" panose="020F0502020204030204" pitchFamily="34" charset="0"/>
              </a:rPr>
              <a:t> </a:t>
            </a:r>
            <a:r>
              <a:rPr lang="ro-RO" sz="2300" b="1" dirty="0" smtClean="0">
                <a:solidFill>
                  <a:srgbClr val="E48E02"/>
                </a:solidFill>
                <a:latin typeface="Calibri" panose="020F0502020204030204" pitchFamily="34" charset="0"/>
              </a:rPr>
              <a:t>Învață cum să dezvolți </a:t>
            </a:r>
            <a:r>
              <a:rPr lang="ro-RO" sz="2300" dirty="0" smtClean="0">
                <a:solidFill>
                  <a:schemeClr val="tx1">
                    <a:lumMod val="75000"/>
                    <a:lumOff val="25000"/>
                  </a:schemeClr>
                </a:solidFill>
                <a:latin typeface="Calibri" panose="020F0502020204030204" pitchFamily="34" charset="0"/>
              </a:rPr>
              <a:t>soluții mai bune la problemele sociale, de ex. prin adaptarea unei abordări centrate pe om și asigurându-se că acestea sunt relevante pentru contexte culturale unice și situații specifice</a:t>
            </a:r>
          </a:p>
          <a:p>
            <a:pPr marL="457200" indent="-457200" algn="l">
              <a:buFont typeface="+mj-lt"/>
              <a:buAutoNum type="arabicPeriod"/>
            </a:pPr>
            <a:r>
              <a:rPr lang="ro-RO" sz="2300" b="1" dirty="0" smtClean="0">
                <a:solidFill>
                  <a:srgbClr val="ED2A59"/>
                </a:solidFill>
                <a:latin typeface="Calibri" panose="020F0502020204030204" pitchFamily="34" charset="0"/>
              </a:rPr>
              <a:t>Învață să </a:t>
            </a:r>
            <a:r>
              <a:rPr lang="en-IE" sz="2300" b="1" dirty="0" smtClean="0">
                <a:solidFill>
                  <a:srgbClr val="ED2A59"/>
                </a:solidFill>
                <a:latin typeface="Calibri" panose="020F0502020204030204" pitchFamily="34" charset="0"/>
              </a:rPr>
              <a:t>interpret</a:t>
            </a:r>
            <a:r>
              <a:rPr lang="ro-RO" sz="2300" b="1" dirty="0" smtClean="0">
                <a:solidFill>
                  <a:srgbClr val="ED2A59"/>
                </a:solidFill>
                <a:latin typeface="Calibri" panose="020F0502020204030204" pitchFamily="34" charset="0"/>
              </a:rPr>
              <a:t>ezi</a:t>
            </a:r>
            <a:r>
              <a:rPr lang="en-IE" sz="2300" b="1" dirty="0" smtClean="0">
                <a:solidFill>
                  <a:srgbClr val="ED2A59"/>
                </a:solidFill>
                <a:latin typeface="Calibri" panose="020F0502020204030204" pitchFamily="34" charset="0"/>
              </a:rPr>
              <a:t> </a:t>
            </a:r>
            <a:r>
              <a:rPr lang="ro-RO" sz="2300" dirty="0" smtClean="0">
                <a:solidFill>
                  <a:schemeClr val="tx1">
                    <a:lumMod val="75000"/>
                    <a:lumOff val="25000"/>
                  </a:schemeClr>
                </a:solidFill>
                <a:latin typeface="Calibri" panose="020F0502020204030204" pitchFamily="34" charset="0"/>
              </a:rPr>
              <a:t>lumea și să lucrezi cu oameni reali ca participanți la proiectare, să îți asumi riscuri creative, să înveți din prototipuri și să fii agil și iterativ. Vei dezvolta o serie </a:t>
            </a:r>
            <a:r>
              <a:rPr lang="en-US" sz="2300" dirty="0" smtClean="0">
                <a:solidFill>
                  <a:schemeClr val="tx1">
                    <a:lumMod val="75000"/>
                    <a:lumOff val="25000"/>
                  </a:schemeClr>
                </a:solidFill>
                <a:latin typeface="Calibri" panose="020F0502020204030204" pitchFamily="34" charset="0"/>
              </a:rPr>
              <a:t>de </a:t>
            </a:r>
            <a:r>
              <a:rPr lang="ro-RO" sz="2300" dirty="0" smtClean="0">
                <a:solidFill>
                  <a:schemeClr val="tx1">
                    <a:lumMod val="75000"/>
                    <a:lumOff val="25000"/>
                  </a:schemeClr>
                </a:solidFill>
                <a:latin typeface="Calibri" panose="020F0502020204030204" pitchFamily="34" charset="0"/>
              </a:rPr>
              <a:t>abilități</a:t>
            </a:r>
            <a:r>
              <a:rPr lang="en-US" sz="2300" dirty="0" smtClean="0">
                <a:solidFill>
                  <a:schemeClr val="tx1">
                    <a:lumMod val="75000"/>
                    <a:lumOff val="25000"/>
                  </a:schemeClr>
                </a:solidFill>
                <a:latin typeface="Calibri" panose="020F0502020204030204" pitchFamily="34" charset="0"/>
              </a:rPr>
              <a:t> </a:t>
            </a:r>
            <a:r>
              <a:rPr lang="ro-RO" sz="2300" dirty="0" smtClean="0">
                <a:solidFill>
                  <a:schemeClr val="tx1">
                    <a:lumMod val="75000"/>
                    <a:lumOff val="25000"/>
                  </a:schemeClr>
                </a:solidFill>
                <a:latin typeface="Calibri" panose="020F0502020204030204" pitchFamily="34" charset="0"/>
              </a:rPr>
              <a:t>necesare pentru a fi „agent de schimbare a inovației sociale”.</a:t>
            </a: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xmlns=""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xmlns=""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ro-RO" sz="3200" b="1" dirty="0" smtClean="0">
                <a:solidFill>
                  <a:schemeClr val="bg1"/>
                </a:solidFill>
              </a:rPr>
              <a:t>Modulul</a:t>
            </a:r>
            <a:r>
              <a:rPr lang="en-IE" sz="3200" b="1" dirty="0" smtClean="0">
                <a:solidFill>
                  <a:schemeClr val="bg1"/>
                </a:solidFill>
              </a:rPr>
              <a:t> </a:t>
            </a:r>
            <a:r>
              <a:rPr lang="en-IE" sz="3200" b="1" dirty="0">
                <a:solidFill>
                  <a:schemeClr val="bg1"/>
                </a:solidFill>
              </a:rPr>
              <a:t>3 </a:t>
            </a:r>
            <a:r>
              <a:rPr lang="ro-RO" sz="3200" b="1" dirty="0" smtClean="0">
                <a:solidFill>
                  <a:schemeClr val="bg1"/>
                </a:solidFill>
              </a:rPr>
              <a:t>Obiective</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535547" y="2833270"/>
            <a:ext cx="6296552" cy="1327603"/>
          </a:xfrm>
        </p:spPr>
        <p:txBody>
          <a:bodyPr/>
          <a:lstStyle/>
          <a:p>
            <a:pPr algn="ctr"/>
            <a:r>
              <a:rPr lang="ro-RO" sz="4800" b="1" dirty="0" smtClean="0"/>
              <a:t>Care este soluția ta</a:t>
            </a:r>
            <a:r>
              <a:rPr lang="en-IE" sz="4800" b="1" dirty="0" smtClean="0"/>
              <a:t>?</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322361" y="1417787"/>
            <a:ext cx="5232278" cy="4158567"/>
          </a:xfrm>
        </p:spPr>
        <p:txBody>
          <a:bodyPr/>
          <a:lstStyle/>
          <a:p>
            <a:r>
              <a:rPr lang="en-IE" b="1" i="1" dirty="0">
                <a:solidFill>
                  <a:srgbClr val="6D3A93"/>
                </a:solidFill>
                <a:latin typeface="Merriweather"/>
              </a:rPr>
              <a:t>Pune sub </a:t>
            </a:r>
            <a:r>
              <a:rPr lang="ro-RO" b="1" i="1" dirty="0" smtClean="0">
                <a:solidFill>
                  <a:srgbClr val="6D3A93"/>
                </a:solidFill>
                <a:latin typeface="Merriweather"/>
              </a:rPr>
              <a:t>semnul întrebării ceea ce crezi că este adevărat sau motivul și creează idei</a:t>
            </a:r>
            <a:r>
              <a:rPr lang="en-IE" b="1" i="1" dirty="0" smtClean="0">
                <a:solidFill>
                  <a:srgbClr val="6D3A93"/>
                </a:solidFill>
                <a:latin typeface="Merriweather"/>
              </a:rPr>
              <a:t>!</a:t>
            </a:r>
            <a:endParaRPr lang="ro-RO" b="1" i="1" dirty="0" smtClean="0">
              <a:solidFill>
                <a:srgbClr val="6D3A93"/>
              </a:solidFill>
              <a:latin typeface="Merriweather"/>
            </a:endParaRPr>
          </a:p>
          <a:p>
            <a:r>
              <a:rPr lang="ro-RO" dirty="0">
                <a:solidFill>
                  <a:schemeClr val="tx1">
                    <a:lumMod val="75000"/>
                    <a:lumOff val="25000"/>
                  </a:schemeClr>
                </a:solidFill>
                <a:latin typeface="Merriweather"/>
              </a:rPr>
              <a:t>Acum ești gata să generezi idei. Cunoașterea și înțelegerea puternică din primele două etape înseamnă că poți începe să „gândești în afara casetei”, să cauți modalități alternative de a vizualiza problema și de a identifica soluții inovatoare la problema </a:t>
            </a:r>
            <a:r>
              <a:rPr lang="ro-RO" dirty="0" smtClean="0">
                <a:solidFill>
                  <a:schemeClr val="tx1">
                    <a:lumMod val="75000"/>
                    <a:lumOff val="25000"/>
                  </a:schemeClr>
                </a:solidFill>
                <a:latin typeface="Merriweather"/>
              </a:rPr>
              <a:t>enunțată.</a:t>
            </a:r>
            <a:r>
              <a:rPr lang="en-IE" b="0" i="0" dirty="0">
                <a:solidFill>
                  <a:schemeClr val="tx1">
                    <a:lumMod val="75000"/>
                    <a:lumOff val="25000"/>
                  </a:schemeClr>
                </a:solidFill>
                <a:effectLst/>
                <a:latin typeface="Merriweather"/>
              </a:rPr>
              <a:t> </a:t>
            </a:r>
            <a:r>
              <a:rPr lang="en-IE" b="0" i="0" u="sng" dirty="0" smtClean="0">
                <a:solidFill>
                  <a:schemeClr val="tx1">
                    <a:lumMod val="75000"/>
                    <a:lumOff val="25000"/>
                  </a:schemeClr>
                </a:solidFill>
                <a:effectLst/>
                <a:latin typeface="Merriweather"/>
                <a:hlinkClick r:id="rId2">
                  <a:extLst>
                    <a:ext uri="{A12FA001-AC4F-418D-AE19-62706E023703}">
                      <ahyp:hlinkClr xmlns:ahyp="http://schemas.microsoft.com/office/drawing/2018/hyperlinkcolor" xmlns="" val="tx"/>
                    </a:ext>
                  </a:extLst>
                </a:hlinkClick>
              </a:rPr>
              <a:t>Brainstorming-</a:t>
            </a:r>
            <a:r>
              <a:rPr lang="en-IE" b="0" i="0" u="sng" dirty="0" err="1" smtClean="0">
                <a:solidFill>
                  <a:schemeClr val="tx1">
                    <a:lumMod val="75000"/>
                    <a:lumOff val="25000"/>
                  </a:schemeClr>
                </a:solidFill>
                <a:effectLst/>
                <a:latin typeface="Merriweather"/>
                <a:hlinkClick r:id="rId2">
                  <a:extLst>
                    <a:ext uri="{A12FA001-AC4F-418D-AE19-62706E023703}">
                      <ahyp:hlinkClr xmlns:ahyp="http://schemas.microsoft.com/office/drawing/2018/hyperlinkcolor" xmlns="" val="tx"/>
                    </a:ext>
                  </a:extLst>
                </a:hlinkClick>
              </a:rPr>
              <a:t>ul</a:t>
            </a:r>
            <a:r>
              <a:rPr lang="en-IE" b="0" i="0" dirty="0">
                <a:solidFill>
                  <a:schemeClr val="tx1">
                    <a:lumMod val="75000"/>
                    <a:lumOff val="25000"/>
                  </a:schemeClr>
                </a:solidFill>
                <a:effectLst/>
                <a:latin typeface="Merriweather"/>
              </a:rPr>
              <a:t> </a:t>
            </a:r>
            <a:r>
              <a:rPr lang="ro-RO" dirty="0" smtClean="0">
                <a:solidFill>
                  <a:schemeClr val="tx1">
                    <a:lumMod val="75000"/>
                    <a:lumOff val="25000"/>
                  </a:schemeClr>
                </a:solidFill>
                <a:latin typeface="Merriweather"/>
              </a:rPr>
              <a:t>este deosebit de util aici...</a:t>
            </a:r>
            <a:endParaRPr lang="ro-RO"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E69DF98F-870B-402F-97D5-F01258043943}"/>
              </a:ext>
            </a:extLst>
          </p:cNvPr>
          <p:cNvSpPr>
            <a:spLocks noGrp="1"/>
          </p:cNvSpPr>
          <p:nvPr>
            <p:ph type="body" sz="quarter" idx="15"/>
          </p:nvPr>
        </p:nvSpPr>
        <p:spPr>
          <a:xfrm>
            <a:off x="508178" y="267240"/>
            <a:ext cx="4461735" cy="697353"/>
          </a:xfrm>
        </p:spPr>
        <p:txBody>
          <a:bodyPr/>
          <a:lstStyle/>
          <a:p>
            <a:pPr marL="742950" indent="-742950">
              <a:buFont typeface="+mj-lt"/>
              <a:buAutoNum type="arabicPeriod" startAt="3"/>
            </a:pPr>
            <a:r>
              <a:rPr lang="en-IE" sz="3600" b="1" dirty="0">
                <a:solidFill>
                  <a:srgbClr val="6D3A93"/>
                </a:solidFill>
              </a:rPr>
              <a:t>Ideate</a:t>
            </a:r>
            <a:r>
              <a:rPr lang="en-IE" sz="3600" b="1" dirty="0">
                <a:solidFill>
                  <a:srgbClr val="009FD8"/>
                </a:solidFill>
              </a:rPr>
              <a:t> </a:t>
            </a:r>
          </a:p>
        </p:txBody>
      </p:sp>
      <p:sp>
        <p:nvSpPr>
          <p:cNvPr id="6" name="Text Placeholder 5">
            <a:extLst>
              <a:ext uri="{FF2B5EF4-FFF2-40B4-BE49-F238E27FC236}">
                <a16:creationId xmlns:a16="http://schemas.microsoft.com/office/drawing/2014/main" xmlns="" id="{80568BAA-632F-4583-9E30-BF7FE81EE9E4}"/>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ro-RO" sz="4400" b="1" dirty="0" smtClean="0">
                <a:solidFill>
                  <a:schemeClr val="bg1"/>
                </a:solidFill>
              </a:rPr>
              <a:t>Proiectează</a:t>
            </a:r>
            <a:endParaRPr lang="en-IE" sz="4400" b="1" dirty="0">
              <a:solidFill>
                <a:schemeClr val="bg1"/>
              </a:solidFill>
            </a:endParaRPr>
          </a:p>
        </p:txBody>
      </p:sp>
      <p:pic>
        <p:nvPicPr>
          <p:cNvPr id="11" name="Picture 2" descr="Steps to Design Thinking in Practice: A Process Walkthrough">
            <a:extLst>
              <a:ext uri="{FF2B5EF4-FFF2-40B4-BE49-F238E27FC236}">
                <a16:creationId xmlns:a16="http://schemas.microsoft.com/office/drawing/2014/main" xmlns="" id="{28F2F24F-09E8-462C-97DB-E93552F6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431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2EFB58D-8FE7-4384-8F0E-2CC496B2DB5B}"/>
              </a:ext>
            </a:extLst>
          </p:cNvPr>
          <p:cNvSpPr>
            <a:spLocks noGrp="1"/>
          </p:cNvSpPr>
          <p:nvPr>
            <p:ph type="body" sz="quarter" idx="14"/>
          </p:nvPr>
        </p:nvSpPr>
        <p:spPr>
          <a:xfrm>
            <a:off x="3589362" y="270728"/>
            <a:ext cx="8325134" cy="5206518"/>
          </a:xfrm>
        </p:spPr>
        <p:txBody>
          <a:bodyPr/>
          <a:lstStyle/>
          <a:p>
            <a:pPr marL="342900" indent="-342900">
              <a:buFont typeface="Wingdings" panose="05000000000000000000" pitchFamily="2" charset="2"/>
              <a:buChar char="q"/>
            </a:pPr>
            <a:r>
              <a:rPr lang="ro-RO" dirty="0" smtClean="0"/>
              <a:t>Ar trebui să te gândești deja la idei în acest stadiu; ai crescut pentru a înțelege utilizatorii și nevoile </a:t>
            </a:r>
            <a:r>
              <a:rPr lang="en-IE" b="1" dirty="0" smtClean="0">
                <a:solidFill>
                  <a:srgbClr val="009FD8"/>
                </a:solidFill>
              </a:rPr>
              <a:t>(</a:t>
            </a:r>
            <a:r>
              <a:rPr lang="ro-RO" b="1" dirty="0" smtClean="0">
                <a:solidFill>
                  <a:srgbClr val="009FD8"/>
                </a:solidFill>
              </a:rPr>
              <a:t>Etapa 1 Empatizează</a:t>
            </a:r>
            <a:r>
              <a:rPr lang="en-IE" b="1" dirty="0" smtClean="0">
                <a:solidFill>
                  <a:srgbClr val="009FD8"/>
                </a:solidFill>
              </a:rPr>
              <a:t>), </a:t>
            </a:r>
            <a:r>
              <a:rPr lang="ro-RO" dirty="0" smtClean="0"/>
              <a:t>ai studiat și organizat principalele constatări și ai venit cu o declarație sau misiune a problemei umane </a:t>
            </a:r>
            <a:r>
              <a:rPr lang="en-IE" dirty="0" smtClean="0">
                <a:solidFill>
                  <a:srgbClr val="40A67A"/>
                </a:solidFill>
              </a:rPr>
              <a:t>(</a:t>
            </a:r>
            <a:r>
              <a:rPr lang="ro-RO" b="1" dirty="0" smtClean="0">
                <a:solidFill>
                  <a:srgbClr val="40A67A"/>
                </a:solidFill>
              </a:rPr>
              <a:t>Etapa 2 Definește</a:t>
            </a:r>
            <a:r>
              <a:rPr lang="en-IE" b="1" dirty="0" smtClean="0">
                <a:solidFill>
                  <a:srgbClr val="40A67A"/>
                </a:solidFill>
              </a:rPr>
              <a:t>)</a:t>
            </a:r>
            <a:endParaRPr lang="en-IE" b="1" dirty="0">
              <a:solidFill>
                <a:srgbClr val="40A67A"/>
              </a:solidFill>
            </a:endParaRPr>
          </a:p>
          <a:p>
            <a:pPr marL="342900" indent="-342900">
              <a:buFont typeface="Wingdings" panose="05000000000000000000" pitchFamily="2" charset="2"/>
              <a:buChar char="q"/>
            </a:pPr>
            <a:r>
              <a:rPr lang="ro-RO" dirty="0" smtClean="0"/>
              <a:t>Acum, la </a:t>
            </a:r>
            <a:r>
              <a:rPr lang="ro-RO" b="1" dirty="0" smtClean="0">
                <a:solidFill>
                  <a:srgbClr val="6D3A93"/>
                </a:solidFill>
              </a:rPr>
              <a:t>Etapa</a:t>
            </a:r>
            <a:r>
              <a:rPr lang="en-IE" b="1" dirty="0" smtClean="0">
                <a:solidFill>
                  <a:srgbClr val="6D3A93"/>
                </a:solidFill>
              </a:rPr>
              <a:t> </a:t>
            </a:r>
            <a:r>
              <a:rPr lang="en-IE" b="1" dirty="0">
                <a:solidFill>
                  <a:srgbClr val="6D3A93"/>
                </a:solidFill>
              </a:rPr>
              <a:t>3 </a:t>
            </a:r>
            <a:r>
              <a:rPr lang="ro-RO" b="1" dirty="0" smtClean="0">
                <a:solidFill>
                  <a:srgbClr val="6D3A93"/>
                </a:solidFill>
              </a:rPr>
              <a:t>Proiectează, </a:t>
            </a:r>
            <a:r>
              <a:rPr lang="ro-RO" dirty="0" smtClean="0"/>
              <a:t>poți începe să „gândești în afara casetei” pentru a identifica soluții noi la problema anunțată și poți începe să analizezi </a:t>
            </a:r>
            <a:r>
              <a:rPr lang="ro-RO" dirty="0"/>
              <a:t>diferite moduri de a privi problema. Există sute de tehnici de</a:t>
            </a:r>
            <a:r>
              <a:rPr lang="en-IE" dirty="0"/>
              <a:t> </a:t>
            </a:r>
            <a:r>
              <a:rPr lang="ro-RO" dirty="0">
                <a:hlinkClick r:id="rId2" tooltip="What is Ideation?"/>
              </a:rPr>
              <a:t>Proiectare</a:t>
            </a:r>
            <a:r>
              <a:rPr lang="en-IE" dirty="0"/>
              <a:t> </a:t>
            </a:r>
            <a:r>
              <a:rPr lang="ro-RO" dirty="0"/>
              <a:t>cum ar fi</a:t>
            </a:r>
            <a:r>
              <a:rPr lang="en-IE" dirty="0"/>
              <a:t> Brainstorm, </a:t>
            </a:r>
            <a:r>
              <a:rPr lang="ro-RO" dirty="0" smtClean="0"/>
              <a:t>Brainwrite</a:t>
            </a:r>
            <a:r>
              <a:rPr lang="en-IE" dirty="0" smtClean="0"/>
              <a:t>,</a:t>
            </a:r>
            <a:r>
              <a:rPr lang="en-IE" dirty="0"/>
              <a:t> </a:t>
            </a:r>
            <a:r>
              <a:rPr lang="en-IE" dirty="0">
                <a:hlinkClick r:id="rId3" tooltip="What is Worst Possible Idea?"/>
              </a:rPr>
              <a:t>Worst Possible Idea</a:t>
            </a:r>
            <a:r>
              <a:rPr lang="en-IE" dirty="0"/>
              <a:t>, </a:t>
            </a:r>
            <a:r>
              <a:rPr lang="ro-RO" dirty="0"/>
              <a:t>și</a:t>
            </a:r>
            <a:r>
              <a:rPr lang="en-IE" dirty="0"/>
              <a:t> </a:t>
            </a:r>
            <a:r>
              <a:rPr lang="en-IE" dirty="0">
                <a:hlinkClick r:id="rId4" tooltip="What is Scamper?"/>
              </a:rPr>
              <a:t>SCAMPER</a:t>
            </a:r>
            <a:r>
              <a:rPr lang="en-IE" dirty="0"/>
              <a:t>. </a:t>
            </a:r>
            <a:r>
              <a:rPr lang="ro-RO" dirty="0"/>
              <a:t>Sesiunile </a:t>
            </a:r>
            <a:r>
              <a:rPr lang="en-IE" dirty="0"/>
              <a:t>Brainstorm </a:t>
            </a:r>
            <a:r>
              <a:rPr lang="ro-RO" dirty="0"/>
              <a:t>și</a:t>
            </a:r>
            <a:r>
              <a:rPr lang="en-IE" dirty="0"/>
              <a:t> Worst Possible Idea </a:t>
            </a:r>
            <a:r>
              <a:rPr lang="ro-RO" dirty="0" smtClean="0"/>
              <a:t>stimulează </a:t>
            </a:r>
            <a:r>
              <a:rPr lang="ro-RO" dirty="0"/>
              <a:t>gândirea liberă și </a:t>
            </a:r>
            <a:r>
              <a:rPr lang="ro-RO" dirty="0" smtClean="0"/>
              <a:t>poți afla </a:t>
            </a:r>
            <a:r>
              <a:rPr lang="ro-RO" dirty="0"/>
              <a:t>mai multe despre problemă și soluții</a:t>
            </a:r>
            <a:r>
              <a:rPr lang="en-IE" b="0" i="0" dirty="0" smtClean="0">
                <a:solidFill>
                  <a:srgbClr val="2B2B2B"/>
                </a:solidFill>
                <a:effectLst/>
                <a:latin typeface="Merriweather"/>
              </a:rPr>
              <a:t>.</a:t>
            </a:r>
            <a:endParaRPr lang="en-IE" b="0" i="0" dirty="0">
              <a:solidFill>
                <a:srgbClr val="2B2B2B"/>
              </a:solidFill>
              <a:effectLst/>
              <a:latin typeface="Merriweather"/>
            </a:endParaRPr>
          </a:p>
          <a:p>
            <a:pPr marL="342900" indent="-342900">
              <a:buFont typeface="Wingdings" panose="05000000000000000000" pitchFamily="2" charset="2"/>
              <a:buChar char="q"/>
            </a:pPr>
            <a:r>
              <a:rPr lang="ro-RO" dirty="0" smtClean="0"/>
              <a:t>Este important să obții </a:t>
            </a:r>
            <a:r>
              <a:rPr lang="ro-RO" b="1" dirty="0" smtClean="0"/>
              <a:t>cât mai multe idei sau soluții</a:t>
            </a:r>
            <a:r>
              <a:rPr lang="ro-RO" dirty="0" smtClean="0"/>
              <a:t> la problemă la începutul etapei. Ar trebui să alegi câteva alte tehnici de proiectare până la sfârșitul etapei pentru a te ajuta să investighezi și să testezi ideile, astfel încât să poți găsi cel mai bun mod de a rezolva o problemă sau de a oferi cel puțin câteva răspunsuri</a:t>
            </a:r>
            <a:endParaRPr lang="ro-RO" dirty="0"/>
          </a:p>
        </p:txBody>
      </p:sp>
      <p:sp>
        <p:nvSpPr>
          <p:cNvPr id="8" name="Text Placeholder 7">
            <a:extLst>
              <a:ext uri="{FF2B5EF4-FFF2-40B4-BE49-F238E27FC236}">
                <a16:creationId xmlns:a16="http://schemas.microsoft.com/office/drawing/2014/main" xmlns="" id="{F1EF77AC-09BC-4DC6-BF9E-B962DD970150}"/>
              </a:ext>
            </a:extLst>
          </p:cNvPr>
          <p:cNvSpPr>
            <a:spLocks noGrp="1"/>
          </p:cNvSpPr>
          <p:nvPr>
            <p:ph type="body" sz="quarter" idx="15"/>
          </p:nvPr>
        </p:nvSpPr>
        <p:spPr>
          <a:xfrm>
            <a:off x="0" y="653500"/>
            <a:ext cx="3336967" cy="5206518"/>
          </a:xfrm>
        </p:spPr>
        <p:txBody>
          <a:bodyPr>
            <a:normAutofit lnSpcReduction="10000"/>
          </a:bodyPr>
          <a:lstStyle/>
          <a:p>
            <a:r>
              <a:rPr lang="ro-RO" b="1" dirty="0" smtClean="0">
                <a:solidFill>
                  <a:srgbClr val="6D3A93"/>
                </a:solidFill>
              </a:rPr>
              <a:t>3. </a:t>
            </a:r>
            <a:r>
              <a:rPr lang="ro-RO" sz="4000" b="1" dirty="0" smtClean="0">
                <a:solidFill>
                  <a:srgbClr val="6D3A93"/>
                </a:solidFill>
              </a:rPr>
              <a:t>Proiectează</a:t>
            </a:r>
            <a:endParaRPr lang="en-IE" sz="4000" b="1" dirty="0">
              <a:solidFill>
                <a:srgbClr val="6D3A93"/>
              </a:solidFill>
            </a:endParaRPr>
          </a:p>
          <a:p>
            <a:endParaRPr lang="en-IE" b="1" dirty="0">
              <a:solidFill>
                <a:srgbClr val="6D3A93"/>
              </a:solidFill>
            </a:endParaRPr>
          </a:p>
          <a:p>
            <a:r>
              <a:rPr lang="en-IE" b="1" i="1" dirty="0">
                <a:solidFill>
                  <a:srgbClr val="6D3A93"/>
                </a:solidFill>
                <a:latin typeface="Merriweather"/>
              </a:rPr>
              <a:t>Pune sub </a:t>
            </a:r>
            <a:r>
              <a:rPr lang="ro-RO" b="1" i="1" dirty="0">
                <a:solidFill>
                  <a:srgbClr val="6D3A93"/>
                </a:solidFill>
                <a:latin typeface="Merriweather"/>
              </a:rPr>
              <a:t>semnul întrebării ceea ce crezi că este adevărat sau motivul și creează idei</a:t>
            </a:r>
            <a:r>
              <a:rPr lang="en-IE" b="1" i="1" dirty="0">
                <a:solidFill>
                  <a:srgbClr val="6D3A93"/>
                </a:solidFill>
                <a:latin typeface="Merriweather"/>
              </a:rPr>
              <a:t>!</a:t>
            </a:r>
            <a:endParaRPr lang="ro-RO" b="1" i="1" dirty="0">
              <a:solidFill>
                <a:srgbClr val="6D3A93"/>
              </a:solidFill>
              <a:latin typeface="Merriweather"/>
            </a:endParaRPr>
          </a:p>
          <a:p>
            <a:r>
              <a:rPr lang="en-IE" sz="3600" b="1" dirty="0" smtClean="0">
                <a:solidFill>
                  <a:srgbClr val="009FD8"/>
                </a:solidFill>
              </a:rPr>
              <a:t> </a:t>
            </a:r>
            <a:endParaRPr lang="en-IE" sz="3600" b="1" dirty="0">
              <a:solidFill>
                <a:srgbClr val="009FD8"/>
              </a:solidFill>
            </a:endParaRPr>
          </a:p>
          <a:p>
            <a:endParaRPr lang="en-IE" dirty="0"/>
          </a:p>
        </p:txBody>
      </p:sp>
    </p:spTree>
    <p:extLst>
      <p:ext uri="{BB962C8B-B14F-4D97-AF65-F5344CB8AC3E}">
        <p14:creationId xmlns:p14="http://schemas.microsoft.com/office/powerpoint/2010/main" val="4294690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text, computer, electronics, indoor&#10;&#10;Description automatically generated">
            <a:extLst>
              <a:ext uri="{FF2B5EF4-FFF2-40B4-BE49-F238E27FC236}">
                <a16:creationId xmlns:a16="http://schemas.microsoft.com/office/drawing/2014/main" xmlns="" id="{008233D2-EE1C-4927-8CAF-AAF33E4FC0E1}"/>
              </a:ext>
            </a:extLst>
          </p:cNvPr>
          <p:cNvPicPr>
            <a:picLocks noGrp="1" noChangeAspect="1"/>
          </p:cNvPicPr>
          <p:nvPr>
            <p:ph type="pic" sz="quarter" idx="10"/>
          </p:nvPr>
        </p:nvPicPr>
        <p:blipFill>
          <a:blip r:embed="rId2"/>
          <a:srcRect t="3991" b="3991"/>
          <a:stretch>
            <a:fillRect/>
          </a:stretch>
        </p:blipFill>
        <p:spPr/>
      </p:pic>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781124" y="2587693"/>
            <a:ext cx="5805395" cy="1327603"/>
          </a:xfrm>
        </p:spPr>
        <p:txBody>
          <a:bodyPr/>
          <a:lstStyle/>
          <a:p>
            <a:pPr algn="ctr"/>
            <a:r>
              <a:rPr lang="ro-RO" sz="4800" b="1" dirty="0" smtClean="0"/>
              <a:t>Ce soluții propui</a:t>
            </a:r>
            <a:r>
              <a:rPr lang="en-IE" sz="4800" b="1" dirty="0" smtClean="0"/>
              <a:t>?</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191070" y="1349716"/>
            <a:ext cx="5281682" cy="4158567"/>
          </a:xfrm>
        </p:spPr>
        <p:txBody>
          <a:bodyPr/>
          <a:lstStyle/>
          <a:p>
            <a:r>
              <a:rPr lang="ro-RO" b="1" i="1" dirty="0" smtClean="0">
                <a:solidFill>
                  <a:srgbClr val="6D3A93"/>
                </a:solidFill>
                <a:latin typeface="Merriweather"/>
              </a:rPr>
              <a:t>Pune sub semnul întrebării ceea ce crezi că este adevărat sau motivul și creează idei!</a:t>
            </a:r>
          </a:p>
          <a:p>
            <a:r>
              <a:rPr lang="en-IE" sz="2200" b="1" dirty="0">
                <a:solidFill>
                  <a:schemeClr val="tx1">
                    <a:lumMod val="75000"/>
                    <a:lumOff val="25000"/>
                  </a:schemeClr>
                </a:solidFill>
                <a:latin typeface="Merriweather"/>
              </a:rPr>
              <a:t>Mai </a:t>
            </a:r>
            <a:r>
              <a:rPr lang="ro-RO" sz="2200" b="1" dirty="0" smtClean="0">
                <a:solidFill>
                  <a:schemeClr val="tx1">
                    <a:lumMod val="75000"/>
                    <a:lumOff val="25000"/>
                  </a:schemeClr>
                </a:solidFill>
                <a:latin typeface="Merriweather"/>
              </a:rPr>
              <a:t>întâi începe să te gândești</a:t>
            </a:r>
            <a:r>
              <a:rPr lang="en-IE" sz="2200" b="1" dirty="0" smtClean="0">
                <a:solidFill>
                  <a:schemeClr val="tx1">
                    <a:lumMod val="75000"/>
                    <a:lumOff val="25000"/>
                  </a:schemeClr>
                </a:solidFill>
                <a:latin typeface="Merriweather"/>
              </a:rPr>
              <a:t>....</a:t>
            </a:r>
            <a:endParaRPr lang="ro-RO" sz="2200" b="1" dirty="0" smtClean="0">
              <a:solidFill>
                <a:schemeClr val="tx1">
                  <a:lumMod val="75000"/>
                  <a:lumOff val="25000"/>
                </a:schemeClr>
              </a:solidFill>
              <a:latin typeface="Merriweather"/>
            </a:endParaRP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Care este mai exact problema pe care încerci să o rezolvi</a:t>
            </a:r>
            <a:r>
              <a:rPr lang="en-US"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t>
            </a:r>
            <a:endPar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endParaRP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Care sunt soluțiile sau ideile potențiale care pot rezolva problema</a:t>
            </a:r>
            <a:r>
              <a:rPr lang="en-US"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t>
            </a:r>
            <a:endPar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endParaRPr>
          </a:p>
          <a:p>
            <a:r>
              <a:rPr lang="it-IT" i="1" dirty="0">
                <a:solidFill>
                  <a:srgbClr val="E63275"/>
                </a:solidFill>
                <a:latin typeface="Calibri" panose="020F0502020204030204" pitchFamily="34" charset="0"/>
                <a:ea typeface="Calibri" panose="020F0502020204030204" pitchFamily="34" charset="0"/>
                <a:cs typeface="Calibri" panose="020F0502020204030204" pitchFamily="34" charset="0"/>
              </a:rPr>
              <a:t>Ai toate perspectivele și ideile adunate</a:t>
            </a:r>
            <a:r>
              <a:rPr lang="it-IT"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t>
            </a:r>
            <a:endPar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endParaRP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Cum vor răspunde ideile tale de soluții la nevoile oamenilor care vor consuma produsul sau serviciul inovator</a:t>
            </a:r>
            <a:r>
              <a:rPr lang="en-US"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t>
            </a:r>
            <a:endParaRPr lang="en-IE" dirty="0">
              <a:solidFill>
                <a:schemeClr val="tx1">
                  <a:lumMod val="75000"/>
                  <a:lumOff val="25000"/>
                </a:schemeClr>
              </a:solidFill>
            </a:endParaRPr>
          </a:p>
        </p:txBody>
      </p:sp>
      <p:sp>
        <p:nvSpPr>
          <p:cNvPr id="11" name="Text Placeholder 5">
            <a:extLst>
              <a:ext uri="{FF2B5EF4-FFF2-40B4-BE49-F238E27FC236}">
                <a16:creationId xmlns:a16="http://schemas.microsoft.com/office/drawing/2014/main" xmlns="" id="{876384CB-A719-43D5-9F4A-55B20087894B}"/>
              </a:ext>
            </a:extLst>
          </p:cNvPr>
          <p:cNvSpPr txBox="1">
            <a:spLocks/>
          </p:cNvSpPr>
          <p:nvPr/>
        </p:nvSpPr>
        <p:spPr>
          <a:xfrm>
            <a:off x="1" y="0"/>
            <a:ext cx="5661026" cy="1134824"/>
          </a:xfrm>
          <a:prstGeom prst="rect">
            <a:avLst/>
          </a:prstGeom>
          <a:solidFill>
            <a:srgbClr val="6D3A93"/>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3"/>
            </a:pPr>
            <a:r>
              <a:rPr lang="ro-RO" sz="4400" b="1" dirty="0" smtClean="0">
                <a:solidFill>
                  <a:schemeClr val="bg1"/>
                </a:solidFill>
              </a:rPr>
              <a:t>Proiectează</a:t>
            </a:r>
            <a:endParaRPr lang="en-IE" sz="4400" b="1" dirty="0">
              <a:solidFill>
                <a:schemeClr val="bg1"/>
              </a:solidFill>
            </a:endParaRPr>
          </a:p>
        </p:txBody>
      </p:sp>
    </p:spTree>
    <p:extLst>
      <p:ext uri="{BB962C8B-B14F-4D97-AF65-F5344CB8AC3E}">
        <p14:creationId xmlns:p14="http://schemas.microsoft.com/office/powerpoint/2010/main" val="4217715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6D047A00-EC18-413C-A734-233E88D98137}"/>
              </a:ext>
            </a:extLst>
          </p:cNvPr>
          <p:cNvSpPr>
            <a:spLocks noGrp="1"/>
          </p:cNvSpPr>
          <p:nvPr>
            <p:ph type="body" sz="quarter" idx="14"/>
          </p:nvPr>
        </p:nvSpPr>
        <p:spPr>
          <a:xfrm>
            <a:off x="4509907" y="172017"/>
            <a:ext cx="6940565" cy="947100"/>
          </a:xfrm>
        </p:spPr>
        <p:txBody>
          <a:bodyPr>
            <a:normAutofit/>
          </a:bodyPr>
          <a:lstStyle/>
          <a:p>
            <a:pPr marL="742950" indent="-742950">
              <a:buFont typeface="+mj-lt"/>
              <a:buAutoNum type="arabicPeriod" startAt="3"/>
            </a:pPr>
            <a:r>
              <a:rPr lang="ro-RO" b="1" dirty="0" smtClean="0"/>
              <a:t>Exercițiu</a:t>
            </a:r>
            <a:r>
              <a:rPr lang="en-IE" b="1" dirty="0" smtClean="0"/>
              <a:t> </a:t>
            </a:r>
            <a:r>
              <a:rPr lang="ro-RO" b="1" dirty="0" smtClean="0"/>
              <a:t>- </a:t>
            </a:r>
            <a:r>
              <a:rPr lang="en-IE" b="1" dirty="0" smtClean="0"/>
              <a:t>Six </a:t>
            </a:r>
            <a:r>
              <a:rPr lang="en-IE" b="1" dirty="0"/>
              <a:t>Thinking Hats</a:t>
            </a:r>
          </a:p>
        </p:txBody>
      </p:sp>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367284" y="968992"/>
            <a:ext cx="7668771" cy="1726247"/>
          </a:xfrm>
        </p:spPr>
        <p:txBody>
          <a:bodyPr/>
          <a:lstStyle/>
          <a:p>
            <a:r>
              <a:rPr lang="ro-RO" sz="2800" b="1" dirty="0"/>
              <a:t>6 Thinking Hats te ajută pe tine sau un grup de tineri să veniți cu idei din toate unghiurile, și, în cele din urmă, o idee la soluția voastră</a:t>
            </a:r>
            <a:r>
              <a:rPr lang="ro-RO" sz="2800" b="1" dirty="0" smtClean="0"/>
              <a:t>.</a:t>
            </a:r>
          </a:p>
          <a:p>
            <a:pPr algn="ctr"/>
            <a:r>
              <a:rPr lang="ro-RO" sz="3200" b="1" dirty="0" smtClean="0"/>
              <a:t>Brainstorming cu Pălării!</a:t>
            </a:r>
          </a:p>
          <a:p>
            <a:pPr marL="342900" indent="-342900">
              <a:buFont typeface="Wingdings" panose="05000000000000000000" pitchFamily="2" charset="2"/>
              <a:buChar char="q"/>
            </a:pPr>
            <a:r>
              <a:rPr lang="ro-RO" sz="2800" b="1" dirty="0"/>
              <a:t>Pălăria Albă de Brainstorming - ia în considerare cerințele de informații (fapte, </a:t>
            </a:r>
            <a:r>
              <a:rPr lang="ro-RO" sz="2800" b="1" dirty="0" smtClean="0"/>
              <a:t>cifre) </a:t>
            </a:r>
            <a:r>
              <a:rPr lang="ro-RO" sz="2800" b="1" dirty="0"/>
              <a:t>fără </a:t>
            </a:r>
            <a:r>
              <a:rPr lang="ro-RO" sz="2800" b="1" dirty="0" smtClean="0"/>
              <a:t>judecată...</a:t>
            </a:r>
          </a:p>
          <a:p>
            <a:pPr marL="342900" indent="-342900">
              <a:buFont typeface="Wingdings" panose="05000000000000000000" pitchFamily="2" charset="2"/>
              <a:buChar char="q"/>
            </a:pPr>
            <a:r>
              <a:rPr lang="ro-RO" sz="2800" b="1" dirty="0"/>
              <a:t>Pălăria Galbenă de Brainstorming - ia în considerare motive pozitive - ceea ce este bun, util, corect </a:t>
            </a:r>
            <a:r>
              <a:rPr lang="ro-RO" sz="2800" b="1" dirty="0" smtClean="0"/>
              <a:t>...</a:t>
            </a:r>
          </a:p>
          <a:p>
            <a:pPr marL="342900" indent="-342900">
              <a:buFont typeface="Wingdings" panose="05000000000000000000" pitchFamily="2" charset="2"/>
              <a:buChar char="q"/>
            </a:pPr>
            <a:r>
              <a:rPr lang="ro-RO" sz="2800" b="1" dirty="0"/>
              <a:t>Pălăria Verde de Brainstorming - ia în considerare culoarea, designul, ideile, cum va arăta, cum să o faci sau să o abordezi ...</a:t>
            </a:r>
            <a:endParaRPr lang="ro-RO" dirty="0"/>
          </a:p>
        </p:txBody>
      </p:sp>
      <p:pic>
        <p:nvPicPr>
          <p:cNvPr id="9" name="Picture Placeholder 8" descr="A picture containing text, table, items&#10;&#10;Description automatically generated">
            <a:extLst>
              <a:ext uri="{FF2B5EF4-FFF2-40B4-BE49-F238E27FC236}">
                <a16:creationId xmlns:a16="http://schemas.microsoft.com/office/drawing/2014/main" xmlns=""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a16="http://schemas.microsoft.com/office/drawing/2014/main" xmlns=""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807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242684" y="1241107"/>
            <a:ext cx="7780994" cy="1726247"/>
          </a:xfrm>
        </p:spPr>
        <p:txBody>
          <a:bodyPr/>
          <a:lstStyle/>
          <a:p>
            <a:pPr marL="342900" indent="-342900">
              <a:buFont typeface="Wingdings" panose="05000000000000000000" pitchFamily="2" charset="2"/>
              <a:buChar char="q"/>
            </a:pPr>
            <a:r>
              <a:rPr lang="ro-RO" sz="2800" b="1" dirty="0" smtClean="0"/>
              <a:t>Pălăria Roșie de Brainstorming - </a:t>
            </a:r>
            <a:r>
              <a:rPr lang="ro-RO" sz="2800" dirty="0" smtClean="0"/>
              <a:t>ia în considerare emoțiile, sentimentele și impresiile fără judecată </a:t>
            </a:r>
          </a:p>
          <a:p>
            <a:pPr marL="342900" indent="-342900">
              <a:buFont typeface="Wingdings" panose="05000000000000000000" pitchFamily="2" charset="2"/>
              <a:buChar char="q"/>
            </a:pPr>
            <a:r>
              <a:rPr lang="ro-RO" sz="2800" b="1" dirty="0" smtClean="0"/>
              <a:t>Pălăria Neagră de Brainstorming - </a:t>
            </a:r>
            <a:r>
              <a:rPr lang="ro-RO" sz="2800" dirty="0" smtClean="0"/>
              <a:t>ia în considerare lucrurile negative, problemele, ceea ce este greșit, ceea ce este incorect ...</a:t>
            </a:r>
          </a:p>
          <a:p>
            <a:pPr marL="342900" indent="-342900">
              <a:buFont typeface="Wingdings" panose="05000000000000000000" pitchFamily="2" charset="2"/>
              <a:buChar char="q"/>
            </a:pPr>
            <a:r>
              <a:rPr lang="ro-RO" sz="2800" b="1" dirty="0" smtClean="0"/>
              <a:t>Pălăria Albastră de Brainstorming - </a:t>
            </a:r>
            <a:r>
              <a:rPr lang="ro-RO" sz="2800" dirty="0" smtClean="0"/>
              <a:t>ia în considerare modul în care gândești, modelul pe care îl urmezi și se asigură că celelalte pălării sunt utilizate corect</a:t>
            </a:r>
          </a:p>
          <a:p>
            <a:r>
              <a:rPr lang="ro-RO" sz="2800" dirty="0" smtClean="0"/>
              <a:t>1. DISCUȚIE. </a:t>
            </a:r>
            <a:r>
              <a:rPr lang="ro-RO" sz="2800" dirty="0"/>
              <a:t>Parcurge fiecare dintre pălării în grup, discutați și scrieți ideile voastre pe post și lipiți-le pentru ca toată lumea să le vadă sub o pălărie colorată, astfel încât informațiile să fie organizate</a:t>
            </a:r>
          </a:p>
          <a:p>
            <a:endParaRPr lang="ro-RO" sz="2800" dirty="0"/>
          </a:p>
        </p:txBody>
      </p:sp>
      <p:pic>
        <p:nvPicPr>
          <p:cNvPr id="9" name="Picture Placeholder 8" descr="A picture containing text, table, items&#10;&#10;Description automatically generated">
            <a:extLst>
              <a:ext uri="{FF2B5EF4-FFF2-40B4-BE49-F238E27FC236}">
                <a16:creationId xmlns:a16="http://schemas.microsoft.com/office/drawing/2014/main" xmlns="" id="{A8F40A97-2447-4988-A5E6-FD3671199ECF}"/>
              </a:ext>
            </a:extLst>
          </p:cNvPr>
          <p:cNvPicPr>
            <a:picLocks noGrp="1" noChangeAspect="1"/>
          </p:cNvPicPr>
          <p:nvPr>
            <p:ph type="pic" sz="quarter" idx="10"/>
          </p:nvPr>
        </p:nvPicPr>
        <p:blipFill>
          <a:blip r:embed="rId2"/>
          <a:srcRect l="20489" r="20489"/>
          <a:stretch>
            <a:fillRect/>
          </a:stretch>
        </p:blipFill>
        <p:spPr/>
      </p:pic>
      <p:pic>
        <p:nvPicPr>
          <p:cNvPr id="7170" name="Picture 2" descr="The 6 thinking hats method to develop projects collaboratively">
            <a:extLst>
              <a:ext uri="{FF2B5EF4-FFF2-40B4-BE49-F238E27FC236}">
                <a16:creationId xmlns:a16="http://schemas.microsoft.com/office/drawing/2014/main" xmlns="" id="{74CE15D8-09F0-4895-B1D7-1BB3B6E48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6">
            <a:extLst>
              <a:ext uri="{FF2B5EF4-FFF2-40B4-BE49-F238E27FC236}">
                <a16:creationId xmlns:a16="http://schemas.microsoft.com/office/drawing/2014/main" xmlns="" id="{538DA25D-4816-4D92-B8A4-DAD6C5403025}"/>
              </a:ext>
            </a:extLst>
          </p:cNvPr>
          <p:cNvSpPr>
            <a:spLocks noGrp="1"/>
          </p:cNvSpPr>
          <p:nvPr>
            <p:ph type="body" sz="quarter" idx="14"/>
          </p:nvPr>
        </p:nvSpPr>
        <p:spPr>
          <a:xfrm>
            <a:off x="4509906" y="405933"/>
            <a:ext cx="7682093" cy="945196"/>
          </a:xfrm>
        </p:spPr>
        <p:txBody>
          <a:bodyPr>
            <a:normAutofit/>
          </a:bodyPr>
          <a:lstStyle/>
          <a:p>
            <a:pPr marL="742950" indent="-742950">
              <a:buFont typeface="+mj-lt"/>
              <a:buAutoNum type="arabicPeriod" startAt="3"/>
            </a:pPr>
            <a:r>
              <a:rPr lang="ro-RO" b="1" dirty="0" smtClean="0"/>
              <a:t>Exercițiu</a:t>
            </a:r>
            <a:r>
              <a:rPr lang="en-IE" b="1" dirty="0" smtClean="0"/>
              <a:t> </a:t>
            </a:r>
            <a:r>
              <a:rPr lang="ro-RO" b="1" dirty="0"/>
              <a:t>- </a:t>
            </a:r>
            <a:r>
              <a:rPr lang="en-IE" b="1" dirty="0"/>
              <a:t>Six Thinking Hats</a:t>
            </a:r>
          </a:p>
        </p:txBody>
      </p:sp>
    </p:spTree>
    <p:extLst>
      <p:ext uri="{BB962C8B-B14F-4D97-AF65-F5344CB8AC3E}">
        <p14:creationId xmlns:p14="http://schemas.microsoft.com/office/powerpoint/2010/main" val="19678639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509907" y="927208"/>
            <a:ext cx="7445532" cy="1726247"/>
          </a:xfrm>
        </p:spPr>
        <p:txBody>
          <a:bodyPr/>
          <a:lstStyle/>
          <a:p>
            <a:r>
              <a:rPr lang="ro-RO" sz="2800" dirty="0" smtClean="0"/>
              <a:t>2.  SUMARIZAȚI CONSTATĂRILE folosind pălăria albastră, cu alte cuvinte „gândindu-vă la gândurile voastre”, faceți-vă ideile clare și scurte</a:t>
            </a:r>
          </a:p>
          <a:p>
            <a:r>
              <a:rPr lang="ro-RO" sz="2800" dirty="0" smtClean="0"/>
              <a:t>3.  EVIDENȚIAȚI </a:t>
            </a:r>
            <a:r>
              <a:rPr lang="ro-RO" sz="2800" dirty="0" smtClean="0"/>
              <a:t>IDEILE </a:t>
            </a:r>
            <a:r>
              <a:rPr lang="ro-RO" sz="2800" dirty="0" smtClean="0"/>
              <a:t>PRINCIPALE prin identificarea principalelor probleme, tensiuni și identificarea etapelor problemei cu ideile care ar putea oferi cea mai bună soluție</a:t>
            </a:r>
          </a:p>
          <a:p>
            <a:r>
              <a:rPr lang="ro-RO" sz="2800" dirty="0" smtClean="0"/>
              <a:t>4. CARE ESTE </a:t>
            </a:r>
            <a:r>
              <a:rPr lang="ro-RO" sz="2800" dirty="0" smtClean="0"/>
              <a:t>IDEEA </a:t>
            </a:r>
            <a:r>
              <a:rPr lang="ro-RO" sz="2800" dirty="0" smtClean="0"/>
              <a:t>/ </a:t>
            </a:r>
            <a:r>
              <a:rPr lang="ro-RO" sz="2800" dirty="0" smtClean="0"/>
              <a:t>IDEILE </a:t>
            </a:r>
            <a:r>
              <a:rPr lang="ro-RO" sz="2800" dirty="0" smtClean="0"/>
              <a:t>PRINCIPALE? </a:t>
            </a:r>
            <a:r>
              <a:rPr lang="ro-RO" sz="2800" dirty="0"/>
              <a:t>Apoi restrângeți ideile din nou la o idee sau soluție principală. Este ok să aveți câteva idei în această </a:t>
            </a:r>
            <a:r>
              <a:rPr lang="ro-RO" sz="2800" dirty="0" smtClean="0"/>
              <a:t>etapă, dar începeți cu una pentru etapa prototip ...</a:t>
            </a:r>
            <a:endParaRPr lang="ro-RO" sz="2800" dirty="0"/>
          </a:p>
        </p:txBody>
      </p:sp>
      <p:pic>
        <p:nvPicPr>
          <p:cNvPr id="7170" name="Picture 2" descr="The 6 thinking hats method to develop projects collaboratively">
            <a:extLst>
              <a:ext uri="{FF2B5EF4-FFF2-40B4-BE49-F238E27FC236}">
                <a16:creationId xmlns:a16="http://schemas.microsoft.com/office/drawing/2014/main" xmlns="" id="{74CE15D8-09F0-4895-B1D7-1BB3B6E48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59" y="4305694"/>
            <a:ext cx="3857625" cy="1876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Placeholder 4" descr="Calendar&#10;&#10;Description automatically generated">
            <a:extLst>
              <a:ext uri="{FF2B5EF4-FFF2-40B4-BE49-F238E27FC236}">
                <a16:creationId xmlns:a16="http://schemas.microsoft.com/office/drawing/2014/main" xmlns="" id="{0564535E-36F3-469E-AD7E-A5AE751B0D8D}"/>
              </a:ext>
            </a:extLst>
          </p:cNvPr>
          <p:cNvPicPr>
            <a:picLocks noGrp="1" noChangeAspect="1"/>
          </p:cNvPicPr>
          <p:nvPr>
            <p:ph type="pic" sz="quarter" idx="10"/>
          </p:nvPr>
        </p:nvPicPr>
        <p:blipFill>
          <a:blip r:embed="rId3"/>
          <a:srcRect l="20489" r="20489"/>
          <a:stretch>
            <a:fillRect/>
          </a:stretch>
        </p:blipFill>
        <p:spPr/>
      </p:pic>
      <p:sp>
        <p:nvSpPr>
          <p:cNvPr id="6" name="Text Placeholder 6">
            <a:extLst>
              <a:ext uri="{FF2B5EF4-FFF2-40B4-BE49-F238E27FC236}">
                <a16:creationId xmlns:a16="http://schemas.microsoft.com/office/drawing/2014/main" xmlns="" id="{E5B5128E-BC61-4803-9C8E-CD8225AC6EAF}"/>
              </a:ext>
            </a:extLst>
          </p:cNvPr>
          <p:cNvSpPr>
            <a:spLocks noGrp="1"/>
          </p:cNvSpPr>
          <p:nvPr>
            <p:ph type="body" sz="quarter" idx="14"/>
          </p:nvPr>
        </p:nvSpPr>
        <p:spPr>
          <a:xfrm>
            <a:off x="4509907" y="86956"/>
            <a:ext cx="6502301" cy="977569"/>
          </a:xfrm>
        </p:spPr>
        <p:txBody>
          <a:bodyPr>
            <a:normAutofit/>
          </a:bodyPr>
          <a:lstStyle/>
          <a:p>
            <a:pPr marL="742950" indent="-742950">
              <a:buFont typeface="+mj-lt"/>
              <a:buAutoNum type="arabicPeriod" startAt="3"/>
            </a:pPr>
            <a:r>
              <a:rPr lang="en-IE" b="1" dirty="0" err="1" smtClean="0"/>
              <a:t>Exerci</a:t>
            </a:r>
            <a:r>
              <a:rPr lang="ro-RO" b="1" dirty="0" smtClean="0"/>
              <a:t>țiu – Six Thinking Hats</a:t>
            </a:r>
            <a:r>
              <a:rPr lang="en-IE" b="1" dirty="0" smtClean="0"/>
              <a:t> </a:t>
            </a:r>
            <a:endParaRPr lang="en-IE" b="1" dirty="0"/>
          </a:p>
        </p:txBody>
      </p:sp>
    </p:spTree>
    <p:extLst>
      <p:ext uri="{BB962C8B-B14F-4D97-AF65-F5344CB8AC3E}">
        <p14:creationId xmlns:p14="http://schemas.microsoft.com/office/powerpoint/2010/main" val="9814167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40633F0-07CD-4455-98B5-8261475B2830}"/>
              </a:ext>
            </a:extLst>
          </p:cNvPr>
          <p:cNvSpPr>
            <a:spLocks noGrp="1"/>
          </p:cNvSpPr>
          <p:nvPr>
            <p:ph type="body" sz="quarter" idx="15"/>
          </p:nvPr>
        </p:nvSpPr>
        <p:spPr>
          <a:xfrm>
            <a:off x="209668" y="297040"/>
            <a:ext cx="8019931" cy="697353"/>
          </a:xfrm>
        </p:spPr>
        <p:txBody>
          <a:bodyPr>
            <a:noAutofit/>
          </a:bodyPr>
          <a:lstStyle/>
          <a:p>
            <a:pPr>
              <a:spcBef>
                <a:spcPts val="0"/>
              </a:spcBef>
            </a:pPr>
            <a:r>
              <a:rPr lang="ro-RO" sz="3600" dirty="0" smtClean="0">
                <a:solidFill>
                  <a:srgbClr val="A6377D"/>
                </a:solidFill>
                <a:latin typeface="Cooper Black" panose="0208090404030B020404" pitchFamily="18" charset="0"/>
              </a:rPr>
              <a:t>EXEMPLE YDSI, </a:t>
            </a:r>
            <a:r>
              <a:rPr lang="ro-RO" b="1" i="0" dirty="0" smtClean="0">
                <a:solidFill>
                  <a:srgbClr val="A6377D"/>
                </a:solidFill>
                <a:effectLst/>
              </a:rPr>
              <a:t>Progressive Careers</a:t>
            </a:r>
          </a:p>
          <a:p>
            <a:pPr>
              <a:spcBef>
                <a:spcPts val="0"/>
              </a:spcBef>
            </a:pPr>
            <a:r>
              <a:rPr lang="ro-RO" sz="2400" dirty="0" smtClean="0">
                <a:solidFill>
                  <a:schemeClr val="tx1">
                    <a:lumMod val="75000"/>
                    <a:lumOff val="25000"/>
                  </a:schemeClr>
                </a:solidFill>
              </a:rPr>
              <a:t>Gary Fawdrey, Marea Britanie</a:t>
            </a:r>
          </a:p>
          <a:p>
            <a:pPr>
              <a:spcBef>
                <a:spcPts val="0"/>
              </a:spcBef>
            </a:pPr>
            <a:r>
              <a:rPr lang="ro-RO" sz="2400" b="1" dirty="0" smtClean="0">
                <a:solidFill>
                  <a:schemeClr val="tx1">
                    <a:lumMod val="75000"/>
                    <a:lumOff val="25000"/>
                  </a:schemeClr>
                </a:solidFill>
              </a:rPr>
              <a:t>„Crearea </a:t>
            </a:r>
            <a:r>
              <a:rPr lang="ro-RO" sz="2400" b="1" dirty="0">
                <a:solidFill>
                  <a:schemeClr val="tx1">
                    <a:lumMod val="75000"/>
                    <a:lumOff val="25000"/>
                  </a:schemeClr>
                </a:solidFill>
              </a:rPr>
              <a:t>impactului social digital în </a:t>
            </a:r>
            <a:r>
              <a:rPr lang="ro-RO" sz="2400" b="1" dirty="0" smtClean="0">
                <a:solidFill>
                  <a:schemeClr val="tx1">
                    <a:lumMod val="75000"/>
                    <a:lumOff val="25000"/>
                  </a:schemeClr>
                </a:solidFill>
              </a:rPr>
              <a:t>șomaj” </a:t>
            </a:r>
            <a:endParaRPr lang="ro-RO" sz="2400" b="1" dirty="0">
              <a:solidFill>
                <a:schemeClr val="tx1">
                  <a:lumMod val="75000"/>
                  <a:lumOff val="25000"/>
                </a:schemeClr>
              </a:solidFill>
              <a:effectLst/>
            </a:endParaRPr>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420032" y="1316960"/>
            <a:ext cx="4025705" cy="3715819"/>
          </a:xfrm>
        </p:spPr>
        <p:txBody>
          <a:bodyPr>
            <a:normAutofit/>
          </a:bodyPr>
          <a:lstStyle/>
          <a:p>
            <a:pPr>
              <a:spcBef>
                <a:spcPts val="0"/>
              </a:spcBef>
            </a:pPr>
            <a:r>
              <a:rPr lang="en-IE" sz="2400" b="0" i="0" u="none" strike="noStrike" dirty="0" smtClean="0">
                <a:effectLst/>
                <a:hlinkClick r:id="rId2">
                  <a:extLst>
                    <a:ext uri="{A12FA001-AC4F-418D-AE19-62706E023703}">
                      <ahyp:hlinkClr xmlns:ahyp="http://schemas.microsoft.com/office/drawing/2018/hyperlinkcolor" xmlns="" val="tx"/>
                    </a:ext>
                  </a:extLst>
                </a:hlinkClick>
              </a:rPr>
              <a:t>Progressive Careers</a:t>
            </a:r>
            <a:r>
              <a:rPr lang="ro-RO" sz="2400" i="0" dirty="0"/>
              <a:t> </a:t>
            </a:r>
            <a:r>
              <a:rPr lang="ro-RO" sz="2400" i="0" dirty="0" smtClean="0"/>
              <a:t>și-a </a:t>
            </a:r>
            <a:r>
              <a:rPr lang="ro-RO" sz="2400" i="0" dirty="0"/>
              <a:t>stabilit ca misiune abordarea crizei umanitare create de șomaj. </a:t>
            </a:r>
            <a:r>
              <a:rPr lang="ro-RO" sz="2400" i="0" dirty="0" smtClean="0"/>
              <a:t>„Progressive Careers </a:t>
            </a:r>
            <a:r>
              <a:rPr lang="ro-RO" sz="2400" i="0" dirty="0"/>
              <a:t>este o rețea de sprijin care urmărește să ajute oamenii să facă tranziția în sectorul impactului social și să câștige mai mult decât bani.”</a:t>
            </a:r>
          </a:p>
          <a:p>
            <a:pPr>
              <a:spcBef>
                <a:spcPts val="0"/>
              </a:spcBef>
            </a:pPr>
            <a:r>
              <a:rPr lang="ro-RO" sz="2400" i="0" dirty="0"/>
              <a:t>  Gary Fawdrey.</a:t>
            </a:r>
            <a:r>
              <a:rPr lang="en-IE" sz="2400" b="0" i="0" dirty="0">
                <a:effectLst/>
              </a:rPr>
              <a:t> </a:t>
            </a:r>
            <a:endParaRPr lang="en-IE" sz="2400" i="0" dirty="0"/>
          </a:p>
        </p:txBody>
      </p:sp>
      <p:pic>
        <p:nvPicPr>
          <p:cNvPr id="2050" name="Picture 2" descr="Progressive Careers: creating opportunities to help people transition into the social impact sector">
            <a:extLst>
              <a:ext uri="{FF2B5EF4-FFF2-40B4-BE49-F238E27FC236}">
                <a16:creationId xmlns:a16="http://schemas.microsoft.com/office/drawing/2014/main" xmlns="" id="{D2770EE9-A7B2-49AD-832C-BA3FAFBAD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33" y="2660557"/>
            <a:ext cx="3810000" cy="381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87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59275"/>
            <a:ext cx="7766627"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it-IT" i="1" dirty="0">
                <a:solidFill>
                  <a:srgbClr val="E48E02"/>
                </a:solidFill>
              </a:rPr>
              <a:t>Cum ai venit cu ideea</a:t>
            </a:r>
            <a:r>
              <a:rPr lang="it-IT" i="1" dirty="0" smtClean="0">
                <a:solidFill>
                  <a:srgbClr val="E48E02"/>
                </a:solidFill>
              </a:rPr>
              <a:t>?</a:t>
            </a:r>
            <a:endParaRPr lang="en-IE" i="1" dirty="0">
              <a:solidFill>
                <a:srgbClr val="E48E02"/>
              </a:solidFill>
            </a:endParaRPr>
          </a:p>
          <a:p>
            <a:pPr>
              <a:lnSpc>
                <a:spcPct val="100000"/>
              </a:lnSpc>
              <a:spcBef>
                <a:spcPts val="0"/>
              </a:spcBef>
            </a:pPr>
            <a:endParaRPr lang="en-IE" i="1" dirty="0">
              <a:solidFill>
                <a:srgbClr val="E48E02"/>
              </a:solidFill>
            </a:endParaRPr>
          </a:p>
          <a:p>
            <a:pPr>
              <a:lnSpc>
                <a:spcPct val="100000"/>
              </a:lnSpc>
              <a:spcBef>
                <a:spcPts val="0"/>
              </a:spcBef>
            </a:pPr>
            <a:r>
              <a:rPr lang="en-IE" dirty="0">
                <a:solidFill>
                  <a:srgbClr val="666666"/>
                </a:solidFill>
              </a:rPr>
              <a:t>Am </a:t>
            </a:r>
            <a:r>
              <a:rPr lang="en-IE" dirty="0" err="1">
                <a:solidFill>
                  <a:srgbClr val="666666"/>
                </a:solidFill>
              </a:rPr>
              <a:t>avut</a:t>
            </a:r>
            <a:r>
              <a:rPr lang="en-IE" dirty="0">
                <a:solidFill>
                  <a:srgbClr val="666666"/>
                </a:solidFill>
              </a:rPr>
              <a:t> </a:t>
            </a:r>
            <a:r>
              <a:rPr lang="en-IE" dirty="0" err="1">
                <a:solidFill>
                  <a:srgbClr val="666666"/>
                </a:solidFill>
              </a:rPr>
              <a:t>norocul</a:t>
            </a:r>
            <a:r>
              <a:rPr lang="en-IE" dirty="0">
                <a:solidFill>
                  <a:srgbClr val="666666"/>
                </a:solidFill>
              </a:rPr>
              <a:t> </a:t>
            </a:r>
            <a:r>
              <a:rPr lang="en-IE" dirty="0" err="1">
                <a:solidFill>
                  <a:srgbClr val="666666"/>
                </a:solidFill>
              </a:rPr>
              <a:t>să</a:t>
            </a:r>
            <a:r>
              <a:rPr lang="en-IE" dirty="0">
                <a:solidFill>
                  <a:srgbClr val="666666"/>
                </a:solidFill>
              </a:rPr>
              <a:t>-mi </a:t>
            </a:r>
            <a:r>
              <a:rPr lang="en-IE" dirty="0" err="1">
                <a:solidFill>
                  <a:srgbClr val="666666"/>
                </a:solidFill>
              </a:rPr>
              <a:t>asigur</a:t>
            </a:r>
            <a:r>
              <a:rPr lang="en-IE" dirty="0">
                <a:solidFill>
                  <a:srgbClr val="666666"/>
                </a:solidFill>
              </a:rPr>
              <a:t> un </a:t>
            </a:r>
            <a:r>
              <a:rPr lang="en-IE" dirty="0" err="1">
                <a:solidFill>
                  <a:srgbClr val="666666"/>
                </a:solidFill>
              </a:rPr>
              <a:t>loc</a:t>
            </a:r>
            <a:r>
              <a:rPr lang="en-IE" dirty="0">
                <a:solidFill>
                  <a:srgbClr val="666666"/>
                </a:solidFill>
              </a:rPr>
              <a:t> </a:t>
            </a:r>
            <a:r>
              <a:rPr lang="en-IE" dirty="0" err="1">
                <a:solidFill>
                  <a:srgbClr val="666666"/>
                </a:solidFill>
              </a:rPr>
              <a:t>într</a:t>
            </a:r>
            <a:r>
              <a:rPr lang="en-IE" dirty="0">
                <a:solidFill>
                  <a:srgbClr val="666666"/>
                </a:solidFill>
              </a:rPr>
              <a:t>-o </a:t>
            </a:r>
            <a:r>
              <a:rPr lang="en-IE" dirty="0" err="1">
                <a:solidFill>
                  <a:srgbClr val="666666"/>
                </a:solidFill>
              </a:rPr>
              <a:t>schemă</a:t>
            </a:r>
            <a:r>
              <a:rPr lang="en-IE" dirty="0">
                <a:solidFill>
                  <a:srgbClr val="666666"/>
                </a:solidFill>
              </a:rPr>
              <a:t> de </a:t>
            </a:r>
            <a:r>
              <a:rPr lang="en-IE" dirty="0" err="1">
                <a:solidFill>
                  <a:srgbClr val="666666"/>
                </a:solidFill>
              </a:rPr>
              <a:t>absolvenți</a:t>
            </a:r>
            <a:r>
              <a:rPr lang="en-IE" dirty="0">
                <a:solidFill>
                  <a:srgbClr val="666666"/>
                </a:solidFill>
              </a:rPr>
              <a:t> cu impact social </a:t>
            </a:r>
            <a:r>
              <a:rPr lang="en-IE" dirty="0" err="1">
                <a:solidFill>
                  <a:srgbClr val="666666"/>
                </a:solidFill>
              </a:rPr>
              <a:t>și</a:t>
            </a:r>
            <a:r>
              <a:rPr lang="en-IE" dirty="0">
                <a:solidFill>
                  <a:srgbClr val="666666"/>
                </a:solidFill>
              </a:rPr>
              <a:t> am </a:t>
            </a:r>
            <a:r>
              <a:rPr lang="en-IE" dirty="0" err="1">
                <a:solidFill>
                  <a:srgbClr val="666666"/>
                </a:solidFill>
              </a:rPr>
              <a:t>fost</a:t>
            </a:r>
            <a:r>
              <a:rPr lang="en-IE" dirty="0">
                <a:solidFill>
                  <a:srgbClr val="666666"/>
                </a:solidFill>
              </a:rPr>
              <a:t> </a:t>
            </a:r>
            <a:r>
              <a:rPr lang="en-IE" dirty="0" err="1">
                <a:solidFill>
                  <a:srgbClr val="666666"/>
                </a:solidFill>
              </a:rPr>
              <a:t>plasat</a:t>
            </a:r>
            <a:r>
              <a:rPr lang="en-IE" dirty="0">
                <a:solidFill>
                  <a:srgbClr val="666666"/>
                </a:solidFill>
              </a:rPr>
              <a:t> </a:t>
            </a:r>
            <a:r>
              <a:rPr lang="en-IE" dirty="0" err="1">
                <a:solidFill>
                  <a:srgbClr val="666666"/>
                </a:solidFill>
              </a:rPr>
              <a:t>într</a:t>
            </a:r>
            <a:r>
              <a:rPr lang="en-IE" dirty="0">
                <a:solidFill>
                  <a:srgbClr val="666666"/>
                </a:solidFill>
              </a:rPr>
              <a:t>-o </a:t>
            </a:r>
            <a:r>
              <a:rPr lang="en-IE" dirty="0" err="1">
                <a:solidFill>
                  <a:srgbClr val="666666"/>
                </a:solidFill>
              </a:rPr>
              <a:t>organizație</a:t>
            </a:r>
            <a:r>
              <a:rPr lang="en-IE" dirty="0">
                <a:solidFill>
                  <a:srgbClr val="666666"/>
                </a:solidFill>
              </a:rPr>
              <a:t> tip start-up cu impact social care a </a:t>
            </a:r>
            <a:r>
              <a:rPr lang="en-IE" dirty="0" err="1">
                <a:solidFill>
                  <a:srgbClr val="666666"/>
                </a:solidFill>
              </a:rPr>
              <a:t>facilitat</a:t>
            </a:r>
            <a:r>
              <a:rPr lang="en-IE" dirty="0">
                <a:solidFill>
                  <a:srgbClr val="666666"/>
                </a:solidFill>
              </a:rPr>
              <a:t> </a:t>
            </a:r>
            <a:r>
              <a:rPr lang="en-IE" dirty="0" err="1">
                <a:solidFill>
                  <a:srgbClr val="666666"/>
                </a:solidFill>
              </a:rPr>
              <a:t>colaborarea</a:t>
            </a:r>
            <a:r>
              <a:rPr lang="en-IE" dirty="0">
                <a:solidFill>
                  <a:srgbClr val="666666"/>
                </a:solidFill>
              </a:rPr>
              <a:t> </a:t>
            </a:r>
            <a:r>
              <a:rPr lang="en-IE" dirty="0" err="1">
                <a:solidFill>
                  <a:srgbClr val="666666"/>
                </a:solidFill>
              </a:rPr>
              <a:t>între</a:t>
            </a:r>
            <a:r>
              <a:rPr lang="en-IE" dirty="0">
                <a:solidFill>
                  <a:srgbClr val="666666"/>
                </a:solidFill>
              </a:rPr>
              <a:t> </a:t>
            </a:r>
            <a:r>
              <a:rPr lang="en-IE" dirty="0" err="1">
                <a:solidFill>
                  <a:srgbClr val="666666"/>
                </a:solidFill>
              </a:rPr>
              <a:t>mai</a:t>
            </a:r>
            <a:r>
              <a:rPr lang="en-IE" dirty="0">
                <a:solidFill>
                  <a:srgbClr val="666666"/>
                </a:solidFill>
              </a:rPr>
              <a:t> </a:t>
            </a:r>
            <a:r>
              <a:rPr lang="en-IE" dirty="0" err="1">
                <a:solidFill>
                  <a:srgbClr val="666666"/>
                </a:solidFill>
              </a:rPr>
              <a:t>multe</a:t>
            </a:r>
            <a:r>
              <a:rPr lang="en-IE" dirty="0">
                <a:solidFill>
                  <a:srgbClr val="666666"/>
                </a:solidFill>
              </a:rPr>
              <a:t> </a:t>
            </a:r>
            <a:r>
              <a:rPr lang="en-IE" dirty="0" err="1">
                <a:solidFill>
                  <a:srgbClr val="666666"/>
                </a:solidFill>
              </a:rPr>
              <a:t>organizații</a:t>
            </a:r>
            <a:r>
              <a:rPr lang="en-IE" dirty="0">
                <a:solidFill>
                  <a:srgbClr val="666666"/>
                </a:solidFill>
              </a:rPr>
              <a:t> </a:t>
            </a:r>
            <a:r>
              <a:rPr lang="en-IE" dirty="0" err="1">
                <a:solidFill>
                  <a:srgbClr val="666666"/>
                </a:solidFill>
              </a:rPr>
              <a:t>caritabile</a:t>
            </a:r>
            <a:r>
              <a:rPr lang="en-IE" dirty="0">
                <a:solidFill>
                  <a:srgbClr val="666666"/>
                </a:solidFill>
              </a:rPr>
              <a:t>. </a:t>
            </a:r>
            <a:r>
              <a:rPr lang="en-IE" dirty="0" err="1">
                <a:solidFill>
                  <a:srgbClr val="666666"/>
                </a:solidFill>
              </a:rPr>
              <a:t>Prin</a:t>
            </a:r>
            <a:r>
              <a:rPr lang="en-IE" dirty="0">
                <a:solidFill>
                  <a:srgbClr val="666666"/>
                </a:solidFill>
              </a:rPr>
              <a:t> </a:t>
            </a:r>
            <a:r>
              <a:rPr lang="en-IE" dirty="0" err="1">
                <a:solidFill>
                  <a:srgbClr val="666666"/>
                </a:solidFill>
              </a:rPr>
              <a:t>această</a:t>
            </a:r>
            <a:r>
              <a:rPr lang="en-IE" dirty="0">
                <a:solidFill>
                  <a:srgbClr val="666666"/>
                </a:solidFill>
              </a:rPr>
              <a:t> </a:t>
            </a:r>
            <a:r>
              <a:rPr lang="en-IE" dirty="0" err="1">
                <a:solidFill>
                  <a:srgbClr val="666666"/>
                </a:solidFill>
              </a:rPr>
              <a:t>experiență</a:t>
            </a:r>
            <a:r>
              <a:rPr lang="en-IE" dirty="0">
                <a:solidFill>
                  <a:srgbClr val="666666"/>
                </a:solidFill>
              </a:rPr>
              <a:t> am </a:t>
            </a:r>
            <a:r>
              <a:rPr lang="en-IE" dirty="0" err="1">
                <a:solidFill>
                  <a:srgbClr val="666666"/>
                </a:solidFill>
              </a:rPr>
              <a:t>aflat</a:t>
            </a:r>
            <a:r>
              <a:rPr lang="en-IE" dirty="0">
                <a:solidFill>
                  <a:srgbClr val="666666"/>
                </a:solidFill>
              </a:rPr>
              <a:t> </a:t>
            </a:r>
            <a:r>
              <a:rPr lang="en-IE" dirty="0" err="1">
                <a:solidFill>
                  <a:srgbClr val="666666"/>
                </a:solidFill>
              </a:rPr>
              <a:t>despre</a:t>
            </a:r>
            <a:r>
              <a:rPr lang="en-IE" dirty="0">
                <a:solidFill>
                  <a:srgbClr val="666666"/>
                </a:solidFill>
              </a:rPr>
              <a:t> </a:t>
            </a:r>
            <a:r>
              <a:rPr lang="en-IE" dirty="0" err="1">
                <a:solidFill>
                  <a:srgbClr val="666666"/>
                </a:solidFill>
              </a:rPr>
              <a:t>multe</a:t>
            </a:r>
            <a:r>
              <a:rPr lang="en-IE" dirty="0">
                <a:solidFill>
                  <a:srgbClr val="666666"/>
                </a:solidFill>
              </a:rPr>
              <a:t> </a:t>
            </a:r>
            <a:r>
              <a:rPr lang="en-IE" dirty="0" err="1">
                <a:solidFill>
                  <a:srgbClr val="666666"/>
                </a:solidFill>
              </a:rPr>
              <a:t>oportunități</a:t>
            </a:r>
            <a:r>
              <a:rPr lang="en-IE" dirty="0">
                <a:solidFill>
                  <a:srgbClr val="666666"/>
                </a:solidFill>
              </a:rPr>
              <a:t> </a:t>
            </a:r>
            <a:r>
              <a:rPr lang="en-IE" dirty="0" err="1">
                <a:solidFill>
                  <a:srgbClr val="666666"/>
                </a:solidFill>
              </a:rPr>
              <a:t>diferite</a:t>
            </a:r>
            <a:r>
              <a:rPr lang="en-IE" dirty="0">
                <a:solidFill>
                  <a:srgbClr val="666666"/>
                </a:solidFill>
              </a:rPr>
              <a:t> din sector </a:t>
            </a:r>
            <a:r>
              <a:rPr lang="en-IE" dirty="0" err="1">
                <a:solidFill>
                  <a:srgbClr val="666666"/>
                </a:solidFill>
              </a:rPr>
              <a:t>și</a:t>
            </a:r>
            <a:r>
              <a:rPr lang="en-IE" dirty="0">
                <a:solidFill>
                  <a:srgbClr val="666666"/>
                </a:solidFill>
              </a:rPr>
              <a:t> mi-am </a:t>
            </a:r>
            <a:r>
              <a:rPr lang="en-IE" dirty="0" err="1">
                <a:solidFill>
                  <a:srgbClr val="666666"/>
                </a:solidFill>
              </a:rPr>
              <a:t>dat</a:t>
            </a:r>
            <a:r>
              <a:rPr lang="en-IE" dirty="0">
                <a:solidFill>
                  <a:srgbClr val="666666"/>
                </a:solidFill>
              </a:rPr>
              <a:t> </a:t>
            </a:r>
            <a:r>
              <a:rPr lang="en-IE" dirty="0" err="1">
                <a:solidFill>
                  <a:srgbClr val="666666"/>
                </a:solidFill>
              </a:rPr>
              <a:t>seama</a:t>
            </a:r>
            <a:r>
              <a:rPr lang="en-IE" dirty="0">
                <a:solidFill>
                  <a:srgbClr val="666666"/>
                </a:solidFill>
              </a:rPr>
              <a:t> </a:t>
            </a:r>
            <a:r>
              <a:rPr lang="en-IE" dirty="0" err="1">
                <a:solidFill>
                  <a:srgbClr val="666666"/>
                </a:solidFill>
              </a:rPr>
              <a:t>că</a:t>
            </a:r>
            <a:r>
              <a:rPr lang="en-IE" dirty="0">
                <a:solidFill>
                  <a:srgbClr val="666666"/>
                </a:solidFill>
              </a:rPr>
              <a:t> </a:t>
            </a:r>
            <a:r>
              <a:rPr lang="en-IE" dirty="0" err="1">
                <a:solidFill>
                  <a:srgbClr val="666666"/>
                </a:solidFill>
              </a:rPr>
              <a:t>există</a:t>
            </a:r>
            <a:r>
              <a:rPr lang="en-IE" dirty="0">
                <a:solidFill>
                  <a:srgbClr val="666666"/>
                </a:solidFill>
              </a:rPr>
              <a:t> o </a:t>
            </a:r>
            <a:r>
              <a:rPr lang="en-IE" dirty="0" err="1">
                <a:solidFill>
                  <a:srgbClr val="666666"/>
                </a:solidFill>
              </a:rPr>
              <a:t>mulțime</a:t>
            </a:r>
            <a:r>
              <a:rPr lang="en-IE" dirty="0">
                <a:solidFill>
                  <a:srgbClr val="666666"/>
                </a:solidFill>
              </a:rPr>
              <a:t> de </a:t>
            </a:r>
            <a:r>
              <a:rPr lang="en-IE" dirty="0" err="1">
                <a:solidFill>
                  <a:srgbClr val="666666"/>
                </a:solidFill>
              </a:rPr>
              <a:t>cariere</a:t>
            </a:r>
            <a:r>
              <a:rPr lang="en-IE" dirty="0">
                <a:solidFill>
                  <a:srgbClr val="666666"/>
                </a:solidFill>
              </a:rPr>
              <a:t> cu impact social </a:t>
            </a:r>
            <a:r>
              <a:rPr lang="en-IE" dirty="0" err="1">
                <a:solidFill>
                  <a:srgbClr val="666666"/>
                </a:solidFill>
              </a:rPr>
              <a:t>potențial</a:t>
            </a:r>
            <a:r>
              <a:rPr lang="en-IE" dirty="0">
                <a:solidFill>
                  <a:srgbClr val="666666"/>
                </a:solidFill>
              </a:rPr>
              <a:t>. Am </a:t>
            </a:r>
            <a:r>
              <a:rPr lang="en-IE" dirty="0" err="1">
                <a:solidFill>
                  <a:srgbClr val="666666"/>
                </a:solidFill>
              </a:rPr>
              <a:t>decis</a:t>
            </a:r>
            <a:r>
              <a:rPr lang="en-IE" dirty="0">
                <a:solidFill>
                  <a:srgbClr val="666666"/>
                </a:solidFill>
              </a:rPr>
              <a:t> </a:t>
            </a:r>
            <a:r>
              <a:rPr lang="en-IE" dirty="0" err="1">
                <a:solidFill>
                  <a:srgbClr val="666666"/>
                </a:solidFill>
              </a:rPr>
              <a:t>să</a:t>
            </a:r>
            <a:r>
              <a:rPr lang="en-IE" dirty="0">
                <a:solidFill>
                  <a:srgbClr val="666666"/>
                </a:solidFill>
              </a:rPr>
              <a:t> </a:t>
            </a:r>
            <a:r>
              <a:rPr lang="en-IE" dirty="0" err="1">
                <a:solidFill>
                  <a:srgbClr val="666666"/>
                </a:solidFill>
              </a:rPr>
              <a:t>creez</a:t>
            </a:r>
            <a:r>
              <a:rPr lang="en-IE" dirty="0">
                <a:solidFill>
                  <a:srgbClr val="666666"/>
                </a:solidFill>
              </a:rPr>
              <a:t> </a:t>
            </a:r>
            <a:r>
              <a:rPr lang="en-IE" dirty="0" err="1">
                <a:solidFill>
                  <a:srgbClr val="666666"/>
                </a:solidFill>
              </a:rPr>
              <a:t>ceea</a:t>
            </a:r>
            <a:r>
              <a:rPr lang="en-IE" dirty="0">
                <a:solidFill>
                  <a:srgbClr val="666666"/>
                </a:solidFill>
              </a:rPr>
              <a:t> </a:t>
            </a:r>
            <a:r>
              <a:rPr lang="en-IE" dirty="0" err="1">
                <a:solidFill>
                  <a:srgbClr val="666666"/>
                </a:solidFill>
              </a:rPr>
              <a:t>ce</a:t>
            </a:r>
            <a:r>
              <a:rPr lang="en-IE" dirty="0">
                <a:solidFill>
                  <a:srgbClr val="666666"/>
                </a:solidFill>
              </a:rPr>
              <a:t> </a:t>
            </a:r>
            <a:r>
              <a:rPr lang="en-IE" dirty="0" err="1">
                <a:solidFill>
                  <a:srgbClr val="666666"/>
                </a:solidFill>
              </a:rPr>
              <a:t>îmi</a:t>
            </a:r>
            <a:r>
              <a:rPr lang="en-IE" dirty="0">
                <a:solidFill>
                  <a:srgbClr val="666666"/>
                </a:solidFill>
              </a:rPr>
              <a:t> </a:t>
            </a:r>
            <a:r>
              <a:rPr lang="en-IE" dirty="0" err="1">
                <a:solidFill>
                  <a:srgbClr val="666666"/>
                </a:solidFill>
              </a:rPr>
              <a:t>doream</a:t>
            </a:r>
            <a:r>
              <a:rPr lang="en-IE" dirty="0">
                <a:solidFill>
                  <a:srgbClr val="666666"/>
                </a:solidFill>
              </a:rPr>
              <a:t> </a:t>
            </a:r>
            <a:r>
              <a:rPr lang="en-IE" dirty="0" err="1">
                <a:solidFill>
                  <a:srgbClr val="666666"/>
                </a:solidFill>
              </a:rPr>
              <a:t>să</a:t>
            </a:r>
            <a:r>
              <a:rPr lang="en-IE" dirty="0">
                <a:solidFill>
                  <a:srgbClr val="666666"/>
                </a:solidFill>
              </a:rPr>
              <a:t> am </a:t>
            </a:r>
            <a:r>
              <a:rPr lang="en-IE" dirty="0" err="1">
                <a:solidFill>
                  <a:srgbClr val="666666"/>
                </a:solidFill>
              </a:rPr>
              <a:t>acces</a:t>
            </a:r>
            <a:r>
              <a:rPr lang="en-IE" dirty="0">
                <a:solidFill>
                  <a:srgbClr val="666666"/>
                </a:solidFill>
              </a:rPr>
              <a:t> la mine, un </a:t>
            </a:r>
            <a:r>
              <a:rPr lang="en-IE" dirty="0" err="1">
                <a:solidFill>
                  <a:srgbClr val="666666"/>
                </a:solidFill>
              </a:rPr>
              <a:t>ghișeu</a:t>
            </a:r>
            <a:r>
              <a:rPr lang="en-IE" dirty="0">
                <a:solidFill>
                  <a:srgbClr val="666666"/>
                </a:solidFill>
              </a:rPr>
              <a:t> </a:t>
            </a:r>
            <a:r>
              <a:rPr lang="en-IE" dirty="0" err="1">
                <a:solidFill>
                  <a:srgbClr val="666666"/>
                </a:solidFill>
              </a:rPr>
              <a:t>unic</a:t>
            </a:r>
            <a:r>
              <a:rPr lang="en-IE" dirty="0">
                <a:solidFill>
                  <a:srgbClr val="666666"/>
                </a:solidFill>
              </a:rPr>
              <a:t> </a:t>
            </a:r>
            <a:r>
              <a:rPr lang="en-IE" dirty="0" err="1">
                <a:solidFill>
                  <a:srgbClr val="666666"/>
                </a:solidFill>
              </a:rPr>
              <a:t>pentru</a:t>
            </a:r>
            <a:r>
              <a:rPr lang="en-IE" dirty="0">
                <a:solidFill>
                  <a:srgbClr val="666666"/>
                </a:solidFill>
              </a:rPr>
              <a:t> </a:t>
            </a:r>
            <a:r>
              <a:rPr lang="en-IE" dirty="0" err="1">
                <a:solidFill>
                  <a:srgbClr val="666666"/>
                </a:solidFill>
              </a:rPr>
              <a:t>toate</a:t>
            </a:r>
            <a:r>
              <a:rPr lang="en-IE" dirty="0">
                <a:solidFill>
                  <a:srgbClr val="666666"/>
                </a:solidFill>
              </a:rPr>
              <a:t> </a:t>
            </a:r>
            <a:r>
              <a:rPr lang="en-IE" dirty="0" err="1">
                <a:solidFill>
                  <a:srgbClr val="666666"/>
                </a:solidFill>
              </a:rPr>
              <a:t>informațiile</a:t>
            </a:r>
            <a:r>
              <a:rPr lang="en-IE" dirty="0">
                <a:solidFill>
                  <a:srgbClr val="666666"/>
                </a:solidFill>
              </a:rPr>
              <a:t> de care </a:t>
            </a:r>
            <a:r>
              <a:rPr lang="en-IE" dirty="0" err="1">
                <a:solidFill>
                  <a:srgbClr val="666666"/>
                </a:solidFill>
              </a:rPr>
              <a:t>aveam</a:t>
            </a:r>
            <a:r>
              <a:rPr lang="en-IE" dirty="0">
                <a:solidFill>
                  <a:srgbClr val="666666"/>
                </a:solidFill>
              </a:rPr>
              <a:t> </a:t>
            </a:r>
            <a:r>
              <a:rPr lang="en-IE" dirty="0" err="1">
                <a:solidFill>
                  <a:srgbClr val="666666"/>
                </a:solidFill>
              </a:rPr>
              <a:t>nevoie</a:t>
            </a:r>
            <a:r>
              <a:rPr lang="en-IE" dirty="0">
                <a:solidFill>
                  <a:srgbClr val="666666"/>
                </a:solidFill>
              </a:rPr>
              <a:t>. </a:t>
            </a:r>
            <a:r>
              <a:rPr lang="en-IE" dirty="0" err="1">
                <a:solidFill>
                  <a:srgbClr val="666666"/>
                </a:solidFill>
              </a:rPr>
              <a:t>Sunt</a:t>
            </a:r>
            <a:r>
              <a:rPr lang="en-IE" dirty="0">
                <a:solidFill>
                  <a:srgbClr val="666666"/>
                </a:solidFill>
              </a:rPr>
              <a:t>, de </a:t>
            </a:r>
            <a:r>
              <a:rPr lang="en-IE" dirty="0" err="1">
                <a:solidFill>
                  <a:srgbClr val="666666"/>
                </a:solidFill>
              </a:rPr>
              <a:t>asemenea</a:t>
            </a:r>
            <a:r>
              <a:rPr lang="en-IE" dirty="0">
                <a:solidFill>
                  <a:srgbClr val="666666"/>
                </a:solidFill>
              </a:rPr>
              <a:t>, </a:t>
            </a:r>
            <a:r>
              <a:rPr lang="en-IE" dirty="0" err="1">
                <a:solidFill>
                  <a:srgbClr val="666666"/>
                </a:solidFill>
              </a:rPr>
              <a:t>pasionat</a:t>
            </a:r>
            <a:r>
              <a:rPr lang="en-IE" dirty="0">
                <a:solidFill>
                  <a:srgbClr val="666666"/>
                </a:solidFill>
              </a:rPr>
              <a:t> de </a:t>
            </a:r>
            <a:r>
              <a:rPr lang="en-IE" dirty="0" err="1">
                <a:solidFill>
                  <a:srgbClr val="666666"/>
                </a:solidFill>
              </a:rPr>
              <a:t>importanța</a:t>
            </a:r>
            <a:r>
              <a:rPr lang="en-IE" dirty="0">
                <a:solidFill>
                  <a:srgbClr val="666666"/>
                </a:solidFill>
              </a:rPr>
              <a:t> </a:t>
            </a:r>
            <a:r>
              <a:rPr lang="en-IE" dirty="0" err="1">
                <a:solidFill>
                  <a:srgbClr val="666666"/>
                </a:solidFill>
              </a:rPr>
              <a:t>și</a:t>
            </a:r>
            <a:r>
              <a:rPr lang="en-IE" dirty="0">
                <a:solidFill>
                  <a:srgbClr val="666666"/>
                </a:solidFill>
              </a:rPr>
              <a:t> </a:t>
            </a:r>
            <a:r>
              <a:rPr lang="en-IE" dirty="0" err="1">
                <a:solidFill>
                  <a:srgbClr val="666666"/>
                </a:solidFill>
              </a:rPr>
              <a:t>puterea</a:t>
            </a:r>
            <a:r>
              <a:rPr lang="en-IE" dirty="0">
                <a:solidFill>
                  <a:srgbClr val="666666"/>
                </a:solidFill>
              </a:rPr>
              <a:t> </a:t>
            </a:r>
            <a:r>
              <a:rPr lang="en-IE" dirty="0" err="1">
                <a:solidFill>
                  <a:srgbClr val="666666"/>
                </a:solidFill>
              </a:rPr>
              <a:t>mentoratului</a:t>
            </a:r>
            <a:r>
              <a:rPr lang="en-IE" dirty="0">
                <a:solidFill>
                  <a:srgbClr val="666666"/>
                </a:solidFill>
              </a:rPr>
              <a:t> </a:t>
            </a:r>
            <a:r>
              <a:rPr lang="en-IE" dirty="0" err="1">
                <a:solidFill>
                  <a:srgbClr val="666666"/>
                </a:solidFill>
              </a:rPr>
              <a:t>și</a:t>
            </a:r>
            <a:r>
              <a:rPr lang="en-IE" dirty="0">
                <a:solidFill>
                  <a:srgbClr val="666666"/>
                </a:solidFill>
              </a:rPr>
              <a:t>, </a:t>
            </a:r>
            <a:r>
              <a:rPr lang="en-IE" dirty="0" err="1">
                <a:solidFill>
                  <a:srgbClr val="666666"/>
                </a:solidFill>
              </a:rPr>
              <a:t>prin</a:t>
            </a:r>
            <a:r>
              <a:rPr lang="en-IE" dirty="0">
                <a:solidFill>
                  <a:srgbClr val="666666"/>
                </a:solidFill>
              </a:rPr>
              <a:t> </a:t>
            </a:r>
            <a:r>
              <a:rPr lang="en-IE" dirty="0" err="1">
                <a:solidFill>
                  <a:srgbClr val="666666"/>
                </a:solidFill>
              </a:rPr>
              <a:t>urmare</a:t>
            </a:r>
            <a:r>
              <a:rPr lang="en-IE" dirty="0">
                <a:solidFill>
                  <a:srgbClr val="666666"/>
                </a:solidFill>
              </a:rPr>
              <a:t>, am </a:t>
            </a:r>
            <a:r>
              <a:rPr lang="en-IE" dirty="0" err="1">
                <a:solidFill>
                  <a:srgbClr val="666666"/>
                </a:solidFill>
              </a:rPr>
              <a:t>decis</a:t>
            </a:r>
            <a:r>
              <a:rPr lang="en-IE" dirty="0">
                <a:solidFill>
                  <a:srgbClr val="666666"/>
                </a:solidFill>
              </a:rPr>
              <a:t> </a:t>
            </a:r>
            <a:r>
              <a:rPr lang="en-IE" dirty="0" err="1">
                <a:solidFill>
                  <a:srgbClr val="666666"/>
                </a:solidFill>
              </a:rPr>
              <a:t>că</a:t>
            </a:r>
            <a:r>
              <a:rPr lang="en-IE" dirty="0">
                <a:solidFill>
                  <a:srgbClr val="666666"/>
                </a:solidFill>
              </a:rPr>
              <a:t> </a:t>
            </a:r>
            <a:r>
              <a:rPr lang="en-IE" dirty="0" err="1">
                <a:solidFill>
                  <a:srgbClr val="666666"/>
                </a:solidFill>
              </a:rPr>
              <a:t>sfaturile</a:t>
            </a:r>
            <a:r>
              <a:rPr lang="en-IE" dirty="0">
                <a:solidFill>
                  <a:srgbClr val="666666"/>
                </a:solidFill>
              </a:rPr>
              <a:t> de la </a:t>
            </a:r>
            <a:r>
              <a:rPr lang="en-IE" dirty="0" err="1">
                <a:solidFill>
                  <a:srgbClr val="666666"/>
                </a:solidFill>
              </a:rPr>
              <a:t>persoanele</a:t>
            </a:r>
            <a:r>
              <a:rPr lang="en-IE" dirty="0">
                <a:solidFill>
                  <a:srgbClr val="666666"/>
                </a:solidFill>
              </a:rPr>
              <a:t> care au </a:t>
            </a:r>
            <a:r>
              <a:rPr lang="en-IE" dirty="0" err="1">
                <a:solidFill>
                  <a:srgbClr val="666666"/>
                </a:solidFill>
              </a:rPr>
              <a:t>intrat</a:t>
            </a:r>
            <a:r>
              <a:rPr lang="en-IE" dirty="0">
                <a:solidFill>
                  <a:srgbClr val="666666"/>
                </a:solidFill>
              </a:rPr>
              <a:t> </a:t>
            </a:r>
            <a:r>
              <a:rPr lang="en-IE" dirty="0" err="1">
                <a:solidFill>
                  <a:srgbClr val="666666"/>
                </a:solidFill>
              </a:rPr>
              <a:t>deja</a:t>
            </a:r>
            <a:r>
              <a:rPr lang="en-IE" dirty="0">
                <a:solidFill>
                  <a:srgbClr val="666666"/>
                </a:solidFill>
              </a:rPr>
              <a:t> </a:t>
            </a:r>
            <a:r>
              <a:rPr lang="en-IE" dirty="0" err="1">
                <a:solidFill>
                  <a:srgbClr val="666666"/>
                </a:solidFill>
              </a:rPr>
              <a:t>în</a:t>
            </a:r>
            <a:r>
              <a:rPr lang="en-IE" dirty="0">
                <a:solidFill>
                  <a:srgbClr val="666666"/>
                </a:solidFill>
              </a:rPr>
              <a:t> sector </a:t>
            </a:r>
            <a:r>
              <a:rPr lang="en-IE" dirty="0" err="1">
                <a:solidFill>
                  <a:srgbClr val="666666"/>
                </a:solidFill>
              </a:rPr>
              <a:t>ar</a:t>
            </a:r>
            <a:r>
              <a:rPr lang="en-IE" dirty="0">
                <a:solidFill>
                  <a:srgbClr val="666666"/>
                </a:solidFill>
              </a:rPr>
              <a:t> fi </a:t>
            </a:r>
            <a:r>
              <a:rPr lang="en-IE" dirty="0" err="1">
                <a:solidFill>
                  <a:srgbClr val="666666"/>
                </a:solidFill>
              </a:rPr>
              <a:t>extrem</a:t>
            </a:r>
            <a:r>
              <a:rPr lang="en-IE" dirty="0">
                <a:solidFill>
                  <a:srgbClr val="666666"/>
                </a:solidFill>
              </a:rPr>
              <a:t> de </a:t>
            </a:r>
            <a:r>
              <a:rPr lang="en-IE" dirty="0" err="1">
                <a:solidFill>
                  <a:srgbClr val="666666"/>
                </a:solidFill>
              </a:rPr>
              <a:t>valoroase</a:t>
            </a:r>
            <a:r>
              <a:rPr lang="en-IE" dirty="0">
                <a:solidFill>
                  <a:srgbClr val="666666"/>
                </a:solidFill>
              </a:rPr>
              <a:t> </a:t>
            </a:r>
            <a:r>
              <a:rPr lang="en-IE" dirty="0" err="1">
                <a:solidFill>
                  <a:srgbClr val="666666"/>
                </a:solidFill>
              </a:rPr>
              <a:t>pentru</a:t>
            </a:r>
            <a:r>
              <a:rPr lang="en-IE" dirty="0">
                <a:solidFill>
                  <a:srgbClr val="666666"/>
                </a:solidFill>
              </a:rPr>
              <a:t> </a:t>
            </a:r>
            <a:r>
              <a:rPr lang="en-IE" dirty="0" err="1">
                <a:solidFill>
                  <a:srgbClr val="666666"/>
                </a:solidFill>
              </a:rPr>
              <a:t>cei</a:t>
            </a:r>
            <a:r>
              <a:rPr lang="en-IE" dirty="0">
                <a:solidFill>
                  <a:srgbClr val="666666"/>
                </a:solidFill>
              </a:rPr>
              <a:t> care </a:t>
            </a:r>
            <a:r>
              <a:rPr lang="en-IE" dirty="0" err="1">
                <a:solidFill>
                  <a:srgbClr val="666666"/>
                </a:solidFill>
              </a:rPr>
              <a:t>încep</a:t>
            </a:r>
            <a:r>
              <a:rPr lang="en-IE" dirty="0">
                <a:solidFill>
                  <a:srgbClr val="666666"/>
                </a:solidFill>
              </a:rPr>
              <a:t>.</a:t>
            </a:r>
            <a:endParaRPr lang="en-IE" dirty="0"/>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327546" y="313899"/>
            <a:ext cx="3009421" cy="6115476"/>
          </a:xfrm>
        </p:spPr>
        <p:txBody>
          <a:bodyPr>
            <a:normAutofit fontScale="92500" lnSpcReduction="20000"/>
          </a:bodyPr>
          <a:lstStyle/>
          <a:p>
            <a:r>
              <a:rPr lang="ro-RO" b="1" dirty="0" smtClean="0">
                <a:solidFill>
                  <a:schemeClr val="tx1">
                    <a:lumMod val="75000"/>
                    <a:lumOff val="25000"/>
                  </a:schemeClr>
                </a:solidFill>
              </a:rPr>
              <a:t>Interviu cu un Tânăr </a:t>
            </a:r>
            <a:r>
              <a:rPr lang="ro-RO" b="1" dirty="0">
                <a:solidFill>
                  <a:schemeClr val="tx1">
                    <a:lumMod val="75000"/>
                    <a:lumOff val="25000"/>
                  </a:schemeClr>
                </a:solidFill>
              </a:rPr>
              <a:t>Inovator Social </a:t>
            </a:r>
            <a:r>
              <a:rPr lang="ro-RO" b="1" dirty="0" smtClean="0">
                <a:solidFill>
                  <a:schemeClr val="tx1">
                    <a:lumMod val="75000"/>
                    <a:lumOff val="25000"/>
                  </a:schemeClr>
                </a:solidFill>
              </a:rPr>
              <a:t>Digital </a:t>
            </a: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endParaRPr lang="ro-RO" dirty="0" smtClean="0">
              <a:solidFill>
                <a:schemeClr val="tx1">
                  <a:lumMod val="75000"/>
                  <a:lumOff val="25000"/>
                </a:schemeClr>
              </a:solidFill>
            </a:endParaRPr>
          </a:p>
          <a:p>
            <a:pPr>
              <a:spcBef>
                <a:spcPts val="0"/>
              </a:spcBef>
            </a:pPr>
            <a:endParaRPr lang="ro-RO" sz="2800" dirty="0" smtClean="0">
              <a:solidFill>
                <a:schemeClr val="tx1">
                  <a:lumMod val="75000"/>
                  <a:lumOff val="25000"/>
                </a:schemeClr>
              </a:solidFill>
            </a:endParaRPr>
          </a:p>
          <a:p>
            <a:pPr>
              <a:spcBef>
                <a:spcPts val="0"/>
              </a:spcBef>
            </a:pPr>
            <a:r>
              <a:rPr lang="ro-RO" sz="2800" dirty="0" smtClean="0">
                <a:solidFill>
                  <a:schemeClr val="tx1">
                    <a:lumMod val="75000"/>
                    <a:lumOff val="25000"/>
                  </a:schemeClr>
                </a:solidFill>
              </a:rPr>
              <a:t>Gary Fawdrey</a:t>
            </a:r>
          </a:p>
          <a:p>
            <a:pPr>
              <a:spcBef>
                <a:spcPts val="0"/>
              </a:spcBef>
            </a:pPr>
            <a:r>
              <a:rPr lang="ro-RO" sz="2800" dirty="0" smtClean="0">
                <a:solidFill>
                  <a:schemeClr val="tx1">
                    <a:lumMod val="75000"/>
                    <a:lumOff val="25000"/>
                  </a:schemeClr>
                </a:solidFill>
                <a:hlinkClick r:id="rId2"/>
              </a:rPr>
              <a:t>Progressive Careers</a:t>
            </a:r>
            <a:r>
              <a:rPr lang="ro-RO" sz="2800" dirty="0" smtClean="0">
                <a:solidFill>
                  <a:schemeClr val="tx1">
                    <a:lumMod val="75000"/>
                    <a:lumOff val="25000"/>
                  </a:schemeClr>
                </a:solidFill>
              </a:rPr>
              <a:t>, Marea Britanie</a:t>
            </a:r>
          </a:p>
          <a:p>
            <a:pPr>
              <a:spcBef>
                <a:spcPts val="0"/>
              </a:spcBef>
            </a:pPr>
            <a:endParaRPr lang="ro-RO" sz="2800" dirty="0" smtClean="0">
              <a:solidFill>
                <a:schemeClr val="tx1">
                  <a:lumMod val="75000"/>
                  <a:lumOff val="25000"/>
                </a:schemeClr>
              </a:solidFill>
            </a:endParaRPr>
          </a:p>
          <a:p>
            <a:pPr>
              <a:spcBef>
                <a:spcPts val="0"/>
              </a:spcBef>
            </a:pPr>
            <a:r>
              <a:rPr lang="ro-RO" sz="2400" b="1" dirty="0" smtClean="0">
                <a:hlinkClick r:id="rId3">
                  <a:extLst>
                    <a:ext uri="{A12FA001-AC4F-418D-AE19-62706E023703}">
                      <ahyp:hlinkClr xmlns:ahyp="http://schemas.microsoft.com/office/drawing/2018/hyperlinkcolor" xmlns="" val="tx"/>
                    </a:ext>
                  </a:extLst>
                </a:hlinkClick>
              </a:rPr>
              <a:t>Interviu Complet</a:t>
            </a:r>
            <a:endParaRPr lang="ro-RO" sz="2400" b="1" dirty="0"/>
          </a:p>
        </p:txBody>
      </p:sp>
      <p:pic>
        <p:nvPicPr>
          <p:cNvPr id="7" name="Picture 2" descr="Progressive Careers: creating opportunities to help people transition into the social impact sector">
            <a:extLst>
              <a:ext uri="{FF2B5EF4-FFF2-40B4-BE49-F238E27FC236}">
                <a16:creationId xmlns:a16="http://schemas.microsoft.com/office/drawing/2014/main" xmlns="" id="{1D243269-8223-4766-8891-CEEA2DB2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729034"/>
            <a:ext cx="2667000" cy="2667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294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846390" y="2587693"/>
            <a:ext cx="5805395" cy="1327603"/>
          </a:xfrm>
        </p:spPr>
        <p:txBody>
          <a:bodyPr/>
          <a:lstStyle/>
          <a:p>
            <a:pPr algn="ctr"/>
            <a:r>
              <a:rPr lang="ro-RO" sz="4800" b="1" dirty="0" smtClean="0"/>
              <a:t>Dă viață ideii tale</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338058" y="1383186"/>
            <a:ext cx="5143733" cy="4662773"/>
          </a:xfrm>
        </p:spPr>
        <p:txBody>
          <a:bodyPr/>
          <a:lstStyle/>
          <a:p>
            <a:r>
              <a:rPr lang="ro-RO" b="1" i="1" dirty="0" smtClean="0">
                <a:solidFill>
                  <a:srgbClr val="FDA81F"/>
                </a:solidFill>
                <a:latin typeface="Merriweather"/>
              </a:rPr>
              <a:t>Începe să creezi soluții</a:t>
            </a:r>
          </a:p>
          <a:p>
            <a:endParaRPr lang="ro-RO" b="0" i="0" dirty="0" smtClean="0">
              <a:solidFill>
                <a:schemeClr val="tx1">
                  <a:lumMod val="75000"/>
                  <a:lumOff val="25000"/>
                </a:schemeClr>
              </a:solidFill>
              <a:effectLst/>
              <a:latin typeface="Merriweather"/>
            </a:endParaRPr>
          </a:p>
          <a:p>
            <a:r>
              <a:rPr lang="ro-RO" dirty="0">
                <a:solidFill>
                  <a:schemeClr val="tx1">
                    <a:lumMod val="75000"/>
                    <a:lumOff val="25000"/>
                  </a:schemeClr>
                </a:solidFill>
                <a:latin typeface="Merriweather"/>
              </a:rPr>
              <a:t>Aceasta este etapa de experimentare. Scopul este de a identifica cea mai bună soluție posibilă pentru fiecare problemă găsită. Tu sau echipa ta ar trebui să produceți câteva versiuni ieftine, de dimensiuni mici, ale produsului (sau părți specifice găsite în produs) pentru a investiga ideile pe care le-ați generat. Acest lucru ar putea implica </a:t>
            </a:r>
            <a:r>
              <a:rPr lang="ro-RO" dirty="0" smtClean="0">
                <a:solidFill>
                  <a:schemeClr val="tx1">
                    <a:lumMod val="75000"/>
                    <a:lumOff val="25000"/>
                  </a:schemeClr>
                </a:solidFill>
                <a:latin typeface="Merriweather"/>
              </a:rPr>
              <a:t>doar</a:t>
            </a:r>
            <a:r>
              <a:rPr lang="ro-RO" dirty="0">
                <a:solidFill>
                  <a:schemeClr val="tx1">
                    <a:lumMod val="75000"/>
                    <a:lumOff val="25000"/>
                  </a:schemeClr>
                </a:solidFill>
                <a:latin typeface="Merriweather"/>
              </a:rPr>
              <a:t> </a:t>
            </a:r>
            <a:r>
              <a:rPr lang="ro-RO" b="1" i="0" u="sng" dirty="0" smtClean="0">
                <a:solidFill>
                  <a:srgbClr val="FDA81F"/>
                </a:solidFill>
                <a:effectLst/>
                <a:latin typeface="Merriweather"/>
                <a:hlinkClick r:id="rId2">
                  <a:extLst>
                    <a:ext uri="{A12FA001-AC4F-418D-AE19-62706E023703}">
                      <ahyp:hlinkClr xmlns:ahyp="http://schemas.microsoft.com/office/drawing/2018/hyperlinkcolor" xmlns="" val="tx"/>
                    </a:ext>
                  </a:extLst>
                </a:hlinkClick>
              </a:rPr>
              <a:t>prototiparea hârtiei</a:t>
            </a:r>
            <a:r>
              <a:rPr lang="ro-RO" b="1" i="0" u="sng" dirty="0" smtClean="0">
                <a:solidFill>
                  <a:srgbClr val="FDA81F"/>
                </a:solidFill>
                <a:effectLst/>
                <a:latin typeface="Merriweather"/>
              </a:rPr>
              <a:t>.</a:t>
            </a:r>
            <a:endParaRPr lang="en-IE" b="1" dirty="0">
              <a:solidFill>
                <a:srgbClr val="FDA81F"/>
              </a:solidFill>
            </a:endParaRPr>
          </a:p>
        </p:txBody>
      </p:sp>
      <p:pic>
        <p:nvPicPr>
          <p:cNvPr id="11" name="Picture 2" descr="Steps to Design Thinking in Practice: A Process Walkthrough">
            <a:extLst>
              <a:ext uri="{FF2B5EF4-FFF2-40B4-BE49-F238E27FC236}">
                <a16:creationId xmlns:a16="http://schemas.microsoft.com/office/drawing/2014/main" xmlns="" id="{106A6484-C6A2-4A64-BBC6-C2C9FB302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972"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xmlns="" id="{FE827601-1CCF-444F-9FAF-EE3B5C1F58D0}"/>
              </a:ext>
            </a:extLst>
          </p:cNvPr>
          <p:cNvSpPr txBox="1">
            <a:spLocks/>
          </p:cNvSpPr>
          <p:nvPr/>
        </p:nvSpPr>
        <p:spPr>
          <a:xfrm>
            <a:off x="0" y="-13323"/>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ro-RO" sz="4400" b="1" dirty="0" smtClean="0">
                <a:solidFill>
                  <a:schemeClr val="bg1"/>
                </a:solidFill>
              </a:rPr>
              <a:t>Prototipează</a:t>
            </a:r>
            <a:endParaRPr lang="en-IE" sz="4400" b="1" dirty="0">
              <a:solidFill>
                <a:schemeClr val="bg1"/>
              </a:solidFill>
            </a:endParaRPr>
          </a:p>
        </p:txBody>
      </p:sp>
      <p:sp>
        <p:nvSpPr>
          <p:cNvPr id="6" name="TextBox 5">
            <a:extLst>
              <a:ext uri="{FF2B5EF4-FFF2-40B4-BE49-F238E27FC236}">
                <a16:creationId xmlns:a16="http://schemas.microsoft.com/office/drawing/2014/main" xmlns="" id="{0D731E1C-A4EC-4548-BB61-3D98964E9C94}"/>
              </a:ext>
            </a:extLst>
          </p:cNvPr>
          <p:cNvSpPr txBox="1"/>
          <p:nvPr/>
        </p:nvSpPr>
        <p:spPr>
          <a:xfrm>
            <a:off x="5736972" y="5371529"/>
            <a:ext cx="3366977" cy="369332"/>
          </a:xfrm>
          <a:prstGeom prst="rect">
            <a:avLst/>
          </a:prstGeom>
          <a:noFill/>
        </p:spPr>
        <p:txBody>
          <a:bodyPr wrap="square" rtlCol="0">
            <a:spAutoFit/>
          </a:bodyPr>
          <a:lstStyle/>
          <a:p>
            <a:r>
              <a:rPr lang="en-IE" i="1" dirty="0">
                <a:solidFill>
                  <a:schemeClr val="tx1">
                    <a:lumMod val="75000"/>
                    <a:lumOff val="25000"/>
                  </a:schemeClr>
                </a:solidFill>
              </a:rPr>
              <a:t>Image: </a:t>
            </a:r>
            <a:r>
              <a:rPr lang="en-IE" i="1" dirty="0">
                <a:solidFill>
                  <a:schemeClr val="tx1">
                    <a:lumMod val="75000"/>
                    <a:lumOff val="25000"/>
                  </a:schemeClr>
                </a:solidFill>
                <a:hlinkClick r:id="rId4">
                  <a:extLst>
                    <a:ext uri="{A12FA001-AC4F-418D-AE19-62706E023703}">
                      <ahyp:hlinkClr xmlns:ahyp="http://schemas.microsoft.com/office/drawing/2018/hyperlinkcolor" xmlns="" val="tx"/>
                    </a:ext>
                  </a:extLst>
                </a:hlinkClick>
              </a:rPr>
              <a:t>Innovation Training</a:t>
            </a:r>
            <a:endParaRPr lang="en-IE" i="1" dirty="0">
              <a:solidFill>
                <a:schemeClr val="tx1">
                  <a:lumMod val="75000"/>
                  <a:lumOff val="25000"/>
                </a:schemeClr>
              </a:solidFill>
            </a:endParaRPr>
          </a:p>
        </p:txBody>
      </p:sp>
    </p:spTree>
    <p:extLst>
      <p:ext uri="{BB962C8B-B14F-4D97-AF65-F5344CB8AC3E}">
        <p14:creationId xmlns:p14="http://schemas.microsoft.com/office/powerpoint/2010/main" val="62483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2EFB58D-8FE7-4384-8F0E-2CC496B2DB5B}"/>
              </a:ext>
            </a:extLst>
          </p:cNvPr>
          <p:cNvSpPr>
            <a:spLocks noGrp="1"/>
          </p:cNvSpPr>
          <p:nvPr>
            <p:ph type="body" sz="quarter" idx="14"/>
          </p:nvPr>
        </p:nvSpPr>
        <p:spPr>
          <a:xfrm>
            <a:off x="3548418" y="331190"/>
            <a:ext cx="8447964" cy="5206518"/>
          </a:xfrm>
        </p:spPr>
        <p:txBody>
          <a:bodyPr/>
          <a:lstStyle/>
          <a:p>
            <a:pPr marL="342900" indent="-342900">
              <a:buFont typeface="Wingdings" panose="05000000000000000000" pitchFamily="2" charset="2"/>
              <a:buChar char="q"/>
            </a:pPr>
            <a:r>
              <a:rPr lang="ro-RO" dirty="0" smtClean="0">
                <a:solidFill>
                  <a:schemeClr val="tx1">
                    <a:lumMod val="75000"/>
                    <a:lumOff val="25000"/>
                  </a:schemeClr>
                </a:solidFill>
              </a:rPr>
              <a:t>Tu sau echipa ta. veți investiga acum soluțiile la problemele pe care le-ați descoperit, producând câteva versiuni ieftine, de dimensiuni mici, ale produsului (sau ale unor caracteristici) sau ale serviciului</a:t>
            </a:r>
            <a:r>
              <a:rPr lang="en-IE" dirty="0" smtClean="0">
                <a:solidFill>
                  <a:schemeClr val="tx1">
                    <a:lumMod val="75000"/>
                    <a:lumOff val="25000"/>
                  </a:schemeClr>
                </a:solidFill>
              </a:rPr>
              <a:t>.</a:t>
            </a:r>
            <a:endParaRPr lang="ro-RO" dirty="0">
              <a:solidFill>
                <a:schemeClr val="tx1">
                  <a:lumMod val="75000"/>
                  <a:lumOff val="25000"/>
                </a:schemeClr>
              </a:solidFill>
            </a:endParaRPr>
          </a:p>
          <a:p>
            <a:pPr marL="342900" indent="-342900">
              <a:buFont typeface="Wingdings" panose="05000000000000000000" pitchFamily="2" charset="2"/>
              <a:buChar char="q"/>
            </a:pPr>
            <a:r>
              <a:rPr lang="ro-RO" b="1" dirty="0" smtClean="0">
                <a:solidFill>
                  <a:srgbClr val="40A67A"/>
                </a:solidFill>
              </a:rPr>
              <a:t>Puteți distribui și testa prototipurile din echipa voastră, cu alte echipe sau departamente sau cu un grup mic de persoane din afara echipei de proiectare. Eventual persoanele pe care le-ați intervievat - la urma urmei vor fi utilizatorii finali</a:t>
            </a:r>
            <a:r>
              <a:rPr lang="en-IE" b="1" dirty="0" smtClean="0">
                <a:solidFill>
                  <a:srgbClr val="40A67A"/>
                </a:solidFill>
              </a:rPr>
              <a:t>!</a:t>
            </a:r>
            <a:endParaRPr lang="ro-RO" b="1" dirty="0" smtClean="0">
              <a:solidFill>
                <a:srgbClr val="40A67A"/>
              </a:solidFill>
            </a:endParaRPr>
          </a:p>
          <a:p>
            <a:pPr marL="342900" indent="-342900">
              <a:buFont typeface="Wingdings" panose="05000000000000000000" pitchFamily="2" charset="2"/>
              <a:buChar char="q"/>
            </a:pPr>
            <a:r>
              <a:rPr lang="ro-RO" dirty="0" smtClean="0">
                <a:solidFill>
                  <a:schemeClr val="tx1">
                    <a:lumMod val="75000"/>
                    <a:lumOff val="25000"/>
                  </a:schemeClr>
                </a:solidFill>
              </a:rPr>
              <a:t>Scopul aici este de a identifica cea mai bună soluție posibilă la problema </a:t>
            </a:r>
            <a:r>
              <a:rPr lang="ro-RO" dirty="0" smtClean="0">
                <a:solidFill>
                  <a:schemeClr val="tx1">
                    <a:lumMod val="75000"/>
                    <a:lumOff val="25000"/>
                  </a:schemeClr>
                </a:solidFill>
              </a:rPr>
              <a:t>sau problemele </a:t>
            </a:r>
            <a:r>
              <a:rPr lang="ro-RO" dirty="0" smtClean="0">
                <a:solidFill>
                  <a:schemeClr val="tx1">
                    <a:lumMod val="75000"/>
                    <a:lumOff val="25000"/>
                  </a:schemeClr>
                </a:solidFill>
              </a:rPr>
              <a:t>pe care le-ați identificat în primele 3 etape. Soluțiile sau prototipurile unul câte unul sunt cercetate și fie acceptate, îmbunătățite sau verificate din nou, fie respinse pe baza a ceea ce au spus sau au experimentat „utilizatorii”</a:t>
            </a:r>
          </a:p>
          <a:p>
            <a:pPr marL="342900" indent="-342900">
              <a:buFont typeface="Wingdings" panose="05000000000000000000" pitchFamily="2" charset="2"/>
              <a:buChar char="q"/>
            </a:pPr>
            <a:r>
              <a:rPr lang="ro-RO" dirty="0" smtClean="0">
                <a:solidFill>
                  <a:schemeClr val="tx1">
                    <a:lumMod val="75000"/>
                    <a:lumOff val="25000"/>
                  </a:schemeClr>
                </a:solidFill>
              </a:rPr>
              <a:t>Până la sfârșitul acestei etape, veți avea o idee mai bună despre ceea ce vă limitează ideea și</a:t>
            </a:r>
            <a:r>
              <a:rPr lang="en-IE" dirty="0" smtClean="0">
                <a:solidFill>
                  <a:schemeClr val="tx1">
                    <a:lumMod val="75000"/>
                    <a:lumOff val="25000"/>
                  </a:schemeClr>
                </a:solidFill>
              </a:rPr>
              <a:t> </a:t>
            </a:r>
            <a:r>
              <a:rPr lang="ro-RO" dirty="0" smtClean="0">
                <a:solidFill>
                  <a:schemeClr val="tx1">
                    <a:lumMod val="75000"/>
                    <a:lumOff val="25000"/>
                  </a:schemeClr>
                </a:solidFill>
              </a:rPr>
              <a:t>veți avea o viziune mai clară despre modul în care utilizatorii reali s-ar comporta, gândi și simți atunci când interacționează cu produsul f</a:t>
            </a:r>
            <a:r>
              <a:rPr lang="en-IE" dirty="0" err="1" smtClean="0">
                <a:solidFill>
                  <a:schemeClr val="tx1">
                    <a:lumMod val="75000"/>
                    <a:lumOff val="25000"/>
                  </a:schemeClr>
                </a:solidFill>
              </a:rPr>
              <a:t>inal</a:t>
            </a:r>
            <a:r>
              <a:rPr lang="en-IE" dirty="0">
                <a:solidFill>
                  <a:schemeClr val="tx1">
                    <a:lumMod val="75000"/>
                    <a:lumOff val="25000"/>
                  </a:schemeClr>
                </a:solidFill>
              </a:rPr>
              <a:t>.</a:t>
            </a:r>
          </a:p>
        </p:txBody>
      </p:sp>
      <p:sp>
        <p:nvSpPr>
          <p:cNvPr id="8" name="Text Placeholder 7">
            <a:extLst>
              <a:ext uri="{FF2B5EF4-FFF2-40B4-BE49-F238E27FC236}">
                <a16:creationId xmlns:a16="http://schemas.microsoft.com/office/drawing/2014/main" xmlns="" id="{F1EF77AC-09BC-4DC6-BF9E-B962DD970150}"/>
              </a:ext>
            </a:extLst>
          </p:cNvPr>
          <p:cNvSpPr>
            <a:spLocks noGrp="1"/>
          </p:cNvSpPr>
          <p:nvPr>
            <p:ph type="body" sz="quarter" idx="15"/>
          </p:nvPr>
        </p:nvSpPr>
        <p:spPr>
          <a:xfrm>
            <a:off x="95534" y="653500"/>
            <a:ext cx="3357350" cy="5206518"/>
          </a:xfrm>
        </p:spPr>
        <p:txBody>
          <a:bodyPr>
            <a:normAutofit/>
          </a:bodyPr>
          <a:lstStyle/>
          <a:p>
            <a:pPr marL="742950" indent="-742950">
              <a:buFont typeface="+mj-lt"/>
              <a:buAutoNum type="arabicPeriod" startAt="4"/>
            </a:pPr>
            <a:r>
              <a:rPr lang="ro-RO" b="1" dirty="0" smtClean="0"/>
              <a:t>Prototipare</a:t>
            </a:r>
            <a:endParaRPr lang="en-IE" b="1" dirty="0"/>
          </a:p>
          <a:p>
            <a:endParaRPr lang="en-IE" b="1" dirty="0"/>
          </a:p>
          <a:p>
            <a:pPr algn="l"/>
            <a:r>
              <a:rPr lang="ro-RO" b="1" dirty="0"/>
              <a:t>Începe să creezi soluții</a:t>
            </a:r>
            <a:endParaRPr lang="en-IE" b="1" dirty="0"/>
          </a:p>
          <a:p>
            <a:pPr algn="l"/>
            <a:endParaRPr lang="en-IE" b="1" i="1" dirty="0">
              <a:latin typeface="Merriweather"/>
            </a:endParaRPr>
          </a:p>
          <a:p>
            <a:pPr algn="l"/>
            <a:r>
              <a:rPr lang="ro-RO" sz="2600" b="1" dirty="0" smtClean="0">
                <a:latin typeface="Merriweather"/>
              </a:rPr>
              <a:t>Mai multe</a:t>
            </a:r>
            <a:r>
              <a:rPr lang="en-IE" sz="2600" b="1" dirty="0" smtClean="0">
                <a:effectLst/>
                <a:latin typeface="Merriweather"/>
              </a:rPr>
              <a:t> </a:t>
            </a:r>
            <a:r>
              <a:rPr lang="ro-RO" sz="2600" b="1" dirty="0" smtClean="0">
                <a:effectLst/>
                <a:latin typeface="Merriweather"/>
                <a:hlinkClick r:id="rId2">
                  <a:extLst>
                    <a:ext uri="{A12FA001-AC4F-418D-AE19-62706E023703}">
                      <ahyp:hlinkClr xmlns:ahyp="http://schemas.microsoft.com/office/drawing/2018/hyperlinkcolor" xmlns="" val="tx"/>
                    </a:ext>
                  </a:extLst>
                </a:hlinkClick>
              </a:rPr>
              <a:t>Resurs</a:t>
            </a:r>
            <a:r>
              <a:rPr lang="en-IE" sz="2600" b="1" dirty="0" smtClean="0">
                <a:effectLst/>
                <a:latin typeface="Merriweather"/>
                <a:hlinkClick r:id="rId2">
                  <a:extLst>
                    <a:ext uri="{A12FA001-AC4F-418D-AE19-62706E023703}">
                      <ahyp:hlinkClr xmlns:ahyp="http://schemas.microsoft.com/office/drawing/2018/hyperlinkcolor" xmlns="" val="tx"/>
                    </a:ext>
                  </a:extLst>
                </a:hlinkClick>
              </a:rPr>
              <a:t>e</a:t>
            </a:r>
            <a:endParaRPr lang="en-IE" sz="2600" b="1" dirty="0">
              <a:effectLst/>
              <a:latin typeface="Merriweather"/>
            </a:endParaRPr>
          </a:p>
          <a:p>
            <a:r>
              <a:rPr lang="en-IE" sz="3600" b="1" dirty="0">
                <a:solidFill>
                  <a:srgbClr val="009FD8"/>
                </a:solidFill>
              </a:rPr>
              <a:t> </a:t>
            </a:r>
          </a:p>
          <a:p>
            <a:endParaRPr lang="en-IE" dirty="0"/>
          </a:p>
        </p:txBody>
      </p:sp>
    </p:spTree>
    <p:extLst>
      <p:ext uri="{BB962C8B-B14F-4D97-AF65-F5344CB8AC3E}">
        <p14:creationId xmlns:p14="http://schemas.microsoft.com/office/powerpoint/2010/main" val="479976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60B6FDA7-E674-457F-863B-4DCBCC487D19}"/>
              </a:ext>
            </a:extLst>
          </p:cNvPr>
          <p:cNvSpPr>
            <a:spLocks noGrp="1"/>
          </p:cNvSpPr>
          <p:nvPr>
            <p:ph type="body" sz="quarter" idx="14"/>
          </p:nvPr>
        </p:nvSpPr>
        <p:spPr>
          <a:xfrm>
            <a:off x="6776229" y="340513"/>
            <a:ext cx="4866430" cy="697353"/>
          </a:xfrm>
        </p:spPr>
        <p:txBody>
          <a:bodyPr/>
          <a:lstStyle/>
          <a:p>
            <a:r>
              <a:rPr lang="en-IE" b="1" dirty="0"/>
              <a:t>Design  Thinking….</a:t>
            </a:r>
          </a:p>
        </p:txBody>
      </p:sp>
      <p:sp>
        <p:nvSpPr>
          <p:cNvPr id="6" name="Text Placeholder 5">
            <a:extLst>
              <a:ext uri="{FF2B5EF4-FFF2-40B4-BE49-F238E27FC236}">
                <a16:creationId xmlns:a16="http://schemas.microsoft.com/office/drawing/2014/main" xmlns="" id="{BCBD62B4-775A-4609-A9F8-39C3D52FF80C}"/>
              </a:ext>
            </a:extLst>
          </p:cNvPr>
          <p:cNvSpPr>
            <a:spLocks noGrp="1"/>
          </p:cNvSpPr>
          <p:nvPr>
            <p:ph type="body" sz="quarter" idx="15"/>
          </p:nvPr>
        </p:nvSpPr>
        <p:spPr>
          <a:xfrm>
            <a:off x="5923128" y="1160060"/>
            <a:ext cx="5869655" cy="5063319"/>
          </a:xfrm>
        </p:spPr>
        <p:txBody>
          <a:bodyPr/>
          <a:lstStyle/>
          <a:p>
            <a:r>
              <a:rPr lang="en-IE" b="0" i="0" dirty="0" smtClean="0">
                <a:effectLst/>
                <a:latin typeface="Scala"/>
              </a:rPr>
              <a:t>‘</a:t>
            </a:r>
            <a:r>
              <a:rPr lang="ro-RO" dirty="0" smtClean="0">
                <a:latin typeface="Scala"/>
              </a:rPr>
              <a:t>Ca</a:t>
            </a:r>
            <a:r>
              <a:rPr lang="en-IE" b="0" i="0" dirty="0" smtClean="0">
                <a:effectLst/>
                <a:latin typeface="Scala"/>
              </a:rPr>
              <a:t> </a:t>
            </a:r>
            <a:r>
              <a:rPr lang="en-IE" b="1" i="0" dirty="0" smtClean="0">
                <a:effectLst/>
                <a:latin typeface="Scala"/>
                <a:hlinkClick r:id="rId2">
                  <a:extLst>
                    <a:ext uri="{A12FA001-AC4F-418D-AE19-62706E023703}">
                      <ahyp:hlinkClr xmlns:ahyp="http://schemas.microsoft.com/office/drawing/2018/hyperlinkcolor" xmlns="" val="tx"/>
                    </a:ext>
                  </a:extLst>
                </a:hlinkClick>
              </a:rPr>
              <a:t>a</a:t>
            </a:r>
            <a:r>
              <a:rPr lang="ro-RO" b="1" i="0" dirty="0" smtClean="0">
                <a:effectLst/>
                <a:latin typeface="Scala"/>
                <a:hlinkClick r:id="rId2">
                  <a:extLst>
                    <a:ext uri="{A12FA001-AC4F-418D-AE19-62706E023703}">
                      <ahyp:hlinkClr xmlns:ahyp="http://schemas.microsoft.com/office/drawing/2018/hyperlinkcolor" xmlns="" val="tx"/>
                    </a:ext>
                  </a:extLst>
                </a:hlinkClick>
              </a:rPr>
              <a:t>bordare</a:t>
            </a:r>
            <a:r>
              <a:rPr lang="en-IE" b="0" i="0" dirty="0" smtClean="0">
                <a:effectLst/>
                <a:latin typeface="Scala"/>
              </a:rPr>
              <a:t>, </a:t>
            </a:r>
            <a:r>
              <a:rPr lang="ro-RO" dirty="0">
                <a:latin typeface="Scala"/>
              </a:rPr>
              <a:t>design thinking atinge capacitățile pe care le avem cu toții, dar care sunt trecute cu vederea de practici mai convenționale de rezolvare a problemelor. Nu numai că se concentrează pe crearea de produse și servicii care sunt centrate pe om, dar procesul în sine este, de asemenea, profund uman. </a:t>
            </a:r>
            <a:r>
              <a:rPr lang="ro-RO" dirty="0" smtClean="0">
                <a:latin typeface="Scala"/>
              </a:rPr>
              <a:t>Design thinking se </a:t>
            </a:r>
            <a:r>
              <a:rPr lang="ro-RO" dirty="0">
                <a:latin typeface="Scala"/>
              </a:rPr>
              <a:t>bazează pe capacitatea noastră de a fi intuitivi, de a recunoaște tiparele, de a construi idei care au sens emoțional și sunt funcționale și de a ne exprima în alte mijloace decât cuvinte sau simboluri ”.</a:t>
            </a:r>
            <a:endParaRPr lang="ro-RO" dirty="0"/>
          </a:p>
        </p:txBody>
      </p:sp>
      <p:sp>
        <p:nvSpPr>
          <p:cNvPr id="4" name="Text Placeholder 3">
            <a:extLst>
              <a:ext uri="{FF2B5EF4-FFF2-40B4-BE49-F238E27FC236}">
                <a16:creationId xmlns:a16="http://schemas.microsoft.com/office/drawing/2014/main" xmlns="" id="{68763D16-D941-4625-9EA4-19DBF5300ECD}"/>
              </a:ext>
            </a:extLst>
          </p:cNvPr>
          <p:cNvSpPr>
            <a:spLocks noGrp="1"/>
          </p:cNvSpPr>
          <p:nvPr>
            <p:ph type="body" sz="quarter" idx="13"/>
          </p:nvPr>
        </p:nvSpPr>
        <p:spPr>
          <a:xfrm>
            <a:off x="1185328" y="928048"/>
            <a:ext cx="4164594" cy="4490113"/>
          </a:xfrm>
        </p:spPr>
        <p:txBody>
          <a:bodyPr>
            <a:normAutofit/>
          </a:bodyPr>
          <a:lstStyle/>
          <a:p>
            <a:r>
              <a:rPr lang="ro-RO" b="0" i="0" dirty="0" smtClean="0">
                <a:solidFill>
                  <a:srgbClr val="2B2B2B"/>
                </a:solidFill>
                <a:effectLst/>
                <a:latin typeface="Merriweather"/>
              </a:rPr>
              <a:t>Este adesea denumită gândirea</a:t>
            </a:r>
            <a:r>
              <a:rPr lang="en-IE" b="0" i="0" dirty="0" smtClean="0">
                <a:solidFill>
                  <a:srgbClr val="2B2B2B"/>
                </a:solidFill>
                <a:effectLst/>
                <a:latin typeface="Merriweather"/>
              </a:rPr>
              <a:t> </a:t>
            </a:r>
            <a:r>
              <a:rPr lang="ro-RO" b="1" i="0" dirty="0" smtClean="0">
                <a:solidFill>
                  <a:schemeClr val="tx1">
                    <a:lumMod val="75000"/>
                    <a:lumOff val="25000"/>
                  </a:schemeClr>
                </a:solidFill>
                <a:effectLst/>
                <a:latin typeface="Merriweather"/>
                <a:hlinkClick r:id="rId3">
                  <a:extLst>
                    <a:ext uri="{A12FA001-AC4F-418D-AE19-62706E023703}">
                      <ahyp:hlinkClr xmlns:ahyp="http://schemas.microsoft.com/office/drawing/2018/hyperlinkcolor" xmlns="" val="tx"/>
                    </a:ext>
                  </a:extLst>
                </a:hlinkClick>
              </a:rPr>
              <a:t>„creativă”</a:t>
            </a:r>
            <a:r>
              <a:rPr lang="en-IE" b="1" i="0" dirty="0" smtClean="0">
                <a:solidFill>
                  <a:schemeClr val="tx1">
                    <a:lumMod val="75000"/>
                    <a:lumOff val="25000"/>
                  </a:schemeClr>
                </a:solidFill>
                <a:effectLst/>
                <a:latin typeface="Merriweather"/>
                <a:hlinkClick r:id="rId3">
                  <a:extLst>
                    <a:ext uri="{A12FA001-AC4F-418D-AE19-62706E023703}">
                      <ahyp:hlinkClr xmlns:ahyp="http://schemas.microsoft.com/office/drawing/2018/hyperlinkcolor" xmlns="" val="tx"/>
                    </a:ext>
                  </a:extLst>
                </a:hlinkClick>
              </a:rPr>
              <a:t> </a:t>
            </a:r>
            <a:r>
              <a:rPr lang="ro-RO" i="0" dirty="0" smtClean="0">
                <a:solidFill>
                  <a:srgbClr val="2B2B2B"/>
                </a:solidFill>
                <a:latin typeface="Merriweather"/>
              </a:rPr>
              <a:t>deoarece oamenii încearcă să dezvolte noi moduri de gândire care nu respectă metodele dominante sau mai comune de rezolvare a problemelor</a:t>
            </a:r>
            <a:endParaRPr lang="ro-RO" dirty="0"/>
          </a:p>
        </p:txBody>
      </p:sp>
    </p:spTree>
    <p:extLst>
      <p:ext uri="{BB962C8B-B14F-4D97-AF65-F5344CB8AC3E}">
        <p14:creationId xmlns:p14="http://schemas.microsoft.com/office/powerpoint/2010/main" val="9191331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261530" y="2812964"/>
            <a:ext cx="6762465" cy="1327603"/>
          </a:xfrm>
        </p:spPr>
        <p:txBody>
          <a:bodyPr/>
          <a:lstStyle/>
          <a:p>
            <a:r>
              <a:rPr lang="ro-RO" sz="4800" b="1" dirty="0" smtClean="0"/>
              <a:t>Imbunătățește și modifică</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105179" y="1349716"/>
            <a:ext cx="5555847" cy="4158567"/>
          </a:xfrm>
        </p:spPr>
        <p:txBody>
          <a:bodyPr/>
          <a:lstStyle/>
          <a:p>
            <a:r>
              <a:rPr lang="ro-RO" b="1" i="1" dirty="0" smtClean="0">
                <a:solidFill>
                  <a:srgbClr val="FDA81F"/>
                </a:solidFill>
                <a:latin typeface="Merriweather"/>
              </a:rPr>
              <a:t>Începe să creezi soluții</a:t>
            </a:r>
          </a:p>
          <a:p>
            <a:r>
              <a:rPr lang="en-IE" b="1" dirty="0" smtClean="0">
                <a:solidFill>
                  <a:schemeClr val="tx1">
                    <a:lumMod val="75000"/>
                    <a:lumOff val="25000"/>
                  </a:schemeClr>
                </a:solidFill>
                <a:latin typeface="Merriweather"/>
              </a:rPr>
              <a:t>Mai </a:t>
            </a:r>
            <a:r>
              <a:rPr lang="ro-RO" b="1" dirty="0" smtClean="0">
                <a:solidFill>
                  <a:schemeClr val="tx1">
                    <a:lumMod val="75000"/>
                    <a:lumOff val="25000"/>
                  </a:schemeClr>
                </a:solidFill>
                <a:latin typeface="Merriweather"/>
              </a:rPr>
              <a:t>întâi gândește-te</a:t>
            </a:r>
            <a:r>
              <a:rPr lang="en-IE" b="1" dirty="0" smtClean="0">
                <a:solidFill>
                  <a:schemeClr val="tx1">
                    <a:lumMod val="75000"/>
                    <a:lumOff val="25000"/>
                  </a:schemeClr>
                </a:solidFill>
                <a:latin typeface="Merriweather"/>
              </a:rPr>
              <a:t>...</a:t>
            </a:r>
            <a:endParaRPr lang="ro-RO" b="1" dirty="0" smtClean="0">
              <a:solidFill>
                <a:schemeClr val="tx1">
                  <a:lumMod val="75000"/>
                  <a:lumOff val="25000"/>
                </a:schemeClr>
              </a:solidFill>
              <a:latin typeface="Merriweather"/>
            </a:endParaRPr>
          </a:p>
          <a:p>
            <a:r>
              <a:rPr lang="en-IE" i="1" dirty="0">
                <a:solidFill>
                  <a:srgbClr val="ED2A59"/>
                </a:solidFill>
                <a:latin typeface="Calibri" panose="020F0502020204030204" pitchFamily="34" charset="0"/>
                <a:ea typeface="Calibri" panose="020F0502020204030204" pitchFamily="34" charset="0"/>
                <a:cs typeface="Calibri" panose="020F0502020204030204" pitchFamily="34" charset="0"/>
              </a:rPr>
              <a:t>Cum </a:t>
            </a:r>
            <a:r>
              <a:rPr lang="ro-RO" i="1" dirty="0">
                <a:solidFill>
                  <a:srgbClr val="ED2A59"/>
                </a:solidFill>
                <a:latin typeface="Calibri" panose="020F0502020204030204" pitchFamily="34" charset="0"/>
                <a:ea typeface="Calibri" panose="020F0502020204030204" pitchFamily="34" charset="0"/>
                <a:cs typeface="Calibri" panose="020F0502020204030204" pitchFamily="34" charset="0"/>
              </a:rPr>
              <a:t>va arăta</a:t>
            </a:r>
            <a:r>
              <a:rPr lang="en-IE" i="1" dirty="0">
                <a:solidFill>
                  <a:srgbClr val="ED2A59"/>
                </a:solidFill>
                <a:latin typeface="Calibri" panose="020F0502020204030204" pitchFamily="34" charset="0"/>
                <a:ea typeface="Calibri" panose="020F0502020204030204" pitchFamily="34" charset="0"/>
                <a:cs typeface="Calibri" panose="020F0502020204030204" pitchFamily="34" charset="0"/>
              </a:rPr>
              <a:t>? </a:t>
            </a:r>
          </a:p>
          <a:p>
            <a:r>
              <a:rPr lang="fr-FR" i="1" dirty="0">
                <a:solidFill>
                  <a:srgbClr val="ED2A59"/>
                </a:solidFill>
                <a:latin typeface="Calibri" panose="020F0502020204030204" pitchFamily="34" charset="0"/>
                <a:ea typeface="Calibri" panose="020F0502020204030204" pitchFamily="34" charset="0"/>
                <a:cs typeface="Calibri" panose="020F0502020204030204" pitchFamily="34" charset="0"/>
              </a:rPr>
              <a:t>De ce are </a:t>
            </a:r>
            <a:r>
              <a:rPr lang="ro-RO" i="1" dirty="0">
                <a:solidFill>
                  <a:srgbClr val="ED2A59"/>
                </a:solidFill>
                <a:latin typeface="Calibri" panose="020F0502020204030204" pitchFamily="34" charset="0"/>
                <a:ea typeface="Calibri" panose="020F0502020204030204" pitchFamily="34" charset="0"/>
                <a:cs typeface="Calibri" panose="020F0502020204030204" pitchFamily="34" charset="0"/>
              </a:rPr>
              <a:t>nevoie</a:t>
            </a:r>
            <a:r>
              <a:rPr lang="fr-FR" i="1" dirty="0">
                <a:solidFill>
                  <a:srgbClr val="ED2A59"/>
                </a:solidFill>
                <a:latin typeface="Calibri" panose="020F0502020204030204" pitchFamily="34" charset="0"/>
                <a:ea typeface="Calibri" panose="020F0502020204030204" pitchFamily="34" charset="0"/>
                <a:cs typeface="Calibri" panose="020F0502020204030204" pitchFamily="34" charset="0"/>
              </a:rPr>
              <a:t>? De ce nu are </a:t>
            </a:r>
            <a:r>
              <a:rPr lang="ro-RO" i="1" dirty="0">
                <a:solidFill>
                  <a:srgbClr val="ED2A59"/>
                </a:solidFill>
                <a:latin typeface="Calibri" panose="020F0502020204030204" pitchFamily="34" charset="0"/>
                <a:ea typeface="Calibri" panose="020F0502020204030204" pitchFamily="34" charset="0"/>
                <a:cs typeface="Calibri" panose="020F0502020204030204" pitchFamily="34" charset="0"/>
              </a:rPr>
              <a:t>nevoie</a:t>
            </a:r>
            <a:r>
              <a:rPr lang="fr-FR" i="1" dirty="0">
                <a:solidFill>
                  <a:srgbClr val="ED2A59"/>
                </a:solidFill>
                <a:latin typeface="Calibri" panose="020F0502020204030204" pitchFamily="34" charset="0"/>
                <a:ea typeface="Calibri" panose="020F0502020204030204" pitchFamily="34" charset="0"/>
                <a:cs typeface="Calibri" panose="020F0502020204030204" pitchFamily="34" charset="0"/>
              </a:rPr>
              <a:t>?</a:t>
            </a:r>
            <a:endParaRPr lang="ro-RO" i="1" dirty="0">
              <a:solidFill>
                <a:srgbClr val="ED2A59"/>
              </a:solidFill>
              <a:latin typeface="Calibri" panose="020F0502020204030204" pitchFamily="34" charset="0"/>
              <a:ea typeface="Calibri" panose="020F0502020204030204" pitchFamily="34" charset="0"/>
              <a:cs typeface="Calibri" panose="020F0502020204030204" pitchFamily="34" charset="0"/>
            </a:endParaRPr>
          </a:p>
          <a:p>
            <a:r>
              <a:rPr lang="ro-RO" i="1" dirty="0">
                <a:solidFill>
                  <a:srgbClr val="ED2A59"/>
                </a:solidFill>
                <a:latin typeface="Calibri" panose="020F0502020204030204" pitchFamily="34" charset="0"/>
                <a:ea typeface="Calibri" panose="020F0502020204030204" pitchFamily="34" charset="0"/>
                <a:cs typeface="Calibri" panose="020F0502020204030204" pitchFamily="34" charset="0"/>
              </a:rPr>
              <a:t>Cum crezi că vor reacționa utilizatorii tăi (se va potrivi nevoilor lor)? </a:t>
            </a:r>
          </a:p>
          <a:p>
            <a:r>
              <a:rPr lang="en-IE" i="1" dirty="0">
                <a:solidFill>
                  <a:srgbClr val="ED2A59"/>
                </a:solidFill>
                <a:latin typeface="Calibri" panose="020F0502020204030204" pitchFamily="34" charset="0"/>
                <a:ea typeface="Calibri" panose="020F0502020204030204" pitchFamily="34" charset="0"/>
                <a:cs typeface="Calibri" panose="020F0502020204030204" pitchFamily="34" charset="0"/>
              </a:rPr>
              <a:t>Care </a:t>
            </a:r>
            <a:r>
              <a:rPr lang="ro-RO" i="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este cel mai eficient și mai simplu mod de utilizare a serviciului sau produsului de către utilizatorii tăi</a:t>
            </a:r>
            <a:r>
              <a:rPr lang="en-IE" i="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a:t>
            </a:r>
            <a:endParaRPr lang="ro-RO" i="1" dirty="0">
              <a:solidFill>
                <a:srgbClr val="ED2A59"/>
              </a:solidFill>
              <a:latin typeface="Calibri" panose="020F0502020204030204" pitchFamily="34" charset="0"/>
              <a:ea typeface="Calibri" panose="020F0502020204030204" pitchFamily="34" charset="0"/>
              <a:cs typeface="Calibri" panose="020F0502020204030204" pitchFamily="34" charset="0"/>
            </a:endParaRPr>
          </a:p>
          <a:p>
            <a:r>
              <a:rPr lang="en-US" i="1" dirty="0">
                <a:solidFill>
                  <a:srgbClr val="ED2A59"/>
                </a:solidFill>
                <a:latin typeface="Calibri" panose="020F0502020204030204" pitchFamily="34" charset="0"/>
                <a:ea typeface="Calibri" panose="020F0502020204030204" pitchFamily="34" charset="0"/>
                <a:cs typeface="Calibri" panose="020F0502020204030204" pitchFamily="34" charset="0"/>
              </a:rPr>
              <a:t>De </a:t>
            </a:r>
            <a:r>
              <a:rPr lang="ro-RO" i="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ce ai nevoie pentru a funcționa mai ales în faza de testare?</a:t>
            </a:r>
          </a:p>
          <a:p>
            <a:r>
              <a:rPr lang="ro-RO" i="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Trebuie să construiești o serie de variante</a:t>
            </a:r>
            <a:r>
              <a:rPr lang="en-US" i="1" dirty="0" smtClean="0">
                <a:solidFill>
                  <a:srgbClr val="ED2A59"/>
                </a:solidFill>
                <a:latin typeface="Calibri" panose="020F0502020204030204" pitchFamily="34" charset="0"/>
                <a:ea typeface="Calibri" panose="020F0502020204030204" pitchFamily="34" charset="0"/>
                <a:cs typeface="Calibri" panose="020F0502020204030204" pitchFamily="34" charset="0"/>
              </a:rPr>
              <a:t>? </a:t>
            </a:r>
            <a:endParaRPr lang="en-IE" i="1" dirty="0" smtClean="0">
              <a:solidFill>
                <a:srgbClr val="ED2A59"/>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IE" b="1" dirty="0">
              <a:solidFill>
                <a:schemeClr val="tx1">
                  <a:lumMod val="75000"/>
                  <a:lumOff val="25000"/>
                </a:schemeClr>
              </a:solidFill>
              <a:latin typeface="Merriweather"/>
            </a:endParaRPr>
          </a:p>
          <a:p>
            <a:pPr algn="l"/>
            <a:endParaRPr lang="en-IE" b="1" dirty="0">
              <a:solidFill>
                <a:srgbClr val="FDA81F"/>
              </a:solidFill>
            </a:endParaRPr>
          </a:p>
        </p:txBody>
      </p:sp>
      <p:sp>
        <p:nvSpPr>
          <p:cNvPr id="11" name="Text Placeholder 5">
            <a:extLst>
              <a:ext uri="{FF2B5EF4-FFF2-40B4-BE49-F238E27FC236}">
                <a16:creationId xmlns:a16="http://schemas.microsoft.com/office/drawing/2014/main" xmlns="" id="{29AC8310-9D19-47AE-8E7A-16ECD2A4F195}"/>
              </a:ext>
            </a:extLst>
          </p:cNvPr>
          <p:cNvSpPr txBox="1">
            <a:spLocks/>
          </p:cNvSpPr>
          <p:nvPr/>
        </p:nvSpPr>
        <p:spPr>
          <a:xfrm>
            <a:off x="0" y="0"/>
            <a:ext cx="5661026" cy="1134824"/>
          </a:xfrm>
          <a:prstGeom prst="rect">
            <a:avLst/>
          </a:prstGeom>
          <a:solidFill>
            <a:srgbClr val="FDA81F"/>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ro-RO" sz="4400" b="1" dirty="0" smtClean="0">
                <a:solidFill>
                  <a:schemeClr val="bg1"/>
                </a:solidFill>
              </a:rPr>
              <a:t>Prototi</a:t>
            </a:r>
            <a:r>
              <a:rPr lang="en-IE" sz="4400" b="1" dirty="0" smtClean="0">
                <a:solidFill>
                  <a:schemeClr val="bg1"/>
                </a:solidFill>
              </a:rPr>
              <a:t>p</a:t>
            </a:r>
            <a:r>
              <a:rPr lang="ro-RO" sz="4400" b="1" dirty="0" smtClean="0">
                <a:solidFill>
                  <a:schemeClr val="bg1"/>
                </a:solidFill>
              </a:rPr>
              <a:t>are</a:t>
            </a:r>
            <a:endParaRPr lang="en-IE" sz="4400" b="1" dirty="0">
              <a:solidFill>
                <a:schemeClr val="bg1"/>
              </a:solidFill>
            </a:endParaRPr>
          </a:p>
        </p:txBody>
      </p:sp>
      <p:pic>
        <p:nvPicPr>
          <p:cNvPr id="7" name="Picture Placeholder 6" descr="Graphical user interface&#10;&#10;Description automatically generated">
            <a:extLst>
              <a:ext uri="{FF2B5EF4-FFF2-40B4-BE49-F238E27FC236}">
                <a16:creationId xmlns:a16="http://schemas.microsoft.com/office/drawing/2014/main" xmlns="" id="{C0786B5E-A340-4472-A3FF-955452889DEB}"/>
              </a:ext>
            </a:extLst>
          </p:cNvPr>
          <p:cNvPicPr>
            <a:picLocks noGrp="1" noChangeAspect="1"/>
          </p:cNvPicPr>
          <p:nvPr>
            <p:ph type="pic" sz="quarter" idx="10"/>
          </p:nvPr>
        </p:nvPicPr>
        <p:blipFill>
          <a:blip r:embed="rId2"/>
          <a:srcRect l="25826" r="25826"/>
          <a:stretch>
            <a:fillRect/>
          </a:stretch>
        </p:blipFill>
        <p:spPr/>
      </p:pic>
    </p:spTree>
    <p:extLst>
      <p:ext uri="{BB962C8B-B14F-4D97-AF65-F5344CB8AC3E}">
        <p14:creationId xmlns:p14="http://schemas.microsoft.com/office/powerpoint/2010/main" val="2943725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252124" y="1448554"/>
            <a:ext cx="7698871" cy="5156962"/>
          </a:xfrm>
        </p:spPr>
        <p:txBody>
          <a:bodyPr/>
          <a:lstStyle/>
          <a:p>
            <a:r>
              <a:rPr lang="ro-RO" dirty="0" smtClean="0"/>
              <a:t>Când creezi o reprezentare pe hârtie a produselor digitale, a produselor tangibile sau a serviciilor pentru a te ajuta să îți dai seama dacă ideea ta va funcționa. Desenează schițe sau modifică desenele tipărite sau mapează-le și studiază reacțiile utilizatorilor la ideea ta. Este, de asemenea, minunat pentru Brainstorming</a:t>
            </a:r>
            <a:r>
              <a:rPr lang="en-IE" dirty="0" smtClean="0"/>
              <a:t>!</a:t>
            </a:r>
            <a:endParaRPr lang="ro-RO" dirty="0" smtClean="0"/>
          </a:p>
          <a:p>
            <a:endParaRPr lang="en-IE" dirty="0"/>
          </a:p>
          <a:p>
            <a:r>
              <a:rPr lang="en-IE" b="1" dirty="0" smtClean="0"/>
              <a:t>CREATIVITATE PLINĂ DE CULOARE. </a:t>
            </a:r>
            <a:r>
              <a:rPr lang="ro-RO" dirty="0" smtClean="0"/>
              <a:t>Vei avea nevoie de pixuri, creioane, markere, hârtie, carton, Post-it, foarfece, bandă, lipici, rigle și șabloane adecvate. De obicei, aproximativ 10 EUR sunt suficienți pentru a acoperi acest lucru. Poți utiliza hârtia cu grafic pentru a ajuta la ghidarea ideilor. Hârtia colorată este excelentă pentru reprezentarea butoanelor.</a:t>
            </a:r>
            <a:endParaRPr lang="ro-RO" dirty="0"/>
          </a:p>
        </p:txBody>
      </p:sp>
      <p:sp>
        <p:nvSpPr>
          <p:cNvPr id="6" name="Text Placeholder 6">
            <a:extLst>
              <a:ext uri="{FF2B5EF4-FFF2-40B4-BE49-F238E27FC236}">
                <a16:creationId xmlns:a16="http://schemas.microsoft.com/office/drawing/2014/main" xmlns="" id="{E5B5128E-BC61-4803-9C8E-CD8225AC6EAF}"/>
              </a:ext>
            </a:extLst>
          </p:cNvPr>
          <p:cNvSpPr>
            <a:spLocks noGrp="1"/>
          </p:cNvSpPr>
          <p:nvPr>
            <p:ph type="body" sz="quarter" idx="14"/>
          </p:nvPr>
        </p:nvSpPr>
        <p:spPr>
          <a:xfrm>
            <a:off x="4509907" y="86956"/>
            <a:ext cx="6502301" cy="1276537"/>
          </a:xfrm>
        </p:spPr>
        <p:txBody>
          <a:bodyPr>
            <a:normAutofit/>
          </a:bodyPr>
          <a:lstStyle/>
          <a:p>
            <a:pPr marL="742950" indent="-742950">
              <a:buFont typeface="+mj-lt"/>
              <a:buAutoNum type="arabicPeriod" startAt="4"/>
            </a:pPr>
            <a:r>
              <a:rPr lang="ro-RO" sz="4400" b="1" dirty="0" smtClean="0"/>
              <a:t>Exercițiu de prototipare</a:t>
            </a:r>
            <a:endParaRPr lang="en-IE" sz="4400" b="1" dirty="0"/>
          </a:p>
          <a:p>
            <a:r>
              <a:rPr lang="ro-RO" sz="3200" b="1" dirty="0" smtClean="0"/>
              <a:t>Prototiparea de hârtie</a:t>
            </a:r>
            <a:endParaRPr lang="en-IE" sz="3200" b="1" dirty="0"/>
          </a:p>
        </p:txBody>
      </p:sp>
      <p:sp>
        <p:nvSpPr>
          <p:cNvPr id="2" name="TextBox 1">
            <a:extLst>
              <a:ext uri="{FF2B5EF4-FFF2-40B4-BE49-F238E27FC236}">
                <a16:creationId xmlns:a16="http://schemas.microsoft.com/office/drawing/2014/main" xmlns="" id="{0742B2DA-B209-4A45-981E-AA95BC0A8001}"/>
              </a:ext>
            </a:extLst>
          </p:cNvPr>
          <p:cNvSpPr txBox="1"/>
          <p:nvPr/>
        </p:nvSpPr>
        <p:spPr>
          <a:xfrm>
            <a:off x="450941" y="4582633"/>
            <a:ext cx="3725862" cy="523220"/>
          </a:xfrm>
          <a:prstGeom prst="rect">
            <a:avLst/>
          </a:prstGeom>
          <a:noFill/>
        </p:spPr>
        <p:txBody>
          <a:bodyPr wrap="square" rtlCol="0">
            <a:spAutoFit/>
          </a:bodyPr>
          <a:lstStyle/>
          <a:p>
            <a:r>
              <a:rPr lang="ro-RO" sz="2800" b="1" dirty="0" smtClean="0">
                <a:solidFill>
                  <a:schemeClr val="bg1"/>
                </a:solidFill>
              </a:rPr>
              <a:t>Listă de</a:t>
            </a:r>
            <a:r>
              <a:rPr lang="en-IE" sz="2800" b="1" dirty="0" smtClean="0">
                <a:solidFill>
                  <a:schemeClr val="bg1"/>
                </a:solidFill>
              </a:rPr>
              <a:t> </a:t>
            </a:r>
            <a:r>
              <a:rPr lang="en-IE" sz="2800" b="1" dirty="0" err="1" smtClean="0">
                <a:solidFill>
                  <a:schemeClr val="bg1"/>
                </a:solidFill>
                <a:hlinkClick r:id="rId2">
                  <a:extLst>
                    <a:ext uri="{A12FA001-AC4F-418D-AE19-62706E023703}">
                      <ahyp:hlinkClr xmlns:ahyp="http://schemas.microsoft.com/office/drawing/2018/hyperlinkcolor" xmlns="" val="tx"/>
                    </a:ext>
                  </a:extLst>
                </a:hlinkClick>
              </a:rPr>
              <a:t>Resur</a:t>
            </a:r>
            <a:r>
              <a:rPr lang="ro-RO" sz="2800" b="1" dirty="0" smtClean="0">
                <a:solidFill>
                  <a:schemeClr val="bg1"/>
                </a:solidFill>
                <a:hlinkClick r:id="rId2">
                  <a:extLst>
                    <a:ext uri="{A12FA001-AC4F-418D-AE19-62706E023703}">
                      <ahyp:hlinkClr xmlns:ahyp="http://schemas.microsoft.com/office/drawing/2018/hyperlinkcolor" xmlns="" val="tx"/>
                    </a:ext>
                  </a:extLst>
                </a:hlinkClick>
              </a:rPr>
              <a:t>s</a:t>
            </a:r>
            <a:r>
              <a:rPr lang="en-IE" sz="2800" b="1" dirty="0" smtClean="0">
                <a:solidFill>
                  <a:schemeClr val="bg1"/>
                </a:solidFill>
                <a:hlinkClick r:id="rId2">
                  <a:extLst>
                    <a:ext uri="{A12FA001-AC4F-418D-AE19-62706E023703}">
                      <ahyp:hlinkClr xmlns:ahyp="http://schemas.microsoft.com/office/drawing/2018/hyperlinkcolor" xmlns="" val="tx"/>
                    </a:ext>
                  </a:extLst>
                </a:hlinkClick>
              </a:rPr>
              <a:t>e</a:t>
            </a:r>
            <a:endParaRPr lang="en-IE" sz="2800" b="1" dirty="0">
              <a:solidFill>
                <a:schemeClr val="bg1"/>
              </a:solidFill>
            </a:endParaRP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xmlns=""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41428075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252124" y="863764"/>
            <a:ext cx="7812497" cy="5994236"/>
          </a:xfrm>
        </p:spPr>
        <p:txBody>
          <a:bodyPr/>
          <a:lstStyle/>
          <a:p>
            <a:pPr marL="457200" indent="-457200">
              <a:spcBef>
                <a:spcPts val="0"/>
              </a:spcBef>
              <a:buFont typeface="+mj-lt"/>
              <a:buAutoNum type="arabicPeriod"/>
            </a:pPr>
            <a:r>
              <a:rPr lang="ro-RO" b="1" dirty="0" smtClean="0">
                <a:latin typeface="Merriweather"/>
              </a:rPr>
              <a:t>Începe construcția</a:t>
            </a:r>
            <a:r>
              <a:rPr lang="ro-RO" dirty="0" smtClean="0">
                <a:latin typeface="Merriweather"/>
              </a:rPr>
              <a:t> - </a:t>
            </a:r>
            <a:r>
              <a:rPr lang="ro-RO" sz="2200" dirty="0" smtClean="0">
                <a:latin typeface="Merriweather"/>
              </a:rPr>
              <a:t>Continuă și vezi unde ajungi. Pe măsură ce îți pui ideile pe hârtie, te poți gândi mai clar la ele. Mai târziu, te vei putea gândi cum să le îmbunătățești. Fă o schiță pe pagină, poate fi o idee sau poate avea o parte a ideii. Aceasta este astfel încât să poți muta paginile în jur, dacă ai nevoie</a:t>
            </a:r>
            <a:r>
              <a:rPr lang="en-IE" dirty="0" smtClean="0">
                <a:latin typeface="Merriweather"/>
              </a:rPr>
              <a:t>.</a:t>
            </a:r>
            <a:endParaRPr lang="ro-RO" dirty="0">
              <a:latin typeface="Merriweather"/>
            </a:endParaRPr>
          </a:p>
          <a:p>
            <a:pPr marL="457200" indent="-457200">
              <a:spcBef>
                <a:spcPts val="0"/>
              </a:spcBef>
              <a:buFont typeface="+mj-lt"/>
              <a:buAutoNum type="arabicPeriod"/>
            </a:pPr>
            <a:r>
              <a:rPr lang="ro-RO" b="1" dirty="0" smtClean="0">
                <a:latin typeface="Merriweather"/>
              </a:rPr>
              <a:t>Mișcă-te rapid - </a:t>
            </a:r>
            <a:r>
              <a:rPr lang="ro-RO" sz="2200" dirty="0">
                <a:latin typeface="Merriweather"/>
              </a:rPr>
              <a:t>Dacă petreci prea mult timp cu prototipul, vei fi atașat de acesta. Nu pierde timpul ștergând: dorești să obții idei mai degrabă decât să le revizuiești și să pierzi ideile din versiunea brută</a:t>
            </a:r>
            <a:r>
              <a:rPr lang="en-IE" sz="2200" dirty="0">
                <a:latin typeface="Merriweather"/>
              </a:rPr>
              <a:t>.</a:t>
            </a:r>
            <a:endParaRPr lang="ro-RO" sz="2200" dirty="0">
              <a:latin typeface="Merriweather"/>
            </a:endParaRPr>
          </a:p>
          <a:p>
            <a:pPr marL="457200" indent="-457200">
              <a:spcBef>
                <a:spcPts val="0"/>
              </a:spcBef>
              <a:buFont typeface="+mj-lt"/>
              <a:buAutoNum type="arabicPeriod"/>
            </a:pPr>
            <a:r>
              <a:rPr lang="ro-RO" b="1" dirty="0" smtClean="0">
                <a:latin typeface="Merriweather"/>
              </a:rPr>
              <a:t>Ține minte ce testezi - </a:t>
            </a:r>
            <a:r>
              <a:rPr lang="ro-RO" sz="2200" dirty="0">
                <a:latin typeface="Merriweather"/>
              </a:rPr>
              <a:t>Construiește cu </a:t>
            </a:r>
            <a:r>
              <a:rPr lang="ro-RO" sz="2200" dirty="0" smtClean="0">
                <a:latin typeface="Merriweather"/>
              </a:rPr>
              <a:t>această </a:t>
            </a:r>
            <a:r>
              <a:rPr lang="ro-RO" sz="2200" dirty="0">
                <a:latin typeface="Merriweather"/>
              </a:rPr>
              <a:t>problemă în minte, dar fii conștient de alți factori</a:t>
            </a:r>
            <a:r>
              <a:rPr lang="en-IE" sz="2200" dirty="0">
                <a:latin typeface="Merriweather"/>
              </a:rPr>
              <a:t>.</a:t>
            </a:r>
            <a:endParaRPr lang="ro-RO" sz="2200" dirty="0">
              <a:latin typeface="Merriweather"/>
            </a:endParaRPr>
          </a:p>
          <a:p>
            <a:pPr marL="457200" indent="-457200">
              <a:spcBef>
                <a:spcPts val="0"/>
              </a:spcBef>
              <a:buFont typeface="+mj-lt"/>
              <a:buAutoNum type="arabicPeriod"/>
            </a:pPr>
            <a:r>
              <a:rPr lang="ro-RO" b="1" dirty="0" smtClean="0">
                <a:latin typeface="Merriweather"/>
              </a:rPr>
              <a:t>Aplicații și instrumente pentru prototip </a:t>
            </a:r>
            <a:r>
              <a:rPr lang="ro-RO" sz="2200" dirty="0" smtClean="0">
                <a:latin typeface="Merriweather"/>
              </a:rPr>
              <a:t>- Mai târziu poți utiliza câteva aplicații minunate de desen și design pentru a afișa mai bine conținutul</a:t>
            </a:r>
            <a:r>
              <a:rPr lang="en-IE" sz="2200" dirty="0" smtClean="0">
                <a:latin typeface="Merriweather"/>
              </a:rPr>
              <a:t>.</a:t>
            </a:r>
            <a:endParaRPr lang="ro-RO" sz="2200" dirty="0">
              <a:latin typeface="Merriweather"/>
            </a:endParaRPr>
          </a:p>
          <a:p>
            <a:pPr marL="457200" indent="-457200">
              <a:spcBef>
                <a:spcPts val="0"/>
              </a:spcBef>
              <a:buFont typeface="+mj-lt"/>
              <a:buAutoNum type="arabicPeriod"/>
            </a:pPr>
            <a:r>
              <a:rPr lang="ro-RO" b="1" dirty="0" smtClean="0">
                <a:latin typeface="Merriweather"/>
              </a:rPr>
              <a:t>Ține minte utilizatorii - </a:t>
            </a:r>
            <a:r>
              <a:rPr lang="ro-RO" sz="2200" dirty="0">
                <a:latin typeface="Merriweather"/>
              </a:rPr>
              <a:t>Pe măsură ce vei testa prototipul privind comportamentele și nevoile utilizatorilor, ia în considerare așteptările lor pe măsură ce creezi</a:t>
            </a:r>
          </a:p>
        </p:txBody>
      </p:sp>
      <p:sp>
        <p:nvSpPr>
          <p:cNvPr id="6" name="Text Placeholder 6">
            <a:extLst>
              <a:ext uri="{FF2B5EF4-FFF2-40B4-BE49-F238E27FC236}">
                <a16:creationId xmlns:a16="http://schemas.microsoft.com/office/drawing/2014/main" xmlns="" id="{E5B5128E-BC61-4803-9C8E-CD8225AC6EAF}"/>
              </a:ext>
            </a:extLst>
          </p:cNvPr>
          <p:cNvSpPr>
            <a:spLocks noGrp="1"/>
          </p:cNvSpPr>
          <p:nvPr>
            <p:ph type="body" sz="quarter" idx="14"/>
          </p:nvPr>
        </p:nvSpPr>
        <p:spPr>
          <a:xfrm>
            <a:off x="4509907" y="86957"/>
            <a:ext cx="6913269" cy="776807"/>
          </a:xfrm>
        </p:spPr>
        <p:txBody>
          <a:bodyPr>
            <a:normAutofit/>
          </a:bodyPr>
          <a:lstStyle/>
          <a:p>
            <a:pPr marL="742950" indent="-742950">
              <a:buFont typeface="+mj-lt"/>
              <a:buAutoNum type="arabicPeriod" startAt="4"/>
            </a:pPr>
            <a:r>
              <a:rPr lang="ro-RO" sz="4400" b="1" dirty="0" smtClean="0"/>
              <a:t>Prototiparea de hârtie</a:t>
            </a:r>
          </a:p>
          <a:p>
            <a:pPr marL="742950" indent="-742950">
              <a:buFont typeface="+mj-lt"/>
              <a:buAutoNum type="arabicPeriod" startAt="4"/>
            </a:pPr>
            <a:endParaRPr lang="en-IE" sz="4400" b="1" dirty="0"/>
          </a:p>
        </p:txBody>
      </p:sp>
      <p:sp>
        <p:nvSpPr>
          <p:cNvPr id="2" name="TextBox 1">
            <a:extLst>
              <a:ext uri="{FF2B5EF4-FFF2-40B4-BE49-F238E27FC236}">
                <a16:creationId xmlns:a16="http://schemas.microsoft.com/office/drawing/2014/main" xmlns="" id="{0742B2DA-B209-4A45-981E-AA95BC0A8001}"/>
              </a:ext>
            </a:extLst>
          </p:cNvPr>
          <p:cNvSpPr txBox="1"/>
          <p:nvPr/>
        </p:nvSpPr>
        <p:spPr>
          <a:xfrm>
            <a:off x="450941" y="4582633"/>
            <a:ext cx="3725862" cy="523220"/>
          </a:xfrm>
          <a:prstGeom prst="rect">
            <a:avLst/>
          </a:prstGeom>
          <a:noFill/>
        </p:spPr>
        <p:txBody>
          <a:bodyPr wrap="square" rtlCol="0">
            <a:spAutoFit/>
          </a:bodyPr>
          <a:lstStyle/>
          <a:p>
            <a:r>
              <a:rPr lang="ro-RO" sz="2800" b="1" dirty="0" smtClean="0">
                <a:solidFill>
                  <a:schemeClr val="bg1"/>
                </a:solidFill>
              </a:rPr>
              <a:t>Listă de</a:t>
            </a:r>
            <a:r>
              <a:rPr lang="en-IE" sz="2800" b="1" dirty="0" smtClean="0">
                <a:solidFill>
                  <a:schemeClr val="bg1"/>
                </a:solidFill>
              </a:rPr>
              <a:t> </a:t>
            </a:r>
            <a:r>
              <a:rPr lang="en-IE" sz="2800" b="1" dirty="0" err="1" smtClean="0">
                <a:solidFill>
                  <a:schemeClr val="bg1"/>
                </a:solidFill>
                <a:hlinkClick r:id="rId2">
                  <a:extLst>
                    <a:ext uri="{A12FA001-AC4F-418D-AE19-62706E023703}">
                      <ahyp:hlinkClr xmlns:ahyp="http://schemas.microsoft.com/office/drawing/2018/hyperlinkcolor" xmlns="" val="tx"/>
                    </a:ext>
                  </a:extLst>
                </a:hlinkClick>
              </a:rPr>
              <a:t>Resur</a:t>
            </a:r>
            <a:r>
              <a:rPr lang="ro-RO" sz="2800" b="1" dirty="0" smtClean="0">
                <a:solidFill>
                  <a:schemeClr val="bg1"/>
                </a:solidFill>
                <a:hlinkClick r:id="rId2">
                  <a:extLst>
                    <a:ext uri="{A12FA001-AC4F-418D-AE19-62706E023703}">
                      <ahyp:hlinkClr xmlns:ahyp="http://schemas.microsoft.com/office/drawing/2018/hyperlinkcolor" xmlns="" val="tx"/>
                    </a:ext>
                  </a:extLst>
                </a:hlinkClick>
              </a:rPr>
              <a:t>s</a:t>
            </a:r>
            <a:r>
              <a:rPr lang="en-IE" sz="2800" b="1" dirty="0" smtClean="0">
                <a:solidFill>
                  <a:schemeClr val="bg1"/>
                </a:solidFill>
                <a:hlinkClick r:id="rId2">
                  <a:extLst>
                    <a:ext uri="{A12FA001-AC4F-418D-AE19-62706E023703}">
                      <ahyp:hlinkClr xmlns:ahyp="http://schemas.microsoft.com/office/drawing/2018/hyperlinkcolor" xmlns="" val="tx"/>
                    </a:ext>
                  </a:extLst>
                </a:hlinkClick>
              </a:rPr>
              <a:t>e</a:t>
            </a:r>
            <a:endParaRPr lang="en-IE" sz="2800" b="1" dirty="0">
              <a:solidFill>
                <a:schemeClr val="bg1"/>
              </a:solidFill>
            </a:endParaRP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xmlns=""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1634611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113EB013-1792-439F-B7B5-D0D595F7DBA7}"/>
              </a:ext>
            </a:extLst>
          </p:cNvPr>
          <p:cNvSpPr>
            <a:spLocks noGrp="1"/>
          </p:cNvSpPr>
          <p:nvPr>
            <p:ph type="body" sz="quarter" idx="15"/>
          </p:nvPr>
        </p:nvSpPr>
        <p:spPr>
          <a:xfrm>
            <a:off x="4369082" y="2001447"/>
            <a:ext cx="7371977" cy="3812499"/>
          </a:xfrm>
        </p:spPr>
        <p:txBody>
          <a:bodyPr/>
          <a:lstStyle/>
          <a:p>
            <a:pPr marL="514350" indent="-514350">
              <a:buFont typeface="Wingdings" panose="05000000000000000000" pitchFamily="2" charset="2"/>
              <a:buChar char="q"/>
            </a:pPr>
            <a:r>
              <a:rPr lang="ro-RO" dirty="0"/>
              <a:t>Ia post-it-uri și dezvoltă etapele serviciului tău, le poți muta, sorta ... Această abordare îți flexibilizează dezvoltarea </a:t>
            </a:r>
            <a:r>
              <a:rPr lang="ro-RO" dirty="0" smtClean="0"/>
              <a:t>prototipului</a:t>
            </a:r>
          </a:p>
          <a:p>
            <a:pPr marL="514350" indent="-514350">
              <a:buFont typeface="Wingdings" panose="05000000000000000000" pitchFamily="2" charset="2"/>
              <a:buChar char="q"/>
            </a:pPr>
            <a:r>
              <a:rPr lang="ro-RO" dirty="0" smtClean="0"/>
              <a:t>Poți </a:t>
            </a:r>
            <a:r>
              <a:rPr lang="ro-RO" dirty="0"/>
              <a:t>începe cu o schiță brută a ideilor tale; acest lucru poate dura câteva lucruri - elimină ceea ce nu funcționează, păstrează ceea ce funcționează. Acesta este un mod fantastic de a te pregăti pentru un prototip mai </a:t>
            </a:r>
            <a:r>
              <a:rPr lang="ro-RO" dirty="0" smtClean="0"/>
              <a:t>scump</a:t>
            </a:r>
          </a:p>
          <a:p>
            <a:pPr marL="514350" indent="-514350">
              <a:buFont typeface="Wingdings" panose="05000000000000000000" pitchFamily="2" charset="2"/>
              <a:buChar char="q"/>
            </a:pPr>
            <a:r>
              <a:rPr lang="ro-RO" b="1" dirty="0"/>
              <a:t>Toată lumea ar trebui să se implice în dezvoltare - să fie creativi, să deseneze, să taie, să lipească și să pună totul pe hârtie</a:t>
            </a:r>
            <a:endParaRPr lang="ro-RO" dirty="0"/>
          </a:p>
        </p:txBody>
      </p:sp>
      <p:sp>
        <p:nvSpPr>
          <p:cNvPr id="6" name="Text Placeholder 6">
            <a:extLst>
              <a:ext uri="{FF2B5EF4-FFF2-40B4-BE49-F238E27FC236}">
                <a16:creationId xmlns:a16="http://schemas.microsoft.com/office/drawing/2014/main" xmlns="" id="{E5B5128E-BC61-4803-9C8E-CD8225AC6EAF}"/>
              </a:ext>
            </a:extLst>
          </p:cNvPr>
          <p:cNvSpPr>
            <a:spLocks noGrp="1"/>
          </p:cNvSpPr>
          <p:nvPr>
            <p:ph type="body" sz="quarter" idx="14"/>
          </p:nvPr>
        </p:nvSpPr>
        <p:spPr>
          <a:xfrm>
            <a:off x="4509907" y="86956"/>
            <a:ext cx="7231152" cy="1276537"/>
          </a:xfrm>
        </p:spPr>
        <p:txBody>
          <a:bodyPr>
            <a:normAutofit/>
          </a:bodyPr>
          <a:lstStyle/>
          <a:p>
            <a:pPr marL="742950" indent="-742950">
              <a:buFont typeface="+mj-lt"/>
              <a:buAutoNum type="arabicPeriod" startAt="4"/>
            </a:pPr>
            <a:r>
              <a:rPr lang="ro-RO" sz="4400" b="1" dirty="0"/>
              <a:t>Exercițiu de prototipare</a:t>
            </a:r>
            <a:endParaRPr lang="en-IE" sz="4400" b="1" dirty="0"/>
          </a:p>
          <a:p>
            <a:r>
              <a:rPr lang="ro-RO" sz="3200" b="1" dirty="0" smtClean="0"/>
              <a:t>Prototiparea de hârtie </a:t>
            </a:r>
            <a:r>
              <a:rPr lang="en-IE" sz="3200" b="1" dirty="0" smtClean="0"/>
              <a:t>– </a:t>
            </a:r>
            <a:r>
              <a:rPr lang="ro-RO" sz="3200" b="1" dirty="0" smtClean="0"/>
              <a:t>Alte idei</a:t>
            </a:r>
            <a:endParaRPr lang="en-IE" sz="3200" b="1" dirty="0"/>
          </a:p>
        </p:txBody>
      </p:sp>
      <p:sp>
        <p:nvSpPr>
          <p:cNvPr id="2" name="TextBox 1">
            <a:extLst>
              <a:ext uri="{FF2B5EF4-FFF2-40B4-BE49-F238E27FC236}">
                <a16:creationId xmlns:a16="http://schemas.microsoft.com/office/drawing/2014/main" xmlns="" id="{0742B2DA-B209-4A45-981E-AA95BC0A8001}"/>
              </a:ext>
            </a:extLst>
          </p:cNvPr>
          <p:cNvSpPr txBox="1"/>
          <p:nvPr/>
        </p:nvSpPr>
        <p:spPr>
          <a:xfrm>
            <a:off x="450941" y="4582633"/>
            <a:ext cx="3725862" cy="523220"/>
          </a:xfrm>
          <a:prstGeom prst="rect">
            <a:avLst/>
          </a:prstGeom>
          <a:noFill/>
        </p:spPr>
        <p:txBody>
          <a:bodyPr wrap="square" rtlCol="0">
            <a:spAutoFit/>
          </a:bodyPr>
          <a:lstStyle/>
          <a:p>
            <a:r>
              <a:rPr lang="ro-RO" sz="2800" b="1" dirty="0" smtClean="0">
                <a:solidFill>
                  <a:schemeClr val="bg1"/>
                </a:solidFill>
              </a:rPr>
              <a:t>Listă de</a:t>
            </a:r>
            <a:r>
              <a:rPr lang="en-IE" sz="2800" b="1" dirty="0" smtClean="0">
                <a:solidFill>
                  <a:schemeClr val="bg1"/>
                </a:solidFill>
              </a:rPr>
              <a:t> </a:t>
            </a:r>
            <a:r>
              <a:rPr lang="en-IE" sz="2800" b="1" dirty="0" err="1" smtClean="0">
                <a:solidFill>
                  <a:schemeClr val="bg1"/>
                </a:solidFill>
                <a:hlinkClick r:id="rId2">
                  <a:extLst>
                    <a:ext uri="{A12FA001-AC4F-418D-AE19-62706E023703}">
                      <ahyp:hlinkClr xmlns:ahyp="http://schemas.microsoft.com/office/drawing/2018/hyperlinkcolor" xmlns="" val="tx"/>
                    </a:ext>
                  </a:extLst>
                </a:hlinkClick>
              </a:rPr>
              <a:t>Resur</a:t>
            </a:r>
            <a:r>
              <a:rPr lang="ro-RO" sz="2800" b="1" dirty="0" smtClean="0">
                <a:solidFill>
                  <a:schemeClr val="bg1"/>
                </a:solidFill>
                <a:hlinkClick r:id="rId2">
                  <a:extLst>
                    <a:ext uri="{A12FA001-AC4F-418D-AE19-62706E023703}">
                      <ahyp:hlinkClr xmlns:ahyp="http://schemas.microsoft.com/office/drawing/2018/hyperlinkcolor" xmlns="" val="tx"/>
                    </a:ext>
                  </a:extLst>
                </a:hlinkClick>
              </a:rPr>
              <a:t>s</a:t>
            </a:r>
            <a:r>
              <a:rPr lang="en-IE" sz="2800" b="1" dirty="0" smtClean="0">
                <a:solidFill>
                  <a:schemeClr val="bg1"/>
                </a:solidFill>
                <a:hlinkClick r:id="rId2">
                  <a:extLst>
                    <a:ext uri="{A12FA001-AC4F-418D-AE19-62706E023703}">
                      <ahyp:hlinkClr xmlns:ahyp="http://schemas.microsoft.com/office/drawing/2018/hyperlinkcolor" xmlns="" val="tx"/>
                    </a:ext>
                  </a:extLst>
                </a:hlinkClick>
              </a:rPr>
              <a:t>e</a:t>
            </a:r>
            <a:endParaRPr lang="en-IE" sz="2800" b="1" dirty="0">
              <a:solidFill>
                <a:schemeClr val="bg1"/>
              </a:solidFill>
            </a:endParaRP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xmlns="" id="{D56D3938-DDBC-4C8B-B0DB-090E23717417}"/>
              </a:ext>
            </a:extLst>
          </p:cNvPr>
          <p:cNvPicPr>
            <a:picLocks noGrp="1" noChangeAspect="1"/>
          </p:cNvPicPr>
          <p:nvPr>
            <p:ph type="pic" sz="quarter" idx="10"/>
          </p:nvPr>
        </p:nvPicPr>
        <p:blipFill>
          <a:blip r:embed="rId3"/>
          <a:srcRect l="20496" r="20496"/>
          <a:stretch>
            <a:fillRect/>
          </a:stretch>
        </p:blipFill>
        <p:spPr/>
      </p:pic>
    </p:spTree>
    <p:extLst>
      <p:ext uri="{BB962C8B-B14F-4D97-AF65-F5344CB8AC3E}">
        <p14:creationId xmlns:p14="http://schemas.microsoft.com/office/powerpoint/2010/main" val="36342290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a:xfrm rot="16200000">
            <a:off x="8696114" y="2752104"/>
            <a:ext cx="6297333" cy="1327603"/>
          </a:xfrm>
        </p:spPr>
        <p:txBody>
          <a:bodyPr/>
          <a:lstStyle/>
          <a:p>
            <a:pPr algn="ctr"/>
            <a:r>
              <a:rPr lang="ro-RO" sz="4800" b="1" dirty="0" smtClean="0"/>
              <a:t>Funcționează ideea ta?</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300251" y="1402064"/>
            <a:ext cx="5284221" cy="4158567"/>
          </a:xfrm>
        </p:spPr>
        <p:txBody>
          <a:bodyPr/>
          <a:lstStyle/>
          <a:p>
            <a:pPr algn="l"/>
            <a:r>
              <a:rPr lang="ro-RO" b="1" i="1" dirty="0" smtClean="0">
                <a:solidFill>
                  <a:srgbClr val="ED2A59"/>
                </a:solidFill>
                <a:effectLst/>
                <a:latin typeface="Merriweather"/>
              </a:rPr>
              <a:t>Testează-ți soluțiile</a:t>
            </a:r>
          </a:p>
          <a:p>
            <a:r>
              <a:rPr lang="ro-RO" dirty="0">
                <a:solidFill>
                  <a:schemeClr val="tx1">
                    <a:lumMod val="75000"/>
                    <a:lumOff val="25000"/>
                  </a:schemeClr>
                </a:solidFill>
                <a:latin typeface="Merriweather"/>
              </a:rPr>
              <a:t>Testerii ar trebui să testeze riguros prototipurile și să fie complet sinceri cu răspunsurile lor. Deși aceasta este faza finală, </a:t>
            </a:r>
            <a:r>
              <a:rPr lang="ro-RO" dirty="0" smtClean="0">
                <a:solidFill>
                  <a:schemeClr val="tx1">
                    <a:lumMod val="75000"/>
                    <a:lumOff val="25000"/>
                  </a:schemeClr>
                </a:solidFill>
                <a:latin typeface="Merriweather"/>
              </a:rPr>
              <a:t>design </a:t>
            </a:r>
            <a:r>
              <a:rPr lang="ro-RO" dirty="0">
                <a:solidFill>
                  <a:schemeClr val="tx1">
                    <a:lumMod val="75000"/>
                    <a:lumOff val="25000"/>
                  </a:schemeClr>
                </a:solidFill>
                <a:latin typeface="Merriweather"/>
              </a:rPr>
              <a:t>thinking este repetitiv: </a:t>
            </a:r>
            <a:r>
              <a:rPr lang="ro-RO" b="1" dirty="0">
                <a:solidFill>
                  <a:schemeClr val="tx1">
                    <a:lumMod val="75000"/>
                    <a:lumOff val="25000"/>
                  </a:schemeClr>
                </a:solidFill>
                <a:latin typeface="Merriweather"/>
              </a:rPr>
              <a:t>echipele folosesc adesea rezultatele pentru a modifica sau rezolva una sau mai multe probleme suplimentare</a:t>
            </a:r>
            <a:r>
              <a:rPr lang="ro-RO" dirty="0">
                <a:solidFill>
                  <a:schemeClr val="tx1">
                    <a:lumMod val="75000"/>
                    <a:lumOff val="25000"/>
                  </a:schemeClr>
                </a:solidFill>
                <a:latin typeface="Merriweather"/>
              </a:rPr>
              <a:t>. Așadar, poți reveni la oricare dintre etapele anterioare pentru a face modificări și îmbunătățiri suplimentare - pentru a găsi sau exclude soluții alternative.</a:t>
            </a:r>
            <a:endParaRPr lang="ro-RO" b="1"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xmlns="" id="{E69DF98F-870B-402F-97D5-F01258043943}"/>
              </a:ext>
            </a:extLst>
          </p:cNvPr>
          <p:cNvSpPr>
            <a:spLocks noGrp="1"/>
          </p:cNvSpPr>
          <p:nvPr>
            <p:ph type="body" sz="quarter" idx="15"/>
          </p:nvPr>
        </p:nvSpPr>
        <p:spPr>
          <a:xfrm>
            <a:off x="508178" y="267240"/>
            <a:ext cx="4461735" cy="697353"/>
          </a:xfrm>
        </p:spPr>
        <p:txBody>
          <a:bodyPr>
            <a:normAutofit/>
          </a:bodyPr>
          <a:lstStyle/>
          <a:p>
            <a:pPr marL="742950" indent="-742950">
              <a:buFont typeface="+mj-lt"/>
              <a:buAutoNum type="arabicPeriod" startAt="5"/>
            </a:pPr>
            <a:r>
              <a:rPr lang="en-IE" sz="4000" b="1" dirty="0">
                <a:solidFill>
                  <a:srgbClr val="ED2A59"/>
                </a:solidFill>
              </a:rPr>
              <a:t>Test</a:t>
            </a:r>
          </a:p>
        </p:txBody>
      </p:sp>
      <p:pic>
        <p:nvPicPr>
          <p:cNvPr id="11" name="Picture 2" descr="Steps to Design Thinking in Practice: A Process Walkthrough">
            <a:extLst>
              <a:ext uri="{FF2B5EF4-FFF2-40B4-BE49-F238E27FC236}">
                <a16:creationId xmlns:a16="http://schemas.microsoft.com/office/drawing/2014/main" xmlns="" id="{80B48F0F-B70E-4862-9193-F0BD5D194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159" y="1934082"/>
            <a:ext cx="5093133" cy="33934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5">
            <a:extLst>
              <a:ext uri="{FF2B5EF4-FFF2-40B4-BE49-F238E27FC236}">
                <a16:creationId xmlns:a16="http://schemas.microsoft.com/office/drawing/2014/main" xmlns="" id="{E2C5C1A6-0994-4061-9630-C067C5AC83B8}"/>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4"/>
            </a:pPr>
            <a:r>
              <a:rPr lang="en-IE" sz="4400" b="1" dirty="0" smtClean="0">
                <a:solidFill>
                  <a:schemeClr val="bg1"/>
                </a:solidFill>
              </a:rPr>
              <a:t>Test</a:t>
            </a:r>
            <a:r>
              <a:rPr lang="ro-RO" sz="4400" b="1" dirty="0" smtClean="0">
                <a:solidFill>
                  <a:schemeClr val="bg1"/>
                </a:solidFill>
              </a:rPr>
              <a:t>ează</a:t>
            </a:r>
            <a:endParaRPr lang="en-IE" sz="4400" b="1" dirty="0">
              <a:solidFill>
                <a:schemeClr val="bg1"/>
              </a:solidFill>
            </a:endParaRPr>
          </a:p>
        </p:txBody>
      </p:sp>
    </p:spTree>
    <p:extLst>
      <p:ext uri="{BB962C8B-B14F-4D97-AF65-F5344CB8AC3E}">
        <p14:creationId xmlns:p14="http://schemas.microsoft.com/office/powerpoint/2010/main" val="2476251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2EFB58D-8FE7-4384-8F0E-2CC496B2DB5B}"/>
              </a:ext>
            </a:extLst>
          </p:cNvPr>
          <p:cNvSpPr>
            <a:spLocks noGrp="1"/>
          </p:cNvSpPr>
          <p:nvPr>
            <p:ph type="body" sz="quarter" idx="14"/>
          </p:nvPr>
        </p:nvSpPr>
        <p:spPr>
          <a:xfrm>
            <a:off x="4062361" y="837640"/>
            <a:ext cx="7510940" cy="5240741"/>
          </a:xfrm>
        </p:spPr>
        <p:txBody>
          <a:bodyPr/>
          <a:lstStyle/>
          <a:p>
            <a:pPr marL="342900" indent="-342900">
              <a:buFont typeface="Wingdings" panose="05000000000000000000" pitchFamily="2" charset="2"/>
              <a:buChar char="q"/>
            </a:pPr>
            <a:r>
              <a:rPr lang="ro-RO" dirty="0" smtClean="0">
                <a:solidFill>
                  <a:schemeClr val="tx1">
                    <a:lumMod val="75000"/>
                    <a:lumOff val="25000"/>
                  </a:schemeClr>
                </a:solidFill>
              </a:rPr>
              <a:t>Următoarea etapă logică </a:t>
            </a:r>
            <a:r>
              <a:rPr lang="ro-RO" b="1" dirty="0" smtClean="0">
                <a:solidFill>
                  <a:srgbClr val="009FD8"/>
                </a:solidFill>
              </a:rPr>
              <a:t>este testarea oficială a utilizatorului</a:t>
            </a:r>
            <a:r>
              <a:rPr lang="ro-RO" dirty="0" smtClean="0">
                <a:solidFill>
                  <a:schemeClr val="tx1">
                    <a:lumMod val="75000"/>
                    <a:lumOff val="25000"/>
                  </a:schemeClr>
                </a:solidFill>
              </a:rPr>
              <a:t> (poți utiliza același grup pe care l-ai folosit în Etapa de Prototipare</a:t>
            </a:r>
            <a:endParaRPr lang="en-IE" dirty="0">
              <a:solidFill>
                <a:schemeClr val="tx1">
                  <a:lumMod val="75000"/>
                  <a:lumOff val="25000"/>
                </a:schemeClr>
              </a:solidFill>
            </a:endParaRPr>
          </a:p>
          <a:p>
            <a:pPr marL="342900" indent="-342900">
              <a:buFont typeface="Wingdings" panose="05000000000000000000" pitchFamily="2" charset="2"/>
              <a:buChar char="q"/>
            </a:pPr>
            <a:r>
              <a:rPr lang="ro-RO" dirty="0" smtClean="0">
                <a:solidFill>
                  <a:schemeClr val="tx1">
                    <a:lumMod val="75000"/>
                    <a:lumOff val="25000"/>
                  </a:schemeClr>
                </a:solidFill>
              </a:rPr>
              <a:t>Acest lucru ar trebui realizat într-un </a:t>
            </a:r>
            <a:r>
              <a:rPr lang="ro-RO" b="1" dirty="0" smtClean="0">
                <a:solidFill>
                  <a:srgbClr val="009FD8"/>
                </a:solidFill>
              </a:rPr>
              <a:t>mod flexibil </a:t>
            </a:r>
            <a:r>
              <a:rPr lang="ro-RO" dirty="0" smtClean="0">
                <a:solidFill>
                  <a:schemeClr val="tx1">
                    <a:lumMod val="75000"/>
                    <a:lumOff val="25000"/>
                  </a:schemeClr>
                </a:solidFill>
              </a:rPr>
              <a:t>și fără o ordine specială. De exemplu, diferite grupuri din cadrul proiectului pot încerca mai multe etape în același timp sau echipa de proiectare poate colecta informații și </a:t>
            </a:r>
            <a:r>
              <a:rPr lang="ro-RO" dirty="0" smtClean="0">
                <a:solidFill>
                  <a:schemeClr val="tx1">
                    <a:lumMod val="75000"/>
                    <a:lumOff val="25000"/>
                  </a:schemeClr>
                </a:solidFill>
              </a:rPr>
              <a:t>prototipa </a:t>
            </a:r>
            <a:r>
              <a:rPr lang="ro-RO" dirty="0" smtClean="0">
                <a:solidFill>
                  <a:schemeClr val="tx1">
                    <a:lumMod val="75000"/>
                    <a:lumOff val="25000"/>
                  </a:schemeClr>
                </a:solidFill>
              </a:rPr>
              <a:t>pe parcursul întregului proiect, astfel încât să-și poată aduce ideile la viață și să vizualizeze soluțiile problemei</a:t>
            </a:r>
            <a:r>
              <a:rPr lang="en-IE" dirty="0" smtClean="0">
                <a:solidFill>
                  <a:schemeClr val="tx1">
                    <a:lumMod val="75000"/>
                    <a:lumOff val="25000"/>
                  </a:schemeClr>
                </a:solidFill>
              </a:rPr>
              <a:t>.</a:t>
            </a:r>
            <a:endParaRPr lang="en-IE" dirty="0">
              <a:solidFill>
                <a:schemeClr val="tx1">
                  <a:lumMod val="75000"/>
                  <a:lumOff val="25000"/>
                </a:schemeClr>
              </a:solidFill>
            </a:endParaRPr>
          </a:p>
          <a:p>
            <a:pPr marL="342900" indent="-342900">
              <a:buFont typeface="Wingdings" panose="05000000000000000000" pitchFamily="2" charset="2"/>
              <a:buChar char="q"/>
            </a:pPr>
            <a:r>
              <a:rPr lang="ro-RO" dirty="0" smtClean="0">
                <a:solidFill>
                  <a:schemeClr val="tx1">
                    <a:lumMod val="75000"/>
                    <a:lumOff val="25000"/>
                  </a:schemeClr>
                </a:solidFill>
              </a:rPr>
              <a:t>De </a:t>
            </a:r>
            <a:r>
              <a:rPr lang="ro-RO" dirty="0">
                <a:solidFill>
                  <a:schemeClr val="tx1">
                    <a:lumMod val="75000"/>
                    <a:lumOff val="25000"/>
                  </a:schemeClr>
                </a:solidFill>
              </a:rPr>
              <a:t>asemenea, rezultatele din faza de testare ar putea dezvălui mai multe descoperiri și înțelegeri despre utilizatori și ar putea oferi soluții sau idei chiar mai bune, care la rândul lor pot duce la o altă </a:t>
            </a:r>
            <a:r>
              <a:rPr lang="ro-RO" b="1" dirty="0">
                <a:solidFill>
                  <a:srgbClr val="6D3A93"/>
                </a:solidFill>
              </a:rPr>
              <a:t>sesiune de brainstorming  </a:t>
            </a:r>
            <a:r>
              <a:rPr lang="ro-RO" dirty="0">
                <a:solidFill>
                  <a:schemeClr val="tx1">
                    <a:lumMod val="75000"/>
                    <a:lumOff val="25000"/>
                  </a:schemeClr>
                </a:solidFill>
              </a:rPr>
              <a:t>sau la dezvoltarea de </a:t>
            </a:r>
            <a:r>
              <a:rPr lang="ro-RO" b="1" dirty="0">
                <a:solidFill>
                  <a:srgbClr val="FDA81F"/>
                </a:solidFill>
              </a:rPr>
              <a:t>noi </a:t>
            </a:r>
            <a:r>
              <a:rPr lang="ro-RO" b="1" dirty="0" smtClean="0">
                <a:solidFill>
                  <a:srgbClr val="FDA81F"/>
                </a:solidFill>
              </a:rPr>
              <a:t>prototipuri...</a:t>
            </a:r>
            <a:endParaRPr lang="ro-RO" b="1" dirty="0">
              <a:solidFill>
                <a:srgbClr val="FDA81F"/>
              </a:solidFill>
            </a:endParaRPr>
          </a:p>
        </p:txBody>
      </p:sp>
      <p:sp>
        <p:nvSpPr>
          <p:cNvPr id="8" name="Text Placeholder 7">
            <a:extLst>
              <a:ext uri="{FF2B5EF4-FFF2-40B4-BE49-F238E27FC236}">
                <a16:creationId xmlns:a16="http://schemas.microsoft.com/office/drawing/2014/main" xmlns="" id="{F1EF77AC-09BC-4DC6-BF9E-B962DD970150}"/>
              </a:ext>
            </a:extLst>
          </p:cNvPr>
          <p:cNvSpPr>
            <a:spLocks noGrp="1"/>
          </p:cNvSpPr>
          <p:nvPr>
            <p:ph type="body" sz="quarter" idx="15"/>
          </p:nvPr>
        </p:nvSpPr>
        <p:spPr/>
        <p:txBody>
          <a:bodyPr>
            <a:normAutofit/>
          </a:bodyPr>
          <a:lstStyle/>
          <a:p>
            <a:pPr marL="742950" indent="-742950">
              <a:buFont typeface="+mj-lt"/>
              <a:buAutoNum type="arabicPeriod" startAt="5"/>
            </a:pPr>
            <a:r>
              <a:rPr lang="en-IE" sz="4000" b="1" dirty="0" smtClean="0"/>
              <a:t>Test</a:t>
            </a:r>
            <a:r>
              <a:rPr lang="ro-RO" sz="4000" b="1" dirty="0" smtClean="0"/>
              <a:t>ează</a:t>
            </a:r>
            <a:endParaRPr lang="en-IE" sz="4000" b="1" dirty="0"/>
          </a:p>
          <a:p>
            <a:endParaRPr lang="en-IE" b="1" dirty="0"/>
          </a:p>
          <a:p>
            <a:pPr algn="l"/>
            <a:r>
              <a:rPr lang="ro-RO" b="1" i="1" dirty="0" smtClean="0">
                <a:effectLst/>
                <a:latin typeface="Merriweather"/>
              </a:rPr>
              <a:t>Testează-ți soluțiile</a:t>
            </a:r>
            <a:endParaRPr lang="en-IE" b="1" i="1" dirty="0">
              <a:effectLst/>
              <a:latin typeface="Merriweather"/>
            </a:endParaRPr>
          </a:p>
          <a:p>
            <a:pPr algn="l"/>
            <a:endParaRPr lang="en-IE" b="1" i="1" dirty="0">
              <a:latin typeface="Merriweather"/>
            </a:endParaRPr>
          </a:p>
          <a:p>
            <a:pPr algn="l"/>
            <a:r>
              <a:rPr lang="en-IE" sz="2800" b="1" dirty="0" smtClean="0">
                <a:effectLst/>
                <a:latin typeface="Merriweather"/>
              </a:rPr>
              <a:t> </a:t>
            </a:r>
            <a:r>
              <a:rPr lang="en-IE" sz="2800" b="1" dirty="0" err="1" smtClean="0">
                <a:effectLst/>
                <a:latin typeface="Merriweather"/>
                <a:hlinkClick r:id="rId2">
                  <a:extLst>
                    <a:ext uri="{A12FA001-AC4F-418D-AE19-62706E023703}">
                      <ahyp:hlinkClr xmlns:ahyp="http://schemas.microsoft.com/office/drawing/2018/hyperlinkcolor" xmlns="" val="tx"/>
                    </a:ext>
                  </a:extLst>
                </a:hlinkClick>
              </a:rPr>
              <a:t>Resur</a:t>
            </a:r>
            <a:r>
              <a:rPr lang="ro-RO" sz="2800" b="1" dirty="0" smtClean="0">
                <a:effectLst/>
                <a:latin typeface="Merriweather"/>
                <a:hlinkClick r:id="rId2">
                  <a:extLst>
                    <a:ext uri="{A12FA001-AC4F-418D-AE19-62706E023703}">
                      <ahyp:hlinkClr xmlns:ahyp="http://schemas.microsoft.com/office/drawing/2018/hyperlinkcolor" xmlns="" val="tx"/>
                    </a:ext>
                  </a:extLst>
                </a:hlinkClick>
              </a:rPr>
              <a:t>se Complete</a:t>
            </a:r>
            <a:endParaRPr lang="en-IE" sz="2800" b="1" dirty="0">
              <a:effectLst/>
              <a:latin typeface="Merriweather"/>
            </a:endParaRPr>
          </a:p>
          <a:p>
            <a:r>
              <a:rPr lang="en-IE" sz="3600" b="1" dirty="0"/>
              <a:t> </a:t>
            </a:r>
          </a:p>
          <a:p>
            <a:endParaRPr lang="en-IE" dirty="0"/>
          </a:p>
        </p:txBody>
      </p:sp>
    </p:spTree>
    <p:extLst>
      <p:ext uri="{BB962C8B-B14F-4D97-AF65-F5344CB8AC3E}">
        <p14:creationId xmlns:p14="http://schemas.microsoft.com/office/powerpoint/2010/main" val="38670024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39E5AFF4-C2C2-4CC9-BC31-48FC7CA19118}"/>
              </a:ext>
            </a:extLst>
          </p:cNvPr>
          <p:cNvSpPr>
            <a:spLocks noGrp="1"/>
          </p:cNvSpPr>
          <p:nvPr>
            <p:ph type="body" sz="quarter" idx="13"/>
          </p:nvPr>
        </p:nvSpPr>
        <p:spPr/>
        <p:txBody>
          <a:bodyPr/>
          <a:lstStyle/>
          <a:p>
            <a:pPr algn="ctr"/>
            <a:r>
              <a:rPr lang="ro-RO" sz="4800" b="1" dirty="0" smtClean="0"/>
              <a:t>Ascultă-ți utilizatorii</a:t>
            </a:r>
            <a:endParaRPr lang="en-IE" sz="4800" b="1" dirty="0"/>
          </a:p>
        </p:txBody>
      </p:sp>
      <p:sp>
        <p:nvSpPr>
          <p:cNvPr id="9" name="Text Placeholder 8">
            <a:extLst>
              <a:ext uri="{FF2B5EF4-FFF2-40B4-BE49-F238E27FC236}">
                <a16:creationId xmlns:a16="http://schemas.microsoft.com/office/drawing/2014/main" xmlns="" id="{08628851-5749-4600-87B6-C49098C8D05D}"/>
              </a:ext>
            </a:extLst>
          </p:cNvPr>
          <p:cNvSpPr>
            <a:spLocks noGrp="1"/>
          </p:cNvSpPr>
          <p:nvPr>
            <p:ph type="body" sz="quarter" idx="14"/>
          </p:nvPr>
        </p:nvSpPr>
        <p:spPr>
          <a:xfrm>
            <a:off x="218364" y="1349716"/>
            <a:ext cx="5123181" cy="4158567"/>
          </a:xfrm>
        </p:spPr>
        <p:txBody>
          <a:bodyPr/>
          <a:lstStyle/>
          <a:p>
            <a:pPr algn="l"/>
            <a:r>
              <a:rPr lang="ro-RO" b="1" i="1" dirty="0" smtClean="0">
                <a:solidFill>
                  <a:srgbClr val="ED2A59"/>
                </a:solidFill>
                <a:effectLst/>
                <a:latin typeface="Merriweather"/>
              </a:rPr>
              <a:t>Testează-ți Soluțiile</a:t>
            </a:r>
            <a:endParaRPr lang="en-IE" b="1" i="1" dirty="0">
              <a:solidFill>
                <a:srgbClr val="ED2A59"/>
              </a:solidFill>
              <a:effectLst/>
              <a:latin typeface="Merriweather"/>
            </a:endParaRPr>
          </a:p>
          <a:p>
            <a:pPr algn="l"/>
            <a:endParaRPr lang="en-IE" b="1" i="0" dirty="0">
              <a:solidFill>
                <a:schemeClr val="tx1">
                  <a:lumMod val="75000"/>
                  <a:lumOff val="25000"/>
                </a:schemeClr>
              </a:solidFill>
              <a:effectLst/>
              <a:latin typeface="Merriweather"/>
            </a:endParaRPr>
          </a:p>
          <a:p>
            <a:pPr algn="l"/>
            <a:r>
              <a:rPr lang="ro-RO" b="1" i="0" dirty="0" smtClean="0">
                <a:solidFill>
                  <a:schemeClr val="tx1">
                    <a:lumMod val="75000"/>
                    <a:lumOff val="25000"/>
                  </a:schemeClr>
                </a:solidFill>
                <a:effectLst/>
                <a:latin typeface="Merriweather"/>
              </a:rPr>
              <a:t>Prima dată gândește-te</a:t>
            </a:r>
            <a:r>
              <a:rPr lang="en-IE" b="1" i="0" dirty="0" smtClean="0">
                <a:solidFill>
                  <a:schemeClr val="tx1">
                    <a:lumMod val="75000"/>
                    <a:lumOff val="25000"/>
                  </a:schemeClr>
                </a:solidFill>
                <a:effectLst/>
                <a:latin typeface="Merriweather"/>
              </a:rPr>
              <a:t>…</a:t>
            </a:r>
            <a:endParaRPr lang="en-IE" b="1" i="0" dirty="0">
              <a:solidFill>
                <a:schemeClr val="tx1">
                  <a:lumMod val="75000"/>
                  <a:lumOff val="25000"/>
                </a:schemeClr>
              </a:solidFill>
              <a:effectLst/>
              <a:latin typeface="Merriweather"/>
            </a:endParaRPr>
          </a:p>
          <a:p>
            <a:pPr algn="l"/>
            <a:endParaRPr lang="en-IE" dirty="0">
              <a:solidFill>
                <a:schemeClr val="tx1">
                  <a:lumMod val="75000"/>
                  <a:lumOff val="25000"/>
                </a:schemeClr>
              </a:solidFill>
              <a:latin typeface="Merriweather"/>
            </a:endParaRP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Care sunt dovezile care demonstrează că acest lucru va funcționa?</a:t>
            </a: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Trebuie să faci mai multe teste cu persoane diferite?</a:t>
            </a:r>
          </a:p>
          <a:p>
            <a:r>
              <a:rPr lang="ro-RO" i="1" dirty="0" smtClean="0">
                <a:solidFill>
                  <a:srgbClr val="E63275"/>
                </a:solidFill>
                <a:latin typeface="Calibri" panose="020F0502020204030204" pitchFamily="34" charset="0"/>
                <a:ea typeface="Calibri" panose="020F0502020204030204" pitchFamily="34" charset="0"/>
                <a:cs typeface="Calibri" panose="020F0502020204030204" pitchFamily="34" charset="0"/>
              </a:rPr>
              <a:t>Ai aprobarea utilizatorului că problema lor este rezolvată?</a:t>
            </a:r>
            <a:endParaRPr lang="ro-RO" b="1" dirty="0">
              <a:solidFill>
                <a:schemeClr val="tx1">
                  <a:lumMod val="75000"/>
                  <a:lumOff val="25000"/>
                </a:schemeClr>
              </a:solidFill>
            </a:endParaRPr>
          </a:p>
        </p:txBody>
      </p:sp>
      <p:sp>
        <p:nvSpPr>
          <p:cNvPr id="11" name="Text Placeholder 5">
            <a:extLst>
              <a:ext uri="{FF2B5EF4-FFF2-40B4-BE49-F238E27FC236}">
                <a16:creationId xmlns:a16="http://schemas.microsoft.com/office/drawing/2014/main" xmlns="" id="{197A2B81-0CA0-4C05-AB03-E6912E73555B}"/>
              </a:ext>
            </a:extLst>
          </p:cNvPr>
          <p:cNvSpPr txBox="1">
            <a:spLocks/>
          </p:cNvSpPr>
          <p:nvPr/>
        </p:nvSpPr>
        <p:spPr>
          <a:xfrm>
            <a:off x="0" y="-13323"/>
            <a:ext cx="5661026" cy="1134824"/>
          </a:xfrm>
          <a:prstGeom prst="rect">
            <a:avLst/>
          </a:prstGeom>
          <a:solidFill>
            <a:srgbClr val="ED2A59"/>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ctr">
              <a:buFont typeface="+mj-lt"/>
              <a:buAutoNum type="arabicPeriod" startAt="5"/>
            </a:pPr>
            <a:r>
              <a:rPr lang="en-IE" sz="4400" b="1" dirty="0" smtClean="0">
                <a:solidFill>
                  <a:schemeClr val="bg1"/>
                </a:solidFill>
              </a:rPr>
              <a:t>Test</a:t>
            </a:r>
            <a:r>
              <a:rPr lang="ro-RO" sz="4400" b="1" dirty="0" smtClean="0">
                <a:solidFill>
                  <a:schemeClr val="bg1"/>
                </a:solidFill>
              </a:rPr>
              <a:t>ează</a:t>
            </a:r>
            <a:endParaRPr lang="en-IE" sz="4400" b="1" dirty="0">
              <a:solidFill>
                <a:schemeClr val="bg1"/>
              </a:solidFill>
            </a:endParaRPr>
          </a:p>
        </p:txBody>
      </p:sp>
      <p:pic>
        <p:nvPicPr>
          <p:cNvPr id="7" name="Picture Placeholder 6" descr="Text&#10;&#10;Description automatically generated">
            <a:extLst>
              <a:ext uri="{FF2B5EF4-FFF2-40B4-BE49-F238E27FC236}">
                <a16:creationId xmlns:a16="http://schemas.microsoft.com/office/drawing/2014/main" xmlns="" id="{80BA71B7-0ACA-4F83-953D-2CE5BABECF1D}"/>
              </a:ext>
            </a:extLst>
          </p:cNvPr>
          <p:cNvPicPr>
            <a:picLocks noGrp="1" noChangeAspect="1"/>
          </p:cNvPicPr>
          <p:nvPr>
            <p:ph type="pic" sz="quarter" idx="10"/>
          </p:nvPr>
        </p:nvPicPr>
        <p:blipFill>
          <a:blip r:embed="rId2"/>
          <a:srcRect l="11420" r="11420"/>
          <a:stretch>
            <a:fillRect/>
          </a:stretch>
        </p:blipFill>
        <p:spPr/>
      </p:pic>
    </p:spTree>
    <p:extLst>
      <p:ext uri="{BB962C8B-B14F-4D97-AF65-F5344CB8AC3E}">
        <p14:creationId xmlns:p14="http://schemas.microsoft.com/office/powerpoint/2010/main" val="6075131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xmlns="" id="{340633F0-07CD-4455-98B5-8261475B2830}"/>
              </a:ext>
            </a:extLst>
          </p:cNvPr>
          <p:cNvSpPr>
            <a:spLocks noGrp="1"/>
          </p:cNvSpPr>
          <p:nvPr>
            <p:ph type="body" sz="quarter" idx="15"/>
          </p:nvPr>
        </p:nvSpPr>
        <p:spPr>
          <a:xfrm>
            <a:off x="209668" y="297040"/>
            <a:ext cx="5755197" cy="1221666"/>
          </a:xfrm>
        </p:spPr>
        <p:txBody>
          <a:bodyPr>
            <a:noAutofit/>
          </a:bodyPr>
          <a:lstStyle/>
          <a:p>
            <a:pPr>
              <a:spcBef>
                <a:spcPts val="0"/>
              </a:spcBef>
            </a:pPr>
            <a:r>
              <a:rPr lang="ro-RO" sz="3600" dirty="0" smtClean="0">
                <a:solidFill>
                  <a:srgbClr val="A6377D"/>
                </a:solidFill>
                <a:latin typeface="Cooper Black" panose="0208090404030B020404" pitchFamily="18" charset="0"/>
              </a:rPr>
              <a:t>EXEMPLE YDSI </a:t>
            </a:r>
            <a:r>
              <a:rPr lang="ro-RO" b="1" i="0" dirty="0" smtClean="0">
                <a:solidFill>
                  <a:srgbClr val="A6377D"/>
                </a:solidFill>
                <a:effectLst/>
                <a:hlinkClick r:id="rId2">
                  <a:extLst>
                    <a:ext uri="{A12FA001-AC4F-418D-AE19-62706E023703}">
                      <ahyp:hlinkClr xmlns:ahyp="http://schemas.microsoft.com/office/drawing/2018/hyperlinkcolor" xmlns="" val="tx"/>
                    </a:ext>
                  </a:extLst>
                </a:hlinkClick>
              </a:rPr>
              <a:t>Touchpoints</a:t>
            </a:r>
            <a:endParaRPr lang="ro-RO" b="1" i="0" dirty="0" smtClean="0">
              <a:solidFill>
                <a:srgbClr val="A6377D"/>
              </a:solidFill>
              <a:effectLst/>
            </a:endParaRPr>
          </a:p>
          <a:p>
            <a:pPr>
              <a:spcBef>
                <a:spcPts val="0"/>
              </a:spcBef>
            </a:pPr>
            <a:r>
              <a:rPr lang="ro-RO" sz="2400" dirty="0" smtClean="0">
                <a:solidFill>
                  <a:schemeClr val="tx1">
                    <a:lumMod val="75000"/>
                    <a:lumOff val="25000"/>
                  </a:schemeClr>
                </a:solidFill>
              </a:rPr>
              <a:t>Fabienne Colling, Luxemburg</a:t>
            </a:r>
          </a:p>
          <a:p>
            <a:pPr>
              <a:spcBef>
                <a:spcPts val="0"/>
              </a:spcBef>
            </a:pPr>
            <a:r>
              <a:rPr lang="ro-RO" sz="2400" b="1" dirty="0" smtClean="0">
                <a:solidFill>
                  <a:srgbClr val="009FD8"/>
                </a:solidFill>
              </a:rPr>
              <a:t>NGO care sprijină refugiații din Luxemburg să reintre în câmpul muncii.</a:t>
            </a:r>
            <a:endParaRPr lang="ro-RO" sz="2400" b="1" dirty="0">
              <a:solidFill>
                <a:srgbClr val="009FD8"/>
              </a:solidFill>
            </a:endParaRPr>
          </a:p>
        </p:txBody>
      </p:sp>
      <p:sp>
        <p:nvSpPr>
          <p:cNvPr id="5" name="Text Placeholder 4">
            <a:extLst>
              <a:ext uri="{FF2B5EF4-FFF2-40B4-BE49-F238E27FC236}">
                <a16:creationId xmlns:a16="http://schemas.microsoft.com/office/drawing/2014/main" xmlns="" id="{8B9D13E5-26F0-42E7-BCC4-932DB198E7CB}"/>
              </a:ext>
            </a:extLst>
          </p:cNvPr>
          <p:cNvSpPr>
            <a:spLocks noGrp="1"/>
          </p:cNvSpPr>
          <p:nvPr>
            <p:ph type="body" sz="quarter" idx="13"/>
          </p:nvPr>
        </p:nvSpPr>
        <p:spPr>
          <a:xfrm>
            <a:off x="6305267" y="1316960"/>
            <a:ext cx="4427074" cy="3715819"/>
          </a:xfrm>
        </p:spPr>
        <p:txBody>
          <a:bodyPr>
            <a:normAutofit/>
          </a:bodyPr>
          <a:lstStyle/>
          <a:p>
            <a:pPr>
              <a:spcBef>
                <a:spcPts val="0"/>
              </a:spcBef>
            </a:pPr>
            <a:r>
              <a:rPr lang="ro-RO" sz="2400" i="0" dirty="0" smtClean="0"/>
              <a:t>„Touchpoints îi ajută pe cei care vin în Luxemburg ca refugiați să învețe cum să își creeze propria afacere. Îi îndrumă prin muncă administrativă, îi </a:t>
            </a:r>
            <a:r>
              <a:rPr lang="ro-RO" sz="2400" i="0" dirty="0" smtClean="0"/>
              <a:t>instruiește </a:t>
            </a:r>
            <a:r>
              <a:rPr lang="ro-RO" sz="2400" i="0" dirty="0" smtClean="0"/>
              <a:t>și, în cele din urmă, îi pune în contact cu un potențial angajator.”</a:t>
            </a:r>
          </a:p>
          <a:p>
            <a:pPr>
              <a:spcBef>
                <a:spcPts val="0"/>
              </a:spcBef>
            </a:pPr>
            <a:endParaRPr lang="ro-RO" sz="2400" dirty="0"/>
          </a:p>
        </p:txBody>
      </p:sp>
      <p:pic>
        <p:nvPicPr>
          <p:cNvPr id="11" name="Picture 10" descr="A person smiling for the camera&#10;&#10;Description automatically generated with medium confidence">
            <a:extLst>
              <a:ext uri="{FF2B5EF4-FFF2-40B4-BE49-F238E27FC236}">
                <a16:creationId xmlns:a16="http://schemas.microsoft.com/office/drawing/2014/main" xmlns="" id="{27D26019-AB5F-400E-BE28-596FE0D31022}"/>
              </a:ext>
            </a:extLst>
          </p:cNvPr>
          <p:cNvPicPr>
            <a:picLocks noChangeAspect="1"/>
          </p:cNvPicPr>
          <p:nvPr/>
        </p:nvPicPr>
        <p:blipFill>
          <a:blip r:embed="rId3"/>
          <a:stretch>
            <a:fillRect/>
          </a:stretch>
        </p:blipFill>
        <p:spPr>
          <a:xfrm>
            <a:off x="982566" y="2538626"/>
            <a:ext cx="3738289" cy="3783948"/>
          </a:xfrm>
          <a:prstGeom prst="teardrop">
            <a:avLst/>
          </a:prstGeom>
        </p:spPr>
      </p:pic>
    </p:spTree>
    <p:extLst>
      <p:ext uri="{BB962C8B-B14F-4D97-AF65-F5344CB8AC3E}">
        <p14:creationId xmlns:p14="http://schemas.microsoft.com/office/powerpoint/2010/main" val="3751640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E161DF3-165F-4ED8-AF65-2D071CF3DF6A}"/>
              </a:ext>
            </a:extLst>
          </p:cNvPr>
          <p:cNvSpPr>
            <a:spLocks noGrp="1"/>
          </p:cNvSpPr>
          <p:nvPr>
            <p:ph type="body" sz="quarter" idx="14"/>
          </p:nvPr>
        </p:nvSpPr>
        <p:spPr>
          <a:xfrm>
            <a:off x="3758623" y="459275"/>
            <a:ext cx="8033043" cy="5206518"/>
          </a:xfrm>
        </p:spPr>
        <p:txBody>
          <a:bodyPr/>
          <a:lstStyle/>
          <a:p>
            <a:pPr>
              <a:lnSpc>
                <a:spcPct val="100000"/>
              </a:lnSpc>
              <a:spcBef>
                <a:spcPts val="0"/>
              </a:spcBef>
            </a:pPr>
            <a:r>
              <a:rPr lang="ro-RO" b="1" dirty="0" smtClean="0">
                <a:solidFill>
                  <a:srgbClr val="389DAE"/>
                </a:solidFill>
                <a:effectLst/>
              </a:rPr>
              <a:t>Q1</a:t>
            </a:r>
            <a:r>
              <a:rPr lang="ro-RO" b="1" i="1" dirty="0" smtClean="0">
                <a:solidFill>
                  <a:srgbClr val="389DAE"/>
                </a:solidFill>
              </a:rPr>
              <a:t> </a:t>
            </a:r>
            <a:r>
              <a:rPr lang="ro-RO" i="1" dirty="0" smtClean="0">
                <a:solidFill>
                  <a:srgbClr val="E48E02"/>
                </a:solidFill>
              </a:rPr>
              <a:t>Cum empatizezi cu utilizatorii tăi?</a:t>
            </a:r>
          </a:p>
          <a:p>
            <a:pPr>
              <a:lnSpc>
                <a:spcPct val="100000"/>
              </a:lnSpc>
              <a:spcBef>
                <a:spcPts val="0"/>
              </a:spcBef>
            </a:pPr>
            <a:endParaRPr lang="ro-RO" i="1" dirty="0" smtClean="0">
              <a:solidFill>
                <a:srgbClr val="E48E02"/>
              </a:solidFill>
            </a:endParaRPr>
          </a:p>
          <a:p>
            <a:pPr>
              <a:lnSpc>
                <a:spcPct val="100000"/>
              </a:lnSpc>
              <a:spcBef>
                <a:spcPts val="0"/>
              </a:spcBef>
            </a:pPr>
            <a:r>
              <a:rPr lang="ro-RO" dirty="0">
                <a:solidFill>
                  <a:srgbClr val="666666"/>
                </a:solidFill>
              </a:rPr>
              <a:t>În opinia mea, pentru a fi numit antreprenor, trebuie să lucrezi cu utilizatorii; până la urmă sunt oamenii care au nevoie de serviciu, îl primesc și speri să plătească pentru el, în orice mod. Nu trebuie să fie aceeași persoană. Pentru mine, aceasta este esența unui model antreprenorial și a proiectării și dezvoltării ideii tale. Dacă nu livrezi ceea ce utilizatorii tăi utilizează, nu vei fi plătit. Poți adăuga un strat de impact social, ținând seama de cine sunt angajații tăi, pe cine servești, cum servești, problema pe care o rezolvi etc.</a:t>
            </a:r>
          </a:p>
        </p:txBody>
      </p:sp>
      <p:sp>
        <p:nvSpPr>
          <p:cNvPr id="6" name="Text Placeholder 5">
            <a:extLst>
              <a:ext uri="{FF2B5EF4-FFF2-40B4-BE49-F238E27FC236}">
                <a16:creationId xmlns:a16="http://schemas.microsoft.com/office/drawing/2014/main" xmlns="" id="{CC3B4BC8-FF54-440B-BE4E-8DD684A5F0E9}"/>
              </a:ext>
            </a:extLst>
          </p:cNvPr>
          <p:cNvSpPr>
            <a:spLocks noGrp="1"/>
          </p:cNvSpPr>
          <p:nvPr>
            <p:ph type="body" sz="quarter" idx="15"/>
          </p:nvPr>
        </p:nvSpPr>
        <p:spPr>
          <a:xfrm>
            <a:off x="484428" y="142875"/>
            <a:ext cx="2852539" cy="6286500"/>
          </a:xfrm>
        </p:spPr>
        <p:txBody>
          <a:bodyPr>
            <a:normAutofit lnSpcReduction="10000"/>
          </a:bodyPr>
          <a:lstStyle/>
          <a:p>
            <a:r>
              <a:rPr lang="ro-RO" b="1" dirty="0" smtClean="0">
                <a:solidFill>
                  <a:schemeClr val="tx1">
                    <a:lumMod val="75000"/>
                    <a:lumOff val="25000"/>
                  </a:schemeClr>
                </a:solidFill>
              </a:rPr>
              <a:t>Interviu cu un Tânăr </a:t>
            </a:r>
            <a:r>
              <a:rPr lang="ro-RO" b="1" dirty="0">
                <a:solidFill>
                  <a:schemeClr val="tx1">
                    <a:lumMod val="75000"/>
                    <a:lumOff val="25000"/>
                  </a:schemeClr>
                </a:solidFill>
              </a:rPr>
              <a:t>Inovator Social </a:t>
            </a:r>
            <a:r>
              <a:rPr lang="ro-RO" b="1" dirty="0" smtClean="0">
                <a:solidFill>
                  <a:schemeClr val="tx1">
                    <a:lumMod val="75000"/>
                    <a:lumOff val="25000"/>
                  </a:schemeClr>
                </a:solidFill>
              </a:rPr>
              <a:t>Digital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err="1" smtClean="0">
                <a:hlinkClick r:id="rId2">
                  <a:extLst>
                    <a:ext uri="{A12FA001-AC4F-418D-AE19-62706E023703}">
                      <ahyp:hlinkClr xmlns:ahyp="http://schemas.microsoft.com/office/drawing/2018/hyperlinkcolor" xmlns="" val="tx"/>
                    </a:ext>
                  </a:extLst>
                </a:hlinkClick>
              </a:rPr>
              <a:t>Intervi</a:t>
            </a:r>
            <a:r>
              <a:rPr lang="ro-RO" sz="2400" b="1" dirty="0" smtClean="0">
                <a:hlinkClick r:id="rId2">
                  <a:extLst>
                    <a:ext uri="{A12FA001-AC4F-418D-AE19-62706E023703}">
                      <ahyp:hlinkClr xmlns:ahyp="http://schemas.microsoft.com/office/drawing/2018/hyperlinkcolor" xmlns="" val="tx"/>
                    </a:ext>
                  </a:extLst>
                </a:hlinkClick>
              </a:rPr>
              <a:t>u Complet</a:t>
            </a:r>
            <a:endParaRPr lang="en-IE" sz="2400" b="1" dirty="0"/>
          </a:p>
        </p:txBody>
      </p:sp>
      <p:pic>
        <p:nvPicPr>
          <p:cNvPr id="8" name="Picture 7" descr="A person smiling for the camera&#10;&#10;Description automatically generated with medium confidence">
            <a:extLst>
              <a:ext uri="{FF2B5EF4-FFF2-40B4-BE49-F238E27FC236}">
                <a16:creationId xmlns:a16="http://schemas.microsoft.com/office/drawing/2014/main" xmlns="" id="{B13380BA-9A34-47D8-9363-61B6B6DAFC02}"/>
              </a:ext>
            </a:extLst>
          </p:cNvPr>
          <p:cNvPicPr>
            <a:picLocks noChangeAspect="1"/>
          </p:cNvPicPr>
          <p:nvPr/>
        </p:nvPicPr>
        <p:blipFill>
          <a:blip r:embed="rId3"/>
          <a:stretch>
            <a:fillRect/>
          </a:stretch>
        </p:blipFill>
        <p:spPr>
          <a:xfrm>
            <a:off x="376511" y="2379137"/>
            <a:ext cx="2706932" cy="2739994"/>
          </a:xfrm>
          <a:prstGeom prst="teardrop">
            <a:avLst/>
          </a:prstGeom>
        </p:spPr>
      </p:pic>
    </p:spTree>
    <p:extLst>
      <p:ext uri="{BB962C8B-B14F-4D97-AF65-F5344CB8AC3E}">
        <p14:creationId xmlns:p14="http://schemas.microsoft.com/office/powerpoint/2010/main" val="428494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8E5D220B-E9AB-4C42-BCA5-1594F58D7F19}"/>
              </a:ext>
            </a:extLst>
          </p:cNvPr>
          <p:cNvSpPr>
            <a:spLocks noGrp="1"/>
          </p:cNvSpPr>
          <p:nvPr>
            <p:ph type="body" sz="quarter" idx="14"/>
          </p:nvPr>
        </p:nvSpPr>
        <p:spPr>
          <a:xfrm>
            <a:off x="508178" y="1196957"/>
            <a:ext cx="10985483" cy="2644774"/>
          </a:xfrm>
        </p:spPr>
        <p:txBody>
          <a:bodyPr/>
          <a:lstStyle/>
          <a:p>
            <a:r>
              <a:rPr lang="ro-RO" dirty="0" smtClean="0">
                <a:solidFill>
                  <a:schemeClr val="tx1">
                    <a:lumMod val="75000"/>
                    <a:lumOff val="25000"/>
                  </a:schemeClr>
                </a:solidFill>
              </a:rPr>
              <a:t>Design thinking nu trebuie privită ca o abordare fixă sau inflexibilă a proiectării; diferitele etape ți-au arătat diferite activități care sunt de obicei încercate. Pentru a obține cele mai bune și mai informative informații pentru proiectul tău, aceste etape ar putea fi schimbate, realizate împreună și repetate de mai multe ori pentru a ajunge la cea mai bună soluție și idee. Cel mai important te ajută să iei în considerare cele mai bune soluții posibile</a:t>
            </a:r>
            <a:r>
              <a:rPr lang="en-IE" dirty="0" smtClean="0">
                <a:solidFill>
                  <a:schemeClr val="tx1">
                    <a:lumMod val="75000"/>
                    <a:lumOff val="25000"/>
                  </a:schemeClr>
                </a:solidFill>
              </a:rPr>
              <a:t>.</a:t>
            </a:r>
            <a:endParaRPr lang="ro-RO" dirty="0" smtClean="0">
              <a:solidFill>
                <a:schemeClr val="tx1">
                  <a:lumMod val="75000"/>
                  <a:lumOff val="25000"/>
                </a:schemeClr>
              </a:solidFill>
            </a:endParaRPr>
          </a:p>
          <a:p>
            <a:r>
              <a:rPr lang="en-IE" dirty="0">
                <a:solidFill>
                  <a:schemeClr val="tx1">
                    <a:lumMod val="75000"/>
                    <a:lumOff val="25000"/>
                  </a:schemeClr>
                </a:solidFill>
              </a:rPr>
              <a:t>Important </a:t>
            </a:r>
            <a:r>
              <a:rPr lang="ro-RO" dirty="0" smtClean="0">
                <a:solidFill>
                  <a:schemeClr val="tx1">
                    <a:lumMod val="75000"/>
                    <a:lumOff val="25000"/>
                  </a:schemeClr>
                </a:solidFill>
              </a:rPr>
              <a:t>este, de asemenea, să obții cât mai multe cunoștințe și înțelegere de la utilizatori de la început și pe parcursul etapelor de proiectare pentru a obține cele mai bune cunoștințe și feedback. Aceasta înseamnă că îți poți defini mai bine problema pe baza intrării lor și nu pe ipotezele </a:t>
            </a:r>
            <a:r>
              <a:rPr lang="en-IE" dirty="0" smtClean="0">
                <a:solidFill>
                  <a:schemeClr val="tx1">
                    <a:lumMod val="75000"/>
                    <a:lumOff val="25000"/>
                  </a:schemeClr>
                </a:solidFill>
              </a:rPr>
              <a:t>tale</a:t>
            </a:r>
            <a:r>
              <a:rPr lang="ro-RO" dirty="0" smtClean="0">
                <a:solidFill>
                  <a:schemeClr val="tx1">
                    <a:lumMod val="75000"/>
                    <a:lumOff val="25000"/>
                  </a:schemeClr>
                </a:solidFill>
              </a:rPr>
              <a:t>.</a:t>
            </a:r>
          </a:p>
          <a:p>
            <a:r>
              <a:rPr lang="en-IE" dirty="0">
                <a:solidFill>
                  <a:schemeClr val="tx1">
                    <a:lumMod val="75000"/>
                    <a:lumOff val="25000"/>
                  </a:schemeClr>
                </a:solidFill>
              </a:rPr>
              <a:t>Design Thinking </a:t>
            </a:r>
            <a:r>
              <a:rPr lang="ro-RO" dirty="0" smtClean="0">
                <a:solidFill>
                  <a:schemeClr val="tx1">
                    <a:lumMod val="75000"/>
                    <a:lumOff val="25000"/>
                  </a:schemeClr>
                </a:solidFill>
              </a:rPr>
              <a:t>creează o buclă nesfârșită de design pentru a te ajuta să dezvolți cele mai bune soluții posibile, să identifici utilizatorii și nevoile acestora și să te ajute să dezvolți soluții inovatoare sociale la problemele cu care se confruntă</a:t>
            </a:r>
            <a:r>
              <a:rPr lang="en-IE" dirty="0" smtClean="0">
                <a:solidFill>
                  <a:schemeClr val="tx1">
                    <a:lumMod val="75000"/>
                    <a:lumOff val="25000"/>
                  </a:schemeClr>
                </a:solidFill>
              </a:rPr>
              <a:t>...</a:t>
            </a:r>
            <a:endParaRPr lang="en-IE"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70658BF4-946B-4863-A3F2-4F2D5CD560DD}"/>
              </a:ext>
            </a:extLst>
          </p:cNvPr>
          <p:cNvSpPr>
            <a:spLocks noGrp="1"/>
          </p:cNvSpPr>
          <p:nvPr>
            <p:ph type="body" sz="quarter" idx="15"/>
          </p:nvPr>
        </p:nvSpPr>
        <p:spPr>
          <a:xfrm>
            <a:off x="617360" y="370535"/>
            <a:ext cx="7571297" cy="993442"/>
          </a:xfrm>
        </p:spPr>
        <p:txBody>
          <a:bodyPr>
            <a:normAutofit/>
          </a:bodyPr>
          <a:lstStyle/>
          <a:p>
            <a:r>
              <a:rPr lang="en-IE" b="1" dirty="0">
                <a:solidFill>
                  <a:schemeClr val="tx1">
                    <a:lumMod val="75000"/>
                    <a:lumOff val="25000"/>
                  </a:schemeClr>
                </a:solidFill>
              </a:rPr>
              <a:t>Design Thinking </a:t>
            </a:r>
            <a:r>
              <a:rPr lang="ro-RO" b="1" dirty="0" smtClean="0">
                <a:solidFill>
                  <a:schemeClr val="tx1">
                    <a:lumMod val="75000"/>
                    <a:lumOff val="25000"/>
                  </a:schemeClr>
                </a:solidFill>
              </a:rPr>
              <a:t>la cel mai înalt nivel</a:t>
            </a:r>
            <a:r>
              <a:rPr lang="en-IE" b="1" dirty="0" smtClean="0">
                <a:solidFill>
                  <a:schemeClr val="tx1">
                    <a:lumMod val="75000"/>
                    <a:lumOff val="25000"/>
                  </a:schemeClr>
                </a:solidFill>
              </a:rPr>
              <a:t>…</a:t>
            </a:r>
            <a:endParaRPr lang="en-IE" b="1" dirty="0">
              <a:solidFill>
                <a:schemeClr val="tx1">
                  <a:lumMod val="75000"/>
                  <a:lumOff val="25000"/>
                </a:schemeClr>
              </a:solidFill>
            </a:endParaRPr>
          </a:p>
        </p:txBody>
      </p:sp>
    </p:spTree>
    <p:extLst>
      <p:ext uri="{BB962C8B-B14F-4D97-AF65-F5344CB8AC3E}">
        <p14:creationId xmlns:p14="http://schemas.microsoft.com/office/powerpoint/2010/main" val="2817719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AF26442-A00F-4665-8CA0-C15D2B0411BA}"/>
              </a:ext>
            </a:extLst>
          </p:cNvPr>
          <p:cNvSpPr>
            <a:spLocks noGrp="1"/>
          </p:cNvSpPr>
          <p:nvPr>
            <p:ph type="body" sz="quarter" idx="13"/>
          </p:nvPr>
        </p:nvSpPr>
        <p:spPr>
          <a:xfrm>
            <a:off x="6926354" y="697117"/>
            <a:ext cx="4866430" cy="1936623"/>
          </a:xfrm>
        </p:spPr>
        <p:txBody>
          <a:bodyPr>
            <a:normAutofit lnSpcReduction="10000"/>
          </a:bodyPr>
          <a:lstStyle/>
          <a:p>
            <a:r>
              <a:rPr lang="ro-RO" b="1" dirty="0" smtClean="0">
                <a:solidFill>
                  <a:srgbClr val="009FD8"/>
                </a:solidFill>
              </a:rPr>
              <a:t>Cum va beneficia proiectul tău în urma utilizării tehnicilor gândirii creative</a:t>
            </a:r>
            <a:endParaRPr lang="ro-RO" b="1" dirty="0">
              <a:solidFill>
                <a:srgbClr val="009FD8"/>
              </a:solidFill>
            </a:endParaRPr>
          </a:p>
        </p:txBody>
      </p:sp>
      <p:sp>
        <p:nvSpPr>
          <p:cNvPr id="3" name="Text Placeholder 2">
            <a:extLst>
              <a:ext uri="{FF2B5EF4-FFF2-40B4-BE49-F238E27FC236}">
                <a16:creationId xmlns:a16="http://schemas.microsoft.com/office/drawing/2014/main" xmlns="" id="{0507B5E5-421E-42CA-BA90-AA06A2B09023}"/>
              </a:ext>
            </a:extLst>
          </p:cNvPr>
          <p:cNvSpPr>
            <a:spLocks noGrp="1"/>
          </p:cNvSpPr>
          <p:nvPr>
            <p:ph type="body" sz="quarter" idx="14"/>
          </p:nvPr>
        </p:nvSpPr>
        <p:spPr>
          <a:xfrm>
            <a:off x="6096001" y="2765547"/>
            <a:ext cx="5696784" cy="3034752"/>
          </a:xfrm>
        </p:spPr>
        <p:txBody>
          <a:bodyPr/>
          <a:lstStyle/>
          <a:p>
            <a:pPr>
              <a:spcBef>
                <a:spcPts val="600"/>
              </a:spcBef>
              <a:spcAft>
                <a:spcPts val="600"/>
              </a:spcAft>
            </a:pPr>
            <a:r>
              <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p>
          <a:p>
            <a:pPr>
              <a:spcBef>
                <a:spcPts val="600"/>
              </a:spcBef>
              <a:spcAft>
                <a:spcPts val="600"/>
              </a:spcAft>
            </a:pPr>
            <a:r>
              <a:rPr lang="en-IE"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Design Thinking </a:t>
            </a:r>
            <a:r>
              <a:rPr lang="ro-RO"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este perfect pentru dezvoltarea unei idei de inovație socială, deoarece permite soluții cu impact ridicat să prindă viață. Ajută în mod specific antreprenorii sociali să fie mai inovatori, să se poată diferenția, să aducă inovațiile pe piață mai repede</a:t>
            </a:r>
            <a:endParaRPr lang="ro-RO"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pic>
        <p:nvPicPr>
          <p:cNvPr id="6" name="Picture Placeholder 5" descr="A picture containing text, businesscard&#10;&#10;Description automatically generated">
            <a:extLst>
              <a:ext uri="{FF2B5EF4-FFF2-40B4-BE49-F238E27FC236}">
                <a16:creationId xmlns:a16="http://schemas.microsoft.com/office/drawing/2014/main" xmlns="" id="{3E929060-EA14-49FA-8A6E-1821031D8307}"/>
              </a:ext>
            </a:extLst>
          </p:cNvPr>
          <p:cNvPicPr>
            <a:picLocks noGrp="1" noChangeAspect="1"/>
          </p:cNvPicPr>
          <p:nvPr>
            <p:ph type="pic" sz="quarter" idx="10"/>
          </p:nvPr>
        </p:nvPicPr>
        <p:blipFill>
          <a:blip r:embed="rId2"/>
          <a:srcRect l="24588" r="24588"/>
          <a:stretch>
            <a:fillRect/>
          </a:stretch>
        </p:blipFill>
        <p:spPr/>
      </p:pic>
    </p:spTree>
    <p:extLst>
      <p:ext uri="{BB962C8B-B14F-4D97-AF65-F5344CB8AC3E}">
        <p14:creationId xmlns:p14="http://schemas.microsoft.com/office/powerpoint/2010/main" val="355760584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742E92F-C4C8-EA42-99AF-6C2065208A2D}"/>
              </a:ext>
            </a:extLst>
          </p:cNvPr>
          <p:cNvSpPr>
            <a:spLocks noGrp="1"/>
          </p:cNvSpPr>
          <p:nvPr>
            <p:ph type="body" sz="quarter" idx="11"/>
          </p:nvPr>
        </p:nvSpPr>
        <p:spPr>
          <a:xfrm>
            <a:off x="450376" y="1146169"/>
            <a:ext cx="6892119" cy="1311087"/>
          </a:xfrm>
        </p:spPr>
        <p:txBody>
          <a:bodyPr/>
          <a:lstStyle/>
          <a:p>
            <a:r>
              <a:rPr lang="ro-RO" sz="6000" smtClean="0">
                <a:solidFill>
                  <a:srgbClr val="ED2A59"/>
                </a:solidFill>
              </a:rPr>
              <a:t>Urmează</a:t>
            </a:r>
            <a:r>
              <a:rPr lang="en-US" sz="6000" smtClean="0">
                <a:solidFill>
                  <a:srgbClr val="ED2A59"/>
                </a:solidFill>
              </a:rPr>
              <a:t> </a:t>
            </a:r>
            <a:r>
              <a:rPr lang="ro-RO" sz="6000" dirty="0" smtClean="0">
                <a:solidFill>
                  <a:srgbClr val="ED2A59"/>
                </a:solidFill>
              </a:rPr>
              <a:t>Modulul</a:t>
            </a:r>
            <a:r>
              <a:rPr lang="en-US" sz="6000" dirty="0" smtClean="0">
                <a:solidFill>
                  <a:srgbClr val="ED2A59"/>
                </a:solidFill>
              </a:rPr>
              <a:t> </a:t>
            </a:r>
            <a:r>
              <a:rPr lang="en-US" sz="6000" dirty="0">
                <a:solidFill>
                  <a:srgbClr val="ED2A59"/>
                </a:solidFill>
              </a:rPr>
              <a:t>4 </a:t>
            </a:r>
          </a:p>
        </p:txBody>
      </p:sp>
      <p:sp>
        <p:nvSpPr>
          <p:cNvPr id="5" name="Text Placeholder 4">
            <a:extLst>
              <a:ext uri="{FF2B5EF4-FFF2-40B4-BE49-F238E27FC236}">
                <a16:creationId xmlns:a16="http://schemas.microsoft.com/office/drawing/2014/main" xmlns="" id="{05843646-A09F-9040-BF90-3FF7809B6B47}"/>
              </a:ext>
            </a:extLst>
          </p:cNvPr>
          <p:cNvSpPr>
            <a:spLocks noGrp="1"/>
          </p:cNvSpPr>
          <p:nvPr>
            <p:ph type="body" sz="quarter" idx="12"/>
          </p:nvPr>
        </p:nvSpPr>
        <p:spPr>
          <a:xfrm>
            <a:off x="2574436" y="2446368"/>
            <a:ext cx="7846104" cy="1907268"/>
          </a:xfrm>
        </p:spPr>
        <p:txBody>
          <a:bodyPr/>
          <a:lstStyle/>
          <a:p>
            <a:pPr>
              <a:lnSpc>
                <a:spcPct val="105000"/>
              </a:lnSpc>
            </a:pPr>
            <a:r>
              <a:rPr lang="it-IT" sz="2800" b="1" i="0" dirty="0">
                <a:solidFill>
                  <a:srgbClr val="262626"/>
                </a:solidFill>
                <a:latin typeface="Century Gothic" panose="020B0502020202020204" pitchFamily="34" charset="0"/>
                <a:ea typeface="Calibri" panose="020F0502020204030204" pitchFamily="34" charset="0"/>
              </a:rPr>
              <a:t>Cum să configurezi un proiect sau o afacere de inovare socială </a:t>
            </a:r>
            <a:r>
              <a:rPr lang="it-IT" sz="2800" b="1" i="0" dirty="0" smtClean="0">
                <a:solidFill>
                  <a:srgbClr val="262626"/>
                </a:solidFill>
                <a:latin typeface="Century Gothic" panose="020B0502020202020204" pitchFamily="34" charset="0"/>
                <a:ea typeface="Calibri" panose="020F0502020204030204" pitchFamily="34" charset="0"/>
              </a:rPr>
              <a:t>digitală</a:t>
            </a:r>
            <a:endParaRPr lang="ro-RO" sz="2800" b="1" i="0" dirty="0" smtClean="0">
              <a:solidFill>
                <a:srgbClr val="262626"/>
              </a:solidFill>
              <a:latin typeface="Century Gothic" panose="020B0502020202020204" pitchFamily="34" charset="0"/>
              <a:ea typeface="Calibri" panose="020F0502020204030204" pitchFamily="34" charset="0"/>
            </a:endParaRPr>
          </a:p>
          <a:p>
            <a:pPr>
              <a:lnSpc>
                <a:spcPct val="105000"/>
              </a:lnSpc>
            </a:pPr>
            <a:r>
              <a:rPr lang="it-IT" sz="2800" b="1" i="0" dirty="0">
                <a:solidFill>
                  <a:srgbClr val="E63275"/>
                </a:solidFill>
                <a:latin typeface="Calibri" panose="020F0502020204030204" pitchFamily="34" charset="0"/>
                <a:ea typeface="Times New Roman" panose="02020603050405020304" pitchFamily="18" charset="0"/>
              </a:rPr>
              <a:t>CE TREBUIE SĂ FACI PENTRU A-ȚI DEZVOLTA PROIECTUL</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xmlns=""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xmlns=""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CAC5298-512B-4226-AD34-5ABC65ABFB79}"/>
              </a:ext>
            </a:extLst>
          </p:cNvPr>
          <p:cNvSpPr>
            <a:spLocks noGrp="1"/>
          </p:cNvSpPr>
          <p:nvPr>
            <p:ph type="body" sz="quarter" idx="14"/>
          </p:nvPr>
        </p:nvSpPr>
        <p:spPr>
          <a:xfrm>
            <a:off x="7836103" y="1208862"/>
            <a:ext cx="4175059" cy="697353"/>
          </a:xfrm>
        </p:spPr>
        <p:txBody>
          <a:bodyPr>
            <a:noAutofit/>
          </a:bodyPr>
          <a:lstStyle/>
          <a:p>
            <a:r>
              <a:rPr lang="ro-RO" sz="4000" b="1" dirty="0" smtClean="0">
                <a:solidFill>
                  <a:srgbClr val="EF619A"/>
                </a:solidFill>
              </a:rPr>
              <a:t>Ține minte</a:t>
            </a:r>
            <a:r>
              <a:rPr lang="en-IE" sz="4000" b="1" dirty="0" smtClean="0">
                <a:solidFill>
                  <a:srgbClr val="EF619A"/>
                </a:solidFill>
              </a:rPr>
              <a:t>!!! </a:t>
            </a:r>
            <a:endParaRPr lang="en-IE" sz="4000" b="1" dirty="0">
              <a:solidFill>
                <a:srgbClr val="EF619A"/>
              </a:solidFill>
            </a:endParaRPr>
          </a:p>
        </p:txBody>
      </p:sp>
      <p:sp>
        <p:nvSpPr>
          <p:cNvPr id="6" name="Text Placeholder 5">
            <a:extLst>
              <a:ext uri="{FF2B5EF4-FFF2-40B4-BE49-F238E27FC236}">
                <a16:creationId xmlns:a16="http://schemas.microsoft.com/office/drawing/2014/main" xmlns="" id="{EEDAF476-671F-4BE1-9EF5-BF17FE59FBDC}"/>
              </a:ext>
            </a:extLst>
          </p:cNvPr>
          <p:cNvSpPr>
            <a:spLocks noGrp="1"/>
          </p:cNvSpPr>
          <p:nvPr>
            <p:ph type="body" sz="quarter" idx="15"/>
          </p:nvPr>
        </p:nvSpPr>
        <p:spPr>
          <a:xfrm>
            <a:off x="7083189" y="2246079"/>
            <a:ext cx="4734366" cy="2592420"/>
          </a:xfrm>
        </p:spPr>
        <p:txBody>
          <a:bodyPr/>
          <a:lstStyle/>
          <a:p>
            <a:r>
              <a:rPr lang="en-IE" sz="3600" b="1" dirty="0">
                <a:solidFill>
                  <a:srgbClr val="00A489"/>
                </a:solidFill>
              </a:rPr>
              <a:t>Cum </a:t>
            </a:r>
            <a:r>
              <a:rPr lang="ro-RO" sz="3600" b="1" dirty="0" smtClean="0">
                <a:solidFill>
                  <a:srgbClr val="00A489"/>
                </a:solidFill>
              </a:rPr>
              <a:t>poate inovația socială digitală să aibă impact asupra viitorului și să facă „bine” pentru toți cei implicați!</a:t>
            </a:r>
            <a:endParaRPr lang="ro-RO" sz="3600" b="1" dirty="0">
              <a:solidFill>
                <a:srgbClr val="00A489"/>
              </a:solidFill>
            </a:endParaRPr>
          </a:p>
        </p:txBody>
      </p:sp>
      <p:pic>
        <p:nvPicPr>
          <p:cNvPr id="11" name="Picture Placeholder 10" descr="Graphical user interface, application&#10;&#10;Description automatically generated">
            <a:hlinkClick r:id="rId2"/>
            <a:extLst>
              <a:ext uri="{FF2B5EF4-FFF2-40B4-BE49-F238E27FC236}">
                <a16:creationId xmlns:a16="http://schemas.microsoft.com/office/drawing/2014/main" xmlns="" id="{31208735-3B35-4311-A4F8-8525CF3FA672}"/>
              </a:ext>
            </a:extLst>
          </p:cNvPr>
          <p:cNvPicPr>
            <a:picLocks noGrp="1" noChangeAspect="1"/>
          </p:cNvPicPr>
          <p:nvPr>
            <p:ph type="pic" sz="quarter" idx="16"/>
          </p:nvPr>
        </p:nvPicPr>
        <p:blipFill>
          <a:blip r:embed="rId3"/>
          <a:srcRect l="2994" r="2994"/>
          <a:stretch>
            <a:fillRect/>
          </a:stretch>
        </p:blipFill>
        <p:spPr/>
      </p:pic>
      <p:sp>
        <p:nvSpPr>
          <p:cNvPr id="2" name="TextBox 1">
            <a:extLst>
              <a:ext uri="{FF2B5EF4-FFF2-40B4-BE49-F238E27FC236}">
                <a16:creationId xmlns:a16="http://schemas.microsoft.com/office/drawing/2014/main" xmlns="" id="{DC9170F2-764D-4EC0-9852-DF8231BA9135}"/>
              </a:ext>
            </a:extLst>
          </p:cNvPr>
          <p:cNvSpPr txBox="1"/>
          <p:nvPr/>
        </p:nvSpPr>
        <p:spPr>
          <a:xfrm>
            <a:off x="7836102" y="5169529"/>
            <a:ext cx="3981451" cy="646331"/>
          </a:xfrm>
          <a:prstGeom prst="rect">
            <a:avLst/>
          </a:prstGeom>
          <a:noFill/>
        </p:spPr>
        <p:txBody>
          <a:bodyPr wrap="square" rtlCol="0">
            <a:spAutoFit/>
          </a:bodyPr>
          <a:lstStyle/>
          <a:p>
            <a:pPr algn="ctr"/>
            <a:r>
              <a:rPr lang="en-IE" b="1" dirty="0">
                <a:solidFill>
                  <a:schemeClr val="tx1">
                    <a:lumMod val="75000"/>
                    <a:lumOff val="25000"/>
                  </a:schemeClr>
                </a:solidFill>
              </a:rPr>
              <a:t>Nesta – The Innovation Foundation, UK</a:t>
            </a:r>
            <a:endParaRPr lang="en-IE" b="1" dirty="0">
              <a:solidFill>
                <a:schemeClr val="tx1">
                  <a:lumMod val="75000"/>
                  <a:lumOff val="25000"/>
                </a:schemeClr>
              </a:solidFill>
              <a:hlinkClick r:id="rId2">
                <a:extLst>
                  <a:ext uri="{A12FA001-AC4F-418D-AE19-62706E023703}">
                    <ahyp:hlinkClr xmlns:ahyp="http://schemas.microsoft.com/office/drawing/2018/hyperlinkcolor" xmlns="" val="tx"/>
                  </a:ext>
                </a:extLst>
              </a:hlinkClick>
            </a:endParaRPr>
          </a:p>
          <a:p>
            <a:pPr algn="ctr"/>
            <a:r>
              <a:rPr lang="en-IE" dirty="0">
                <a:solidFill>
                  <a:srgbClr val="0563C1"/>
                </a:solidFill>
                <a:hlinkClick r:id="rId2">
                  <a:extLst>
                    <a:ext uri="{A12FA001-AC4F-418D-AE19-62706E023703}">
                      <ahyp:hlinkClr xmlns:ahyp="http://schemas.microsoft.com/office/drawing/2018/hyperlinkcolor" xmlns="" val="tx"/>
                    </a:ext>
                  </a:extLst>
                </a:hlinkClick>
              </a:rPr>
              <a:t>https://youtu.be/DSijSS7MKN4</a:t>
            </a:r>
            <a:endParaRPr lang="en-IE" dirty="0"/>
          </a:p>
        </p:txBody>
      </p:sp>
    </p:spTree>
    <p:extLst>
      <p:ext uri="{BB962C8B-B14F-4D97-AF65-F5344CB8AC3E}">
        <p14:creationId xmlns:p14="http://schemas.microsoft.com/office/powerpoint/2010/main" val="3328399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150808F4-7420-43D1-9C8D-BC3AC1E0240A}"/>
              </a:ext>
            </a:extLst>
          </p:cNvPr>
          <p:cNvSpPr>
            <a:spLocks noGrp="1"/>
          </p:cNvSpPr>
          <p:nvPr>
            <p:ph type="body" sz="quarter" idx="13"/>
          </p:nvPr>
        </p:nvSpPr>
        <p:spPr>
          <a:xfrm>
            <a:off x="5977720" y="248867"/>
            <a:ext cx="6150042" cy="697353"/>
          </a:xfrm>
        </p:spPr>
        <p:txBody>
          <a:bodyPr>
            <a:noAutofit/>
          </a:bodyPr>
          <a:lstStyle/>
          <a:p>
            <a:pPr algn="ctr"/>
            <a:r>
              <a:rPr lang="ro-RO" b="1" dirty="0" smtClean="0"/>
              <a:t>Introducere în Design Thinking</a:t>
            </a:r>
          </a:p>
          <a:p>
            <a:pPr algn="ctr"/>
            <a:r>
              <a:rPr lang="ro-RO" b="1" dirty="0" smtClean="0">
                <a:solidFill>
                  <a:srgbClr val="EF619A"/>
                </a:solidFill>
              </a:rPr>
              <a:t>Gândește – Inventează - Inovează</a:t>
            </a:r>
            <a:endParaRPr lang="ro-RO" b="1" dirty="0">
              <a:solidFill>
                <a:srgbClr val="EF619A"/>
              </a:solidFill>
            </a:endParaRPr>
          </a:p>
        </p:txBody>
      </p:sp>
      <p:sp>
        <p:nvSpPr>
          <p:cNvPr id="6" name="Text Placeholder 5">
            <a:extLst>
              <a:ext uri="{FF2B5EF4-FFF2-40B4-BE49-F238E27FC236}">
                <a16:creationId xmlns:a16="http://schemas.microsoft.com/office/drawing/2014/main" xmlns="" id="{0C2B3FEC-B00A-4FB7-BD59-7EE95BF238C6}"/>
              </a:ext>
            </a:extLst>
          </p:cNvPr>
          <p:cNvSpPr>
            <a:spLocks noGrp="1"/>
          </p:cNvSpPr>
          <p:nvPr>
            <p:ph type="body" sz="quarter" idx="14"/>
          </p:nvPr>
        </p:nvSpPr>
        <p:spPr>
          <a:xfrm>
            <a:off x="6571952" y="1950735"/>
            <a:ext cx="5555809" cy="2592420"/>
          </a:xfrm>
        </p:spPr>
        <p:txBody>
          <a:bodyPr/>
          <a:lstStyle/>
          <a:p>
            <a:pPr algn="ctr"/>
            <a:r>
              <a:rPr lang="ro-RO" sz="2600" dirty="0" smtClean="0"/>
              <a:t>Lumea noastră se schimbă mai rapid acum ca niciodată, ceea ce face ca rămânerea înaintea curbei de inovare să fie și mai critică. În această secțiune, vei afla ce este necesar pentru a integra nevoile oamenilor, posibilitățile tehnologiei și cerințele pentru succesul afacerii cu gândirea creativă, gândirea sistematic inventivă și strategia care îți va permite să construiești produse și servicii care să îți avanseze afacerea de inovare socială digitală </a:t>
            </a:r>
            <a:endParaRPr lang="ro-RO"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xmlns=""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4B56427C-2B99-40FB-8E14-2E822F36F82E}"/>
              </a:ext>
            </a:extLst>
          </p:cNvPr>
          <p:cNvSpPr>
            <a:spLocks noGrp="1"/>
          </p:cNvSpPr>
          <p:nvPr>
            <p:ph type="body" sz="quarter" idx="14"/>
          </p:nvPr>
        </p:nvSpPr>
        <p:spPr/>
        <p:txBody>
          <a:bodyPr>
            <a:noAutofit/>
          </a:bodyPr>
          <a:lstStyle/>
          <a:p>
            <a:r>
              <a:rPr lang="ro-RO" sz="4800" b="1" dirty="0" smtClean="0"/>
              <a:t>Vizionează</a:t>
            </a:r>
            <a:r>
              <a:rPr lang="en-IE" sz="4800" b="1" dirty="0" smtClean="0"/>
              <a:t>… </a:t>
            </a:r>
            <a:endParaRPr lang="en-IE" sz="4800" b="1" dirty="0"/>
          </a:p>
        </p:txBody>
      </p:sp>
      <p:sp>
        <p:nvSpPr>
          <p:cNvPr id="6" name="Text Placeholder 5">
            <a:extLst>
              <a:ext uri="{FF2B5EF4-FFF2-40B4-BE49-F238E27FC236}">
                <a16:creationId xmlns:a16="http://schemas.microsoft.com/office/drawing/2014/main" xmlns="" id="{2AB82377-EE35-448C-9C58-1822E59D30E2}"/>
              </a:ext>
            </a:extLst>
          </p:cNvPr>
          <p:cNvSpPr>
            <a:spLocks noGrp="1"/>
          </p:cNvSpPr>
          <p:nvPr>
            <p:ph type="body" sz="quarter" idx="15"/>
          </p:nvPr>
        </p:nvSpPr>
        <p:spPr/>
        <p:txBody>
          <a:bodyPr/>
          <a:lstStyle/>
          <a:p>
            <a:r>
              <a:rPr lang="ro-RO" sz="3600" b="1" i="0" dirty="0" smtClean="0">
                <a:effectLst/>
                <a:latin typeface="Roboto"/>
              </a:rPr>
              <a:t>Ce este </a:t>
            </a:r>
            <a:r>
              <a:rPr lang="en-IE" sz="3600" b="1" i="0" dirty="0" smtClean="0">
                <a:effectLst/>
                <a:latin typeface="Roboto"/>
              </a:rPr>
              <a:t>Design </a:t>
            </a:r>
            <a:r>
              <a:rPr lang="en-IE" sz="3600" b="1" i="0" dirty="0">
                <a:effectLst/>
                <a:latin typeface="Roboto"/>
              </a:rPr>
              <a:t>Thinking </a:t>
            </a:r>
            <a:r>
              <a:rPr lang="ro-RO" sz="3600" b="1" i="0" dirty="0" smtClean="0">
                <a:effectLst/>
                <a:latin typeface="Roboto"/>
              </a:rPr>
              <a:t>î</a:t>
            </a:r>
            <a:r>
              <a:rPr lang="en-IE" sz="3600" b="1" i="0" dirty="0" smtClean="0">
                <a:effectLst/>
                <a:latin typeface="Roboto"/>
              </a:rPr>
              <a:t>n </a:t>
            </a:r>
            <a:r>
              <a:rPr lang="ro-RO" sz="3600" b="1" i="0" dirty="0" smtClean="0">
                <a:effectLst/>
                <a:latin typeface="Roboto"/>
              </a:rPr>
              <a:t>Proiecte </a:t>
            </a:r>
            <a:r>
              <a:rPr lang="en-IE" sz="3600" b="1" i="0" dirty="0" smtClean="0">
                <a:effectLst/>
                <a:latin typeface="Roboto"/>
              </a:rPr>
              <a:t>Social </a:t>
            </a:r>
            <a:r>
              <a:rPr lang="ro-RO" sz="3600" b="1" i="0" dirty="0" smtClean="0">
                <a:effectLst/>
                <a:latin typeface="Roboto"/>
              </a:rPr>
              <a:t>Inovatoare</a:t>
            </a:r>
            <a:r>
              <a:rPr lang="en-IE" sz="3600" b="1" i="0" dirty="0" smtClean="0">
                <a:effectLst/>
                <a:latin typeface="Roboto"/>
              </a:rPr>
              <a:t> ?</a:t>
            </a:r>
            <a:endParaRPr lang="en-IE" sz="3600" b="1" i="0" dirty="0">
              <a:effectLst/>
              <a:latin typeface="Roboto"/>
            </a:endParaRPr>
          </a:p>
          <a:p>
            <a:endParaRPr lang="en-IE" sz="3600" b="1" dirty="0">
              <a:latin typeface="Roboto"/>
            </a:endParaRPr>
          </a:p>
          <a:p>
            <a:endParaRPr lang="en-IE" dirty="0">
              <a:solidFill>
                <a:srgbClr val="FF0000"/>
              </a:solidFill>
            </a:endParaRPr>
          </a:p>
        </p:txBody>
      </p:sp>
      <p:pic>
        <p:nvPicPr>
          <p:cNvPr id="9" name="Picture Placeholder 8" descr="Graphical user interface, text, application&#10;&#10;Description automatically generated">
            <a:hlinkClick r:id="rId2"/>
            <a:extLst>
              <a:ext uri="{FF2B5EF4-FFF2-40B4-BE49-F238E27FC236}">
                <a16:creationId xmlns:a16="http://schemas.microsoft.com/office/drawing/2014/main" xmlns="" id="{FEF1CD96-87EF-4613-B447-6AD98798A531}"/>
              </a:ext>
            </a:extLst>
          </p:cNvPr>
          <p:cNvPicPr>
            <a:picLocks noGrp="1" noChangeAspect="1"/>
          </p:cNvPicPr>
          <p:nvPr>
            <p:ph type="pic" sz="quarter" idx="16"/>
          </p:nvPr>
        </p:nvPicPr>
        <p:blipFill>
          <a:blip r:embed="rId3"/>
          <a:srcRect l="4764" r="4764"/>
          <a:stretch>
            <a:fillRect/>
          </a:stretch>
        </p:blipFill>
        <p:spPr/>
      </p:pic>
      <p:sp>
        <p:nvSpPr>
          <p:cNvPr id="7" name="TextBox 6">
            <a:extLst>
              <a:ext uri="{FF2B5EF4-FFF2-40B4-BE49-F238E27FC236}">
                <a16:creationId xmlns:a16="http://schemas.microsoft.com/office/drawing/2014/main" xmlns="" id="{DBD85F12-EDFB-4B17-A057-4EAAFC662F6A}"/>
              </a:ext>
            </a:extLst>
          </p:cNvPr>
          <p:cNvSpPr txBox="1"/>
          <p:nvPr/>
        </p:nvSpPr>
        <p:spPr>
          <a:xfrm>
            <a:off x="7836102" y="5169529"/>
            <a:ext cx="3981451" cy="923330"/>
          </a:xfrm>
          <a:prstGeom prst="rect">
            <a:avLst/>
          </a:prstGeom>
          <a:noFill/>
        </p:spPr>
        <p:txBody>
          <a:bodyPr wrap="square" rtlCol="0">
            <a:spAutoFit/>
          </a:bodyPr>
          <a:lstStyle/>
          <a:p>
            <a:pPr algn="ctr"/>
            <a:r>
              <a:rPr lang="ro-RO" b="1" dirty="0" smtClean="0">
                <a:solidFill>
                  <a:schemeClr val="bg1"/>
                </a:solidFill>
              </a:rPr>
              <a:t>Generația</a:t>
            </a:r>
            <a:r>
              <a:rPr lang="en-IE" b="1" dirty="0" smtClean="0">
                <a:solidFill>
                  <a:schemeClr val="bg1"/>
                </a:solidFill>
              </a:rPr>
              <a:t> </a:t>
            </a:r>
            <a:r>
              <a:rPr lang="en-IE" b="1" dirty="0">
                <a:solidFill>
                  <a:schemeClr val="bg1"/>
                </a:solidFill>
              </a:rPr>
              <a:t>TVET</a:t>
            </a:r>
            <a:endParaRPr lang="en-IE" b="1" dirty="0">
              <a:solidFill>
                <a:schemeClr val="bg1"/>
              </a:solidFill>
              <a:hlinkClick r:id="rId4">
                <a:extLst>
                  <a:ext uri="{A12FA001-AC4F-418D-AE19-62706E023703}">
                    <ahyp:hlinkClr xmlns:ahyp="http://schemas.microsoft.com/office/drawing/2018/hyperlinkcolor" xmlns="" val="tx"/>
                  </a:ext>
                </a:extLst>
              </a:hlinkClick>
            </a:endParaRPr>
          </a:p>
          <a:p>
            <a:pPr algn="ctr"/>
            <a:r>
              <a:rPr lang="en-IE" dirty="0">
                <a:solidFill>
                  <a:schemeClr val="bg1"/>
                </a:solidFill>
                <a:hlinkClick r:id="rId5">
                  <a:extLst>
                    <a:ext uri="{A12FA001-AC4F-418D-AE19-62706E023703}">
                      <ahyp:hlinkClr xmlns:ahyp="http://schemas.microsoft.com/office/drawing/2018/hyperlinkcolor" xmlns="" val="tx"/>
                    </a:ext>
                  </a:extLst>
                </a:hlinkClick>
              </a:rPr>
              <a:t>https://www.youtube.com/watch?v=TPDLD35_hgE</a:t>
            </a:r>
            <a:r>
              <a:rPr lang="en-IE" dirty="0">
                <a:solidFill>
                  <a:schemeClr val="bg1"/>
                </a:solidFill>
              </a:rPr>
              <a:t> </a:t>
            </a:r>
          </a:p>
        </p:txBody>
      </p:sp>
    </p:spTree>
    <p:extLst>
      <p:ext uri="{BB962C8B-B14F-4D97-AF65-F5344CB8AC3E}">
        <p14:creationId xmlns:p14="http://schemas.microsoft.com/office/powerpoint/2010/main" val="3354537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17972</TotalTime>
  <Words>5701</Words>
  <Application>Microsoft Office PowerPoint</Application>
  <PresentationFormat>Widescreen</PresentationFormat>
  <Paragraphs>382</Paragraphs>
  <Slides>60</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60</vt:i4>
      </vt:variant>
    </vt:vector>
  </HeadingPairs>
  <TitlesOfParts>
    <vt:vector size="81" baseType="lpstr">
      <vt:lpstr>Dotum</vt:lpstr>
      <vt:lpstr>MS PGothic</vt:lpstr>
      <vt:lpstr>Aharoni</vt:lpstr>
      <vt:lpstr>Arial</vt:lpstr>
      <vt:lpstr>Averta</vt:lpstr>
      <vt:lpstr>Calibri</vt:lpstr>
      <vt:lpstr>Calibri Light</vt:lpstr>
      <vt:lpstr>Candara</vt:lpstr>
      <vt:lpstr>Century Gothic</vt:lpstr>
      <vt:lpstr>Cooper Black</vt:lpstr>
      <vt:lpstr>DokChampa</vt:lpstr>
      <vt:lpstr>Geneva</vt:lpstr>
      <vt:lpstr>Merriweather</vt:lpstr>
      <vt:lpstr>Montserrat</vt:lpstr>
      <vt:lpstr>Quattrocento Sans</vt:lpstr>
      <vt:lpstr>Roboto</vt:lpstr>
      <vt:lpstr>Scala</vt:lpstr>
      <vt:lpstr>Times New Roman</vt:lpstr>
      <vt:lpstr>var(--font-serif)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Utilizator</cp:lastModifiedBy>
  <cp:revision>718</cp:revision>
  <cp:lastPrinted>2021-01-20T10:03:38Z</cp:lastPrinted>
  <dcterms:created xsi:type="dcterms:W3CDTF">2020-04-01T16:37:27Z</dcterms:created>
  <dcterms:modified xsi:type="dcterms:W3CDTF">2021-06-07T05:59:25Z</dcterms:modified>
</cp:coreProperties>
</file>