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7" r:id="rId2"/>
    <p:sldId id="1249" r:id="rId3"/>
    <p:sldId id="315" r:id="rId4"/>
    <p:sldId id="385" r:id="rId5"/>
    <p:sldId id="1111" r:id="rId6"/>
    <p:sldId id="1235" r:id="rId7"/>
    <p:sldId id="1241" r:id="rId8"/>
    <p:sldId id="1242" r:id="rId9"/>
    <p:sldId id="1247" r:id="rId10"/>
    <p:sldId id="1248" r:id="rId11"/>
    <p:sldId id="1243" r:id="rId12"/>
    <p:sldId id="1244" r:id="rId13"/>
    <p:sldId id="1245" r:id="rId14"/>
    <p:sldId id="1177" r:id="rId15"/>
    <p:sldId id="1213" r:id="rId16"/>
    <p:sldId id="1214" r:id="rId17"/>
    <p:sldId id="1209" r:id="rId18"/>
    <p:sldId id="1211" r:id="rId19"/>
    <p:sldId id="1212" r:id="rId20"/>
    <p:sldId id="1197" r:id="rId21"/>
    <p:sldId id="1180" r:id="rId22"/>
    <p:sldId id="1184" r:id="rId23"/>
    <p:sldId id="1185" r:id="rId24"/>
    <p:sldId id="1168" r:id="rId25"/>
    <p:sldId id="1171" r:id="rId26"/>
    <p:sldId id="1176" r:id="rId27"/>
    <p:sldId id="1181" r:id="rId28"/>
    <p:sldId id="1182" r:id="rId29"/>
    <p:sldId id="1186" r:id="rId30"/>
    <p:sldId id="1199" r:id="rId31"/>
    <p:sldId id="1200" r:id="rId32"/>
    <p:sldId id="1201" r:id="rId33"/>
    <p:sldId id="1202" r:id="rId34"/>
    <p:sldId id="1226" r:id="rId35"/>
    <p:sldId id="1227" r:id="rId36"/>
    <p:sldId id="1228" r:id="rId37"/>
    <p:sldId id="1231" r:id="rId38"/>
    <p:sldId id="1232" r:id="rId39"/>
    <p:sldId id="1204" r:id="rId40"/>
    <p:sldId id="1206" r:id="rId41"/>
    <p:sldId id="1207" r:id="rId42"/>
    <p:sldId id="1203" r:id="rId43"/>
    <p:sldId id="1205" r:id="rId44"/>
    <p:sldId id="1215" r:id="rId45"/>
    <p:sldId id="1217" r:id="rId46"/>
    <p:sldId id="1218" r:id="rId47"/>
    <p:sldId id="1219" r:id="rId48"/>
    <p:sldId id="1225" r:id="rId49"/>
    <p:sldId id="1194" r:id="rId50"/>
    <p:sldId id="1195" r:id="rId51"/>
    <p:sldId id="1220" r:id="rId52"/>
    <p:sldId id="1223" r:id="rId53"/>
    <p:sldId id="1224" r:id="rId54"/>
    <p:sldId id="1187" r:id="rId55"/>
    <p:sldId id="1188" r:id="rId56"/>
    <p:sldId id="1189" r:id="rId57"/>
    <p:sldId id="1234" r:id="rId58"/>
    <p:sldId id="1192" r:id="rId59"/>
    <p:sldId id="1193" r:id="rId60"/>
    <p:sldId id="940" r:id="rId61"/>
    <p:sldId id="941" r:id="rId62"/>
    <p:sldId id="1172" r:id="rId63"/>
    <p:sldId id="1173" r:id="rId64"/>
    <p:sldId id="290" r:id="rId65"/>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 id="2" name="Orla Casey" initials="OC" lastIdx="1" clrIdx="1">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77D"/>
    <a:srgbClr val="ED2A59"/>
    <a:srgbClr val="F89D2A"/>
    <a:srgbClr val="009FD8"/>
    <a:srgbClr val="40A67A"/>
    <a:srgbClr val="6D3A93"/>
    <a:srgbClr val="FDA81F"/>
    <a:srgbClr val="76C6D3"/>
    <a:srgbClr val="FBC412"/>
    <a:srgbClr val="00A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1" autoAdjust="0"/>
    <p:restoredTop sz="94712" autoAdjust="0"/>
  </p:normalViewPr>
  <p:slideViewPr>
    <p:cSldViewPr snapToGrid="0" snapToObjects="1">
      <p:cViewPr varScale="1">
        <p:scale>
          <a:sx n="70" d="100"/>
          <a:sy n="70" d="100"/>
        </p:scale>
        <p:origin x="834" y="72"/>
      </p:cViewPr>
      <p:guideLst/>
    </p:cSldViewPr>
  </p:slideViewPr>
  <p:notesTextViewPr>
    <p:cViewPr>
      <p:scale>
        <a:sx n="1" d="1"/>
        <a:sy n="1" d="1"/>
      </p:scale>
      <p:origin x="0" y="0"/>
    </p:cViewPr>
  </p:notesTextViewPr>
  <p:sorterViewPr>
    <p:cViewPr>
      <p:scale>
        <a:sx n="58" d="100"/>
        <a:sy n="58" d="100"/>
      </p:scale>
      <p:origin x="0" y="-4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02FB7677-EDB7-4021-8661-2DD871290900}" type="datetimeFigureOut">
              <a:rPr lang="en-US" smtClean="0"/>
              <a:t>6/7/2021</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09A25D3D-6DED-44DA-A9C2-44669951EC3E}" type="slidenum">
              <a:rPr lang="en-US" smtClean="0"/>
              <a:t>‹#›</a:t>
            </a:fld>
            <a:endParaRPr lang="en-US"/>
          </a:p>
        </p:txBody>
      </p:sp>
    </p:spTree>
    <p:extLst>
      <p:ext uri="{BB962C8B-B14F-4D97-AF65-F5344CB8AC3E}">
        <p14:creationId xmlns:p14="http://schemas.microsoft.com/office/powerpoint/2010/main" val="2519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84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icture Placeholder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with photo - White &amp; Yelllow">
  <p:cSld name="1_Text with photo - White &amp; Yelllow">
    <p:spTree>
      <p:nvGrpSpPr>
        <p:cNvPr id="1" name="Shape 23"/>
        <p:cNvGrpSpPr/>
        <p:nvPr/>
      </p:nvGrpSpPr>
      <p:grpSpPr>
        <a:xfrm>
          <a:off x="0" y="0"/>
          <a:ext cx="0" cy="0"/>
          <a:chOff x="0" y="0"/>
          <a:chExt cx="0" cy="0"/>
        </a:xfrm>
      </p:grpSpPr>
      <p:sp>
        <p:nvSpPr>
          <p:cNvPr id="24" name="Google Shape;24;p78"/>
          <p:cNvSpPr/>
          <p:nvPr/>
        </p:nvSpPr>
        <p:spPr>
          <a:xfrm>
            <a:off x="14068"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78"/>
          <p:cNvSpPr/>
          <p:nvPr/>
        </p:nvSpPr>
        <p:spPr>
          <a:xfrm>
            <a:off x="0" y="0"/>
            <a:ext cx="5661026"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78"/>
          <p:cNvSpPr>
            <a:spLocks noGrp="1"/>
          </p:cNvSpPr>
          <p:nvPr>
            <p:ph type="pic" idx="2"/>
          </p:nvPr>
        </p:nvSpPr>
        <p:spPr>
          <a:xfrm>
            <a:off x="6530975" y="784225"/>
            <a:ext cx="3832225" cy="52895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78"/>
          <p:cNvSpPr/>
          <p:nvPr/>
        </p:nvSpPr>
        <p:spPr>
          <a:xfrm>
            <a:off x="9246786" y="1215933"/>
            <a:ext cx="2924393" cy="4426134"/>
          </a:xfrm>
          <a:custGeom>
            <a:avLst/>
            <a:gdLst/>
            <a:ahLst/>
            <a:cxnLst/>
            <a:rect l="l" t="t" r="r" b="b"/>
            <a:pathLst>
              <a:path w="2924393" h="4426134" extrusionOk="0">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78"/>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8"/>
          <p:cNvSpPr txBox="1">
            <a:spLocks noGrp="1"/>
          </p:cNvSpPr>
          <p:nvPr>
            <p:ph type="body" idx="3"/>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8"/>
          <p:cNvSpPr txBox="1">
            <a:spLocks noGrp="1"/>
          </p:cNvSpPr>
          <p:nvPr>
            <p:ph type="body" idx="4"/>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17129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6/7/2021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 id="214748369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accountantonline.ie/guides/sole-trader-limited-company/"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s://www.ashoka.org/en-gb/our-network" TargetMode="External"/><Relationship Id="rId2" Type="http://schemas.openxmlformats.org/officeDocument/2006/relationships/hyperlink" Target="https://cibernarium.barcelonactiva.cat/qui-som-v" TargetMode="External"/><Relationship Id="rId1" Type="http://schemas.openxmlformats.org/officeDocument/2006/relationships/slideLayout" Target="../slideLayouts/slideLayout29.xml"/><Relationship Id="rId4" Type="http://schemas.openxmlformats.org/officeDocument/2006/relationships/hyperlink" Target="https://www.sbs.ox.ac.uk/research/centres-and-initiatives/skoll-centre-social-entrepreneurship"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esta.org.uk/feature/innovation-methods/accelerator-programmes/" TargetMode="External"/><Relationship Id="rId2" Type="http://schemas.openxmlformats.org/officeDocument/2006/relationships/hyperlink" Target="https://www.youngfoundation.org/" TargetMode="External"/><Relationship Id="rId1" Type="http://schemas.openxmlformats.org/officeDocument/2006/relationships/slideLayout" Target="../slideLayouts/slideLayout29.xml"/><Relationship Id="rId5" Type="http://schemas.openxmlformats.org/officeDocument/2006/relationships/hyperlink" Target="http://conservationx.com/" TargetMode="External"/><Relationship Id="rId4" Type="http://schemas.openxmlformats.org/officeDocument/2006/relationships/hyperlink" Target="https://conservationxlabs.com/digital-makersp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cibernarium.barcelonactiva.cat/qui-som-" TargetMode="Externa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shoka.org/focus/social-entrepreneurship" TargetMode="External"/><Relationship Id="rId2" Type="http://schemas.openxmlformats.org/officeDocument/2006/relationships/hyperlink" Target="https://www.ashoka.org/en-gb/our-network" TargetMode="External"/><Relationship Id="rId1" Type="http://schemas.openxmlformats.org/officeDocument/2006/relationships/slideLayout" Target="../slideLayouts/slideLayout16.xml"/><Relationship Id="rId5" Type="http://schemas.openxmlformats.org/officeDocument/2006/relationships/hyperlink" Target="https://www.ashoka.org/focus/organizing-changemaking" TargetMode="External"/><Relationship Id="rId4" Type="http://schemas.openxmlformats.org/officeDocument/2006/relationships/hyperlink" Target="https://www.ashoka.org/focus/empathy-and-young-changemaking"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ashoka.org/en-gb/our-network"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sbs.ox.ac.uk/research/centres-and-initiatives/skoll-centre-social-entrepreneurship" TargetMode="Externa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dTD-G1KxzVs" TargetMode="Externa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ngfoundation.org/about-us/" TargetMode="External"/><Relationship Id="rId2" Type="http://schemas.openxmlformats.org/officeDocument/2006/relationships/hyperlink" Target="https://www.youngfoundation.org/our-programmes/" TargetMode="Externa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vimeo.com/353776242" TargetMode="External"/><Relationship Id="rId2" Type="http://schemas.openxmlformats.org/officeDocument/2006/relationships/hyperlink" Target="https://www.nesta.org.uk/report/the-startup-factories/" TargetMode="External"/><Relationship Id="rId1" Type="http://schemas.openxmlformats.org/officeDocument/2006/relationships/slideLayout" Target="../slideLayouts/slideLayout40.xml"/><Relationship Id="rId5" Type="http://schemas.openxmlformats.org/officeDocument/2006/relationships/image" Target="../media/image24.jpe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s://www.nesta.org.uk/report/good-incubation/" TargetMode="External"/><Relationship Id="rId7" Type="http://schemas.openxmlformats.org/officeDocument/2006/relationships/image" Target="../media/image24.jpeg"/><Relationship Id="rId2" Type="http://schemas.openxmlformats.org/officeDocument/2006/relationships/hyperlink" Target="https://www.nesta.org.uk/feature/innovation-methods/accelerator-programmes/" TargetMode="External"/><Relationship Id="rId1" Type="http://schemas.openxmlformats.org/officeDocument/2006/relationships/slideLayout" Target="../slideLayouts/slideLayout35.xml"/><Relationship Id="rId6" Type="http://schemas.openxmlformats.org/officeDocument/2006/relationships/hyperlink" Target="http://www.acceleratorassembly.eu/" TargetMode="External"/><Relationship Id="rId5" Type="http://schemas.openxmlformats.org/officeDocument/2006/relationships/hyperlink" Target="https://www.gov.uk/government/publications/business-incubators-and-accelerators-the-national-picture" TargetMode="External"/><Relationship Id="rId4" Type="http://schemas.openxmlformats.org/officeDocument/2006/relationships/hyperlink" Target="https://www.nesta.org.uk/report/startup-support-programmes-whats-the-differenc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goodgym.org/" TargetMode="External"/><Relationship Id="rId7" Type="http://schemas.openxmlformats.org/officeDocument/2006/relationships/image" Target="../media/image24.jpeg"/><Relationship Id="rId2" Type="http://schemas.openxmlformats.org/officeDocument/2006/relationships/hyperlink" Target="https://www.nesta.org.uk/archive-pages/bethnal-green-ventures/?gclid=Cj0KCQiAs5eCBhCBARIsAEhk4r6vmlTzPel1_Nb7ClL9LNKhDX_DI64bLldGOlImFnoa_-u8bj4c5LIaAsI7EALw_wcB" TargetMode="External"/><Relationship Id="rId1" Type="http://schemas.openxmlformats.org/officeDocument/2006/relationships/slideLayout" Target="../slideLayouts/slideLayout35.xml"/><Relationship Id="rId6" Type="http://schemas.openxmlformats.org/officeDocument/2006/relationships/hyperlink" Target="https://www.nesta.org.uk/feature/innovation-methods/accelerator-programmes/" TargetMode="External"/><Relationship Id="rId5" Type="http://schemas.openxmlformats.org/officeDocument/2006/relationships/hyperlink" Target="http://www.drdoctor.co.uk/" TargetMode="External"/><Relationship Id="rId4" Type="http://schemas.openxmlformats.org/officeDocument/2006/relationships/hyperlink" Target="http://www.fairphone.co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nesta.org.uk/report/the-startup-factories/" TargetMode="External"/><Relationship Id="rId13" Type="http://schemas.openxmlformats.org/officeDocument/2006/relationships/hyperlink" Target="https://www.nesta.org.uk/feature/innovation-methods/accelerator-programmes/" TargetMode="External"/><Relationship Id="rId3" Type="http://schemas.openxmlformats.org/officeDocument/2006/relationships/hyperlink" Target="https://www.nesta.org.uk/report/a-look-inside-accelerators/" TargetMode="External"/><Relationship Id="rId7" Type="http://schemas.openxmlformats.org/officeDocument/2006/relationships/hyperlink" Target="https://www.nesta.org.uk/report/startup-support-programmes-whats-the-difference/" TargetMode="External"/><Relationship Id="rId12" Type="http://schemas.openxmlformats.org/officeDocument/2006/relationships/hyperlink" Target="http://www.acceleratorassembly.eu/" TargetMode="External"/><Relationship Id="rId2" Type="http://schemas.openxmlformats.org/officeDocument/2006/relationships/hyperlink" Target="https://www.nesta.org.uk/toolkit/startup-accelerator-programmes-a-practice-guide/" TargetMode="External"/><Relationship Id="rId1" Type="http://schemas.openxmlformats.org/officeDocument/2006/relationships/slideLayout" Target="../slideLayouts/slideLayout35.xml"/><Relationship Id="rId6" Type="http://schemas.openxmlformats.org/officeDocument/2006/relationships/hyperlink" Target="https://www.nesta.org.uk/report/incubation-for-growth/" TargetMode="External"/><Relationship Id="rId11" Type="http://schemas.openxmlformats.org/officeDocument/2006/relationships/hyperlink" Target="https://bethnalgreenventures.com/" TargetMode="External"/><Relationship Id="rId5" Type="http://schemas.openxmlformats.org/officeDocument/2006/relationships/hyperlink" Target="https://www.nesta.org.uk/report/good-incubation/" TargetMode="External"/><Relationship Id="rId10" Type="http://schemas.openxmlformats.org/officeDocument/2006/relationships/hyperlink" Target="https://www.nesta.org.uk/project/digital-arts-and-culture-accelerator/" TargetMode="External"/><Relationship Id="rId4" Type="http://schemas.openxmlformats.org/officeDocument/2006/relationships/hyperlink" Target="https://www.gov.uk/government/publications/business-incubators-and-accelerators-the-national-picture" TargetMode="External"/><Relationship Id="rId9" Type="http://schemas.openxmlformats.org/officeDocument/2006/relationships/hyperlink" Target="https://www.nesta.org.uk/blog/incubators-and-accelerators-an-updated-directory-for-the-uk/" TargetMode="External"/><Relationship Id="rId1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hyperlink" Target="http://conservationx.com/" TargetMode="External"/><Relationship Id="rId2" Type="http://schemas.openxmlformats.org/officeDocument/2006/relationships/hyperlink" Target="https://conservationxlabs.com/digital-makerspace" TargetMode="Externa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hyperlink" Target="https://conservationx.com/projects" TargetMode="External"/><Relationship Id="rId2" Type="http://schemas.openxmlformats.org/officeDocument/2006/relationships/hyperlink" Target="https://conservationx.com/challenges" TargetMode="External"/><Relationship Id="rId1" Type="http://schemas.openxmlformats.org/officeDocument/2006/relationships/slideLayout" Target="../slideLayouts/slideLayout36.xml"/><Relationship Id="rId5" Type="http://schemas.openxmlformats.org/officeDocument/2006/relationships/hyperlink" Target="https://conservationx.com/lab/problems" TargetMode="External"/><Relationship Id="rId4" Type="http://schemas.openxmlformats.org/officeDocument/2006/relationships/hyperlink" Target="https://conservationx.com/lab/idea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apssi.eu/" TargetMode="Externa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psocial.org/en/global-social-innovation-networks" TargetMode="Externa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fortune.com/2016/11/25/payments-stripe-valuation/" TargetMode="External"/><Relationship Id="rId2" Type="http://schemas.openxmlformats.org/officeDocument/2006/relationships/hyperlink" Target="http://fortune.com/2018/07/17/stripe-blockchain/" TargetMode="External"/><Relationship Id="rId1" Type="http://schemas.openxmlformats.org/officeDocument/2006/relationships/slideLayout" Target="../slideLayouts/slideLayout34.xml"/><Relationship Id="rId6" Type="http://schemas.openxmlformats.org/officeDocument/2006/relationships/image" Target="../media/image29.jpeg"/><Relationship Id="rId5" Type="http://schemas.openxmlformats.org/officeDocument/2006/relationships/hyperlink" Target="https://fortune.com/company/facebook/" TargetMode="External"/><Relationship Id="rId4" Type="http://schemas.openxmlformats.org/officeDocument/2006/relationships/hyperlink" Target="https://fortune.com/company/amazon-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techcrunch.com/2011/03/28/stealth-payment-startup-stripe-paypal" TargetMode="External"/><Relationship Id="rId2" Type="http://schemas.openxmlformats.org/officeDocument/2006/relationships/hyperlink" Target="https://www.startupgrind.com/blog/peter-thiel-keeping-it-real-about-education-on-60-minutes/" TargetMode="External"/><Relationship Id="rId1" Type="http://schemas.openxmlformats.org/officeDocument/2006/relationships/slideLayout" Target="../slideLayouts/slideLayout34.xml"/><Relationship Id="rId6" Type="http://schemas.openxmlformats.org/officeDocument/2006/relationships/image" Target="../media/image29.jpeg"/><Relationship Id="rId5" Type="http://schemas.openxmlformats.org/officeDocument/2006/relationships/hyperlink" Target="https://www.startupgrind.com/blog/vc-corner-ben-horowitz-of-andreessen-horowitz-genius-transferwise-foursquare/" TargetMode="External"/><Relationship Id="rId4" Type="http://schemas.openxmlformats.org/officeDocument/2006/relationships/hyperlink" Target="https://www.startupgrind.com/events/details/startup-grind-san-francisco-hosted-alfred-lin-sequoia-capita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Lisp_(programming_language)" TargetMode="External"/><Relationship Id="rId2" Type="http://schemas.openxmlformats.org/officeDocument/2006/relationships/hyperlink" Target="http://commonred.com/project/twitter/patrickc" TargetMode="External"/><Relationship Id="rId1" Type="http://schemas.openxmlformats.org/officeDocument/2006/relationships/slideLayout" Target="../slideLayouts/slideLayout17.xml"/><Relationship Id="rId5" Type="http://schemas.openxmlformats.org/officeDocument/2006/relationships/hyperlink" Target="https://www.startupgrind.com/blog/the-collison-brothers-and-story-behind-the-founding-of-stripe/" TargetMode="External"/><Relationship Id="rId4" Type="http://schemas.openxmlformats.org/officeDocument/2006/relationships/hyperlink" Target="http://en.wikipedia.org/wiki/Leaving_Certificat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C5mM5dlcHeg" TargetMode="External"/><Relationship Id="rId2" Type="http://schemas.openxmlformats.org/officeDocument/2006/relationships/hyperlink" Target="https://www.startupgrind.com/blog/patrick-collison-founder-stripe-live-at-startup-grind-video/" TargetMode="Externa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hyperlink" Target="https://youtu.be/Ubo9UaRxdVg"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enoll.org/about-us/" TargetMode="Externa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noll.org/about-us/" TargetMode="Externa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hyperlink" Target="https://fabfoundation.org/getting-started/#fablabs-full" TargetMode="External"/><Relationship Id="rId2" Type="http://schemas.openxmlformats.org/officeDocument/2006/relationships/hyperlink" Target="https://www.makerspaces.com/what-is-a-makerspace/" TargetMode="Externa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47.xml.rels><?xml version="1.0" encoding="UTF-8" standalone="yes"?>
<Relationships xmlns="http://schemas.openxmlformats.org/package/2006/relationships"><Relationship Id="rId2" Type="http://schemas.openxmlformats.org/officeDocument/2006/relationships/hyperlink" Target="https://www.makerspaces.com/what-is-a-makerspace/" TargetMode="Externa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hyperlink" Target="http://making-sense.eu/blog/" TargetMode="Externa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making-sense.eu/blog/" TargetMode="External"/><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makerspaces.com/what-is-a-makerspace/" TargetMode="Externa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hyperlink" Target="http://www.siceurope.eu/" TargetMode="External"/><Relationship Id="rId7" Type="http://schemas.openxmlformats.org/officeDocument/2006/relationships/image" Target="../media/image35.jpg"/><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 Id="rId6" Type="http://schemas.openxmlformats.org/officeDocument/2006/relationships/hyperlink" Target="https://institute.eib.org/whatwedo/social/social-innovation-tournament/" TargetMode="External"/><Relationship Id="rId5" Type="http://schemas.openxmlformats.org/officeDocument/2006/relationships/hyperlink" Target="http://ec.europa.eu/regional_policy/en/regio-stars-awards/" TargetMode="External"/><Relationship Id="rId4" Type="http://schemas.openxmlformats.org/officeDocument/2006/relationships/hyperlink" Target="https://ec.europa.eu/growth/industry/innovation/policy/social/competition_en"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ec.europa.eu/growth/content/europes-next-leaders-start-and-scale-initiative-1_en" TargetMode="External"/><Relationship Id="rId3" Type="http://schemas.openxmlformats.org/officeDocument/2006/relationships/hyperlink" Target="http://ec.europa.eu/social/main.jsp?langId=en&amp;catId=1081" TargetMode="External"/><Relationship Id="rId7" Type="http://schemas.openxmlformats.org/officeDocument/2006/relationships/hyperlink" Target="https://ec.europa.eu/growth/sectors/social-economy/enterprises_en" TargetMode="External"/><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 Id="rId6" Type="http://schemas.openxmlformats.org/officeDocument/2006/relationships/hyperlink" Target="https://ec.europa.eu/digital-single-market/en/collective-awareness" TargetMode="External"/><Relationship Id="rId5" Type="http://schemas.openxmlformats.org/officeDocument/2006/relationships/hyperlink" Target="http://ec.europa.eu/research/participants/portal/desktop/en/funding/sme_participation.html" TargetMode="External"/><Relationship Id="rId4" Type="http://schemas.openxmlformats.org/officeDocument/2006/relationships/hyperlink" Target="http://ec.europa.eu/programmes/horizon2020/en/h2020-section/europe-changing-world-inclusive-innovative-and-reflective-societies" TargetMode="External"/><Relationship Id="rId9" Type="http://schemas.openxmlformats.org/officeDocument/2006/relationships/image" Target="../media/image35.jpg"/></Relationships>
</file>

<file path=ppt/slides/_rels/slide56.xml.rels><?xml version="1.0" encoding="UTF-8" standalone="yes"?>
<Relationships xmlns="http://schemas.openxmlformats.org/package/2006/relationships"><Relationship Id="rId3" Type="http://schemas.openxmlformats.org/officeDocument/2006/relationships/hyperlink" Target="https://www.siceurope.eu/" TargetMode="External"/><Relationship Id="rId7" Type="http://schemas.openxmlformats.org/officeDocument/2006/relationships/image" Target="../media/image35.jpg"/><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 Id="rId6" Type="http://schemas.openxmlformats.org/officeDocument/2006/relationships/hyperlink" Target="http://ec.europa.eu/DocsRoom/documents/13403/attachments/1/translations" TargetMode="External"/><Relationship Id="rId5" Type="http://schemas.openxmlformats.org/officeDocument/2006/relationships/hyperlink" Target="https://ec.europa.eu/docsroom/documents/19042" TargetMode="External"/><Relationship Id="rId4" Type="http://schemas.openxmlformats.org/officeDocument/2006/relationships/hyperlink" Target="https://ec.europa.eu/growth/industry/innovation/policy/social/competition_en"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weareheartbeats.com/goodbizbox" TargetMode="External"/><Relationship Id="rId1" Type="http://schemas.openxmlformats.org/officeDocument/2006/relationships/slideLayout" Target="../slideLayouts/slideLayout27.xml"/><Relationship Id="rId4" Type="http://schemas.openxmlformats.org/officeDocument/2006/relationships/hyperlink" Target="http://www.socialinnovationacademy.eu/what-it-takes-to-start-and-grow-as-a-social-entrepreneur/"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socialinnovationacademy.eu/what-it-takes-to-start-and-grow-as-a-social-entrepreneur/" TargetMode="Externa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www.lallab.fr/" TargetMode="External"/><Relationship Id="rId2" Type="http://schemas.openxmlformats.org/officeDocument/2006/relationships/image" Target="../media/image42.jpg"/><Relationship Id="rId1" Type="http://schemas.openxmlformats.org/officeDocument/2006/relationships/slideLayout" Target="../slideLayouts/slideLayout42.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hyperlink" Target="https://vimeo.com/190527113" TargetMode="External"/><Relationship Id="rId2" Type="http://schemas.openxmlformats.org/officeDocument/2006/relationships/hyperlink" Target="http://www.lallab.fr/" TargetMode="Externa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s://www.shopify.ie/tour/ecommerce-website" TargetMode="External"/><Relationship Id="rId7" Type="http://schemas.openxmlformats.org/officeDocument/2006/relationships/image" Target="../media/image12.jpg"/><Relationship Id="rId2" Type="http://schemas.openxmlformats.org/officeDocument/2006/relationships/hyperlink" Target="https://accountantonline.ie/do-you-need-a-business-plan/" TargetMode="External"/><Relationship Id="rId1" Type="http://schemas.openxmlformats.org/officeDocument/2006/relationships/slideLayout" Target="../slideLayouts/slideLayout9.xml"/><Relationship Id="rId6" Type="http://schemas.openxmlformats.org/officeDocument/2006/relationships/hyperlink" Target="https://www.googleadservices.com/pagead/aclk?sa=L&amp;ai=DChcSEwipuKC8vfvvAhVX7u0KHQsSBIcYABAAGgJkZw&amp;ae=2&amp;ohost=www.google.com&amp;cid=CAESQOD2AeDn-zwvAyq1vcCYHN0Vq8hassEHxM5TomjnwbV-HJiuNt1bMsJfF01FrS7I1XkI40ycE1WCZnOj-4VCCks&amp;sig=AOD64_2RVNewR48Kb0iyrXQa759i0uGs-A&amp;q&amp;adurl&amp;ved=2ahUKEwjWhpm8vfvvAhWkTxUIHeJZBHwQ0Qx6BAgEEAE" TargetMode="External"/><Relationship Id="rId5" Type="http://schemas.openxmlformats.org/officeDocument/2006/relationships/hyperlink" Target="https://www.googleadservices.com/pagead/aclk?sa=L&amp;ai=DChcSEwiyvN6fvfvvAhXY7e0KHXZZBcwYABABGgJkZw&amp;ae=2&amp;ohost=www.google.com&amp;cid=CAESQOD2Wke3GoP1PdECsXuzBV-xTfkiYeL7Uv_Nanib1yxpz8lqRc1fodNUbZYKwSNlSDVr7PihEXwT-q7nUi81iTY&amp;sig=AOD64_1PeLKyZF3v_SoBW9hxh9BziaHc-w&amp;q&amp;adurl&amp;ved=2ahUKEwi0mNefvfvvAhUWRxUIHelTB7AQ0Qx6BAgCEAE" TargetMode="External"/><Relationship Id="rId4" Type="http://schemas.openxmlformats.org/officeDocument/2006/relationships/hyperlink" Target="https://www.squarespace.com/ecommerce-websit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orkspace.google.com/intl/en/solutions/new-business/" TargetMode="External"/><Relationship Id="rId2" Type="http://schemas.openxmlformats.org/officeDocument/2006/relationships/hyperlink" Target="https://www.googleadservices.com/pagead/aclk?sa=L&amp;ai=DChcSEwiWnfnUvPvvAhXM7e0KHd20BKkYABAAGgJkZw&amp;ohost=www.google.com&amp;cid=CAESQOD2bQwDpG0flTQGaxqj-xIqyjADQUUz-ENqccEnXRdB2snarkJstZ3bdScM3D9sYW9bZRtM8RJZCG5v-ICZ0cE&amp;sig=AOD64_2U9EZKDWAExoGlX0VaGfEAYPmyFQ&amp;q&amp;adurl&amp;ved=2ahUKEwi-mPHUvPvvAhXAaRUIHZNIDBsQ0Qx6BAgCEAE" TargetMode="Externa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610249" y="4023697"/>
            <a:ext cx="4280491" cy="731140"/>
          </a:xfrm>
        </p:spPr>
        <p:txBody>
          <a:bodyPr>
            <a:noAutofit/>
          </a:bodyPr>
          <a:lstStyle/>
          <a:p>
            <a:r>
              <a:rPr lang="ro-RO" sz="3200" b="1" dirty="0" smtClean="0"/>
              <a:t>Inovarea</a:t>
            </a:r>
            <a:r>
              <a:rPr lang="en-US" sz="3200" b="1" dirty="0" smtClean="0"/>
              <a:t> Social Digital</a:t>
            </a:r>
            <a:r>
              <a:rPr lang="ro-RO" sz="3200" b="1" dirty="0" smtClean="0"/>
              <a:t>ă</a:t>
            </a:r>
            <a:endParaRPr lang="en-US" sz="3200" b="1" dirty="0"/>
          </a:p>
          <a:p>
            <a:pPr algn="ctr"/>
            <a:r>
              <a:rPr lang="ro-RO" sz="2000" dirty="0" smtClean="0">
                <a:solidFill>
                  <a:srgbClr val="FFFFFF"/>
                </a:solidFill>
                <a:latin typeface="Calibri" panose="020F0502020204030204" pitchFamily="34" charset="0"/>
                <a:ea typeface="Calibri" panose="020F0502020204030204" pitchFamily="34" charset="0"/>
              </a:rPr>
              <a:t>Administrarea cu Succes a Businessului tău</a:t>
            </a:r>
            <a:r>
              <a:rPr lang="en-US" sz="2000" dirty="0" smtClean="0">
                <a:solidFill>
                  <a:srgbClr val="FFFFFF"/>
                </a:solidFill>
                <a:latin typeface="Calibri" panose="020F0502020204030204" pitchFamily="34" charset="0"/>
                <a:ea typeface="Calibri" panose="020F0502020204030204" pitchFamily="34" charset="0"/>
              </a:rPr>
              <a:t> </a:t>
            </a:r>
            <a:r>
              <a:rPr lang="ro-RO" sz="2000" dirty="0" smtClean="0">
                <a:solidFill>
                  <a:srgbClr val="FFFFFF"/>
                </a:solidFill>
                <a:latin typeface="Calibri" panose="020F0502020204030204" pitchFamily="34" charset="0"/>
                <a:ea typeface="Calibri" panose="020F0502020204030204" pitchFamily="34" charset="0"/>
              </a:rPr>
              <a:t>și</a:t>
            </a:r>
            <a:r>
              <a:rPr lang="en-US" sz="2000" dirty="0" smtClean="0">
                <a:solidFill>
                  <a:srgbClr val="FFFFFF"/>
                </a:solidFill>
                <a:latin typeface="Calibri" panose="020F0502020204030204" pitchFamily="34" charset="0"/>
                <a:ea typeface="Calibri" panose="020F0502020204030204" pitchFamily="34" charset="0"/>
              </a:rPr>
              <a:t> </a:t>
            </a:r>
            <a:r>
              <a:rPr lang="ro-RO" sz="2000" dirty="0" smtClean="0">
                <a:solidFill>
                  <a:srgbClr val="FFFFFF"/>
                </a:solidFill>
                <a:latin typeface="Calibri" panose="020F0502020204030204" pitchFamily="34" charset="0"/>
                <a:ea typeface="Calibri" panose="020F0502020204030204" pitchFamily="34" charset="0"/>
              </a:rPr>
              <a:t>Crearea de Parteneriate cu Scop</a:t>
            </a:r>
            <a:endParaRPr lang="en-US" sz="20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p:txBody>
          <a:bodyPr/>
          <a:lstStyle/>
          <a:p>
            <a:r>
              <a:rPr lang="ro-RO" sz="5400" b="1" dirty="0" smtClean="0"/>
              <a:t>Modulul</a:t>
            </a:r>
            <a:r>
              <a:rPr lang="en-US" sz="5400" b="1" dirty="0" smtClean="0"/>
              <a:t> </a:t>
            </a:r>
            <a:r>
              <a:rPr lang="en-US" sz="5400" b="1" dirty="0"/>
              <a:t>4</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839486" y="1528548"/>
            <a:ext cx="6115954" cy="2473369"/>
          </a:xfrm>
        </p:spPr>
        <p:txBody>
          <a:bodyPr/>
          <a:lstStyle/>
          <a:p>
            <a:r>
              <a:rPr lang="ro-RO" b="1" dirty="0">
                <a:solidFill>
                  <a:srgbClr val="000000"/>
                </a:solidFill>
                <a:latin typeface="sofia-pro"/>
              </a:rPr>
              <a:t>Vorbește cu profesioniști sau mentori experți recomandați de autoritățile </a:t>
            </a:r>
            <a:r>
              <a:rPr lang="ro-RO" b="1" dirty="0" smtClean="0">
                <a:solidFill>
                  <a:srgbClr val="000000"/>
                </a:solidFill>
                <a:latin typeface="sofia-pro"/>
              </a:rPr>
              <a:t>locale</a:t>
            </a:r>
          </a:p>
          <a:p>
            <a:endParaRPr lang="en-IE" b="1" dirty="0">
              <a:solidFill>
                <a:srgbClr val="000000"/>
              </a:solidFill>
              <a:latin typeface="sofia-pro"/>
            </a:endParaRPr>
          </a:p>
          <a:p>
            <a:pPr marL="342900" indent="-342900" algn="l">
              <a:buFont typeface="Wingdings" panose="05000000000000000000" pitchFamily="2" charset="2"/>
              <a:buChar char="ü"/>
            </a:pPr>
            <a:r>
              <a:rPr lang="ro-RO" dirty="0" smtClean="0"/>
              <a:t>oferă </a:t>
            </a:r>
            <a:r>
              <a:rPr lang="ro-RO" dirty="0"/>
              <a:t>instruire de înaltă </a:t>
            </a:r>
            <a:r>
              <a:rPr lang="ro-RO" dirty="0" smtClean="0"/>
              <a:t>calitate în Vânzări</a:t>
            </a:r>
            <a:r>
              <a:rPr lang="ro-RO" dirty="0"/>
              <a:t>, </a:t>
            </a:r>
            <a:r>
              <a:rPr lang="ro-RO" dirty="0" smtClean="0"/>
              <a:t>Marketing</a:t>
            </a:r>
            <a:r>
              <a:rPr lang="ro-RO" dirty="0"/>
              <a:t>, M</a:t>
            </a:r>
            <a:r>
              <a:rPr lang="ro-RO" dirty="0" smtClean="0"/>
              <a:t>anagement </a:t>
            </a:r>
            <a:r>
              <a:rPr lang="ro-RO" dirty="0"/>
              <a:t>F</a:t>
            </a:r>
            <a:r>
              <a:rPr lang="ro-RO" dirty="0" smtClean="0"/>
              <a:t>inanciar</a:t>
            </a:r>
            <a:r>
              <a:rPr lang="ro-RO" dirty="0"/>
              <a:t>, </a:t>
            </a:r>
            <a:r>
              <a:rPr lang="ro-RO" dirty="0" smtClean="0"/>
              <a:t>Strategie </a:t>
            </a:r>
            <a:r>
              <a:rPr lang="ro-RO" dirty="0"/>
              <a:t>și </a:t>
            </a:r>
            <a:r>
              <a:rPr lang="ro-RO" dirty="0" smtClean="0"/>
              <a:t>Planificare </a:t>
            </a:r>
            <a:r>
              <a:rPr lang="ro-RO" dirty="0"/>
              <a:t>a </a:t>
            </a:r>
            <a:r>
              <a:rPr lang="ro-RO" dirty="0" smtClean="0"/>
              <a:t>Afacerilor.</a:t>
            </a:r>
          </a:p>
          <a:p>
            <a:pPr marL="342900" indent="-342900" algn="l">
              <a:buFont typeface="Wingdings" panose="05000000000000000000" pitchFamily="2" charset="2"/>
              <a:buChar char="ü"/>
            </a:pPr>
            <a:r>
              <a:rPr lang="ro-RO" dirty="0" smtClean="0"/>
              <a:t>îți </a:t>
            </a:r>
            <a:r>
              <a:rPr lang="ro-RO" dirty="0"/>
              <a:t>vor arăta cum să te înregistrezi la biroul fiscal local, îți vor spune ce drepturi ai, te vor invita să participi la concursuri cu premii (deseori finanțare), îți vor oferi recomandări privind moduri de a-ți face contabilitatea și multe altele.</a:t>
            </a:r>
            <a:endParaRPr lang="en-IE" dirty="0">
              <a:solidFill>
                <a:srgbClr val="000000"/>
              </a:solidFill>
            </a:endParaRPr>
          </a:p>
          <a:p>
            <a:pPr algn="l"/>
            <a:endParaRPr lang="en-IE" b="0" i="0" dirty="0">
              <a:solidFill>
                <a:srgbClr val="000000"/>
              </a:solidFill>
              <a:effectLst/>
            </a:endParaRPr>
          </a:p>
          <a:p>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96000" y="271605"/>
            <a:ext cx="5963215" cy="113789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200" b="1" dirty="0">
                <a:solidFill>
                  <a:srgbClr val="ED2A59"/>
                </a:solidFill>
                <a:latin typeface="sofia-pro"/>
              </a:rPr>
              <a:t>PASUL 2 </a:t>
            </a:r>
            <a:r>
              <a:rPr lang="ro-RO" sz="3200" b="1" dirty="0">
                <a:solidFill>
                  <a:srgbClr val="009FD8"/>
                </a:solidFill>
                <a:latin typeface="sofia-pro"/>
              </a:rPr>
              <a:t>Contactează</a:t>
            </a:r>
            <a:r>
              <a:rPr lang="en-IE" sz="3200" b="1" dirty="0">
                <a:solidFill>
                  <a:srgbClr val="009FD8"/>
                </a:solidFill>
                <a:latin typeface="sofia-pro"/>
              </a:rPr>
              <a:t> </a:t>
            </a:r>
            <a:r>
              <a:rPr lang="ro-RO" sz="3200" b="1" dirty="0">
                <a:solidFill>
                  <a:srgbClr val="009FD8"/>
                </a:solidFill>
                <a:latin typeface="sofia-pro"/>
              </a:rPr>
              <a:t>Oficiul</a:t>
            </a:r>
            <a:r>
              <a:rPr lang="en-IE" sz="3200" b="1" dirty="0">
                <a:solidFill>
                  <a:srgbClr val="009FD8"/>
                </a:solidFill>
                <a:latin typeface="sofia-pro"/>
              </a:rPr>
              <a:t> Local </a:t>
            </a:r>
            <a:r>
              <a:rPr lang="ro-RO" sz="3200" b="1" dirty="0">
                <a:solidFill>
                  <a:srgbClr val="009FD8"/>
                </a:solidFill>
                <a:latin typeface="sofia-pro"/>
              </a:rPr>
              <a:t>pentru</a:t>
            </a:r>
            <a:r>
              <a:rPr lang="en-IE" sz="3200" b="1" dirty="0">
                <a:solidFill>
                  <a:srgbClr val="009FD8"/>
                </a:solidFill>
                <a:latin typeface="sofia-pro"/>
              </a:rPr>
              <a:t> </a:t>
            </a:r>
            <a:r>
              <a:rPr lang="ro-RO" sz="3200" b="1" dirty="0">
                <a:solidFill>
                  <a:srgbClr val="009FD8"/>
                </a:solidFill>
                <a:latin typeface="sofia-pro"/>
              </a:rPr>
              <a:t>Întreprinderi</a:t>
            </a:r>
            <a:endParaRPr lang="en-IE" sz="3200" b="1" dirty="0">
              <a:solidFill>
                <a:srgbClr val="009FD8"/>
              </a:solidFill>
              <a:latin typeface="sofia-pro"/>
            </a:endParaRPr>
          </a:p>
          <a:p>
            <a:pPr>
              <a:lnSpc>
                <a:spcPct val="120000"/>
              </a:lnSpc>
              <a:spcBef>
                <a:spcPts val="0"/>
              </a:spcBef>
            </a:pPr>
            <a:endParaRPr lang="en-IE" dirty="0"/>
          </a:p>
        </p:txBody>
      </p:sp>
      <p:pic>
        <p:nvPicPr>
          <p:cNvPr id="11" name="Picture Placeholder 10" descr="A person smiling and holding a computer&#10;&#10;Description automatically generated with low confidence">
            <a:extLst>
              <a:ext uri="{FF2B5EF4-FFF2-40B4-BE49-F238E27FC236}">
                <a16:creationId xmlns:a16="http://schemas.microsoft.com/office/drawing/2014/main" xmlns="" id="{E48CF9DB-2912-43E3-9751-E6BE227A9516}"/>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157827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786652" y="1653942"/>
            <a:ext cx="6118656" cy="2592420"/>
          </a:xfrm>
        </p:spPr>
        <p:txBody>
          <a:bodyPr/>
          <a:lstStyle/>
          <a:p>
            <a:r>
              <a:rPr lang="ro-RO" b="1" dirty="0" smtClean="0">
                <a:solidFill>
                  <a:srgbClr val="000000"/>
                </a:solidFill>
                <a:latin typeface="sofia-pro"/>
              </a:rPr>
              <a:t>Deschiderea </a:t>
            </a:r>
            <a:r>
              <a:rPr lang="ro-RO" b="1" dirty="0">
                <a:solidFill>
                  <a:srgbClr val="000000"/>
                </a:solidFill>
                <a:latin typeface="sofia-pro"/>
              </a:rPr>
              <a:t>unei afaceri online înseamnă că trebuie să te înregistrezi oficial la ANAF și </a:t>
            </a:r>
            <a:r>
              <a:rPr lang="ro-RO" b="1" dirty="0" smtClean="0">
                <a:solidFill>
                  <a:srgbClr val="000000"/>
                </a:solidFill>
                <a:latin typeface="sofia-pro"/>
              </a:rPr>
              <a:t>Registrul </a:t>
            </a:r>
            <a:r>
              <a:rPr lang="ro-RO" b="1" dirty="0">
                <a:solidFill>
                  <a:srgbClr val="000000"/>
                </a:solidFill>
                <a:latin typeface="sofia-pro"/>
              </a:rPr>
              <a:t>Comerțului</a:t>
            </a:r>
            <a:endParaRPr lang="en-US" b="1" dirty="0">
              <a:solidFill>
                <a:srgbClr val="000000"/>
              </a:solidFill>
              <a:latin typeface="sofia-pro"/>
            </a:endParaRPr>
          </a:p>
          <a:p>
            <a:pPr algn="just"/>
            <a:r>
              <a:rPr lang="en-IE" dirty="0" smtClean="0">
                <a:solidFill>
                  <a:srgbClr val="000000"/>
                </a:solidFill>
                <a:latin typeface="sofia-pro"/>
              </a:rPr>
              <a:t>Decide-</a:t>
            </a:r>
            <a:r>
              <a:rPr lang="en-IE" dirty="0" err="1" smtClean="0">
                <a:solidFill>
                  <a:srgbClr val="000000"/>
                </a:solidFill>
                <a:latin typeface="sofia-pro"/>
              </a:rPr>
              <a:t>te</a:t>
            </a:r>
            <a:r>
              <a:rPr lang="en-IE" dirty="0" smtClean="0">
                <a:solidFill>
                  <a:srgbClr val="000000"/>
                </a:solidFill>
                <a:latin typeface="sofia-pro"/>
              </a:rPr>
              <a:t> </a:t>
            </a:r>
            <a:r>
              <a:rPr lang="en-IE" dirty="0" err="1">
                <a:solidFill>
                  <a:srgbClr val="000000"/>
                </a:solidFill>
                <a:latin typeface="sofia-pro"/>
              </a:rPr>
              <a:t>ce</a:t>
            </a:r>
            <a:r>
              <a:rPr lang="en-IE" dirty="0">
                <a:solidFill>
                  <a:srgbClr val="000000"/>
                </a:solidFill>
                <a:latin typeface="sofia-pro"/>
              </a:rPr>
              <a:t> tip de </a:t>
            </a:r>
            <a:r>
              <a:rPr lang="ro-RO" dirty="0" smtClean="0">
                <a:solidFill>
                  <a:srgbClr val="000000"/>
                </a:solidFill>
                <a:latin typeface="sofia-pro"/>
              </a:rPr>
              <a:t>afacere dorești să deschiz</a:t>
            </a:r>
            <a:r>
              <a:rPr lang="en-IE" dirty="0" smtClean="0">
                <a:solidFill>
                  <a:srgbClr val="000000"/>
                </a:solidFill>
                <a:latin typeface="sofia-pro"/>
              </a:rPr>
              <a:t>i </a:t>
            </a:r>
            <a:r>
              <a:rPr lang="en-IE" dirty="0">
                <a:solidFill>
                  <a:srgbClr val="000000"/>
                </a:solidFill>
                <a:latin typeface="sofia-pro"/>
              </a:rPr>
              <a:t>–</a:t>
            </a:r>
            <a:r>
              <a:rPr lang="en-IE" b="0" i="0" dirty="0">
                <a:solidFill>
                  <a:srgbClr val="000000"/>
                </a:solidFill>
                <a:effectLst/>
                <a:latin typeface="sofia-pro"/>
              </a:rPr>
              <a:t> </a:t>
            </a:r>
            <a:r>
              <a:rPr lang="ro-RO" b="0" i="0" u="none" strike="noStrike" dirty="0" smtClean="0">
                <a:solidFill>
                  <a:srgbClr val="2E61D2"/>
                </a:solidFill>
                <a:effectLst/>
                <a:latin typeface="sofia-pro"/>
                <a:hlinkClick r:id="rId2"/>
              </a:rPr>
              <a:t>PFA sau SRL</a:t>
            </a:r>
            <a:r>
              <a:rPr lang="en-IE" dirty="0">
                <a:solidFill>
                  <a:srgbClr val="000000"/>
                </a:solidFill>
                <a:latin typeface="sofia-pro"/>
              </a:rPr>
              <a:t>. </a:t>
            </a:r>
            <a:r>
              <a:rPr lang="ro-RO" dirty="0" smtClean="0">
                <a:solidFill>
                  <a:srgbClr val="000000"/>
                </a:solidFill>
                <a:latin typeface="sofia-pro"/>
              </a:rPr>
              <a:t>Există avantaje și dezavantaje pentru ambele tipuri de afaceri.</a:t>
            </a:r>
            <a:endParaRPr lang="ro-RO" b="0" i="0" dirty="0" smtClean="0">
              <a:solidFill>
                <a:srgbClr val="000000"/>
              </a:solidFill>
              <a:effectLst/>
              <a:latin typeface="sofia-pro"/>
            </a:endParaRPr>
          </a:p>
          <a:p>
            <a:pPr marL="457200" indent="-457200" algn="just">
              <a:buFont typeface="+mj-lt"/>
              <a:buAutoNum type="arabicPeriod"/>
            </a:pPr>
            <a:r>
              <a:rPr lang="ro-RO" sz="2200" dirty="0">
                <a:solidFill>
                  <a:srgbClr val="000000"/>
                </a:solidFill>
                <a:latin typeface="sofia-pro"/>
              </a:rPr>
              <a:t>PFA își asumă mai multe riscuri decât companiile cu răspundere limitată. Aceștia sunt răspunzători personal pentru datoriile companiei, prin urmare este posibil să fie nevoie să vinzi active personale pentru a rambursa datoriile.</a:t>
            </a:r>
          </a:p>
          <a:p>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200" b="1" dirty="0" smtClean="0">
                <a:solidFill>
                  <a:srgbClr val="ED2A59"/>
                </a:solidFill>
                <a:latin typeface="sofia-pro"/>
              </a:rPr>
              <a:t>P</a:t>
            </a:r>
            <a:r>
              <a:rPr lang="ro-RO" sz="3200" b="1" dirty="0" smtClean="0">
                <a:solidFill>
                  <a:srgbClr val="ED2A59"/>
                </a:solidFill>
                <a:latin typeface="sofia-pro"/>
              </a:rPr>
              <a:t>ASUL</a:t>
            </a:r>
            <a:r>
              <a:rPr lang="en-IE" sz="3200" b="1" dirty="0" smtClean="0">
                <a:solidFill>
                  <a:srgbClr val="ED2A59"/>
                </a:solidFill>
                <a:latin typeface="sofia-pro"/>
              </a:rPr>
              <a:t> </a:t>
            </a:r>
            <a:r>
              <a:rPr lang="en-IE" sz="3200" b="1" dirty="0">
                <a:solidFill>
                  <a:srgbClr val="ED2A59"/>
                </a:solidFill>
                <a:latin typeface="sofia-pro"/>
              </a:rPr>
              <a:t>3 </a:t>
            </a:r>
            <a:r>
              <a:rPr lang="ro-RO" sz="3200" b="1" dirty="0" smtClean="0">
                <a:solidFill>
                  <a:srgbClr val="F89D2A"/>
                </a:solidFill>
                <a:latin typeface="sofia-pro"/>
              </a:rPr>
              <a:t>Persoană Fizică Autorizată sau Companie cu Răspundere Limitată</a:t>
            </a:r>
            <a:endParaRPr lang="en-IE" sz="3200" b="1" dirty="0">
              <a:solidFill>
                <a:srgbClr val="F89D2A"/>
              </a:solidFill>
              <a:latin typeface="sofia-pro"/>
            </a:endParaRPr>
          </a:p>
          <a:p>
            <a:pPr>
              <a:lnSpc>
                <a:spcPct val="120000"/>
              </a:lnSpc>
              <a:spcBef>
                <a:spcPts val="0"/>
              </a:spcBef>
            </a:pPr>
            <a:endParaRPr lang="en-IE" dirty="0"/>
          </a:p>
        </p:txBody>
      </p:sp>
      <p:pic>
        <p:nvPicPr>
          <p:cNvPr id="19" name="Picture Placeholder 18" descr="A person sitting at a table&#10;&#10;Description automatically generated with medium confidence">
            <a:extLst>
              <a:ext uri="{FF2B5EF4-FFF2-40B4-BE49-F238E27FC236}">
                <a16:creationId xmlns:a16="http://schemas.microsoft.com/office/drawing/2014/main" xmlns="" id="{0B32942A-A89D-4E26-8191-3F6C1AD22683}"/>
              </a:ext>
            </a:extLst>
          </p:cNvPr>
          <p:cNvPicPr>
            <a:picLocks noGrp="1" noChangeAspect="1"/>
          </p:cNvPicPr>
          <p:nvPr>
            <p:ph type="pic" sz="quarter" idx="10"/>
          </p:nvPr>
        </p:nvPicPr>
        <p:blipFill>
          <a:blip r:embed="rId3"/>
          <a:srcRect l="27412" r="27412"/>
          <a:stretch>
            <a:fillRect/>
          </a:stretch>
        </p:blipFill>
        <p:spPr/>
      </p:pic>
    </p:spTree>
    <p:extLst>
      <p:ext uri="{BB962C8B-B14F-4D97-AF65-F5344CB8AC3E}">
        <p14:creationId xmlns:p14="http://schemas.microsoft.com/office/powerpoint/2010/main" val="3192639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683250" y="1454765"/>
            <a:ext cx="6285431" cy="2592420"/>
          </a:xfrm>
        </p:spPr>
        <p:txBody>
          <a:bodyPr/>
          <a:lstStyle/>
          <a:p>
            <a:r>
              <a:rPr lang="ro-RO" b="1" dirty="0">
                <a:solidFill>
                  <a:srgbClr val="000000"/>
                </a:solidFill>
                <a:latin typeface="sofia-pro"/>
              </a:rPr>
              <a:t>Deschiderea unei afaceri online înseamnă că trebuie să te înregistrezi oficial la ANAF și Registrul Comerțului</a:t>
            </a:r>
            <a:endParaRPr lang="en-US" b="1" dirty="0">
              <a:solidFill>
                <a:srgbClr val="000000"/>
              </a:solidFill>
              <a:latin typeface="sofia-pro"/>
            </a:endParaRPr>
          </a:p>
          <a:p>
            <a:pPr algn="l">
              <a:spcBef>
                <a:spcPts val="0"/>
              </a:spcBef>
            </a:pPr>
            <a:endParaRPr lang="en-IE" b="0" i="0" dirty="0">
              <a:solidFill>
                <a:srgbClr val="000000"/>
              </a:solidFill>
              <a:effectLst/>
              <a:latin typeface="sofia-pro"/>
            </a:endParaRPr>
          </a:p>
          <a:p>
            <a:pPr marL="457200" indent="-457200" algn="just">
              <a:spcBef>
                <a:spcPts val="0"/>
              </a:spcBef>
              <a:buFont typeface="+mj-lt"/>
              <a:buAutoNum type="arabicPeriod" startAt="2"/>
            </a:pPr>
            <a:r>
              <a:rPr lang="ro-RO" sz="2200" dirty="0">
                <a:solidFill>
                  <a:srgbClr val="000000"/>
                </a:solidFill>
                <a:latin typeface="sofia-pro"/>
              </a:rPr>
              <a:t>Pe de altă parte, înființarea unui SRL poate fi opțiunea potrivită, deoarece procesul de înregistrare creează o entitate juridică separată. Acest lucru îți oferă mai multă siguranță, deoarece ai răspundere limitată în calitate de companie</a:t>
            </a:r>
            <a:r>
              <a:rPr lang="ro-RO" sz="2200" dirty="0" smtClean="0">
                <a:solidFill>
                  <a:srgbClr val="000000"/>
                </a:solidFill>
                <a:latin typeface="sofia-pro"/>
              </a:rPr>
              <a:t>.</a:t>
            </a:r>
            <a:endParaRPr lang="ro-RO" b="0" i="0" dirty="0" smtClean="0">
              <a:solidFill>
                <a:srgbClr val="000000"/>
              </a:solidFill>
              <a:effectLst/>
              <a:latin typeface="sofia-pro"/>
            </a:endParaRPr>
          </a:p>
          <a:p>
            <a:pPr marL="457200" indent="-457200" algn="l">
              <a:spcBef>
                <a:spcPts val="0"/>
              </a:spcBef>
              <a:buFont typeface="+mj-lt"/>
              <a:buAutoNum type="arabicPeriod" startAt="2"/>
            </a:pPr>
            <a:r>
              <a:rPr lang="ro-RO" sz="2200" dirty="0" smtClean="0">
                <a:solidFill>
                  <a:srgbClr val="000000"/>
                </a:solidFill>
                <a:latin typeface="sofia-pro"/>
              </a:rPr>
              <a:t>Înregistrează compania ta la Registrul Comerțului</a:t>
            </a:r>
            <a:endParaRPr lang="en-IE" sz="2200" dirty="0">
              <a:solidFill>
                <a:srgbClr val="000000"/>
              </a:solidFill>
              <a:latin typeface="sofia-pro"/>
            </a:endParaRPr>
          </a:p>
          <a:p>
            <a:pPr marL="457200" indent="-457200" algn="l">
              <a:spcBef>
                <a:spcPts val="0"/>
              </a:spcBef>
              <a:buFont typeface="+mj-lt"/>
              <a:buAutoNum type="arabicPeriod" startAt="2"/>
            </a:pPr>
            <a:r>
              <a:rPr lang="ro-RO" sz="2200" b="1" dirty="0" smtClean="0">
                <a:solidFill>
                  <a:srgbClr val="ED2A59"/>
                </a:solidFill>
                <a:latin typeface="sofia-pro"/>
              </a:rPr>
              <a:t>Modulul</a:t>
            </a:r>
            <a:r>
              <a:rPr lang="en-IE" sz="2200" b="1" dirty="0" smtClean="0">
                <a:solidFill>
                  <a:srgbClr val="ED2A59"/>
                </a:solidFill>
                <a:latin typeface="sofia-pro"/>
              </a:rPr>
              <a:t> </a:t>
            </a:r>
            <a:r>
              <a:rPr lang="en-IE" sz="2200" b="1" dirty="0">
                <a:solidFill>
                  <a:srgbClr val="ED2A59"/>
                </a:solidFill>
                <a:latin typeface="sofia-pro"/>
              </a:rPr>
              <a:t>5 </a:t>
            </a:r>
            <a:r>
              <a:rPr lang="it-IT" sz="2200" dirty="0">
                <a:solidFill>
                  <a:srgbClr val="000000"/>
                </a:solidFill>
                <a:latin typeface="sofia-pro"/>
              </a:rPr>
              <a:t>va acoperi mai detaliat finanțarea și sprijinul </a:t>
            </a:r>
            <a:r>
              <a:rPr lang="it-IT" sz="2200" dirty="0" smtClean="0">
                <a:solidFill>
                  <a:srgbClr val="000000"/>
                </a:solidFill>
                <a:latin typeface="sofia-pro"/>
              </a:rPr>
              <a:t>financiar</a:t>
            </a:r>
            <a:endParaRPr lang="ro-RO" sz="2200" dirty="0" smtClean="0">
              <a:solidFill>
                <a:srgbClr val="000000"/>
              </a:solidFill>
              <a:latin typeface="sofia-pro"/>
            </a:endParaRPr>
          </a:p>
          <a:p>
            <a:pPr marL="457200" indent="-457200" algn="l">
              <a:spcBef>
                <a:spcPts val="0"/>
              </a:spcBef>
              <a:buFont typeface="+mj-lt"/>
              <a:buAutoNum type="arabicPeriod" startAt="2"/>
            </a:pPr>
            <a:r>
              <a:rPr lang="ro-RO" sz="2200" b="1" dirty="0" smtClean="0">
                <a:solidFill>
                  <a:srgbClr val="A6377D"/>
                </a:solidFill>
                <a:latin typeface="sofia-pro"/>
              </a:rPr>
              <a:t>Modu</a:t>
            </a:r>
            <a:r>
              <a:rPr lang="en-IE" sz="2200" b="1" dirty="0" smtClean="0">
                <a:solidFill>
                  <a:srgbClr val="A6377D"/>
                </a:solidFill>
                <a:latin typeface="sofia-pro"/>
              </a:rPr>
              <a:t>l</a:t>
            </a:r>
            <a:r>
              <a:rPr lang="ro-RO" sz="2200" b="1" dirty="0" smtClean="0">
                <a:solidFill>
                  <a:srgbClr val="A6377D"/>
                </a:solidFill>
                <a:latin typeface="sofia-pro"/>
              </a:rPr>
              <a:t>ul</a:t>
            </a:r>
            <a:r>
              <a:rPr lang="en-IE" sz="2200" b="1" dirty="0" smtClean="0">
                <a:solidFill>
                  <a:srgbClr val="A6377D"/>
                </a:solidFill>
                <a:latin typeface="sofia-pro"/>
              </a:rPr>
              <a:t> 6 </a:t>
            </a:r>
            <a:r>
              <a:rPr lang="it-IT" sz="2200" dirty="0">
                <a:solidFill>
                  <a:srgbClr val="000000"/>
                </a:solidFill>
                <a:latin typeface="sofia-pro"/>
              </a:rPr>
              <a:t>va acoperi marketingul specific inovației sociale</a:t>
            </a:r>
            <a:endParaRPr lang="en-IE" sz="2200"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206968" y="97023"/>
            <a:ext cx="5963215" cy="1382337"/>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200" b="1" dirty="0">
                <a:solidFill>
                  <a:srgbClr val="ED2A59"/>
                </a:solidFill>
                <a:latin typeface="sofia-pro"/>
              </a:rPr>
              <a:t>P</a:t>
            </a:r>
            <a:r>
              <a:rPr lang="ro-RO" sz="3200" b="1" dirty="0">
                <a:solidFill>
                  <a:srgbClr val="ED2A59"/>
                </a:solidFill>
                <a:latin typeface="sofia-pro"/>
              </a:rPr>
              <a:t>ASUL</a:t>
            </a:r>
            <a:r>
              <a:rPr lang="en-IE" sz="3200" b="1" dirty="0">
                <a:solidFill>
                  <a:srgbClr val="ED2A59"/>
                </a:solidFill>
                <a:latin typeface="sofia-pro"/>
              </a:rPr>
              <a:t> 3 </a:t>
            </a:r>
            <a:r>
              <a:rPr lang="ro-RO" sz="3200" b="1" dirty="0">
                <a:solidFill>
                  <a:srgbClr val="F89D2A"/>
                </a:solidFill>
                <a:latin typeface="sofia-pro"/>
              </a:rPr>
              <a:t>Persoană Fizică Autorizată sau Companie cu Răspundere Limitată</a:t>
            </a:r>
            <a:endParaRPr lang="en-IE" sz="3200" b="1" dirty="0">
              <a:solidFill>
                <a:srgbClr val="F89D2A"/>
              </a:solidFill>
              <a:latin typeface="sofia-pro"/>
            </a:endParaRPr>
          </a:p>
          <a:p>
            <a:pPr>
              <a:lnSpc>
                <a:spcPct val="120000"/>
              </a:lnSpc>
              <a:spcBef>
                <a:spcPts val="0"/>
              </a:spcBef>
            </a:pPr>
            <a:endParaRPr lang="en-IE" dirty="0"/>
          </a:p>
        </p:txBody>
      </p:sp>
      <p:pic>
        <p:nvPicPr>
          <p:cNvPr id="5" name="Picture Placeholder 4" descr="A person sitting at a table&#10;&#10;Description automatically generated with medium confidence">
            <a:extLst>
              <a:ext uri="{FF2B5EF4-FFF2-40B4-BE49-F238E27FC236}">
                <a16:creationId xmlns:a16="http://schemas.microsoft.com/office/drawing/2014/main" xmlns="" id="{A6251F67-728F-4BEC-AF6C-7E43C208A38A}"/>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1296049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4AAD2A4-CB3A-47EE-8C00-E501A61BB949}"/>
              </a:ext>
            </a:extLst>
          </p:cNvPr>
          <p:cNvSpPr>
            <a:spLocks noGrp="1"/>
          </p:cNvSpPr>
          <p:nvPr>
            <p:ph type="body" sz="quarter" idx="13"/>
          </p:nvPr>
        </p:nvSpPr>
        <p:spPr>
          <a:xfrm>
            <a:off x="5683250" y="389882"/>
            <a:ext cx="6109535" cy="1719340"/>
          </a:xfrm>
        </p:spPr>
        <p:txBody>
          <a:bodyPr>
            <a:normAutofit/>
          </a:bodyPr>
          <a:lstStyle/>
          <a:p>
            <a:r>
              <a:rPr lang="ro-RO" sz="3200" b="1" dirty="0" smtClean="0">
                <a:solidFill>
                  <a:srgbClr val="ED2A59"/>
                </a:solidFill>
                <a:latin typeface="sofia-pro"/>
              </a:rPr>
              <a:t>PASUL 4</a:t>
            </a:r>
            <a:r>
              <a:rPr lang="en-IE" sz="3200" b="1" dirty="0" smtClean="0">
                <a:solidFill>
                  <a:srgbClr val="ED2A59"/>
                </a:solidFill>
                <a:latin typeface="sofia-pro"/>
              </a:rPr>
              <a:t> </a:t>
            </a:r>
            <a:r>
              <a:rPr lang="ro-RO" sz="3200" b="1" dirty="0" smtClean="0">
                <a:solidFill>
                  <a:srgbClr val="6D3A93"/>
                </a:solidFill>
                <a:latin typeface="sofia-pro"/>
              </a:rPr>
              <a:t>Colaborează și obține sprijin în rețele și hub-uri de inovare socială digitală</a:t>
            </a:r>
          </a:p>
          <a:p>
            <a:endParaRPr lang="ro-RO" sz="3200" dirty="0"/>
          </a:p>
        </p:txBody>
      </p:sp>
      <p:sp>
        <p:nvSpPr>
          <p:cNvPr id="3" name="Text Placeholder 2">
            <a:extLst>
              <a:ext uri="{FF2B5EF4-FFF2-40B4-BE49-F238E27FC236}">
                <a16:creationId xmlns:a16="http://schemas.microsoft.com/office/drawing/2014/main" xmlns="" id="{082650E3-FA44-4CE2-B2E0-D31F82B50858}"/>
              </a:ext>
            </a:extLst>
          </p:cNvPr>
          <p:cNvSpPr>
            <a:spLocks noGrp="1"/>
          </p:cNvSpPr>
          <p:nvPr>
            <p:ph type="body" sz="quarter" idx="14"/>
          </p:nvPr>
        </p:nvSpPr>
        <p:spPr>
          <a:xfrm>
            <a:off x="6096000" y="2101040"/>
            <a:ext cx="5633409" cy="2592420"/>
          </a:xfrm>
        </p:spPr>
        <p:txBody>
          <a:bodyPr/>
          <a:lstStyle/>
          <a:p>
            <a:r>
              <a:rPr lang="ro-RO" dirty="0"/>
              <a:t>Te afli la începutul proiectului sau afacerii tale interesante. Ai elementele de bază acoperite în înființarea unei afaceri. Înainte de a începe orice activitate comercială, vei avea nevoie de asistență specifică pentru înființarea unei afaceri de inovare socială digitală. În restul acestui modul, îți vom prezenta modul în care aceste grupuri, hub-uri și rețele uimitoare îți pot aprinde scânteia și te pot ajuta să dezvolți afacerea ta de inovație socială digitală în cea mai bună direcție posibilă!</a:t>
            </a:r>
            <a:endParaRPr lang="en-US" dirty="0"/>
          </a:p>
        </p:txBody>
      </p:sp>
      <p:pic>
        <p:nvPicPr>
          <p:cNvPr id="6" name="Picture Placeholder 5" descr="A group of people looking at a computer&#10;&#10;Description automatically generated with medium confidence">
            <a:extLst>
              <a:ext uri="{FF2B5EF4-FFF2-40B4-BE49-F238E27FC236}">
                <a16:creationId xmlns:a16="http://schemas.microsoft.com/office/drawing/2014/main" xmlns="" id="{15635AB5-4326-43A0-BD68-49366C5F0D2C}"/>
              </a:ext>
            </a:extLst>
          </p:cNvPr>
          <p:cNvPicPr>
            <a:picLocks noGrp="1" noChangeAspect="1"/>
          </p:cNvPicPr>
          <p:nvPr>
            <p:ph type="pic" sz="quarter" idx="10"/>
          </p:nvPr>
        </p:nvPicPr>
        <p:blipFill>
          <a:blip r:embed="rId2"/>
          <a:srcRect l="27409" r="27409"/>
          <a:stretch>
            <a:fillRect/>
          </a:stretch>
        </p:blipFill>
        <p:spPr/>
      </p:pic>
    </p:spTree>
    <p:extLst>
      <p:ext uri="{BB962C8B-B14F-4D97-AF65-F5344CB8AC3E}">
        <p14:creationId xmlns:p14="http://schemas.microsoft.com/office/powerpoint/2010/main" val="1277134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DA6083F-F218-4407-A01A-433BE6B1597F}"/>
              </a:ext>
            </a:extLst>
          </p:cNvPr>
          <p:cNvSpPr>
            <a:spLocks noGrp="1"/>
          </p:cNvSpPr>
          <p:nvPr>
            <p:ph type="body" sz="quarter" idx="14"/>
          </p:nvPr>
        </p:nvSpPr>
        <p:spPr>
          <a:xfrm>
            <a:off x="218364" y="491319"/>
            <a:ext cx="5877636" cy="3773947"/>
          </a:xfrm>
        </p:spPr>
        <p:txBody>
          <a:bodyPr/>
          <a:lstStyle/>
          <a:p>
            <a:r>
              <a:rPr lang="ro-RO" sz="3200" b="1" dirty="0" smtClean="0">
                <a:solidFill>
                  <a:srgbClr val="ED2A59"/>
                </a:solidFill>
              </a:rPr>
              <a:t>PASUL 5 </a:t>
            </a:r>
            <a:r>
              <a:rPr lang="ro-RO" sz="3200" b="1" dirty="0" smtClean="0">
                <a:solidFill>
                  <a:srgbClr val="009FD8"/>
                </a:solidFill>
              </a:rPr>
              <a:t>Puterea Bunei Colaborări</a:t>
            </a:r>
            <a:endParaRPr lang="ro-RO" dirty="0" smtClean="0"/>
          </a:p>
          <a:p>
            <a:pPr algn="just"/>
            <a:r>
              <a:rPr lang="ro-RO" dirty="0" smtClean="0"/>
              <a:t>Pe </a:t>
            </a:r>
            <a:r>
              <a:rPr lang="ro-RO" dirty="0"/>
              <a:t>măsură ce abordezi proiectul tău cu un sentiment reînnoit al scopului și direcției, merită să iei în considerare colaborarea cu alții înainte de a te scufunda în idei și soluții. Amintește-ți că doar 20% din idei sunt viabile - deci, doar din acest motiv, prin investigarea completă a problemei îți limitezi șansele de succes</a:t>
            </a:r>
            <a:r>
              <a:rPr lang="ro-RO" dirty="0" smtClean="0"/>
              <a:t>.</a:t>
            </a:r>
            <a:endParaRPr lang="en-US" dirty="0"/>
          </a:p>
          <a:p>
            <a:pPr algn="just"/>
            <a:r>
              <a:rPr lang="ro-RO" dirty="0"/>
              <a:t>Dacă te concentrezi asupra problemei cu asistență colaborativă, este mai probabil să deblochezi o soluție care va schimba jocul. Cu aceste rețele și comunități poți săpa adânc și să ajungi la rădăcina problemei (problemelor) și să descoperi soluțiile și colaborările deseori improbabile care fac cu adevărat diferența.</a:t>
            </a:r>
            <a:endParaRPr lang="en-IE" dirty="0">
              <a:solidFill>
                <a:schemeClr val="tx1">
                  <a:lumMod val="75000"/>
                  <a:lumOff val="25000"/>
                </a:schemeClr>
              </a:solidFill>
            </a:endParaRPr>
          </a:p>
        </p:txBody>
      </p:sp>
      <p:pic>
        <p:nvPicPr>
          <p:cNvPr id="3" name="Picture Placeholder 2" descr="A picture containing text, person&#10;&#10;Description automatically generated">
            <a:extLst>
              <a:ext uri="{FF2B5EF4-FFF2-40B4-BE49-F238E27FC236}">
                <a16:creationId xmlns:a16="http://schemas.microsoft.com/office/drawing/2014/main" xmlns="" id="{B8AE86F0-35ED-4B31-B48D-8101DEF993CB}"/>
              </a:ext>
            </a:extLst>
          </p:cNvPr>
          <p:cNvPicPr>
            <a:picLocks noGrp="1" noChangeAspect="1"/>
          </p:cNvPicPr>
          <p:nvPr>
            <p:ph type="pic" sz="quarter" idx="10"/>
          </p:nvPr>
        </p:nvPicPr>
        <p:blipFill>
          <a:blip r:embed="rId2"/>
          <a:srcRect l="14539" r="14539"/>
          <a:stretch>
            <a:fillRect/>
          </a:stretch>
        </p:blipFill>
        <p:spPr/>
      </p:pic>
    </p:spTree>
    <p:extLst>
      <p:ext uri="{BB962C8B-B14F-4D97-AF65-F5344CB8AC3E}">
        <p14:creationId xmlns:p14="http://schemas.microsoft.com/office/powerpoint/2010/main" val="1910495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oughnut, donut, food, close&#10;&#10;Description automatically generated">
            <a:extLst>
              <a:ext uri="{FF2B5EF4-FFF2-40B4-BE49-F238E27FC236}">
                <a16:creationId xmlns:a16="http://schemas.microsoft.com/office/drawing/2014/main" xmlns="" id="{29F99738-BEBA-4828-86F6-0CDDD9EBB523}"/>
              </a:ext>
            </a:extLst>
          </p:cNvPr>
          <p:cNvPicPr>
            <a:picLocks noGrp="1" noChangeAspect="1"/>
          </p:cNvPicPr>
          <p:nvPr>
            <p:ph type="pic" sz="quarter" idx="10"/>
          </p:nvPr>
        </p:nvPicPr>
        <p:blipFill>
          <a:blip r:embed="rId2"/>
          <a:srcRect l="33329" r="33329"/>
          <a:stretch>
            <a:fillRect/>
          </a:stretch>
        </p:blipFill>
        <p:spPr/>
      </p:pic>
      <p:sp>
        <p:nvSpPr>
          <p:cNvPr id="6" name="Text Placeholder 5">
            <a:extLst>
              <a:ext uri="{FF2B5EF4-FFF2-40B4-BE49-F238E27FC236}">
                <a16:creationId xmlns:a16="http://schemas.microsoft.com/office/drawing/2014/main" xmlns="" id="{0EE0F0B0-897F-4662-A10D-D3377FE9ADC0}"/>
              </a:ext>
            </a:extLst>
          </p:cNvPr>
          <p:cNvSpPr>
            <a:spLocks noGrp="1"/>
          </p:cNvSpPr>
          <p:nvPr>
            <p:ph type="body" sz="quarter" idx="14"/>
          </p:nvPr>
        </p:nvSpPr>
        <p:spPr>
          <a:xfrm>
            <a:off x="341194" y="1719618"/>
            <a:ext cx="8707272" cy="3453436"/>
          </a:xfrm>
        </p:spPr>
        <p:txBody>
          <a:bodyPr/>
          <a:lstStyle/>
          <a:p>
            <a:r>
              <a:rPr lang="ro-RO" dirty="0" smtClean="0">
                <a:solidFill>
                  <a:srgbClr val="000000"/>
                </a:solidFill>
                <a:latin typeface="Scala"/>
              </a:rPr>
              <a:t>Exemplele </a:t>
            </a:r>
            <a:r>
              <a:rPr lang="ro-RO" dirty="0">
                <a:solidFill>
                  <a:srgbClr val="000000"/>
                </a:solidFill>
                <a:latin typeface="Scala"/>
              </a:rPr>
              <a:t>prezentate în secțiunile următoare îți vor arăta de unde poți accesa diferite </a:t>
            </a:r>
            <a:r>
              <a:rPr lang="ro-RO" b="1" dirty="0">
                <a:solidFill>
                  <a:srgbClr val="000000"/>
                </a:solidFill>
                <a:latin typeface="Scala"/>
              </a:rPr>
              <a:t>spații fizice și digitale care permit creativitate și inovație.</a:t>
            </a:r>
            <a:endParaRPr lang="en-US" b="1" dirty="0">
              <a:solidFill>
                <a:srgbClr val="000000"/>
              </a:solidFill>
              <a:latin typeface="Scala"/>
            </a:endParaRPr>
          </a:p>
          <a:p>
            <a:r>
              <a:rPr lang="ro-RO" dirty="0">
                <a:solidFill>
                  <a:srgbClr val="000000"/>
                </a:solidFill>
                <a:latin typeface="Scala"/>
              </a:rPr>
              <a:t>Imaginează-ți că te afli într-un mediu cu </a:t>
            </a:r>
            <a:r>
              <a:rPr lang="ro-RO" b="1" dirty="0">
                <a:solidFill>
                  <a:srgbClr val="000000"/>
                </a:solidFill>
                <a:latin typeface="Scala"/>
              </a:rPr>
              <a:t>oameni similari din același domeniu, cu idei la fel de grozave</a:t>
            </a:r>
            <a:r>
              <a:rPr lang="ro-RO" dirty="0">
                <a:solidFill>
                  <a:srgbClr val="000000"/>
                </a:solidFill>
                <a:latin typeface="Scala"/>
              </a:rPr>
              <a:t>, poate fi personal sau online și lucrând împreună la unele dintre cele mai bune idei de inovare socială digitală de până acum ...</a:t>
            </a:r>
            <a:endParaRPr lang="en-US" dirty="0">
              <a:solidFill>
                <a:srgbClr val="000000"/>
              </a:solidFill>
              <a:latin typeface="Scala"/>
            </a:endParaRPr>
          </a:p>
          <a:p>
            <a:r>
              <a:rPr lang="ro-RO" dirty="0">
                <a:solidFill>
                  <a:srgbClr val="000000"/>
                </a:solidFill>
                <a:latin typeface="Scala"/>
              </a:rPr>
              <a:t>Aceste spații vin în toate formele și dimensiunile de la </a:t>
            </a:r>
            <a:r>
              <a:rPr lang="ro-RO" b="1" dirty="0">
                <a:solidFill>
                  <a:srgbClr val="000000"/>
                </a:solidFill>
                <a:latin typeface="Scala"/>
              </a:rPr>
              <a:t>Incubatoare, Acceleratoare, Programe, Living Labs, Makerspaces </a:t>
            </a:r>
            <a:r>
              <a:rPr lang="ro-RO" dirty="0">
                <a:solidFill>
                  <a:srgbClr val="000000"/>
                </a:solidFill>
                <a:latin typeface="Scala"/>
              </a:rPr>
              <a:t>.... toate îmbogățite cu învățare, sprijin și înțelegere a modului în care locurile, oamenii și inovația pot interacționa pentru a deveni o realitate într-un mod accesibil...</a:t>
            </a:r>
            <a:endParaRPr lang="en-US" dirty="0">
              <a:solidFill>
                <a:srgbClr val="000000"/>
              </a:solidFill>
              <a:latin typeface="Scala"/>
            </a:endParaRPr>
          </a:p>
          <a:p>
            <a:endParaRPr lang="en-IE" dirty="0"/>
          </a:p>
        </p:txBody>
      </p:sp>
      <p:sp>
        <p:nvSpPr>
          <p:cNvPr id="7" name="Text Placeholder 6">
            <a:extLst>
              <a:ext uri="{FF2B5EF4-FFF2-40B4-BE49-F238E27FC236}">
                <a16:creationId xmlns:a16="http://schemas.microsoft.com/office/drawing/2014/main" xmlns="" id="{02142859-30C2-4D9E-8A28-42859E3C2CB0}"/>
              </a:ext>
            </a:extLst>
          </p:cNvPr>
          <p:cNvSpPr>
            <a:spLocks noGrp="1"/>
          </p:cNvSpPr>
          <p:nvPr>
            <p:ph type="body" sz="quarter" idx="15"/>
          </p:nvPr>
        </p:nvSpPr>
        <p:spPr>
          <a:xfrm>
            <a:off x="482458" y="397452"/>
            <a:ext cx="11612971" cy="1226632"/>
          </a:xfrm>
        </p:spPr>
        <p:txBody>
          <a:bodyPr>
            <a:noAutofit/>
          </a:bodyPr>
          <a:lstStyle/>
          <a:p>
            <a:pPr>
              <a:spcBef>
                <a:spcPts val="0"/>
              </a:spcBef>
            </a:pPr>
            <a:r>
              <a:rPr lang="ro-RO" sz="4000" b="1" dirty="0" smtClean="0"/>
              <a:t>Puterea</a:t>
            </a:r>
            <a:r>
              <a:rPr lang="en-IE" sz="4000" b="1" dirty="0" smtClean="0"/>
              <a:t> </a:t>
            </a:r>
            <a:r>
              <a:rPr lang="en-IE" sz="4000" b="1" dirty="0"/>
              <a:t>De A Face Parte </a:t>
            </a:r>
            <a:r>
              <a:rPr lang="ro-RO" sz="4000" b="1" dirty="0" smtClean="0"/>
              <a:t>Dintr-</a:t>
            </a:r>
            <a:r>
              <a:rPr lang="en-US" sz="4000" b="1" dirty="0" smtClean="0"/>
              <a:t>u</a:t>
            </a:r>
            <a:r>
              <a:rPr lang="ro-RO" sz="4000" b="1" dirty="0" smtClean="0"/>
              <a:t>n </a:t>
            </a:r>
          </a:p>
          <a:p>
            <a:pPr>
              <a:spcBef>
                <a:spcPts val="0"/>
              </a:spcBef>
            </a:pPr>
            <a:r>
              <a:rPr lang="ro-RO" sz="4000" b="1" dirty="0" smtClean="0"/>
              <a:t>Spațiu Pentru Inovație</a:t>
            </a:r>
            <a:endParaRPr lang="ro-RO" sz="4000" b="1" dirty="0"/>
          </a:p>
        </p:txBody>
      </p:sp>
    </p:spTree>
    <p:extLst>
      <p:ext uri="{BB962C8B-B14F-4D97-AF65-F5344CB8AC3E}">
        <p14:creationId xmlns:p14="http://schemas.microsoft.com/office/powerpoint/2010/main" val="882690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oughnut, donut, food, close&#10;&#10;Description automatically generated">
            <a:extLst>
              <a:ext uri="{FF2B5EF4-FFF2-40B4-BE49-F238E27FC236}">
                <a16:creationId xmlns:a16="http://schemas.microsoft.com/office/drawing/2014/main" xmlns="" id="{29F99738-BEBA-4828-86F6-0CDDD9EBB523}"/>
              </a:ext>
            </a:extLst>
          </p:cNvPr>
          <p:cNvPicPr>
            <a:picLocks noGrp="1" noChangeAspect="1"/>
          </p:cNvPicPr>
          <p:nvPr>
            <p:ph type="pic" sz="quarter" idx="10"/>
          </p:nvPr>
        </p:nvPicPr>
        <p:blipFill>
          <a:blip r:embed="rId2"/>
          <a:srcRect l="33329" r="33329"/>
          <a:stretch>
            <a:fillRect/>
          </a:stretch>
        </p:blipFill>
        <p:spPr/>
      </p:pic>
      <p:sp>
        <p:nvSpPr>
          <p:cNvPr id="6" name="Text Placeholder 5">
            <a:extLst>
              <a:ext uri="{FF2B5EF4-FFF2-40B4-BE49-F238E27FC236}">
                <a16:creationId xmlns:a16="http://schemas.microsoft.com/office/drawing/2014/main" xmlns="" id="{0EE0F0B0-897F-4662-A10D-D3377FE9ADC0}"/>
              </a:ext>
            </a:extLst>
          </p:cNvPr>
          <p:cNvSpPr>
            <a:spLocks noGrp="1"/>
          </p:cNvSpPr>
          <p:nvPr>
            <p:ph type="body" sz="quarter" idx="14"/>
          </p:nvPr>
        </p:nvSpPr>
        <p:spPr>
          <a:xfrm>
            <a:off x="132348" y="1750196"/>
            <a:ext cx="8783052" cy="3371899"/>
          </a:xfrm>
        </p:spPr>
        <p:txBody>
          <a:bodyPr/>
          <a:lstStyle/>
          <a:p>
            <a:r>
              <a:rPr lang="ro-RO" dirty="0" smtClean="0">
                <a:solidFill>
                  <a:srgbClr val="000000"/>
                </a:solidFill>
                <a:latin typeface="Scala"/>
              </a:rPr>
              <a:t>Toate spațiile și suporturile din acest modul se concentrează pe formarea unei colaborări care să permită grupurilor de tineri, părți interesate și investitori să cultive conexiuni între comunități și organizații și să consolideze un sistem întreg, concentrându-se doar pe potențialul participanților de a împărtăși informații și de a învăța de la unul pe altul</a:t>
            </a:r>
            <a:r>
              <a:rPr lang="en-IE" dirty="0" smtClean="0">
                <a:solidFill>
                  <a:srgbClr val="000000"/>
                </a:solidFill>
                <a:latin typeface="Scala"/>
              </a:rPr>
              <a:t>. </a:t>
            </a:r>
            <a:endParaRPr lang="en-IE" dirty="0">
              <a:solidFill>
                <a:srgbClr val="000000"/>
              </a:solidFill>
              <a:latin typeface="Scala"/>
            </a:endParaRPr>
          </a:p>
          <a:p>
            <a:r>
              <a:rPr lang="ro-RO" dirty="0" smtClean="0">
                <a:solidFill>
                  <a:srgbClr val="000000"/>
                </a:solidFill>
                <a:latin typeface="Scala"/>
              </a:rPr>
              <a:t>Așteptați-vă să </a:t>
            </a:r>
            <a:r>
              <a:rPr lang="ro-RO" b="1" dirty="0" smtClean="0">
                <a:solidFill>
                  <a:srgbClr val="000000"/>
                </a:solidFill>
                <a:latin typeface="Scala"/>
              </a:rPr>
              <a:t>formați conexiuni mai profunde </a:t>
            </a:r>
            <a:r>
              <a:rPr lang="ro-RO" dirty="0" smtClean="0">
                <a:solidFill>
                  <a:srgbClr val="000000"/>
                </a:solidFill>
                <a:latin typeface="Scala"/>
              </a:rPr>
              <a:t>și să obțineți un </a:t>
            </a:r>
            <a:r>
              <a:rPr lang="ro-RO" b="1" dirty="0" smtClean="0">
                <a:solidFill>
                  <a:srgbClr val="000000"/>
                </a:solidFill>
                <a:latin typeface="Scala"/>
              </a:rPr>
              <a:t>rezultat comun de învățare.</a:t>
            </a:r>
            <a:r>
              <a:rPr lang="ro-RO" dirty="0" smtClean="0">
                <a:solidFill>
                  <a:srgbClr val="000000"/>
                </a:solidFill>
                <a:latin typeface="Scala"/>
              </a:rPr>
              <a:t> Pentru a vă dezvolta afacerea, vă vor oferi o </a:t>
            </a:r>
            <a:r>
              <a:rPr lang="ro-RO" b="1" dirty="0" smtClean="0">
                <a:solidFill>
                  <a:srgbClr val="000000"/>
                </a:solidFill>
                <a:latin typeface="Scala"/>
              </a:rPr>
              <a:t>rețea dedicată de asistență coordonată </a:t>
            </a:r>
            <a:r>
              <a:rPr lang="ro-RO" dirty="0" smtClean="0">
                <a:solidFill>
                  <a:srgbClr val="000000"/>
                </a:solidFill>
                <a:latin typeface="Scala"/>
              </a:rPr>
              <a:t>și </a:t>
            </a:r>
            <a:r>
              <a:rPr lang="ro-RO" b="1" dirty="0" smtClean="0">
                <a:solidFill>
                  <a:srgbClr val="000000"/>
                </a:solidFill>
                <a:latin typeface="Scala"/>
              </a:rPr>
              <a:t>acces la rețele specifice</a:t>
            </a:r>
            <a:r>
              <a:rPr lang="ro-RO" dirty="0" smtClean="0">
                <a:solidFill>
                  <a:srgbClr val="000000"/>
                </a:solidFill>
                <a:latin typeface="Scala"/>
              </a:rPr>
              <a:t> la care trebuie să vă conectați, care să se potrivească afacerilor voastre. Veți avea acces la o bogăție de expertiză și informații, veți învăța procese, modalități de a face afaceri care se potrivesc ideii voastre YDSI.</a:t>
            </a:r>
            <a:endParaRPr lang="ro-RO" dirty="0"/>
          </a:p>
        </p:txBody>
      </p:sp>
      <p:sp>
        <p:nvSpPr>
          <p:cNvPr id="8" name="Text Placeholder 6">
            <a:extLst>
              <a:ext uri="{FF2B5EF4-FFF2-40B4-BE49-F238E27FC236}">
                <a16:creationId xmlns:a16="http://schemas.microsoft.com/office/drawing/2014/main" xmlns="" id="{E5031927-4257-473A-B0FF-3566E5C31E3E}"/>
              </a:ext>
            </a:extLst>
          </p:cNvPr>
          <p:cNvSpPr txBox="1">
            <a:spLocks/>
          </p:cNvSpPr>
          <p:nvPr/>
        </p:nvSpPr>
        <p:spPr>
          <a:xfrm>
            <a:off x="482458" y="348108"/>
            <a:ext cx="11612971" cy="11077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sz="4000" b="1" dirty="0" err="1"/>
              <a:t>Puterea</a:t>
            </a:r>
            <a:r>
              <a:rPr lang="en-IE" sz="4000" b="1" dirty="0"/>
              <a:t> De A Face Parte </a:t>
            </a:r>
            <a:r>
              <a:rPr lang="ro-RO" sz="4000" b="1" dirty="0" smtClean="0"/>
              <a:t>Dintr-un </a:t>
            </a:r>
          </a:p>
          <a:p>
            <a:pPr>
              <a:spcBef>
                <a:spcPts val="0"/>
              </a:spcBef>
            </a:pPr>
            <a:r>
              <a:rPr lang="ro-RO" sz="4000" b="1" dirty="0" smtClean="0"/>
              <a:t>Spațiu Pentru Inovație</a:t>
            </a:r>
            <a:endParaRPr lang="ro-RO" sz="4000" b="1" dirty="0"/>
          </a:p>
        </p:txBody>
      </p:sp>
    </p:spTree>
    <p:extLst>
      <p:ext uri="{BB962C8B-B14F-4D97-AF65-F5344CB8AC3E}">
        <p14:creationId xmlns:p14="http://schemas.microsoft.com/office/powerpoint/2010/main" val="2373248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89AADDB0-4DA4-4AC0-A71E-F5E49C725811}"/>
              </a:ext>
            </a:extLst>
          </p:cNvPr>
          <p:cNvSpPr>
            <a:spLocks noGrp="1"/>
          </p:cNvSpPr>
          <p:nvPr>
            <p:ph type="body" sz="quarter" idx="14"/>
          </p:nvPr>
        </p:nvSpPr>
        <p:spPr>
          <a:xfrm>
            <a:off x="350875" y="907623"/>
            <a:ext cx="7251404" cy="4158567"/>
          </a:xfrm>
        </p:spPr>
        <p:txBody>
          <a:bodyPr/>
          <a:lstStyle/>
          <a:p>
            <a:r>
              <a:rPr lang="ro-RO" b="0" i="0" dirty="0" smtClean="0">
                <a:solidFill>
                  <a:srgbClr val="231F20"/>
                </a:solidFill>
                <a:effectLst/>
              </a:rPr>
              <a:t>Incubatoarele pot fi definite ca:</a:t>
            </a:r>
            <a:r>
              <a:rPr lang="ro-RO" i="1" dirty="0" smtClean="0">
                <a:solidFill>
                  <a:srgbClr val="6D3A93"/>
                </a:solidFill>
              </a:rPr>
              <a:t> „... un spațiu comun de birouri care încearcă să ofere &lt;&lt;incubaților&gt;&gt;un sistem strategic de intervenție cu valoare adăugată de monitorizare și asistență în afaceri.”</a:t>
            </a:r>
            <a:endParaRPr lang="ro-RO" i="1" dirty="0" smtClean="0">
              <a:solidFill>
                <a:srgbClr val="6D3A93"/>
              </a:solidFill>
              <a:effectLst/>
            </a:endParaRPr>
          </a:p>
          <a:p>
            <a:r>
              <a:rPr lang="ro-RO" b="1" dirty="0" smtClean="0">
                <a:solidFill>
                  <a:srgbClr val="231F20"/>
                </a:solidFill>
              </a:rPr>
              <a:t>Peste 60% dintre chiriașii incubatorilor spun că incubatorul este esențial pentru performanța afacerii!</a:t>
            </a:r>
            <a:r>
              <a:rPr lang="ro-RO" b="1" i="0" dirty="0" smtClean="0">
                <a:solidFill>
                  <a:srgbClr val="231F20"/>
                </a:solidFill>
                <a:effectLst/>
              </a:rPr>
              <a:t> </a:t>
            </a:r>
            <a:endParaRPr lang="ro-RO" sz="1000" b="1" i="0" dirty="0" smtClean="0">
              <a:solidFill>
                <a:srgbClr val="231F20"/>
              </a:solidFill>
              <a:effectLst/>
            </a:endParaRPr>
          </a:p>
          <a:p>
            <a:pPr>
              <a:lnSpc>
                <a:spcPct val="100000"/>
              </a:lnSpc>
              <a:spcBef>
                <a:spcPts val="0"/>
              </a:spcBef>
            </a:pPr>
            <a:endParaRPr lang="ro-RO" dirty="0" smtClean="0">
              <a:solidFill>
                <a:srgbClr val="231F20"/>
              </a:solidFill>
            </a:endParaRPr>
          </a:p>
          <a:p>
            <a:pPr>
              <a:lnSpc>
                <a:spcPct val="100000"/>
              </a:lnSpc>
              <a:spcBef>
                <a:spcPts val="0"/>
              </a:spcBef>
            </a:pPr>
            <a:r>
              <a:rPr lang="ro-RO" dirty="0" smtClean="0">
                <a:solidFill>
                  <a:srgbClr val="231F20"/>
                </a:solidFill>
              </a:rPr>
              <a:t>Incubația sau incubatoarele pot avea un impact pozitiv asupra dezvoltării unei afaceri și pot oferi start-up-urilor „sprijin pentru viață”. Acestea oferă </a:t>
            </a:r>
            <a:r>
              <a:rPr lang="ro-RO" b="1" dirty="0" smtClean="0">
                <a:solidFill>
                  <a:srgbClr val="231F20"/>
                </a:solidFill>
              </a:rPr>
              <a:t>credibilitate</a:t>
            </a:r>
            <a:r>
              <a:rPr lang="ro-RO" dirty="0" smtClean="0">
                <a:solidFill>
                  <a:srgbClr val="231F20"/>
                </a:solidFill>
              </a:rPr>
              <a:t> noilor companii prin: </a:t>
            </a:r>
          </a:p>
          <a:p>
            <a:pPr marL="342900" indent="-342900">
              <a:lnSpc>
                <a:spcPct val="100000"/>
              </a:lnSpc>
              <a:spcBef>
                <a:spcPts val="0"/>
              </a:spcBef>
              <a:buFont typeface="Arial" panose="020B0604020202020204" pitchFamily="34" charset="0"/>
              <a:buChar char="•"/>
            </a:pPr>
            <a:r>
              <a:rPr lang="ro-RO" dirty="0" smtClean="0">
                <a:solidFill>
                  <a:srgbClr val="231F20"/>
                </a:solidFill>
              </a:rPr>
              <a:t>Acces la facilitățile profesionale</a:t>
            </a:r>
            <a:endParaRPr lang="en-IE" b="0" i="0" dirty="0">
              <a:solidFill>
                <a:srgbClr val="231F20"/>
              </a:solidFill>
              <a:effectLst/>
            </a:endParaRPr>
          </a:p>
          <a:p>
            <a:pPr marL="342900" indent="-342900" algn="l">
              <a:lnSpc>
                <a:spcPct val="100000"/>
              </a:lnSpc>
              <a:spcBef>
                <a:spcPts val="0"/>
              </a:spcBef>
              <a:buFont typeface="Arial" panose="020B0604020202020204" pitchFamily="34" charset="0"/>
              <a:buChar char="•"/>
            </a:pPr>
            <a:r>
              <a:rPr lang="ro-RO" dirty="0" smtClean="0">
                <a:solidFill>
                  <a:srgbClr val="231F20"/>
                </a:solidFill>
              </a:rPr>
              <a:t>Acces la resurse și talent </a:t>
            </a:r>
            <a:r>
              <a:rPr lang="en-IE" b="0" i="0" dirty="0" smtClean="0">
                <a:solidFill>
                  <a:srgbClr val="231F20"/>
                </a:solidFill>
                <a:effectLst/>
              </a:rPr>
              <a:t>– </a:t>
            </a:r>
            <a:r>
              <a:rPr lang="ro-RO" b="0" i="0" dirty="0" smtClean="0">
                <a:solidFill>
                  <a:srgbClr val="231F20"/>
                </a:solidFill>
                <a:effectLst/>
              </a:rPr>
              <a:t>suport legal</a:t>
            </a:r>
            <a:r>
              <a:rPr lang="en-IE" b="0" i="0" dirty="0" smtClean="0">
                <a:solidFill>
                  <a:srgbClr val="231F20"/>
                </a:solidFill>
                <a:effectLst/>
              </a:rPr>
              <a:t>, </a:t>
            </a:r>
            <a:r>
              <a:rPr lang="ro-RO" b="0" i="0" dirty="0" smtClean="0">
                <a:solidFill>
                  <a:srgbClr val="231F20"/>
                </a:solidFill>
                <a:effectLst/>
              </a:rPr>
              <a:t>spre</a:t>
            </a:r>
            <a:r>
              <a:rPr lang="en-IE" b="0" i="0" dirty="0" smtClean="0">
                <a:solidFill>
                  <a:srgbClr val="231F20"/>
                </a:solidFill>
                <a:effectLst/>
              </a:rPr>
              <a:t> ex</a:t>
            </a:r>
            <a:r>
              <a:rPr lang="ro-RO" b="0" i="0" dirty="0" smtClean="0">
                <a:solidFill>
                  <a:srgbClr val="231F20"/>
                </a:solidFill>
                <a:effectLst/>
              </a:rPr>
              <a:t>emplu</a:t>
            </a:r>
            <a:r>
              <a:rPr lang="en-IE" b="0" i="0" dirty="0" smtClean="0">
                <a:solidFill>
                  <a:srgbClr val="231F20"/>
                </a:solidFill>
                <a:effectLst/>
              </a:rPr>
              <a:t>.</a:t>
            </a:r>
            <a:r>
              <a:rPr lang="en-IE" b="0" i="0" dirty="0">
                <a:solidFill>
                  <a:srgbClr val="231F20"/>
                </a:solidFill>
                <a:effectLst/>
              </a:rPr>
              <a:t> </a:t>
            </a:r>
          </a:p>
          <a:p>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7E8C954E-1B9D-4449-866A-F805484C0E69}"/>
              </a:ext>
            </a:extLst>
          </p:cNvPr>
          <p:cNvSpPr>
            <a:spLocks noGrp="1"/>
          </p:cNvSpPr>
          <p:nvPr>
            <p:ph type="body" sz="quarter" idx="15"/>
          </p:nvPr>
        </p:nvSpPr>
        <p:spPr>
          <a:xfrm>
            <a:off x="0" y="0"/>
            <a:ext cx="5540721" cy="697353"/>
          </a:xfrm>
          <a:solidFill>
            <a:srgbClr val="FDA81F"/>
          </a:solidFill>
        </p:spPr>
        <p:txBody>
          <a:bodyPr>
            <a:noAutofit/>
          </a:bodyPr>
          <a:lstStyle/>
          <a:p>
            <a:r>
              <a:rPr lang="en-IE" b="1" dirty="0" smtClean="0">
                <a:solidFill>
                  <a:schemeClr val="tx1">
                    <a:lumMod val="75000"/>
                    <a:lumOff val="25000"/>
                  </a:schemeClr>
                </a:solidFill>
              </a:rPr>
              <a:t>Ce </a:t>
            </a:r>
            <a:r>
              <a:rPr lang="en-IE" b="1" dirty="0" err="1" smtClean="0">
                <a:solidFill>
                  <a:schemeClr val="tx1">
                    <a:lumMod val="75000"/>
                    <a:lumOff val="25000"/>
                  </a:schemeClr>
                </a:solidFill>
              </a:rPr>
              <a:t>sunt</a:t>
            </a:r>
            <a:r>
              <a:rPr lang="en-IE" b="1" dirty="0" smtClean="0">
                <a:solidFill>
                  <a:schemeClr val="tx1">
                    <a:lumMod val="75000"/>
                    <a:lumOff val="25000"/>
                  </a:schemeClr>
                </a:solidFill>
              </a:rPr>
              <a:t> </a:t>
            </a:r>
            <a:r>
              <a:rPr lang="en-IE" b="1" dirty="0" err="1" smtClean="0">
                <a:solidFill>
                  <a:schemeClr val="tx1">
                    <a:lumMod val="75000"/>
                    <a:lumOff val="25000"/>
                  </a:schemeClr>
                </a:solidFill>
              </a:rPr>
              <a:t>Incubatoarele</a:t>
            </a:r>
            <a:r>
              <a:rPr lang="en-IE" b="1" dirty="0" smtClean="0">
                <a:solidFill>
                  <a:schemeClr val="tx1">
                    <a:lumMod val="75000"/>
                    <a:lumOff val="25000"/>
                  </a:schemeClr>
                </a:solidFill>
              </a:rPr>
              <a:t>?</a:t>
            </a:r>
            <a:endParaRPr lang="en-IE" b="1" dirty="0">
              <a:solidFill>
                <a:schemeClr val="tx1">
                  <a:lumMod val="75000"/>
                  <a:lumOff val="25000"/>
                </a:schemeClr>
              </a:solidFill>
            </a:endParaRPr>
          </a:p>
        </p:txBody>
      </p:sp>
      <p:pic>
        <p:nvPicPr>
          <p:cNvPr id="10" name="Picture Placeholder 9" descr="A picture containing text&#10;&#10;Description automatically generated">
            <a:extLst>
              <a:ext uri="{FF2B5EF4-FFF2-40B4-BE49-F238E27FC236}">
                <a16:creationId xmlns:a16="http://schemas.microsoft.com/office/drawing/2014/main" xmlns="" id="{4F1CD75F-DC98-459B-AA27-36968AC80F09}"/>
              </a:ext>
            </a:extLst>
          </p:cNvPr>
          <p:cNvPicPr>
            <a:picLocks noGrp="1" noChangeAspect="1"/>
          </p:cNvPicPr>
          <p:nvPr>
            <p:ph type="pic" sz="quarter" idx="10"/>
          </p:nvPr>
        </p:nvPicPr>
        <p:blipFill>
          <a:blip r:embed="rId2"/>
          <a:srcRect l="6462" r="6462"/>
          <a:stretch>
            <a:fillRect/>
          </a:stretch>
        </p:blipFill>
        <p:spPr/>
      </p:pic>
    </p:spTree>
    <p:extLst>
      <p:ext uri="{BB962C8B-B14F-4D97-AF65-F5344CB8AC3E}">
        <p14:creationId xmlns:p14="http://schemas.microsoft.com/office/powerpoint/2010/main" val="390376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10;&#10;Description automatically generated">
            <a:extLst>
              <a:ext uri="{FF2B5EF4-FFF2-40B4-BE49-F238E27FC236}">
                <a16:creationId xmlns:a16="http://schemas.microsoft.com/office/drawing/2014/main" xmlns="" id="{347BBE69-0663-4957-89D2-81AAB69A944E}"/>
              </a:ext>
            </a:extLst>
          </p:cNvPr>
          <p:cNvPicPr>
            <a:picLocks noGrp="1" noChangeAspect="1"/>
          </p:cNvPicPr>
          <p:nvPr>
            <p:ph type="pic" sz="quarter" idx="10"/>
          </p:nvPr>
        </p:nvPicPr>
        <p:blipFill>
          <a:blip r:embed="rId2"/>
          <a:srcRect l="6462" r="6462"/>
          <a:stretch>
            <a:fillRect/>
          </a:stretch>
        </p:blipFill>
        <p:spPr/>
      </p:pic>
      <p:sp>
        <p:nvSpPr>
          <p:cNvPr id="6" name="Text Placeholder 5">
            <a:extLst>
              <a:ext uri="{FF2B5EF4-FFF2-40B4-BE49-F238E27FC236}">
                <a16:creationId xmlns:a16="http://schemas.microsoft.com/office/drawing/2014/main" xmlns="" id="{49EBD382-1B1E-4FE1-A2A0-C9307F4B23E4}"/>
              </a:ext>
            </a:extLst>
          </p:cNvPr>
          <p:cNvSpPr>
            <a:spLocks noGrp="1"/>
          </p:cNvSpPr>
          <p:nvPr>
            <p:ph type="body" sz="quarter" idx="14"/>
          </p:nvPr>
        </p:nvSpPr>
        <p:spPr>
          <a:xfrm>
            <a:off x="336884" y="864556"/>
            <a:ext cx="7363327" cy="4158567"/>
          </a:xfrm>
        </p:spPr>
        <p:txBody>
          <a:bodyPr/>
          <a:lstStyle/>
          <a:p>
            <a:pPr marL="457200" indent="-457200">
              <a:buFont typeface="+mj-lt"/>
              <a:buAutoNum type="arabicPeriod"/>
            </a:pPr>
            <a:r>
              <a:rPr lang="ro-RO" dirty="0" smtClean="0">
                <a:solidFill>
                  <a:schemeClr val="tx1">
                    <a:lumMod val="85000"/>
                    <a:lumOff val="15000"/>
                  </a:schemeClr>
                </a:solidFill>
              </a:rPr>
              <a:t>Mediu de susținere și învățare - marketing, elaborarea P</a:t>
            </a:r>
            <a:r>
              <a:rPr lang="en-IE" dirty="0" smtClean="0">
                <a:solidFill>
                  <a:schemeClr val="tx1">
                    <a:lumMod val="85000"/>
                    <a:lumOff val="15000"/>
                  </a:schemeClr>
                </a:solidFill>
              </a:rPr>
              <a:t>l</a:t>
            </a:r>
            <a:r>
              <a:rPr lang="ro-RO" dirty="0" smtClean="0">
                <a:solidFill>
                  <a:schemeClr val="tx1">
                    <a:lumMod val="85000"/>
                    <a:lumOff val="15000"/>
                  </a:schemeClr>
                </a:solidFill>
              </a:rPr>
              <a:t>anului de</a:t>
            </a:r>
            <a:r>
              <a:rPr lang="en-IE" dirty="0" smtClean="0">
                <a:solidFill>
                  <a:schemeClr val="tx1">
                    <a:lumMod val="85000"/>
                    <a:lumOff val="15000"/>
                  </a:schemeClr>
                </a:solidFill>
              </a:rPr>
              <a:t> </a:t>
            </a:r>
            <a:r>
              <a:rPr lang="ro-RO" dirty="0" smtClean="0">
                <a:solidFill>
                  <a:schemeClr val="tx1">
                    <a:lumMod val="85000"/>
                    <a:lumOff val="15000"/>
                  </a:schemeClr>
                </a:solidFill>
              </a:rPr>
              <a:t>Afaceri, IT, reglementări guvernamentale...;</a:t>
            </a:r>
          </a:p>
          <a:p>
            <a:pPr marL="457200" indent="-457200">
              <a:buFont typeface="+mj-lt"/>
              <a:buAutoNum type="arabicPeriod"/>
            </a:pPr>
            <a:r>
              <a:rPr lang="ro-RO" dirty="0" smtClean="0">
                <a:solidFill>
                  <a:schemeClr val="tx1">
                    <a:lumMod val="85000"/>
                    <a:lumOff val="15000"/>
                  </a:schemeClr>
                </a:solidFill>
              </a:rPr>
              <a:t>S</a:t>
            </a:r>
            <a:r>
              <a:rPr lang="it-IT" dirty="0" smtClean="0">
                <a:solidFill>
                  <a:schemeClr val="tx1">
                    <a:lumMod val="85000"/>
                    <a:lumOff val="15000"/>
                  </a:schemeClr>
                </a:solidFill>
              </a:rPr>
              <a:t>pațiu </a:t>
            </a:r>
            <a:r>
              <a:rPr lang="it-IT" dirty="0">
                <a:solidFill>
                  <a:schemeClr val="tx1">
                    <a:lumMod val="85000"/>
                    <a:lumOff val="15000"/>
                  </a:schemeClr>
                </a:solidFill>
              </a:rPr>
              <a:t>pentru integrare și învățare prin ateliere și programe, de ex. </a:t>
            </a:r>
            <a:r>
              <a:rPr lang="it-IT" dirty="0" smtClean="0">
                <a:solidFill>
                  <a:schemeClr val="tx1">
                    <a:lumMod val="85000"/>
                    <a:lumOff val="15000"/>
                  </a:schemeClr>
                </a:solidFill>
              </a:rPr>
              <a:t>C&amp;D</a:t>
            </a:r>
            <a:r>
              <a:rPr lang="ro-RO" dirty="0" smtClean="0">
                <a:solidFill>
                  <a:schemeClr val="tx1">
                    <a:lumMod val="85000"/>
                    <a:lumOff val="15000"/>
                  </a:schemeClr>
                </a:solidFill>
              </a:rPr>
              <a:t>;</a:t>
            </a:r>
          </a:p>
          <a:p>
            <a:pPr marL="457200" indent="-457200">
              <a:buFont typeface="+mj-lt"/>
              <a:buAutoNum type="arabicPeriod"/>
            </a:pPr>
            <a:r>
              <a:rPr lang="ro-RO" dirty="0">
                <a:solidFill>
                  <a:schemeClr val="tx1">
                    <a:lumMod val="85000"/>
                    <a:lumOff val="15000"/>
                  </a:schemeClr>
                </a:solidFill>
              </a:rPr>
              <a:t>Creează oportunități pentru transferul de </a:t>
            </a:r>
            <a:r>
              <a:rPr lang="ro-RO" dirty="0" smtClean="0">
                <a:solidFill>
                  <a:schemeClr val="tx1">
                    <a:lumMod val="85000"/>
                    <a:lumOff val="15000"/>
                  </a:schemeClr>
                </a:solidFill>
              </a:rPr>
              <a:t>tehnologie;</a:t>
            </a:r>
            <a:endParaRPr lang="en-IE" dirty="0" smtClean="0">
              <a:solidFill>
                <a:schemeClr val="tx1">
                  <a:lumMod val="85000"/>
                  <a:lumOff val="15000"/>
                </a:schemeClr>
              </a:solidFill>
            </a:endParaRPr>
          </a:p>
          <a:p>
            <a:pPr marL="457200" indent="-457200">
              <a:buFont typeface="+mj-lt"/>
              <a:buAutoNum type="arabicPeriod"/>
            </a:pPr>
            <a:r>
              <a:rPr lang="ro-RO" dirty="0" smtClean="0">
                <a:solidFill>
                  <a:schemeClr val="tx1">
                    <a:lumMod val="85000"/>
                    <a:lumOff val="15000"/>
                  </a:schemeClr>
                </a:solidFill>
              </a:rPr>
              <a:t>Creează </a:t>
            </a:r>
            <a:r>
              <a:rPr lang="it-IT" dirty="0" smtClean="0">
                <a:solidFill>
                  <a:schemeClr val="tx1">
                    <a:lumMod val="85000"/>
                    <a:lumOff val="15000"/>
                  </a:schemeClr>
                </a:solidFill>
              </a:rPr>
              <a:t>asocier</a:t>
            </a:r>
            <a:r>
              <a:rPr lang="ro-RO" dirty="0" smtClean="0">
                <a:solidFill>
                  <a:schemeClr val="tx1">
                    <a:lumMod val="85000"/>
                    <a:lumOff val="15000"/>
                  </a:schemeClr>
                </a:solidFill>
              </a:rPr>
              <a:t>i</a:t>
            </a:r>
            <a:r>
              <a:rPr lang="it-IT" dirty="0" smtClean="0">
                <a:solidFill>
                  <a:schemeClr val="tx1">
                    <a:lumMod val="85000"/>
                    <a:lumOff val="15000"/>
                  </a:schemeClr>
                </a:solidFill>
              </a:rPr>
              <a:t> </a:t>
            </a:r>
            <a:r>
              <a:rPr lang="it-IT" dirty="0">
                <a:solidFill>
                  <a:schemeClr val="tx1">
                    <a:lumMod val="85000"/>
                    <a:lumOff val="15000"/>
                  </a:schemeClr>
                </a:solidFill>
              </a:rPr>
              <a:t>cu alte companii care te pot </a:t>
            </a:r>
            <a:r>
              <a:rPr lang="it-IT" dirty="0" smtClean="0">
                <a:solidFill>
                  <a:schemeClr val="tx1">
                    <a:lumMod val="85000"/>
                    <a:lumOff val="15000"/>
                  </a:schemeClr>
                </a:solidFill>
              </a:rPr>
              <a:t>ajuta</a:t>
            </a:r>
            <a:r>
              <a:rPr lang="ro-RO" dirty="0" smtClean="0">
                <a:solidFill>
                  <a:schemeClr val="tx1">
                    <a:lumMod val="85000"/>
                    <a:lumOff val="15000"/>
                  </a:schemeClr>
                </a:solidFill>
              </a:rPr>
              <a:t>;</a:t>
            </a:r>
          </a:p>
          <a:p>
            <a:pPr marL="457200" indent="-457200">
              <a:buFont typeface="+mj-lt"/>
              <a:buAutoNum type="arabicPeriod"/>
            </a:pPr>
            <a:r>
              <a:rPr lang="ro-RO" dirty="0">
                <a:solidFill>
                  <a:schemeClr val="tx1">
                    <a:lumMod val="85000"/>
                    <a:lumOff val="15000"/>
                  </a:schemeClr>
                </a:solidFill>
              </a:rPr>
              <a:t>V</a:t>
            </a:r>
            <a:r>
              <a:rPr lang="ro-RO" dirty="0" smtClean="0">
                <a:solidFill>
                  <a:schemeClr val="tx1">
                    <a:lumMod val="85000"/>
                    <a:lumOff val="15000"/>
                  </a:schemeClr>
                </a:solidFill>
              </a:rPr>
              <a:t>alorifică oportunități </a:t>
            </a:r>
            <a:r>
              <a:rPr lang="en-IE" dirty="0" smtClean="0">
                <a:solidFill>
                  <a:schemeClr val="tx1">
                    <a:lumMod val="85000"/>
                    <a:lumOff val="15000"/>
                  </a:schemeClr>
                </a:solidFill>
              </a:rPr>
              <a:t>de </a:t>
            </a:r>
            <a:r>
              <a:rPr lang="ro-RO" dirty="0" smtClean="0">
                <a:solidFill>
                  <a:schemeClr val="tx1">
                    <a:lumMod val="85000"/>
                    <a:lumOff val="15000"/>
                  </a:schemeClr>
                </a:solidFill>
              </a:rPr>
              <a:t>investiții;</a:t>
            </a:r>
          </a:p>
          <a:p>
            <a:pPr marL="457200" indent="-457200">
              <a:buFont typeface="+mj-lt"/>
              <a:buAutoNum type="arabicPeriod"/>
            </a:pPr>
            <a:r>
              <a:rPr lang="ro-RO" dirty="0" smtClean="0">
                <a:solidFill>
                  <a:schemeClr val="tx1">
                    <a:lumMod val="85000"/>
                    <a:lumOff val="15000"/>
                  </a:schemeClr>
                </a:solidFill>
              </a:rPr>
              <a:t>Colaborare</a:t>
            </a:r>
            <a:r>
              <a:rPr lang="en-IE" dirty="0" smtClean="0">
                <a:solidFill>
                  <a:schemeClr val="tx1">
                    <a:lumMod val="85000"/>
                    <a:lumOff val="15000"/>
                  </a:schemeClr>
                </a:solidFill>
              </a:rPr>
              <a:t> </a:t>
            </a:r>
            <a:r>
              <a:rPr lang="ro-RO" dirty="0" smtClean="0">
                <a:solidFill>
                  <a:schemeClr val="tx1">
                    <a:lumMod val="85000"/>
                    <a:lumOff val="15000"/>
                  </a:schemeClr>
                </a:solidFill>
              </a:rPr>
              <a:t>Facultate-Industrie</a:t>
            </a:r>
          </a:p>
          <a:p>
            <a:pPr marL="457200" indent="-457200">
              <a:buFont typeface="+mj-lt"/>
              <a:buAutoNum type="arabicPeriod"/>
            </a:pPr>
            <a:r>
              <a:rPr lang="ro-RO" dirty="0" smtClean="0">
                <a:solidFill>
                  <a:schemeClr val="tx1">
                    <a:lumMod val="85000"/>
                    <a:lumOff val="15000"/>
                  </a:schemeClr>
                </a:solidFill>
              </a:rPr>
              <a:t>Acces</a:t>
            </a:r>
            <a:r>
              <a:rPr lang="en-IE" dirty="0" smtClean="0">
                <a:solidFill>
                  <a:schemeClr val="tx1">
                    <a:lumMod val="85000"/>
                    <a:lumOff val="15000"/>
                  </a:schemeClr>
                </a:solidFill>
              </a:rPr>
              <a:t> </a:t>
            </a:r>
            <a:r>
              <a:rPr lang="en-IE" dirty="0">
                <a:solidFill>
                  <a:schemeClr val="tx1">
                    <a:lumMod val="85000"/>
                    <a:lumOff val="15000"/>
                  </a:schemeClr>
                </a:solidFill>
              </a:rPr>
              <a:t>la </a:t>
            </a:r>
            <a:r>
              <a:rPr lang="ro-RO" dirty="0" smtClean="0">
                <a:solidFill>
                  <a:schemeClr val="tx1">
                    <a:lumMod val="85000"/>
                    <a:lumOff val="15000"/>
                  </a:schemeClr>
                </a:solidFill>
              </a:rPr>
              <a:t>facilități</a:t>
            </a:r>
          </a:p>
          <a:p>
            <a:pPr marL="457200" indent="-457200">
              <a:buFont typeface="+mj-lt"/>
              <a:buAutoNum type="arabicPeriod"/>
            </a:pPr>
            <a:r>
              <a:rPr lang="ro-RO" dirty="0">
                <a:solidFill>
                  <a:schemeClr val="tx1">
                    <a:lumMod val="85000"/>
                    <a:lumOff val="15000"/>
                  </a:schemeClr>
                </a:solidFill>
              </a:rPr>
              <a:t>Asistență la solicitarea de subvenții, finanțare și premii</a:t>
            </a:r>
            <a:endParaRPr lang="en-US" dirty="0">
              <a:solidFill>
                <a:schemeClr val="tx1">
                  <a:lumMod val="85000"/>
                  <a:lumOff val="15000"/>
                </a:schemeClr>
              </a:solidFill>
            </a:endParaRPr>
          </a:p>
          <a:p>
            <a:r>
              <a:rPr lang="en-IE" dirty="0">
                <a:solidFill>
                  <a:schemeClr val="tx1">
                    <a:lumMod val="85000"/>
                    <a:lumOff val="15000"/>
                  </a:schemeClr>
                </a:solidFill>
              </a:rPr>
              <a:t> </a:t>
            </a:r>
          </a:p>
        </p:txBody>
      </p:sp>
      <p:sp>
        <p:nvSpPr>
          <p:cNvPr id="12" name="Text Placeholder 6">
            <a:extLst>
              <a:ext uri="{FF2B5EF4-FFF2-40B4-BE49-F238E27FC236}">
                <a16:creationId xmlns:a16="http://schemas.microsoft.com/office/drawing/2014/main" xmlns="" id="{320F8861-FB96-4E4B-867F-FAD40CB41726}"/>
              </a:ext>
            </a:extLst>
          </p:cNvPr>
          <p:cNvSpPr txBox="1">
            <a:spLocks/>
          </p:cNvSpPr>
          <p:nvPr/>
        </p:nvSpPr>
        <p:spPr>
          <a:xfrm>
            <a:off x="0" y="0"/>
            <a:ext cx="5871411" cy="697353"/>
          </a:xfrm>
          <a:prstGeom prst="rect">
            <a:avLst/>
          </a:prstGeom>
          <a:solidFill>
            <a:srgbClr val="FDA81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b="1" dirty="0" smtClean="0">
                <a:solidFill>
                  <a:schemeClr val="tx1">
                    <a:lumMod val="75000"/>
                    <a:lumOff val="25000"/>
                  </a:schemeClr>
                </a:solidFill>
              </a:rPr>
              <a:t>Ce oferă Incubatoarele</a:t>
            </a:r>
            <a:r>
              <a:rPr lang="en-IE" b="1" dirty="0" smtClean="0">
                <a:solidFill>
                  <a:schemeClr val="tx1">
                    <a:lumMod val="75000"/>
                    <a:lumOff val="25000"/>
                  </a:schemeClr>
                </a:solidFill>
              </a:rPr>
              <a:t>?</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975780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14D47E5-E1C3-4969-BA9C-33E49D3227CB}"/>
              </a:ext>
            </a:extLst>
          </p:cNvPr>
          <p:cNvSpPr>
            <a:spLocks noGrp="1"/>
          </p:cNvSpPr>
          <p:nvPr>
            <p:ph type="body" sz="quarter" idx="13"/>
          </p:nvPr>
        </p:nvSpPr>
        <p:spPr>
          <a:xfrm>
            <a:off x="6926354" y="324870"/>
            <a:ext cx="4866430" cy="697353"/>
          </a:xfrm>
        </p:spPr>
        <p:txBody>
          <a:bodyPr/>
          <a:lstStyle/>
          <a:p>
            <a:r>
              <a:rPr lang="ro-RO" b="1" dirty="0" smtClean="0"/>
              <a:t>Ce sunt Acceleratoarele</a:t>
            </a:r>
            <a:r>
              <a:rPr lang="en-IE" b="1" dirty="0" smtClean="0"/>
              <a:t>?</a:t>
            </a:r>
            <a:endParaRPr lang="en-IE" b="1" dirty="0"/>
          </a:p>
          <a:p>
            <a:endParaRPr lang="en-IE" dirty="0"/>
          </a:p>
        </p:txBody>
      </p:sp>
      <p:sp>
        <p:nvSpPr>
          <p:cNvPr id="7" name="Text Placeholder 6">
            <a:extLst>
              <a:ext uri="{FF2B5EF4-FFF2-40B4-BE49-F238E27FC236}">
                <a16:creationId xmlns:a16="http://schemas.microsoft.com/office/drawing/2014/main" xmlns="" id="{0135136A-1015-4790-8438-641233BC49BB}"/>
              </a:ext>
            </a:extLst>
          </p:cNvPr>
          <p:cNvSpPr>
            <a:spLocks noGrp="1"/>
          </p:cNvSpPr>
          <p:nvPr>
            <p:ph type="body" sz="quarter" idx="14"/>
          </p:nvPr>
        </p:nvSpPr>
        <p:spPr>
          <a:xfrm>
            <a:off x="5948127" y="1022223"/>
            <a:ext cx="5844658" cy="2592420"/>
          </a:xfrm>
        </p:spPr>
        <p:txBody>
          <a:bodyPr/>
          <a:lstStyle/>
          <a:p>
            <a:r>
              <a:rPr lang="ro-RO" dirty="0" smtClean="0"/>
              <a:t>Sunt similare cu Incubatoarele care oferă noi modele pentru începerea și finanțarea unei afaceri. Unul dintre primele programe de accelerare a semințelor din lume - care este adesea creditat că a declanșat mișcarea mai largă a acceleratoarelor - este Y Combinator. Acest program oferă consultanță, acces la rețele și finanțare inițială în schimbul unor acțiuni (de obicei 120.000 USD pentru 7%). A ajutat la dezvoltarea a peste 1.400 de companii de tehnologie, inclusiv multe firme cunoscute acum, precum </a:t>
            </a:r>
            <a:r>
              <a:rPr lang="ro-RO" b="1" dirty="0" smtClean="0"/>
              <a:t>Dropbox, Airbnb, Coinbase și Reddit</a:t>
            </a:r>
            <a:r>
              <a:rPr lang="ro-RO" dirty="0" smtClean="0"/>
              <a:t>.</a:t>
            </a:r>
            <a:endParaRPr lang="ro-RO" dirty="0"/>
          </a:p>
        </p:txBody>
      </p:sp>
      <p:pic>
        <p:nvPicPr>
          <p:cNvPr id="9" name="Picture Placeholder 8" descr="A picture containing text&#10;&#10;Description automatically generated">
            <a:extLst>
              <a:ext uri="{FF2B5EF4-FFF2-40B4-BE49-F238E27FC236}">
                <a16:creationId xmlns:a16="http://schemas.microsoft.com/office/drawing/2014/main" xmlns="" id="{09989F16-C192-4193-A287-B05F43B52E0C}"/>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2235735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 descr="A person wearing a mask&#10;&#10;Description automatically generated with low confidence"/>
          <p:cNvPicPr preferRelativeResize="0">
            <a:picLocks noGrp="1"/>
          </p:cNvPicPr>
          <p:nvPr>
            <p:ph type="pic" idx="2"/>
          </p:nvPr>
        </p:nvPicPr>
        <p:blipFill rotWithShape="1">
          <a:blip r:embed="rId3">
            <a:alphaModFix/>
          </a:blip>
          <a:srcRect t="3991" b="3991"/>
          <a:stretch/>
        </p:blipFill>
        <p:spPr>
          <a:xfrm>
            <a:off x="6530975" y="784225"/>
            <a:ext cx="3832225" cy="5289550"/>
          </a:xfrm>
          <a:prstGeom prst="rect">
            <a:avLst/>
          </a:prstGeom>
          <a:noFill/>
          <a:ln>
            <a:noFill/>
          </a:ln>
        </p:spPr>
      </p:pic>
      <p:sp>
        <p:nvSpPr>
          <p:cNvPr id="405" name="Google Shape;405;p2"/>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000"/>
              <a:buNone/>
            </a:pPr>
            <a:r>
              <a:rPr lang="en-IE" sz="7200" dirty="0"/>
              <a:t>Bine </a:t>
            </a:r>
            <a:r>
              <a:rPr lang="en-IE" sz="7200" dirty="0" err="1"/>
              <a:t>ați</a:t>
            </a:r>
            <a:r>
              <a:rPr lang="en-IE" sz="7200" dirty="0"/>
              <a:t> </a:t>
            </a:r>
            <a:r>
              <a:rPr lang="en-IE" sz="7200" dirty="0" err="1"/>
              <a:t>venit</a:t>
            </a:r>
            <a:r>
              <a:rPr lang="en-IE" sz="7200" dirty="0" smtClean="0"/>
              <a:t>! </a:t>
            </a:r>
            <a:endParaRPr dirty="0"/>
          </a:p>
        </p:txBody>
      </p:sp>
      <p:sp>
        <p:nvSpPr>
          <p:cNvPr id="406" name="Google Shape;406;p2"/>
          <p:cNvSpPr txBox="1"/>
          <p:nvPr/>
        </p:nvSpPr>
        <p:spPr>
          <a:xfrm>
            <a:off x="634925" y="166924"/>
            <a:ext cx="4461735" cy="697353"/>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E48E02"/>
              </a:buClr>
              <a:buSzPts val="2800"/>
              <a:buFont typeface="Arial"/>
              <a:buNone/>
            </a:pPr>
            <a:r>
              <a:rPr lang="en-IE" sz="2800" b="1">
                <a:solidFill>
                  <a:srgbClr val="E48E02"/>
                </a:solidFill>
                <a:latin typeface="Calibri"/>
                <a:ea typeface="Calibri"/>
                <a:cs typeface="Calibri"/>
                <a:sym typeface="Calibri"/>
              </a:rPr>
              <a:t>Prezentarea celor 6 module	</a:t>
            </a:r>
            <a:endParaRPr/>
          </a:p>
        </p:txBody>
      </p:sp>
      <p:sp>
        <p:nvSpPr>
          <p:cNvPr id="407" name="Google Shape;407;p2"/>
          <p:cNvSpPr txBox="1">
            <a:spLocks noGrp="1"/>
          </p:cNvSpPr>
          <p:nvPr>
            <p:ph type="body" idx="3"/>
          </p:nvPr>
        </p:nvSpPr>
        <p:spPr>
          <a:xfrm>
            <a:off x="215588" y="676950"/>
            <a:ext cx="5300400" cy="5947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1 </a:t>
            </a:r>
            <a:r>
              <a:rPr lang="ro-RO" sz="2200" dirty="0" smtClean="0">
                <a:solidFill>
                  <a:srgbClr val="404040"/>
                </a:solidFill>
              </a:rPr>
              <a:t>Introducere în Inovarea Social Digitală- potențialul existent la intersecția tehnologiei cu noile instrumente media</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2 </a:t>
            </a:r>
            <a:r>
              <a:rPr lang="ro-RO" sz="2200" dirty="0" smtClean="0">
                <a:solidFill>
                  <a:srgbClr val="404040"/>
                </a:solidFill>
              </a:rPr>
              <a:t>Unde se află oportunitățile pentru tineri? Soluții sociale în sănătate, democrație, consum, bani, transparența și educație</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3 </a:t>
            </a:r>
            <a:r>
              <a:rPr lang="ro-RO" sz="2200" dirty="0" smtClean="0">
                <a:solidFill>
                  <a:srgbClr val="404040"/>
                </a:solidFill>
              </a:rPr>
              <a:t>Stăpânirea și implementarea conceptului</a:t>
            </a:r>
            <a:r>
              <a:rPr lang="en-IE" sz="2200" dirty="0" smtClean="0">
                <a:solidFill>
                  <a:srgbClr val="404040"/>
                </a:solidFill>
              </a:rPr>
              <a:t> </a:t>
            </a:r>
            <a:r>
              <a:rPr lang="en-IE" sz="2200" dirty="0">
                <a:solidFill>
                  <a:srgbClr val="404040"/>
                </a:solidFill>
              </a:rPr>
              <a:t>de Design Thinking.</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4 </a:t>
            </a:r>
            <a:r>
              <a:rPr lang="ro-RO" sz="2200" dirty="0" smtClean="0">
                <a:solidFill>
                  <a:srgbClr val="404040"/>
                </a:solidFill>
              </a:rPr>
              <a:t>Cum să îți crești afacerea și să  creezi parteneriate cu scop</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5 </a:t>
            </a:r>
            <a:r>
              <a:rPr lang="en-IE" sz="2200" dirty="0">
                <a:solidFill>
                  <a:srgbClr val="404040"/>
                </a:solidFill>
              </a:rPr>
              <a:t>Cum </a:t>
            </a:r>
            <a:r>
              <a:rPr lang="ro-RO" sz="2200" dirty="0" smtClean="0">
                <a:solidFill>
                  <a:srgbClr val="404040"/>
                </a:solidFill>
              </a:rPr>
              <a:t>să îți finanțezi ideea ta de inovare social digitală</a:t>
            </a: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6 </a:t>
            </a:r>
            <a:r>
              <a:rPr lang="ro-RO" sz="2200" dirty="0" smtClean="0">
                <a:solidFill>
                  <a:srgbClr val="404040"/>
                </a:solidFill>
              </a:rPr>
              <a:t>Misiunea marketingului inovării sociale</a:t>
            </a:r>
            <a:r>
              <a:rPr lang="en-IE" sz="2200" dirty="0" smtClean="0">
                <a:solidFill>
                  <a:srgbClr val="404040"/>
                </a:solidFill>
              </a:rPr>
              <a:t> – Cum </a:t>
            </a:r>
            <a:r>
              <a:rPr lang="ro-RO" sz="2200" dirty="0" smtClean="0">
                <a:solidFill>
                  <a:srgbClr val="404040"/>
                </a:solidFill>
              </a:rPr>
              <a:t>accesezi inimi și minți</a:t>
            </a:r>
          </a:p>
          <a:p>
            <a:pPr marL="0" lvl="0" indent="0" algn="l" rtl="0">
              <a:spcBef>
                <a:spcPts val="1000"/>
              </a:spcBef>
              <a:spcAft>
                <a:spcPts val="0"/>
              </a:spcAft>
              <a:buClr>
                <a:schemeClr val="dk1"/>
              </a:buClr>
              <a:buSzPts val="1100"/>
              <a:buFont typeface="Arial"/>
              <a:buNone/>
            </a:pPr>
            <a:endParaRPr sz="2200" b="1" dirty="0">
              <a:solidFill>
                <a:srgbClr val="E48E02"/>
              </a:solidFill>
            </a:endParaRPr>
          </a:p>
          <a:p>
            <a:pPr marL="0" lvl="0" indent="0" algn="l" rtl="0">
              <a:lnSpc>
                <a:spcPct val="90000"/>
              </a:lnSpc>
              <a:spcBef>
                <a:spcPts val="1000"/>
              </a:spcBef>
              <a:spcAft>
                <a:spcPts val="0"/>
              </a:spcAft>
              <a:buClr>
                <a:srgbClr val="E48E02"/>
              </a:buClr>
              <a:buSzPts val="2300"/>
              <a:buNone/>
            </a:pPr>
            <a:endParaRPr sz="2300" b="1" dirty="0">
              <a:solidFill>
                <a:srgbClr val="E48E02"/>
              </a:solidFill>
            </a:endParaRPr>
          </a:p>
        </p:txBody>
      </p:sp>
    </p:spTree>
    <p:extLst>
      <p:ext uri="{BB962C8B-B14F-4D97-AF65-F5344CB8AC3E}">
        <p14:creationId xmlns:p14="http://schemas.microsoft.com/office/powerpoint/2010/main" val="2639189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 computer, indoor&#10;&#10;Description automatically generated">
            <a:extLst>
              <a:ext uri="{FF2B5EF4-FFF2-40B4-BE49-F238E27FC236}">
                <a16:creationId xmlns:a16="http://schemas.microsoft.com/office/drawing/2014/main" xmlns="" id="{80ED022A-7305-48C6-8C96-5559E9C780E7}"/>
              </a:ext>
            </a:extLst>
          </p:cNvPr>
          <p:cNvPicPr>
            <a:picLocks noGrp="1" noChangeAspect="1"/>
          </p:cNvPicPr>
          <p:nvPr>
            <p:ph type="pic" sz="quarter" idx="10"/>
          </p:nvPr>
        </p:nvPicPr>
        <p:blipFill>
          <a:blip r:embed="rId2"/>
          <a:srcRect l="3347" r="3347"/>
          <a:stretch>
            <a:fillRect/>
          </a:stretch>
        </p:blipFill>
        <p:spPr/>
      </p:pic>
      <p:sp>
        <p:nvSpPr>
          <p:cNvPr id="6" name="Text Placeholder 5">
            <a:extLst>
              <a:ext uri="{FF2B5EF4-FFF2-40B4-BE49-F238E27FC236}">
                <a16:creationId xmlns:a16="http://schemas.microsoft.com/office/drawing/2014/main" xmlns="" id="{89AADDB0-4DA4-4AC0-A71E-F5E49C725811}"/>
              </a:ext>
            </a:extLst>
          </p:cNvPr>
          <p:cNvSpPr>
            <a:spLocks noGrp="1"/>
          </p:cNvSpPr>
          <p:nvPr>
            <p:ph type="body" sz="quarter" idx="14"/>
          </p:nvPr>
        </p:nvSpPr>
        <p:spPr>
          <a:xfrm>
            <a:off x="272955" y="774033"/>
            <a:ext cx="7548657" cy="4158567"/>
          </a:xfrm>
        </p:spPr>
        <p:txBody>
          <a:bodyPr/>
          <a:lstStyle/>
          <a:p>
            <a:r>
              <a:rPr lang="ro-RO" sz="2200" dirty="0"/>
              <a:t>Acceleratorul are câteva caracteristici care îl diferențiază de alte abordări ale investițiilor de pornire sau suportului pentru afaceri. </a:t>
            </a:r>
            <a:r>
              <a:rPr lang="ro-RO" sz="2200" dirty="0" smtClean="0"/>
              <a:t>Printre aceste caracteristici enumerăm:</a:t>
            </a:r>
            <a:endParaRPr lang="en-US" sz="2200" dirty="0"/>
          </a:p>
          <a:p>
            <a:pPr marL="342900" lvl="0" indent="-342900">
              <a:buFont typeface="Wingdings" panose="05000000000000000000" pitchFamily="2" charset="2"/>
              <a:buChar char="ü"/>
            </a:pPr>
            <a:r>
              <a:rPr lang="ro-RO" sz="2200" dirty="0"/>
              <a:t>Un proces de admitere selectiv în principal pentru start-up-uri</a:t>
            </a:r>
            <a:endParaRPr lang="en-US" sz="2200" dirty="0"/>
          </a:p>
          <a:p>
            <a:pPr marL="342900" lvl="0" indent="-342900">
              <a:buFont typeface="Wingdings" panose="05000000000000000000" pitchFamily="2" charset="2"/>
              <a:buChar char="ü"/>
            </a:pPr>
            <a:r>
              <a:rPr lang="ro-RO" sz="2200" dirty="0"/>
              <a:t>Oferă mentorat sau instruire în afaceri, cu accent pe clase, mai degrabă decât predarea individuală.</a:t>
            </a:r>
            <a:endParaRPr lang="en-US" sz="2200" dirty="0"/>
          </a:p>
          <a:p>
            <a:pPr marL="342900" lvl="0" indent="-342900">
              <a:buFont typeface="Wingdings" panose="05000000000000000000" pitchFamily="2" charset="2"/>
              <a:buChar char="ü"/>
            </a:pPr>
            <a:r>
              <a:rPr lang="ro-RO" sz="2200" dirty="0"/>
              <a:t>Asistență intensă și limitată în timp, de obicei durează între trei și 12 luni.</a:t>
            </a:r>
            <a:endParaRPr lang="en-US" sz="2200" dirty="0"/>
          </a:p>
          <a:p>
            <a:pPr marL="342900" lvl="0" indent="-342900">
              <a:buFont typeface="Wingdings" panose="05000000000000000000" pitchFamily="2" charset="2"/>
              <a:buChar char="ü"/>
            </a:pPr>
            <a:r>
              <a:rPr lang="ro-RO" sz="2200" dirty="0"/>
              <a:t>Acceleratoarele sunt finanțate și deseori tind să se concentreze pe sprijinirea start-up-urilor bazate pe tehnologie sau digitale.</a:t>
            </a:r>
            <a:endParaRPr lang="en-US" sz="2200" dirty="0"/>
          </a:p>
          <a:p>
            <a:pPr marL="342900" lvl="0" indent="-342900">
              <a:buFont typeface="Wingdings" panose="05000000000000000000" pitchFamily="2" charset="2"/>
              <a:buChar char="ü"/>
            </a:pPr>
            <a:r>
              <a:rPr lang="ro-RO" sz="2200" dirty="0"/>
              <a:t>Încurajează un grad ridicat de învățare de la egal la egal, astfel încât membrii să poată învăța unii de la alții</a:t>
            </a:r>
            <a:endParaRPr lang="en-US" sz="2200" dirty="0"/>
          </a:p>
          <a:p>
            <a:pPr marL="342900" lvl="0" indent="-342900">
              <a:buFont typeface="Wingdings" panose="05000000000000000000" pitchFamily="2" charset="2"/>
              <a:buChar char="ü"/>
            </a:pPr>
            <a:r>
              <a:rPr lang="ro-RO" sz="2200" dirty="0"/>
              <a:t>Se asigură finanțare (uneori în schimbul echității), un spațiu de lucru, rețele facilitate, seminarii / ateliere educaționale și alte servicii</a:t>
            </a:r>
            <a:endParaRPr lang="en-US" sz="2200" dirty="0"/>
          </a:p>
          <a:p>
            <a:endParaRPr lang="en-IE" sz="220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7E8C954E-1B9D-4449-866A-F805484C0E69}"/>
              </a:ext>
            </a:extLst>
          </p:cNvPr>
          <p:cNvSpPr>
            <a:spLocks noGrp="1"/>
          </p:cNvSpPr>
          <p:nvPr>
            <p:ph type="body" sz="quarter" idx="15"/>
          </p:nvPr>
        </p:nvSpPr>
        <p:spPr>
          <a:xfrm>
            <a:off x="508178" y="221614"/>
            <a:ext cx="7313434" cy="697353"/>
          </a:xfrm>
        </p:spPr>
        <p:txBody>
          <a:bodyPr>
            <a:noAutofit/>
          </a:bodyPr>
          <a:lstStyle/>
          <a:p>
            <a:r>
              <a:rPr lang="ro-RO" b="1" dirty="0" smtClean="0">
                <a:solidFill>
                  <a:schemeClr val="tx1">
                    <a:lumMod val="75000"/>
                    <a:lumOff val="25000"/>
                  </a:schemeClr>
                </a:solidFill>
              </a:rPr>
              <a:t>Cum funcționează Acceleratoarele</a:t>
            </a:r>
            <a:r>
              <a:rPr lang="en-IE" b="1" dirty="0" smtClean="0">
                <a:solidFill>
                  <a:schemeClr val="tx1">
                    <a:lumMod val="75000"/>
                    <a:lumOff val="25000"/>
                  </a:schemeClr>
                </a:solidFill>
              </a:rPr>
              <a:t>?</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795471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AD367E-9AF7-4A3F-846E-B80DAF4C65F4}"/>
              </a:ext>
            </a:extLst>
          </p:cNvPr>
          <p:cNvSpPr>
            <a:spLocks noGrp="1"/>
          </p:cNvSpPr>
          <p:nvPr>
            <p:ph type="body" sz="quarter" idx="14"/>
          </p:nvPr>
        </p:nvSpPr>
        <p:spPr>
          <a:xfrm>
            <a:off x="580606" y="1500611"/>
            <a:ext cx="5983968" cy="4750063"/>
          </a:xfrm>
        </p:spPr>
        <p:txBody>
          <a:bodyPr/>
          <a:lstStyle/>
          <a:p>
            <a:pPr algn="just"/>
            <a:r>
              <a:rPr lang="ro-RO" dirty="0" smtClean="0"/>
              <a:t>Ideile au nevoie adesea de incubare într-un mediu de inovație socială dedicat, care să ofere resurse, sprijin, sfaturi și libertate de evoluție</a:t>
            </a:r>
            <a:r>
              <a:rPr lang="en-IE" dirty="0" smtClean="0"/>
              <a:t>.</a:t>
            </a:r>
            <a:endParaRPr lang="ro-RO" dirty="0" smtClean="0"/>
          </a:p>
          <a:p>
            <a:pPr algn="just"/>
            <a:r>
              <a:rPr lang="ro-RO" dirty="0" smtClean="0"/>
              <a:t>Acceleratorii sunt educatori, facilitatori care evidențiază rolul critic jucat de „conectori” și „conectare” și „colaborare” în orice sistem de inovare – aducând împreună - brokeri, antreprenori și instituții care leagă oameni, idei, bani și putere de inovare socială - care contribuie împreună la schimbarea durabilă ca gânditori, creatori, designeri, activiști și grupuri comunitare</a:t>
            </a:r>
            <a:r>
              <a:rPr lang="en-IE" dirty="0" smtClean="0"/>
              <a:t>.</a:t>
            </a:r>
            <a:endParaRPr lang="en-IE" dirty="0"/>
          </a:p>
        </p:txBody>
      </p:sp>
      <p:sp>
        <p:nvSpPr>
          <p:cNvPr id="6" name="Text Placeholder 5">
            <a:extLst>
              <a:ext uri="{FF2B5EF4-FFF2-40B4-BE49-F238E27FC236}">
                <a16:creationId xmlns:a16="http://schemas.microsoft.com/office/drawing/2014/main" xmlns="" id="{06313EFB-9CBA-4275-A172-6D64E32BFB81}"/>
              </a:ext>
            </a:extLst>
          </p:cNvPr>
          <p:cNvSpPr>
            <a:spLocks noGrp="1"/>
          </p:cNvSpPr>
          <p:nvPr>
            <p:ph type="body" sz="quarter" idx="15"/>
          </p:nvPr>
        </p:nvSpPr>
        <p:spPr>
          <a:xfrm>
            <a:off x="1501254" y="285328"/>
            <a:ext cx="8120418" cy="1070186"/>
          </a:xfrm>
        </p:spPr>
        <p:txBody>
          <a:bodyPr>
            <a:normAutofit/>
          </a:bodyPr>
          <a:lstStyle/>
          <a:p>
            <a:pPr algn="ctr"/>
            <a:r>
              <a:rPr lang="ro-RO" sz="3400" b="1" dirty="0" smtClean="0"/>
              <a:t>Acceleratoarele</a:t>
            </a:r>
            <a:r>
              <a:rPr lang="en-IE" sz="3400" b="1" dirty="0" smtClean="0"/>
              <a:t> </a:t>
            </a:r>
            <a:r>
              <a:rPr lang="en-IE" sz="3400" b="1" dirty="0"/>
              <a:t>– </a:t>
            </a:r>
            <a:r>
              <a:rPr lang="ro-RO" sz="3400" b="1" dirty="0" smtClean="0"/>
              <a:t>o oportunitate cheie pentru dezvoltarea proiectului</a:t>
            </a:r>
            <a:endParaRPr lang="en-IE" sz="3400" b="1" dirty="0"/>
          </a:p>
        </p:txBody>
      </p:sp>
      <p:pic>
        <p:nvPicPr>
          <p:cNvPr id="3" name="Picture 2" descr="A group of people looking at a computer&#10;&#10;Description automatically generated with medium confidence">
            <a:extLst>
              <a:ext uri="{FF2B5EF4-FFF2-40B4-BE49-F238E27FC236}">
                <a16:creationId xmlns:a16="http://schemas.microsoft.com/office/drawing/2014/main" xmlns="" id="{1AD7E8BC-39D3-45D5-9B45-8F53BD04B42F}"/>
              </a:ext>
            </a:extLst>
          </p:cNvPr>
          <p:cNvPicPr>
            <a:picLocks noChangeAspect="1"/>
          </p:cNvPicPr>
          <p:nvPr/>
        </p:nvPicPr>
        <p:blipFill>
          <a:blip r:embed="rId2"/>
          <a:stretch>
            <a:fillRect/>
          </a:stretch>
        </p:blipFill>
        <p:spPr>
          <a:xfrm>
            <a:off x="6771992" y="2027976"/>
            <a:ext cx="5420008" cy="3613817"/>
          </a:xfrm>
          <a:prstGeom prst="rect">
            <a:avLst/>
          </a:prstGeom>
        </p:spPr>
      </p:pic>
    </p:spTree>
    <p:extLst>
      <p:ext uri="{BB962C8B-B14F-4D97-AF65-F5344CB8AC3E}">
        <p14:creationId xmlns:p14="http://schemas.microsoft.com/office/powerpoint/2010/main" val="3043011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AD367E-9AF7-4A3F-846E-B80DAF4C65F4}"/>
              </a:ext>
            </a:extLst>
          </p:cNvPr>
          <p:cNvSpPr>
            <a:spLocks noGrp="1"/>
          </p:cNvSpPr>
          <p:nvPr>
            <p:ph type="body" sz="quarter" idx="14"/>
          </p:nvPr>
        </p:nvSpPr>
        <p:spPr>
          <a:xfrm>
            <a:off x="508177" y="1440632"/>
            <a:ext cx="10509889" cy="4277779"/>
          </a:xfrm>
        </p:spPr>
        <p:txBody>
          <a:bodyPr/>
          <a:lstStyle/>
          <a:p>
            <a:pPr algn="just"/>
            <a:r>
              <a:rPr lang="ro-RO" dirty="0"/>
              <a:t>Această secțiune îți va prezenta diferiți acceleratori de inovație socială care au abordări diferite</a:t>
            </a:r>
            <a:r>
              <a:rPr lang="ro-RO" dirty="0" smtClean="0"/>
              <a:t>.</a:t>
            </a:r>
          </a:p>
          <a:p>
            <a:pPr algn="just"/>
            <a:endParaRPr lang="en-IE" dirty="0" smtClean="0"/>
          </a:p>
          <a:p>
            <a:pPr marL="457200" indent="-457200" algn="just">
              <a:buFont typeface="+mj-lt"/>
              <a:buAutoNum type="arabicPeriod"/>
            </a:pPr>
            <a:r>
              <a:rPr lang="en-IE" b="1" dirty="0" err="1" smtClean="0">
                <a:solidFill>
                  <a:srgbClr val="A6377D"/>
                </a:solidFill>
                <a:hlinkClick r:id="rId2">
                  <a:extLst>
                    <a:ext uri="{A12FA001-AC4F-418D-AE19-62706E023703}">
                      <ahyp:hlinkClr xmlns:ahyp="http://schemas.microsoft.com/office/drawing/2018/hyperlinkcolor" xmlns="" val="tx"/>
                    </a:ext>
                  </a:extLst>
                </a:hlinkClick>
              </a:rPr>
              <a:t>Cibernarium</a:t>
            </a:r>
            <a:r>
              <a:rPr lang="en-IE" b="1" dirty="0" smtClean="0">
                <a:solidFill>
                  <a:srgbClr val="A6377D"/>
                </a:solidFill>
              </a:rPr>
              <a:t>, </a:t>
            </a:r>
            <a:r>
              <a:rPr lang="ro-RO" dirty="0"/>
              <a:t>Barcelona, Spania </a:t>
            </a:r>
            <a:r>
              <a:rPr lang="ro-RO" i="1" dirty="0"/>
              <a:t>(Training Focus) </a:t>
            </a:r>
            <a:r>
              <a:rPr lang="ro-RO" dirty="0"/>
              <a:t>oferă instruire digitală și tehnologică pentru toate nivelurile</a:t>
            </a:r>
            <a:endParaRPr lang="en-IE" dirty="0"/>
          </a:p>
          <a:p>
            <a:pPr marL="457200" indent="-457200" algn="just">
              <a:buFont typeface="+mj-lt"/>
              <a:buAutoNum type="arabicPeriod"/>
            </a:pPr>
            <a:r>
              <a:rPr lang="en-IE" b="1" dirty="0" err="1" smtClean="0">
                <a:solidFill>
                  <a:srgbClr val="A6377D"/>
                </a:solidFill>
                <a:hlinkClick r:id="rId3">
                  <a:extLst>
                    <a:ext uri="{A12FA001-AC4F-418D-AE19-62706E023703}">
                      <ahyp:hlinkClr xmlns:ahyp="http://schemas.microsoft.com/office/drawing/2018/hyperlinkcolor" xmlns="" val="tx"/>
                    </a:ext>
                  </a:extLst>
                </a:hlinkClick>
              </a:rPr>
              <a:t>Ashoka</a:t>
            </a:r>
            <a:r>
              <a:rPr lang="en-IE" b="1" dirty="0">
                <a:solidFill>
                  <a:srgbClr val="A6377D"/>
                </a:solidFill>
                <a:hlinkClick r:id="rId3">
                  <a:extLst>
                    <a:ext uri="{A12FA001-AC4F-418D-AE19-62706E023703}">
                      <ahyp:hlinkClr xmlns:ahyp="http://schemas.microsoft.com/office/drawing/2018/hyperlinkcolor" xmlns="" val="tx"/>
                    </a:ext>
                  </a:extLst>
                </a:hlinkClick>
              </a:rPr>
              <a:t>, </a:t>
            </a:r>
            <a:r>
              <a:rPr lang="ro-RO" dirty="0" smtClean="0"/>
              <a:t>Irlanda și Marea Britanie </a:t>
            </a:r>
            <a:r>
              <a:rPr lang="ro-RO" i="1" dirty="0" smtClean="0"/>
              <a:t>(Networks &amp; Community building)</a:t>
            </a:r>
            <a:r>
              <a:rPr lang="ro-RO" dirty="0" smtClean="0"/>
              <a:t> cultivă o comunitate de lideri ai schimbării</a:t>
            </a:r>
          </a:p>
          <a:p>
            <a:pPr marL="457200" indent="-457200" algn="just">
              <a:buFont typeface="+mj-lt"/>
              <a:buAutoNum type="arabicPeriod"/>
            </a:pPr>
            <a:r>
              <a:rPr lang="en-IE" b="1" dirty="0" err="1" smtClean="0">
                <a:solidFill>
                  <a:srgbClr val="A6377D"/>
                </a:solidFill>
                <a:hlinkClick r:id="rId4">
                  <a:extLst>
                    <a:ext uri="{A12FA001-AC4F-418D-AE19-62706E023703}">
                      <ahyp:hlinkClr xmlns:ahyp="http://schemas.microsoft.com/office/drawing/2018/hyperlinkcolor" xmlns="" val="tx"/>
                    </a:ext>
                  </a:extLst>
                </a:hlinkClick>
              </a:rPr>
              <a:t>Skoll</a:t>
            </a:r>
            <a:r>
              <a:rPr lang="en-IE" b="1" dirty="0" smtClean="0">
                <a:solidFill>
                  <a:srgbClr val="A6377D"/>
                </a:solidFill>
                <a:hlinkClick r:id="rId4">
                  <a:extLst>
                    <a:ext uri="{A12FA001-AC4F-418D-AE19-62706E023703}">
                      <ahyp:hlinkClr xmlns:ahyp="http://schemas.microsoft.com/office/drawing/2018/hyperlinkcolor" xmlns="" val="tx"/>
                    </a:ext>
                  </a:extLst>
                </a:hlinkClick>
              </a:rPr>
              <a:t> </a:t>
            </a:r>
            <a:r>
              <a:rPr lang="en-IE" b="1" dirty="0" smtClean="0">
                <a:solidFill>
                  <a:srgbClr val="A6377D"/>
                </a:solidFill>
                <a:hlinkClick r:id="rId4">
                  <a:extLst>
                    <a:ext uri="{A12FA001-AC4F-418D-AE19-62706E023703}">
                      <ahyp:hlinkClr xmlns:ahyp="http://schemas.microsoft.com/office/drawing/2018/hyperlinkcolor" xmlns="" val="tx"/>
                    </a:ext>
                  </a:extLst>
                </a:hlinkClick>
              </a:rPr>
              <a:t>Centre,</a:t>
            </a:r>
            <a:r>
              <a:rPr lang="en-IE" b="1" dirty="0" smtClean="0">
                <a:solidFill>
                  <a:srgbClr val="A6377D"/>
                </a:solidFill>
              </a:rPr>
              <a:t> </a:t>
            </a:r>
            <a:r>
              <a:rPr lang="ro-RO" dirty="0" smtClean="0"/>
              <a:t>Școala </a:t>
            </a:r>
            <a:r>
              <a:rPr lang="ro-RO" dirty="0" smtClean="0"/>
              <a:t>pentru Antreprenori Sociali</a:t>
            </a:r>
            <a:r>
              <a:rPr lang="en-IE" dirty="0" smtClean="0"/>
              <a:t>,</a:t>
            </a:r>
            <a:r>
              <a:rPr lang="ro-RO" dirty="0" smtClean="0"/>
              <a:t> Universitatea </a:t>
            </a:r>
            <a:r>
              <a:rPr lang="en-IE" dirty="0" smtClean="0"/>
              <a:t>Oxford, </a:t>
            </a:r>
            <a:r>
              <a:rPr lang="en-IE" dirty="0"/>
              <a:t>UK </a:t>
            </a:r>
            <a:r>
              <a:rPr lang="en-IE" b="1" i="1" dirty="0"/>
              <a:t>(Scholarship Program) </a:t>
            </a:r>
            <a:r>
              <a:rPr lang="en-IE" dirty="0"/>
              <a:t>- </a:t>
            </a:r>
            <a:r>
              <a:rPr lang="ro-RO" dirty="0" smtClean="0"/>
              <a:t>susține și inspiră studenții să abordeze problemele la scară mondială prin antreprenoriat social</a:t>
            </a:r>
            <a:endParaRPr lang="ro-RO" dirty="0"/>
          </a:p>
        </p:txBody>
      </p:sp>
      <p:sp>
        <p:nvSpPr>
          <p:cNvPr id="6" name="Text Placeholder 5">
            <a:extLst>
              <a:ext uri="{FF2B5EF4-FFF2-40B4-BE49-F238E27FC236}">
                <a16:creationId xmlns:a16="http://schemas.microsoft.com/office/drawing/2014/main" xmlns="" id="{06313EFB-9CBA-4275-A172-6D64E32BFB81}"/>
              </a:ext>
            </a:extLst>
          </p:cNvPr>
          <p:cNvSpPr>
            <a:spLocks noGrp="1"/>
          </p:cNvSpPr>
          <p:nvPr>
            <p:ph type="body" sz="quarter" idx="15"/>
          </p:nvPr>
        </p:nvSpPr>
        <p:spPr>
          <a:xfrm>
            <a:off x="508177" y="370447"/>
            <a:ext cx="10509889" cy="1070186"/>
          </a:xfrm>
        </p:spPr>
        <p:txBody>
          <a:bodyPr>
            <a:normAutofit/>
          </a:bodyPr>
          <a:lstStyle/>
          <a:p>
            <a:r>
              <a:rPr lang="it-IT" b="1" dirty="0"/>
              <a:t>Spații dedicate </a:t>
            </a:r>
            <a:r>
              <a:rPr lang="ro-RO" b="1" dirty="0" smtClean="0"/>
              <a:t>I</a:t>
            </a:r>
            <a:r>
              <a:rPr lang="it-IT" b="1" dirty="0" smtClean="0"/>
              <a:t>novării </a:t>
            </a:r>
            <a:r>
              <a:rPr lang="ro-RO" b="1" dirty="0" smtClean="0"/>
              <a:t>S</a:t>
            </a:r>
            <a:r>
              <a:rPr lang="it-IT" b="1" dirty="0" smtClean="0"/>
              <a:t>ociale </a:t>
            </a:r>
            <a:r>
              <a:rPr lang="ro-RO" b="1" dirty="0" smtClean="0"/>
              <a:t>E</a:t>
            </a:r>
            <a:r>
              <a:rPr lang="it-IT" b="1" dirty="0" smtClean="0"/>
              <a:t>uropene</a:t>
            </a:r>
            <a:endParaRPr lang="en-IE" b="1" dirty="0"/>
          </a:p>
        </p:txBody>
      </p:sp>
    </p:spTree>
    <p:extLst>
      <p:ext uri="{BB962C8B-B14F-4D97-AF65-F5344CB8AC3E}">
        <p14:creationId xmlns:p14="http://schemas.microsoft.com/office/powerpoint/2010/main" val="892405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AD367E-9AF7-4A3F-846E-B80DAF4C65F4}"/>
              </a:ext>
            </a:extLst>
          </p:cNvPr>
          <p:cNvSpPr>
            <a:spLocks noGrp="1"/>
          </p:cNvSpPr>
          <p:nvPr>
            <p:ph type="body" sz="quarter" idx="14"/>
          </p:nvPr>
        </p:nvSpPr>
        <p:spPr>
          <a:xfrm>
            <a:off x="580604" y="1858851"/>
            <a:ext cx="11103217" cy="4842200"/>
          </a:xfrm>
        </p:spPr>
        <p:txBody>
          <a:bodyPr/>
          <a:lstStyle/>
          <a:p>
            <a:pPr marL="457200" indent="-457200" algn="just">
              <a:buFont typeface="+mj-lt"/>
              <a:buAutoNum type="arabicPeriod" startAt="4"/>
            </a:pPr>
            <a:r>
              <a:rPr lang="en-IE" b="1" dirty="0">
                <a:solidFill>
                  <a:srgbClr val="A6377D"/>
                </a:solidFill>
                <a:hlinkClick r:id="rId2">
                  <a:extLst>
                    <a:ext uri="{A12FA001-AC4F-418D-AE19-62706E023703}">
                      <ahyp:hlinkClr xmlns:ahyp="http://schemas.microsoft.com/office/drawing/2018/hyperlinkcolor" xmlns="" val="tx"/>
                    </a:ext>
                  </a:extLst>
                </a:hlinkClick>
              </a:rPr>
              <a:t>The Young Foundation</a:t>
            </a:r>
            <a:r>
              <a:rPr lang="en-IE" b="1" dirty="0"/>
              <a:t>, </a:t>
            </a:r>
            <a:r>
              <a:rPr lang="ro-RO" dirty="0" smtClean="0"/>
              <a:t>Marea Britanie, este un centru de lideri pentru susținerea și incubarea inovației sociale; crearea de noi întreprinderi, idei și soluții pentru a aborda unele dintre cele mai urgente probleme ale noastre. Oferă informații, programe și proiectează fonduri de investiții de impact.</a:t>
            </a:r>
          </a:p>
          <a:p>
            <a:pPr marL="360363" indent="-360363" algn="just"/>
            <a:r>
              <a:rPr lang="en-IE" b="1" dirty="0" smtClean="0">
                <a:solidFill>
                  <a:srgbClr val="A6377D"/>
                </a:solidFill>
                <a:latin typeface="Montserrat"/>
              </a:rPr>
              <a:t>5</a:t>
            </a:r>
            <a:r>
              <a:rPr lang="en-IE" b="1" dirty="0">
                <a:solidFill>
                  <a:srgbClr val="A6377D"/>
                </a:solidFill>
                <a:latin typeface="Montserrat"/>
              </a:rPr>
              <a:t>. </a:t>
            </a:r>
            <a:r>
              <a:rPr lang="ro-RO" b="1" dirty="0" smtClean="0">
                <a:solidFill>
                  <a:srgbClr val="A6377D"/>
                </a:solidFill>
                <a:latin typeface="Montserrat"/>
              </a:rPr>
              <a:t> </a:t>
            </a:r>
            <a:r>
              <a:rPr lang="en-IE" b="1" dirty="0" err="1">
                <a:solidFill>
                  <a:srgbClr val="A6377D"/>
                </a:solidFill>
                <a:hlinkClick r:id="rId3">
                  <a:extLst>
                    <a:ext uri="{A12FA001-AC4F-418D-AE19-62706E023703}">
                      <ahyp:hlinkClr xmlns:ahyp="http://schemas.microsoft.com/office/drawing/2018/hyperlinkcolor" xmlns="" val="tx"/>
                    </a:ext>
                  </a:extLst>
                </a:hlinkClick>
              </a:rPr>
              <a:t>Nesta</a:t>
            </a:r>
            <a:r>
              <a:rPr lang="en-IE" b="1" dirty="0">
                <a:solidFill>
                  <a:srgbClr val="A6377D"/>
                </a:solidFill>
                <a:hlinkClick r:id="rId3">
                  <a:extLst>
                    <a:ext uri="{A12FA001-AC4F-418D-AE19-62706E023703}">
                      <ahyp:hlinkClr xmlns:ahyp="http://schemas.microsoft.com/office/drawing/2018/hyperlinkcolor" xmlns="" val="tx"/>
                    </a:ext>
                  </a:extLst>
                </a:hlinkClick>
              </a:rPr>
              <a:t> </a:t>
            </a:r>
            <a:r>
              <a:rPr lang="en-IE" b="1" dirty="0">
                <a:solidFill>
                  <a:srgbClr val="A6377D"/>
                </a:solidFill>
                <a:hlinkClick r:id="rId3">
                  <a:extLst>
                    <a:ext uri="{A12FA001-AC4F-418D-AE19-62706E023703}">
                      <ahyp:hlinkClr xmlns:ahyp="http://schemas.microsoft.com/office/drawing/2018/hyperlinkcolor" xmlns="" val="tx"/>
                    </a:ext>
                  </a:extLst>
                </a:hlinkClick>
              </a:rPr>
              <a:t>Accelerator </a:t>
            </a:r>
            <a:r>
              <a:rPr lang="en-IE" b="1" dirty="0">
                <a:solidFill>
                  <a:srgbClr val="A6377D"/>
                </a:solidFill>
                <a:hlinkClick r:id="rId3">
                  <a:extLst>
                    <a:ext uri="{A12FA001-AC4F-418D-AE19-62706E023703}">
                      <ahyp:hlinkClr xmlns:ahyp="http://schemas.microsoft.com/office/drawing/2018/hyperlinkcolor" xmlns="" val="tx"/>
                    </a:ext>
                  </a:extLst>
                </a:hlinkClick>
              </a:rPr>
              <a:t>Program,</a:t>
            </a:r>
            <a:r>
              <a:rPr lang="en-IE" b="1" dirty="0">
                <a:solidFill>
                  <a:srgbClr val="A6377D"/>
                </a:solidFill>
              </a:rPr>
              <a:t> </a:t>
            </a:r>
            <a:r>
              <a:rPr lang="ro-RO" dirty="0" smtClean="0"/>
              <a:t>Marea Britanie, oferă asistență intensivă și limitată în timp pentru afaceri pentru cohorte de start-up-uri de inovare socială, cu scopul de a le pregăti pentru investiții mai repede decât incubatoarele tradiționale</a:t>
            </a:r>
            <a:r>
              <a:rPr lang="en-IE" dirty="0" smtClean="0"/>
              <a:t>.</a:t>
            </a:r>
            <a:endParaRPr lang="en-IE" dirty="0"/>
          </a:p>
          <a:p>
            <a:pPr marL="457200" indent="-457200" algn="just">
              <a:buFont typeface="+mj-lt"/>
              <a:buAutoNum type="arabicPeriod" startAt="6"/>
            </a:pPr>
            <a:r>
              <a:rPr lang="en-IE" b="1" dirty="0">
                <a:solidFill>
                  <a:srgbClr val="A6377D"/>
                </a:solidFill>
                <a:hlinkClick r:id="rId4">
                  <a:extLst>
                    <a:ext uri="{A12FA001-AC4F-418D-AE19-62706E023703}">
                      <ahyp:hlinkClr xmlns:ahyp="http://schemas.microsoft.com/office/drawing/2018/hyperlinkcolor" xmlns="" val="tx"/>
                    </a:ext>
                  </a:extLst>
                </a:hlinkClick>
              </a:rPr>
              <a:t>Conservation X Labs </a:t>
            </a:r>
            <a:r>
              <a:rPr lang="en-IE" b="1" i="0" u="none" strike="noStrike" dirty="0">
                <a:effectLst/>
                <a:hlinkClick r:id="rId5">
                  <a:extLst>
                    <a:ext uri="{A12FA001-AC4F-418D-AE19-62706E023703}">
                      <ahyp:hlinkClr xmlns:ahyp="http://schemas.microsoft.com/office/drawing/2018/hyperlinkcolor" xmlns="" val="tx"/>
                    </a:ext>
                  </a:extLst>
                </a:hlinkClick>
              </a:rPr>
              <a:t>The Digital Makerspace </a:t>
            </a:r>
            <a:r>
              <a:rPr lang="en-IE" b="0" i="0" dirty="0">
                <a:effectLst/>
              </a:rPr>
              <a:t>(DMS) </a:t>
            </a:r>
            <a:r>
              <a:rPr lang="ro-RO" dirty="0" smtClean="0"/>
              <a:t>este o platformă de proiect online deschisă, unde comunitățile de antreprenoriat, conservare și tehnologie se reunesc pentru a colabora la soluții pentru a pune capăt extincției induse de om</a:t>
            </a:r>
            <a:endParaRPr lang="ro-RO" b="0" i="0" dirty="0" smtClean="0">
              <a:effectLst/>
            </a:endParaRPr>
          </a:p>
          <a:p>
            <a:endParaRPr lang="en-IE" dirty="0"/>
          </a:p>
          <a:p>
            <a:pPr marL="457200" indent="-457200">
              <a:buFont typeface="+mj-lt"/>
              <a:buAutoNum type="arabicPeriod" startAt="4"/>
            </a:pPr>
            <a:endParaRPr lang="en-IE" dirty="0"/>
          </a:p>
        </p:txBody>
      </p:sp>
      <p:sp>
        <p:nvSpPr>
          <p:cNvPr id="6" name="Text Placeholder 5">
            <a:extLst>
              <a:ext uri="{FF2B5EF4-FFF2-40B4-BE49-F238E27FC236}">
                <a16:creationId xmlns:a16="http://schemas.microsoft.com/office/drawing/2014/main" xmlns="" id="{06313EFB-9CBA-4275-A172-6D64E32BFB81}"/>
              </a:ext>
            </a:extLst>
          </p:cNvPr>
          <p:cNvSpPr>
            <a:spLocks noGrp="1"/>
          </p:cNvSpPr>
          <p:nvPr>
            <p:ph type="body" sz="quarter" idx="15"/>
          </p:nvPr>
        </p:nvSpPr>
        <p:spPr>
          <a:xfrm>
            <a:off x="508178" y="370447"/>
            <a:ext cx="10537050" cy="871499"/>
          </a:xfrm>
        </p:spPr>
        <p:txBody>
          <a:bodyPr>
            <a:normAutofit/>
          </a:bodyPr>
          <a:lstStyle/>
          <a:p>
            <a:r>
              <a:rPr lang="it-IT" b="1" dirty="0"/>
              <a:t>Spații dedicate Inovării Sociale Europene</a:t>
            </a:r>
          </a:p>
        </p:txBody>
      </p:sp>
    </p:spTree>
    <p:extLst>
      <p:ext uri="{BB962C8B-B14F-4D97-AF65-F5344CB8AC3E}">
        <p14:creationId xmlns:p14="http://schemas.microsoft.com/office/powerpoint/2010/main" val="3727377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E8EB41F-D650-4815-98AF-9218F11C863D}"/>
              </a:ext>
            </a:extLst>
          </p:cNvPr>
          <p:cNvSpPr>
            <a:spLocks noGrp="1"/>
          </p:cNvSpPr>
          <p:nvPr>
            <p:ph type="body" sz="quarter" idx="14"/>
          </p:nvPr>
        </p:nvSpPr>
        <p:spPr>
          <a:xfrm>
            <a:off x="5359399" y="323676"/>
            <a:ext cx="6473209" cy="697353"/>
          </a:xfrm>
        </p:spPr>
        <p:txBody>
          <a:bodyPr>
            <a:normAutofit fontScale="92500"/>
          </a:bodyPr>
          <a:lstStyle/>
          <a:p>
            <a:r>
              <a:rPr lang="en-IE" b="1" dirty="0">
                <a:hlinkClick r:id="rId2">
                  <a:extLst>
                    <a:ext uri="{A12FA001-AC4F-418D-AE19-62706E023703}">
                      <ahyp:hlinkClr xmlns:ahyp="http://schemas.microsoft.com/office/drawing/2018/hyperlinkcolor" xmlns="" val="tx"/>
                    </a:ext>
                  </a:extLst>
                </a:hlinkClick>
              </a:rPr>
              <a:t>1.  </a:t>
            </a:r>
            <a:r>
              <a:rPr lang="ro-RO" b="1" dirty="0" smtClean="0">
                <a:hlinkClick r:id="rId2">
                  <a:extLst>
                    <a:ext uri="{A12FA001-AC4F-418D-AE19-62706E023703}">
                      <ahyp:hlinkClr xmlns:ahyp="http://schemas.microsoft.com/office/drawing/2018/hyperlinkcolor" xmlns="" val="tx"/>
                    </a:ext>
                  </a:extLst>
                </a:hlinkClick>
              </a:rPr>
              <a:t>Cibernarium</a:t>
            </a:r>
            <a:r>
              <a:rPr lang="en-IE" b="1" dirty="0" smtClean="0"/>
              <a:t>, </a:t>
            </a:r>
            <a:r>
              <a:rPr lang="en-IE" b="1" dirty="0"/>
              <a:t>Barcelona, </a:t>
            </a:r>
            <a:r>
              <a:rPr lang="en-IE" b="1" dirty="0" smtClean="0"/>
              <a:t>Spa</a:t>
            </a:r>
            <a:r>
              <a:rPr lang="ro-RO" b="1" dirty="0" smtClean="0"/>
              <a:t>nia</a:t>
            </a:r>
            <a:endParaRPr lang="en-IE" b="1" dirty="0"/>
          </a:p>
        </p:txBody>
      </p:sp>
      <p:sp>
        <p:nvSpPr>
          <p:cNvPr id="6" name="Text Placeholder 5">
            <a:extLst>
              <a:ext uri="{FF2B5EF4-FFF2-40B4-BE49-F238E27FC236}">
                <a16:creationId xmlns:a16="http://schemas.microsoft.com/office/drawing/2014/main" xmlns="" id="{7D3FB01B-8076-4651-B358-414AD2391E24}"/>
              </a:ext>
            </a:extLst>
          </p:cNvPr>
          <p:cNvSpPr>
            <a:spLocks noGrp="1"/>
          </p:cNvSpPr>
          <p:nvPr>
            <p:ph type="body" sz="quarter" idx="15"/>
          </p:nvPr>
        </p:nvSpPr>
        <p:spPr>
          <a:xfrm>
            <a:off x="5254388" y="1021029"/>
            <a:ext cx="6796659" cy="2754349"/>
          </a:xfrm>
        </p:spPr>
        <p:txBody>
          <a:bodyPr/>
          <a:lstStyle/>
          <a:p>
            <a:r>
              <a:rPr lang="ro-RO" i="1" dirty="0" smtClean="0"/>
              <a:t>U</a:t>
            </a:r>
            <a:r>
              <a:rPr lang="en-IE" i="1" dirty="0" smtClean="0"/>
              <a:t>n </a:t>
            </a:r>
            <a:r>
              <a:rPr lang="ro-RO" i="1" dirty="0" smtClean="0"/>
              <a:t>loc înființat de Consiliului municipal al Barcelonei care sporește talentul digital și oferă instruire gratuită în tehnologie pentru toată lumea la toate nivelurile</a:t>
            </a:r>
            <a:r>
              <a:rPr lang="en-IE" i="1" dirty="0" smtClean="0"/>
              <a:t>.</a:t>
            </a:r>
            <a:endParaRPr lang="ro-RO" i="1" dirty="0" smtClean="0"/>
          </a:p>
          <a:p>
            <a:r>
              <a:rPr lang="ro-RO" dirty="0" smtClean="0"/>
              <a:t>Un loc pe care tinerii îl pot accesa pentru a-și îmbunătăți abilitățile digitale în inovația socială. Cibernarium este un centru de instruire tehnologică pentru îmbunătățirea abilităților digitale și a cunoștințelor tehnologice ale cetățenilor, profesioniștilor și întreprinderilor locale prin 180 de activități diferite pe termen scurt și mediu, lucrări practice și sesiuni de învățare. Acestea oferă toate nivelurile de instruire tehnologică pentru toată lumea (de bază, specializate, avansate) și chiar încurajează vocațiile științifice și tehnologice. Ei predau TIC, Digital și 3D Manufacturing până la Web Design</a:t>
            </a:r>
            <a:r>
              <a:rPr lang="en-IE" dirty="0" smtClean="0"/>
              <a:t>.</a:t>
            </a:r>
            <a:endParaRPr lang="en-IE" dirty="0"/>
          </a:p>
          <a:p>
            <a:endParaRPr lang="en-IE" dirty="0"/>
          </a:p>
        </p:txBody>
      </p:sp>
      <p:pic>
        <p:nvPicPr>
          <p:cNvPr id="3" name="Picture Placeholder 2" descr="A person sitting at a table&#10;&#10;Description automatically generated with medium confidence">
            <a:extLst>
              <a:ext uri="{FF2B5EF4-FFF2-40B4-BE49-F238E27FC236}">
                <a16:creationId xmlns:a16="http://schemas.microsoft.com/office/drawing/2014/main" xmlns="" id="{45483DB7-42FA-40FE-8E87-75D1C26AEB7A}"/>
              </a:ext>
            </a:extLst>
          </p:cNvPr>
          <p:cNvPicPr>
            <a:picLocks noGrp="1" noChangeAspect="1"/>
          </p:cNvPicPr>
          <p:nvPr>
            <p:ph type="pic" sz="quarter" idx="16"/>
          </p:nvPr>
        </p:nvPicPr>
        <p:blipFill>
          <a:blip r:embed="rId3"/>
          <a:srcRect l="32799" r="32799"/>
          <a:stretch>
            <a:fillRect/>
          </a:stretch>
        </p:blipFill>
        <p:spPr/>
      </p:pic>
    </p:spTree>
    <p:extLst>
      <p:ext uri="{BB962C8B-B14F-4D97-AF65-F5344CB8AC3E}">
        <p14:creationId xmlns:p14="http://schemas.microsoft.com/office/powerpoint/2010/main" val="2003507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E5F71B61-5C40-44B7-9D47-297B5179E9D6}"/>
              </a:ext>
            </a:extLst>
          </p:cNvPr>
          <p:cNvSpPr>
            <a:spLocks noGrp="1"/>
          </p:cNvSpPr>
          <p:nvPr>
            <p:ph type="body" sz="quarter" idx="15"/>
          </p:nvPr>
        </p:nvSpPr>
        <p:spPr>
          <a:xfrm>
            <a:off x="593558" y="195993"/>
            <a:ext cx="11069053" cy="651547"/>
          </a:xfrm>
          <a:solidFill>
            <a:srgbClr val="6D3A93"/>
          </a:solidFill>
        </p:spPr>
        <p:txBody>
          <a:bodyPr>
            <a:normAutofit fontScale="70000" lnSpcReduction="20000"/>
          </a:bodyPr>
          <a:lstStyle/>
          <a:p>
            <a:pPr algn="ctr"/>
            <a:r>
              <a:rPr lang="en-IE" sz="4600" b="1" dirty="0" err="1" smtClean="0">
                <a:solidFill>
                  <a:schemeClr val="bg1"/>
                </a:solidFill>
                <a:hlinkClick r:id="rId2">
                  <a:extLst>
                    <a:ext uri="{A12FA001-AC4F-418D-AE19-62706E023703}">
                      <ahyp:hlinkClr xmlns:ahyp="http://schemas.microsoft.com/office/drawing/2018/hyperlinkcolor" xmlns="" val="tx"/>
                    </a:ext>
                  </a:extLst>
                </a:hlinkClick>
              </a:rPr>
              <a:t>Ashoka</a:t>
            </a:r>
            <a:r>
              <a:rPr lang="en-IE" sz="4600" b="1" dirty="0" smtClean="0">
                <a:solidFill>
                  <a:schemeClr val="bg1"/>
                </a:solidFill>
              </a:rPr>
              <a:t>, UK &amp; </a:t>
            </a:r>
            <a:r>
              <a:rPr lang="ro-RO" sz="4600" b="1" dirty="0">
                <a:solidFill>
                  <a:schemeClr val="bg1"/>
                </a:solidFill>
              </a:rPr>
              <a:t>Irlanda </a:t>
            </a:r>
            <a:r>
              <a:rPr lang="ro-RO" sz="4600" b="1" dirty="0" smtClean="0">
                <a:solidFill>
                  <a:schemeClr val="bg1"/>
                </a:solidFill>
              </a:rPr>
              <a:t>– Comunitatea </a:t>
            </a:r>
            <a:r>
              <a:rPr lang="ro-RO" sz="4600" b="1" dirty="0">
                <a:solidFill>
                  <a:schemeClr val="bg1"/>
                </a:solidFill>
              </a:rPr>
              <a:t>Tinerilor </a:t>
            </a:r>
            <a:r>
              <a:rPr lang="ro-RO" sz="4600" b="1" dirty="0" smtClean="0">
                <a:solidFill>
                  <a:schemeClr val="bg1"/>
                </a:solidFill>
              </a:rPr>
              <a:t>Changemakers</a:t>
            </a:r>
            <a:endParaRPr lang="en-IE" sz="3200" b="1" dirty="0" smtClean="0">
              <a:solidFill>
                <a:schemeClr val="bg1"/>
              </a:solidFill>
            </a:endParaRPr>
          </a:p>
        </p:txBody>
      </p:sp>
      <p:sp>
        <p:nvSpPr>
          <p:cNvPr id="8" name="Text Placeholder 7">
            <a:extLst>
              <a:ext uri="{FF2B5EF4-FFF2-40B4-BE49-F238E27FC236}">
                <a16:creationId xmlns:a16="http://schemas.microsoft.com/office/drawing/2014/main" xmlns="" id="{4321462F-EEF1-4A67-8A1C-773C3A8839DD}"/>
              </a:ext>
            </a:extLst>
          </p:cNvPr>
          <p:cNvSpPr>
            <a:spLocks noGrp="1"/>
          </p:cNvSpPr>
          <p:nvPr>
            <p:ph type="body" sz="quarter" idx="16"/>
          </p:nvPr>
        </p:nvSpPr>
        <p:spPr>
          <a:xfrm>
            <a:off x="9593351" y="4821801"/>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FBBBCB6F-3FAD-4079-AD44-4A29043DDA0F}"/>
              </a:ext>
            </a:extLst>
          </p:cNvPr>
          <p:cNvSpPr>
            <a:spLocks noGrp="1"/>
          </p:cNvSpPr>
          <p:nvPr>
            <p:ph type="body" sz="quarter" idx="13"/>
          </p:nvPr>
        </p:nvSpPr>
        <p:spPr>
          <a:xfrm>
            <a:off x="6706636" y="1173960"/>
            <a:ext cx="4298248" cy="4007640"/>
          </a:xfrm>
        </p:spPr>
        <p:txBody>
          <a:bodyPr>
            <a:normAutofit fontScale="92500" lnSpcReduction="20000"/>
          </a:bodyPr>
          <a:lstStyle/>
          <a:p>
            <a:r>
              <a:rPr lang="en-IE" dirty="0">
                <a:solidFill>
                  <a:schemeClr val="tx1">
                    <a:lumMod val="75000"/>
                    <a:lumOff val="25000"/>
                  </a:schemeClr>
                </a:solidFill>
              </a:rPr>
              <a:t>‘</a:t>
            </a:r>
            <a:r>
              <a:rPr lang="en-IE" dirty="0" err="1">
                <a:solidFill>
                  <a:schemeClr val="tx1">
                    <a:lumMod val="75000"/>
                    <a:lumOff val="25000"/>
                  </a:schemeClr>
                </a:solidFill>
                <a:hlinkClick r:id="rId2">
                  <a:extLst>
                    <a:ext uri="{A12FA001-AC4F-418D-AE19-62706E023703}">
                      <ahyp:hlinkClr xmlns:ahyp="http://schemas.microsoft.com/office/drawing/2018/hyperlinkcolor" xmlns="" val="tx"/>
                    </a:ext>
                  </a:extLst>
                </a:hlinkClick>
              </a:rPr>
              <a:t>Ashoka</a:t>
            </a:r>
            <a:r>
              <a:rPr lang="en-IE" dirty="0">
                <a:solidFill>
                  <a:schemeClr val="tx1">
                    <a:lumMod val="75000"/>
                    <a:lumOff val="25000"/>
                  </a:schemeClr>
                </a:solidFill>
              </a:rPr>
              <a:t> </a:t>
            </a:r>
            <a:r>
              <a:rPr lang="ro-RO" dirty="0" smtClean="0">
                <a:solidFill>
                  <a:schemeClr val="tx1">
                    <a:lumMod val="75000"/>
                    <a:lumOff val="25000"/>
                  </a:schemeClr>
                </a:solidFill>
              </a:rPr>
              <a:t>construiește și cultivă o comunitate de lideri ai schimbării care văd că lumea cere acum ca toată lumea să fie un factor de schimbare. Împreună colaborăm pentru a transforma afacerile, ideile și culturile, astfel încât acestea să sprijine schimbarea pentru binele societății</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xmlns="" id="{761534D0-A9D9-47A4-8CBB-10472F74410E}"/>
              </a:ext>
            </a:extLst>
          </p:cNvPr>
          <p:cNvSpPr>
            <a:spLocks noGrp="1"/>
          </p:cNvSpPr>
          <p:nvPr>
            <p:ph type="body" sz="quarter" idx="17"/>
          </p:nvPr>
        </p:nvSpPr>
        <p:spPr>
          <a:xfrm>
            <a:off x="6633287" y="956347"/>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xmlns="" id="{4E5FEEEC-3F05-417F-B5F4-02FBF31A6E4E}"/>
              </a:ext>
            </a:extLst>
          </p:cNvPr>
          <p:cNvSpPr>
            <a:spLocks noGrp="1"/>
          </p:cNvSpPr>
          <p:nvPr>
            <p:ph type="body" sz="quarter" idx="14"/>
          </p:nvPr>
        </p:nvSpPr>
        <p:spPr>
          <a:xfrm>
            <a:off x="112565" y="956347"/>
            <a:ext cx="6520722" cy="5098503"/>
          </a:xfrm>
        </p:spPr>
        <p:txBody>
          <a:bodyPr/>
          <a:lstStyle/>
          <a:p>
            <a:r>
              <a:rPr lang="ro-RO" sz="2600" b="1" dirty="0" smtClean="0">
                <a:solidFill>
                  <a:srgbClr val="6D3A93"/>
                </a:solidFill>
              </a:rPr>
              <a:t>Ashoka </a:t>
            </a:r>
            <a:r>
              <a:rPr lang="ro-RO" sz="2600" b="1" dirty="0">
                <a:solidFill>
                  <a:srgbClr val="6D3A93"/>
                </a:solidFill>
              </a:rPr>
              <a:t>folosește 3 abordări principale;</a:t>
            </a:r>
            <a:endParaRPr lang="ro-RO" sz="2600" b="1" dirty="0" smtClean="0">
              <a:solidFill>
                <a:srgbClr val="6D3A93"/>
              </a:solidFill>
            </a:endParaRPr>
          </a:p>
          <a:p>
            <a:pPr marL="457200" indent="-457200">
              <a:buFont typeface="+mj-lt"/>
              <a:buAutoNum type="arabicPeriod"/>
            </a:pPr>
            <a:r>
              <a:rPr lang="ro-RO" b="1" dirty="0" smtClean="0">
                <a:solidFill>
                  <a:srgbClr val="6D3A93"/>
                </a:solidFill>
                <a:hlinkClick r:id="rId3">
                  <a:extLst>
                    <a:ext uri="{A12FA001-AC4F-418D-AE19-62706E023703}">
                      <ahyp:hlinkClr xmlns:ahyp="http://schemas.microsoft.com/office/drawing/2018/hyperlinkcolor" xmlns="" val="tx"/>
                    </a:ext>
                  </a:extLst>
                </a:hlinkClick>
              </a:rPr>
              <a:t>Antreprenoriatul Social</a:t>
            </a:r>
            <a:r>
              <a:rPr lang="ro-RO" dirty="0" smtClean="0">
                <a:solidFill>
                  <a:srgbClr val="6D3A93"/>
                </a:solidFill>
              </a:rPr>
              <a:t>: </a:t>
            </a:r>
            <a:r>
              <a:rPr lang="ro-RO" dirty="0"/>
              <a:t>selectează </a:t>
            </a:r>
            <a:r>
              <a:rPr lang="ro-RO" dirty="0" smtClean="0"/>
              <a:t>antreprenori </a:t>
            </a:r>
            <a:r>
              <a:rPr lang="ro-RO" dirty="0"/>
              <a:t>sociali de talie mondială care conduc calea către o lume care face schimbarea tuturor.</a:t>
            </a:r>
            <a:endParaRPr lang="ro-RO" dirty="0" smtClean="0"/>
          </a:p>
          <a:p>
            <a:pPr marL="457200" indent="-457200">
              <a:buFont typeface="+mj-lt"/>
              <a:buAutoNum type="arabicPeriod"/>
            </a:pPr>
            <a:r>
              <a:rPr lang="ro-RO" b="1" dirty="0" smtClean="0">
                <a:solidFill>
                  <a:srgbClr val="6D3A93"/>
                </a:solidFill>
                <a:hlinkClick r:id="rId4">
                  <a:extLst>
                    <a:ext uri="{A12FA001-AC4F-418D-AE19-62706E023703}">
                      <ahyp:hlinkClr xmlns:ahyp="http://schemas.microsoft.com/office/drawing/2018/hyperlinkcolor" xmlns="" val="tx"/>
                    </a:ext>
                  </a:extLst>
                </a:hlinkClick>
              </a:rPr>
              <a:t>Empatie &amp; Schimbare</a:t>
            </a:r>
            <a:r>
              <a:rPr lang="ro-RO" dirty="0" smtClean="0">
                <a:solidFill>
                  <a:srgbClr val="6D3A93"/>
                </a:solidFill>
              </a:rPr>
              <a:t>: </a:t>
            </a:r>
            <a:r>
              <a:rPr lang="ro-RO" dirty="0"/>
              <a:t>conducerea unei mișcări pentru a transforma modul în care tinerii pot prospera în lumea actuală care se schimbă rapid, unde toată lumea trebuie să fie un factor de schimbare. </a:t>
            </a:r>
            <a:r>
              <a:rPr lang="ro-RO" i="1" dirty="0"/>
              <a:t>Changemaking</a:t>
            </a:r>
            <a:r>
              <a:rPr lang="ro-RO" dirty="0"/>
              <a:t> începe cu empatie</a:t>
            </a:r>
            <a:r>
              <a:rPr lang="ro-RO" dirty="0" smtClean="0"/>
              <a:t>!</a:t>
            </a:r>
          </a:p>
          <a:p>
            <a:pPr marL="457200" indent="-457200">
              <a:buFont typeface="+mj-lt"/>
              <a:buAutoNum type="arabicPeriod"/>
            </a:pPr>
            <a:r>
              <a:rPr lang="ro-RO" b="1" dirty="0" smtClean="0">
                <a:solidFill>
                  <a:srgbClr val="6D3A93"/>
                </a:solidFill>
                <a:hlinkClick r:id="rId5">
                  <a:extLst>
                    <a:ext uri="{A12FA001-AC4F-418D-AE19-62706E023703}">
                      <ahyp:hlinkClr xmlns:ahyp="http://schemas.microsoft.com/office/drawing/2018/hyperlinkcolor" xmlns="" val="tx"/>
                    </a:ext>
                  </a:extLst>
                </a:hlinkClick>
              </a:rPr>
              <a:t>Organizarea Schimbărilor</a:t>
            </a:r>
            <a:r>
              <a:rPr lang="ro-RO" dirty="0" smtClean="0">
                <a:solidFill>
                  <a:srgbClr val="6D3A93"/>
                </a:solidFill>
              </a:rPr>
              <a:t>: </a:t>
            </a:r>
            <a:r>
              <a:rPr lang="ro-RO" dirty="0" smtClean="0">
                <a:solidFill>
                  <a:srgbClr val="333333"/>
                </a:solidFill>
              </a:rPr>
              <a:t>a trăi și a lucra în lumea noastră schimbătoare necesită organizarea în echipe fluide, deschise.</a:t>
            </a:r>
            <a:endParaRPr lang="ro-RO" dirty="0"/>
          </a:p>
        </p:txBody>
      </p:sp>
    </p:spTree>
    <p:extLst>
      <p:ext uri="{BB962C8B-B14F-4D97-AF65-F5344CB8AC3E}">
        <p14:creationId xmlns:p14="http://schemas.microsoft.com/office/powerpoint/2010/main" val="1044703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4321462F-EEF1-4A67-8A1C-773C3A8839DD}"/>
              </a:ext>
            </a:extLst>
          </p:cNvPr>
          <p:cNvSpPr>
            <a:spLocks noGrp="1"/>
          </p:cNvSpPr>
          <p:nvPr>
            <p:ph type="body" sz="quarter" idx="16"/>
          </p:nvPr>
        </p:nvSpPr>
        <p:spPr>
          <a:xfrm>
            <a:off x="10413026" y="3877026"/>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xmlns="" id="{FBBBCB6F-3FAD-4079-AD44-4A29043DDA0F}"/>
              </a:ext>
            </a:extLst>
          </p:cNvPr>
          <p:cNvSpPr>
            <a:spLocks noGrp="1"/>
          </p:cNvSpPr>
          <p:nvPr>
            <p:ph type="body" sz="quarter" idx="13"/>
          </p:nvPr>
        </p:nvSpPr>
        <p:spPr/>
        <p:txBody>
          <a:bodyPr>
            <a:normAutofit/>
          </a:bodyPr>
          <a:lstStyle/>
          <a:p>
            <a:r>
              <a:rPr lang="en-IE" dirty="0">
                <a:solidFill>
                  <a:schemeClr val="tx1">
                    <a:lumMod val="75000"/>
                    <a:lumOff val="25000"/>
                  </a:schemeClr>
                </a:solidFill>
              </a:rPr>
              <a:t>‘</a:t>
            </a:r>
            <a:r>
              <a:rPr lang="en-IE" dirty="0" err="1">
                <a:solidFill>
                  <a:schemeClr val="tx1">
                    <a:lumMod val="75000"/>
                    <a:lumOff val="25000"/>
                  </a:schemeClr>
                </a:solidFill>
                <a:hlinkClick r:id="rId2">
                  <a:extLst>
                    <a:ext uri="{A12FA001-AC4F-418D-AE19-62706E023703}">
                      <ahyp:hlinkClr xmlns:ahyp="http://schemas.microsoft.com/office/drawing/2018/hyperlinkcolor" xmlns="" val="tx"/>
                    </a:ext>
                  </a:extLst>
                </a:hlinkClick>
              </a:rPr>
              <a:t>Ashoka</a:t>
            </a:r>
            <a:r>
              <a:rPr lang="en-IE" dirty="0">
                <a:solidFill>
                  <a:schemeClr val="tx1">
                    <a:lumMod val="75000"/>
                    <a:lumOff val="25000"/>
                  </a:schemeClr>
                </a:solidFill>
              </a:rPr>
              <a:t> </a:t>
            </a:r>
            <a:r>
              <a:rPr lang="ro-RO" dirty="0" smtClean="0">
                <a:solidFill>
                  <a:schemeClr val="tx1">
                    <a:lumMod val="75000"/>
                    <a:lumOff val="25000"/>
                  </a:schemeClr>
                </a:solidFill>
              </a:rPr>
              <a:t>a lansat prima regiune britanică Changemaker la Manchester. Peste 250 de participanți s-au alăturat conversației</a:t>
            </a:r>
            <a:endParaRPr lang="ro-RO"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xmlns="" id="{761534D0-A9D9-47A4-8CBB-10472F74410E}"/>
              </a:ext>
            </a:extLst>
          </p:cNvPr>
          <p:cNvSpPr>
            <a:spLocks noGrp="1"/>
          </p:cNvSpPr>
          <p:nvPr>
            <p:ph type="body" sz="quarter" idx="17"/>
          </p:nvPr>
        </p:nvSpPr>
        <p:spPr>
          <a:xfrm>
            <a:off x="6633287" y="878740"/>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xmlns="" id="{4E5FEEEC-3F05-417F-B5F4-02FBF31A6E4E}"/>
              </a:ext>
            </a:extLst>
          </p:cNvPr>
          <p:cNvSpPr>
            <a:spLocks noGrp="1"/>
          </p:cNvSpPr>
          <p:nvPr>
            <p:ph type="body" sz="quarter" idx="14"/>
          </p:nvPr>
        </p:nvSpPr>
        <p:spPr>
          <a:xfrm>
            <a:off x="413409" y="1690136"/>
            <a:ext cx="5907179" cy="4373780"/>
          </a:xfrm>
        </p:spPr>
        <p:txBody>
          <a:bodyPr/>
          <a:lstStyle/>
          <a:p>
            <a:r>
              <a:rPr lang="ro-RO" b="1" i="0" dirty="0" smtClean="0">
                <a:solidFill>
                  <a:schemeClr val="tx1">
                    <a:lumMod val="75000"/>
                    <a:lumOff val="25000"/>
                  </a:schemeClr>
                </a:solidFill>
                <a:effectLst/>
              </a:rPr>
              <a:t>Explorează și conectează-te la </a:t>
            </a:r>
            <a:r>
              <a:rPr lang="en-IE" b="1" i="0" dirty="0" err="1" smtClean="0">
                <a:solidFill>
                  <a:schemeClr val="tx1">
                    <a:lumMod val="75000"/>
                    <a:lumOff val="25000"/>
                  </a:schemeClr>
                </a:solidFill>
                <a:effectLst/>
              </a:rPr>
              <a:t>Ashoka</a:t>
            </a:r>
            <a:r>
              <a:rPr lang="en-IE" b="1" i="0" dirty="0">
                <a:solidFill>
                  <a:schemeClr val="tx1">
                    <a:lumMod val="75000"/>
                    <a:lumOff val="25000"/>
                  </a:schemeClr>
                </a:solidFill>
                <a:effectLst/>
              </a:rPr>
              <a:t>, </a:t>
            </a:r>
            <a:r>
              <a:rPr lang="en-IE" b="1" dirty="0">
                <a:solidFill>
                  <a:schemeClr val="tx1">
                    <a:lumMod val="75000"/>
                    <a:lumOff val="25000"/>
                  </a:schemeClr>
                </a:solidFill>
                <a:hlinkClick r:id="rId2"/>
              </a:rPr>
              <a:t>C</a:t>
            </a:r>
            <a:r>
              <a:rPr lang="en-IE" b="1" i="0" dirty="0">
                <a:solidFill>
                  <a:schemeClr val="tx1">
                    <a:lumMod val="75000"/>
                    <a:lumOff val="25000"/>
                  </a:schemeClr>
                </a:solidFill>
                <a:effectLst/>
                <a:hlinkClick r:id="rId2"/>
              </a:rPr>
              <a:t>hangemaker </a:t>
            </a:r>
            <a:r>
              <a:rPr lang="en-IE" b="1" dirty="0">
                <a:solidFill>
                  <a:schemeClr val="tx1">
                    <a:lumMod val="75000"/>
                    <a:lumOff val="25000"/>
                  </a:schemeClr>
                </a:solidFill>
                <a:hlinkClick r:id="rId2"/>
              </a:rPr>
              <a:t>C</a:t>
            </a:r>
            <a:r>
              <a:rPr lang="en-IE" b="1" i="0" dirty="0">
                <a:solidFill>
                  <a:schemeClr val="tx1">
                    <a:lumMod val="75000"/>
                    <a:lumOff val="25000"/>
                  </a:schemeClr>
                </a:solidFill>
                <a:effectLst/>
                <a:hlinkClick r:id="rId2"/>
              </a:rPr>
              <a:t>ommunity </a:t>
            </a:r>
            <a:r>
              <a:rPr lang="en-IE" dirty="0">
                <a:solidFill>
                  <a:schemeClr val="tx1">
                    <a:lumMod val="75000"/>
                    <a:lumOff val="25000"/>
                  </a:schemeClr>
                </a:solidFill>
              </a:rPr>
              <a:t>cu </a:t>
            </a:r>
            <a:r>
              <a:rPr lang="ro-RO" dirty="0" smtClean="0">
                <a:solidFill>
                  <a:schemeClr val="tx1">
                    <a:lumMod val="75000"/>
                    <a:lumOff val="25000"/>
                  </a:schemeClr>
                </a:solidFill>
              </a:rPr>
              <a:t>peste 3.500 de bursieri, peste 250 de instituții de schimbare și peste 300 de parteneri din peste 90 de țări. Împreună formăm un ecosistem puternic, divers și vibrant de agenți ai schimbării care colaborează și conduc împreună pentru a transforma pozitiv societățile și culturile din întreaga lume.</a:t>
            </a:r>
            <a:r>
              <a:rPr lang="en-IE" b="0" i="0" dirty="0">
                <a:solidFill>
                  <a:schemeClr val="tx1">
                    <a:lumMod val="75000"/>
                    <a:lumOff val="25000"/>
                  </a:schemeClr>
                </a:solidFill>
                <a:effectLst/>
              </a:rPr>
              <a:t> </a:t>
            </a:r>
            <a:r>
              <a:rPr lang="ro-RO" b="0" i="0" u="none" strike="noStrike" dirty="0" smtClean="0">
                <a:solidFill>
                  <a:schemeClr val="tx1">
                    <a:lumMod val="75000"/>
                    <a:lumOff val="25000"/>
                  </a:schemeClr>
                </a:solidFill>
                <a:effectLst/>
                <a:hlinkClick r:id="rId2">
                  <a:extLst>
                    <a:ext uri="{A12FA001-AC4F-418D-AE19-62706E023703}">
                      <ahyp:hlinkClr xmlns:ahyp="http://schemas.microsoft.com/office/drawing/2018/hyperlinkcolor" xmlns="" val="tx"/>
                    </a:ext>
                  </a:extLst>
                </a:hlinkClick>
              </a:rPr>
              <a:t>Învață mai multe despre comunitatea noastră</a:t>
            </a:r>
            <a:r>
              <a:rPr lang="ro-RO" b="0" i="0" u="none" strike="noStrike" dirty="0" smtClean="0">
                <a:solidFill>
                  <a:schemeClr val="tx1">
                    <a:lumMod val="75000"/>
                    <a:lumOff val="25000"/>
                  </a:schemeClr>
                </a:solidFill>
                <a:effectLst/>
              </a:rPr>
              <a:t>.</a:t>
            </a:r>
            <a:r>
              <a:rPr lang="en-IE" dirty="0" smtClean="0">
                <a:solidFill>
                  <a:schemeClr val="tx1">
                    <a:lumMod val="75000"/>
                    <a:lumOff val="25000"/>
                  </a:schemeClr>
                </a:solidFill>
              </a:rPr>
              <a:t>  </a:t>
            </a:r>
            <a:endParaRPr lang="en-IE" dirty="0">
              <a:solidFill>
                <a:schemeClr val="tx1">
                  <a:lumMod val="75000"/>
                  <a:lumOff val="25000"/>
                </a:schemeClr>
              </a:solidFill>
            </a:endParaRPr>
          </a:p>
          <a:p>
            <a:r>
              <a:rPr lang="ro-RO" b="1" i="1" dirty="0" smtClean="0">
                <a:solidFill>
                  <a:srgbClr val="ED2A59"/>
                </a:solidFill>
              </a:rPr>
              <a:t>Fă cunoștință cu un</a:t>
            </a:r>
            <a:r>
              <a:rPr lang="en-US" b="1" i="1" dirty="0" err="1" smtClean="0">
                <a:solidFill>
                  <a:srgbClr val="ED2A59"/>
                </a:solidFill>
              </a:rPr>
              <a:t>ul</a:t>
            </a:r>
            <a:r>
              <a:rPr lang="ro-RO" b="1" i="1" dirty="0" smtClean="0">
                <a:solidFill>
                  <a:srgbClr val="ED2A59"/>
                </a:solidFill>
              </a:rPr>
              <a:t> dintre membrii noștri</a:t>
            </a:r>
            <a:r>
              <a:rPr lang="en-US" b="1" i="1" dirty="0" smtClean="0">
                <a:solidFill>
                  <a:srgbClr val="ED2A59"/>
                </a:solidFill>
              </a:rPr>
              <a:t>,</a:t>
            </a:r>
            <a:r>
              <a:rPr lang="ro-RO" b="1" i="1" dirty="0" smtClean="0">
                <a:solidFill>
                  <a:srgbClr val="ED2A59"/>
                </a:solidFill>
              </a:rPr>
              <a:t> Sarah Zouak</a:t>
            </a:r>
            <a:r>
              <a:rPr lang="en-US" b="1" i="1" dirty="0" smtClean="0">
                <a:solidFill>
                  <a:srgbClr val="ED2A59"/>
                </a:solidFill>
              </a:rPr>
              <a:t>,</a:t>
            </a:r>
            <a:r>
              <a:rPr lang="ro-RO" b="1" i="1" dirty="0" smtClean="0">
                <a:solidFill>
                  <a:srgbClr val="ED2A59"/>
                </a:solidFill>
              </a:rPr>
              <a:t> în secțiunea următoare</a:t>
            </a:r>
            <a:r>
              <a:rPr lang="en-IE" b="1" i="1" dirty="0" smtClean="0">
                <a:solidFill>
                  <a:srgbClr val="ED2A59"/>
                </a:solidFill>
              </a:rPr>
              <a:t> !</a:t>
            </a:r>
            <a:endParaRPr lang="en-IE" b="1" i="1" dirty="0">
              <a:solidFill>
                <a:srgbClr val="ED2A59"/>
              </a:solidFill>
            </a:endParaRPr>
          </a:p>
        </p:txBody>
      </p:sp>
      <p:sp>
        <p:nvSpPr>
          <p:cNvPr id="11" name="Text Placeholder 6">
            <a:extLst>
              <a:ext uri="{FF2B5EF4-FFF2-40B4-BE49-F238E27FC236}">
                <a16:creationId xmlns:a16="http://schemas.microsoft.com/office/drawing/2014/main" xmlns="" id="{E5F71B61-5C40-44B7-9D47-297B5179E9D6}"/>
              </a:ext>
            </a:extLst>
          </p:cNvPr>
          <p:cNvSpPr txBox="1">
            <a:spLocks/>
          </p:cNvSpPr>
          <p:nvPr/>
        </p:nvSpPr>
        <p:spPr>
          <a:xfrm>
            <a:off x="593558" y="195993"/>
            <a:ext cx="11069053" cy="651547"/>
          </a:xfrm>
          <a:prstGeom prst="rect">
            <a:avLst/>
          </a:prstGeom>
          <a:solidFill>
            <a:srgbClr val="6D3A93"/>
          </a:solidFill>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600" b="1" smtClean="0">
                <a:solidFill>
                  <a:schemeClr val="bg1"/>
                </a:solidFill>
                <a:hlinkClick r:id="rId2">
                  <a:extLst>
                    <a:ext uri="{A12FA001-AC4F-418D-AE19-62706E023703}">
                      <ahyp:hlinkClr xmlns:ahyp="http://schemas.microsoft.com/office/drawing/2018/hyperlinkcolor" xmlns="" val="tx"/>
                    </a:ext>
                  </a:extLst>
                </a:hlinkClick>
              </a:rPr>
              <a:t>Ashoka</a:t>
            </a:r>
            <a:r>
              <a:rPr lang="en-IE" sz="4600" b="1" smtClean="0">
                <a:solidFill>
                  <a:schemeClr val="bg1"/>
                </a:solidFill>
              </a:rPr>
              <a:t>, UK &amp; </a:t>
            </a:r>
            <a:r>
              <a:rPr lang="ro-RO" sz="4600" b="1" smtClean="0">
                <a:solidFill>
                  <a:schemeClr val="bg1"/>
                </a:solidFill>
              </a:rPr>
              <a:t>Irlanda – Comunitatea Tinerilor Changemakers</a:t>
            </a:r>
            <a:endParaRPr lang="en-IE" sz="3200" b="1" dirty="0" smtClean="0">
              <a:solidFill>
                <a:schemeClr val="bg1"/>
              </a:solidFill>
            </a:endParaRPr>
          </a:p>
        </p:txBody>
      </p:sp>
    </p:spTree>
    <p:extLst>
      <p:ext uri="{BB962C8B-B14F-4D97-AF65-F5344CB8AC3E}">
        <p14:creationId xmlns:p14="http://schemas.microsoft.com/office/powerpoint/2010/main" val="4042839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DCDF36BE-3467-4F7F-A7D3-74755967E4F0}"/>
              </a:ext>
            </a:extLst>
          </p:cNvPr>
          <p:cNvSpPr>
            <a:spLocks noGrp="1"/>
          </p:cNvSpPr>
          <p:nvPr>
            <p:ph type="body" sz="quarter" idx="14"/>
          </p:nvPr>
        </p:nvSpPr>
        <p:spPr>
          <a:xfrm>
            <a:off x="392816" y="1109089"/>
            <a:ext cx="5050722" cy="3527129"/>
          </a:xfrm>
        </p:spPr>
        <p:txBody>
          <a:bodyPr/>
          <a:lstStyle/>
          <a:p>
            <a:r>
              <a:rPr lang="ro-RO" dirty="0" smtClean="0"/>
              <a:t>Sprijină și inspiră studenții să abordeze problemele la scară mondială prin antreprenoriat social, de la educație la schimbările climatice, de la sărăcie la asistență medicală. Oferă un portofoliu bogat de programe și evenimente, oportunități de finanțare și sprijin financiar, precum și o serie de oportunități de colaborare.</a:t>
            </a:r>
          </a:p>
          <a:p>
            <a:r>
              <a:rPr lang="ro-RO" dirty="0" smtClean="0"/>
              <a:t>De asemenea, lucrează pentru a avansa domeniul antreprenoriatului social prin cercetări și schimb de cunoștințe. Sunt într-o poziție unică pentru a acoperi decalajul dintre teorie și practică.</a:t>
            </a:r>
          </a:p>
          <a:p>
            <a:endParaRPr lang="en-IE" dirty="0"/>
          </a:p>
        </p:txBody>
      </p:sp>
      <p:sp>
        <p:nvSpPr>
          <p:cNvPr id="7" name="Text Placeholder 6">
            <a:extLst>
              <a:ext uri="{FF2B5EF4-FFF2-40B4-BE49-F238E27FC236}">
                <a16:creationId xmlns:a16="http://schemas.microsoft.com/office/drawing/2014/main" xmlns="" id="{79D07058-DBB3-4F57-BF2B-EB6D769879C0}"/>
              </a:ext>
            </a:extLst>
          </p:cNvPr>
          <p:cNvSpPr>
            <a:spLocks noGrp="1"/>
          </p:cNvSpPr>
          <p:nvPr>
            <p:ph type="body" sz="quarter" idx="15"/>
          </p:nvPr>
        </p:nvSpPr>
        <p:spPr>
          <a:xfrm>
            <a:off x="392816" y="411736"/>
            <a:ext cx="4461735" cy="697353"/>
          </a:xfrm>
        </p:spPr>
        <p:txBody>
          <a:bodyPr/>
          <a:lstStyle/>
          <a:p>
            <a:r>
              <a:rPr lang="en-IE" b="1" dirty="0">
                <a:hlinkClick r:id="rId2">
                  <a:extLst>
                    <a:ext uri="{A12FA001-AC4F-418D-AE19-62706E023703}">
                      <ahyp:hlinkClr xmlns:ahyp="http://schemas.microsoft.com/office/drawing/2018/hyperlinkcolor" xmlns="" val="tx"/>
                    </a:ext>
                  </a:extLst>
                </a:hlinkClick>
              </a:rPr>
              <a:t>3.  Skoll </a:t>
            </a:r>
            <a:r>
              <a:rPr lang="en-IE" b="1" dirty="0" err="1">
                <a:hlinkClick r:id="rId2">
                  <a:extLst>
                    <a:ext uri="{A12FA001-AC4F-418D-AE19-62706E023703}">
                      <ahyp:hlinkClr xmlns:ahyp="http://schemas.microsoft.com/office/drawing/2018/hyperlinkcolor" xmlns="" val="tx"/>
                    </a:ext>
                  </a:extLst>
                </a:hlinkClick>
              </a:rPr>
              <a:t>Center</a:t>
            </a:r>
            <a:r>
              <a:rPr lang="en-IE" b="1" dirty="0"/>
              <a:t>, UK</a:t>
            </a:r>
          </a:p>
        </p:txBody>
      </p:sp>
      <p:pic>
        <p:nvPicPr>
          <p:cNvPr id="15" name="Picture Placeholder 14" descr="A picture containing sky, person&#10;&#10;Description automatically generated">
            <a:extLst>
              <a:ext uri="{FF2B5EF4-FFF2-40B4-BE49-F238E27FC236}">
                <a16:creationId xmlns:a16="http://schemas.microsoft.com/office/drawing/2014/main" xmlns="" id="{D5E60DD3-7E75-4F9A-A65E-3942F09BF003}"/>
              </a:ext>
            </a:extLst>
          </p:cNvPr>
          <p:cNvPicPr>
            <a:picLocks noGrp="1" noChangeAspect="1"/>
          </p:cNvPicPr>
          <p:nvPr>
            <p:ph type="pic" sz="quarter" idx="10"/>
          </p:nvPr>
        </p:nvPicPr>
        <p:blipFill>
          <a:blip r:embed="rId3"/>
          <a:srcRect l="8260" r="8260"/>
          <a:stretch>
            <a:fillRect/>
          </a:stretch>
        </p:blipFill>
        <p:spPr/>
      </p:pic>
    </p:spTree>
    <p:extLst>
      <p:ext uri="{BB962C8B-B14F-4D97-AF65-F5344CB8AC3E}">
        <p14:creationId xmlns:p14="http://schemas.microsoft.com/office/powerpoint/2010/main" val="3505947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42D5DD-2DDD-475B-BAAB-9E77362F7F0A}"/>
              </a:ext>
            </a:extLst>
          </p:cNvPr>
          <p:cNvSpPr>
            <a:spLocks noGrp="1"/>
          </p:cNvSpPr>
          <p:nvPr>
            <p:ph type="body" sz="quarter" idx="14"/>
          </p:nvPr>
        </p:nvSpPr>
        <p:spPr>
          <a:xfrm>
            <a:off x="7449591" y="212980"/>
            <a:ext cx="4645839" cy="851263"/>
          </a:xfrm>
        </p:spPr>
        <p:txBody>
          <a:bodyPr>
            <a:noAutofit/>
          </a:bodyPr>
          <a:lstStyle/>
          <a:p>
            <a:r>
              <a:rPr lang="ro-RO" sz="2800" b="1" dirty="0" smtClean="0"/>
              <a:t>Skoll Centre, oportunitate de finanțare completă a bursei</a:t>
            </a:r>
            <a:endParaRPr lang="ro-RO" sz="2800" b="1" dirty="0"/>
          </a:p>
        </p:txBody>
      </p:sp>
      <p:sp>
        <p:nvSpPr>
          <p:cNvPr id="6" name="Text Placeholder 5">
            <a:extLst>
              <a:ext uri="{FF2B5EF4-FFF2-40B4-BE49-F238E27FC236}">
                <a16:creationId xmlns:a16="http://schemas.microsoft.com/office/drawing/2014/main" xmlns="" id="{D591A274-FF3B-4196-80BA-BA456043E39E}"/>
              </a:ext>
            </a:extLst>
          </p:cNvPr>
          <p:cNvSpPr>
            <a:spLocks noGrp="1"/>
          </p:cNvSpPr>
          <p:nvPr>
            <p:ph type="body" sz="quarter" idx="15"/>
          </p:nvPr>
        </p:nvSpPr>
        <p:spPr>
          <a:xfrm>
            <a:off x="7449591" y="1064243"/>
            <a:ext cx="4645839" cy="2592420"/>
          </a:xfrm>
        </p:spPr>
        <p:txBody>
          <a:bodyPr/>
          <a:lstStyle/>
          <a:p>
            <a:r>
              <a:rPr lang="ro-RO" sz="2300" dirty="0" smtClean="0"/>
              <a:t>Centrul Skoll pentru Antreprenoriat Social ca centru de conducere pentru dezvoltarea antreprenoriatului social la nivel mondial oferă o bursă deschisă studenților care caută soluții antreprenoriale pentru provocări sociale și de mediu urgente. Oferind finanțare completă, bursa permite, de asemenea, acces la comunitatea Skoll Scholar, un grup de lideri care au un impact pozitiv asupra lumii prin inovație și schimbarea sistemelor, precum și oportunități exclusive de a se întâlni cu antreprenori, lideri de gândire și investitori de renume mondial.</a:t>
            </a:r>
            <a:endParaRPr lang="ro-RO" sz="2300" dirty="0"/>
          </a:p>
        </p:txBody>
      </p:sp>
      <p:pic>
        <p:nvPicPr>
          <p:cNvPr id="9" name="Picture 8">
            <a:hlinkClick r:id="rId2"/>
            <a:extLst>
              <a:ext uri="{FF2B5EF4-FFF2-40B4-BE49-F238E27FC236}">
                <a16:creationId xmlns:a16="http://schemas.microsoft.com/office/drawing/2014/main" xmlns="" id="{B5455EBC-979B-4E53-BEF0-B6C52ECDC8A7}"/>
              </a:ext>
            </a:extLst>
          </p:cNvPr>
          <p:cNvPicPr>
            <a:picLocks noChangeAspect="1"/>
          </p:cNvPicPr>
          <p:nvPr/>
        </p:nvPicPr>
        <p:blipFill>
          <a:blip r:embed="rId3"/>
          <a:stretch>
            <a:fillRect/>
          </a:stretch>
        </p:blipFill>
        <p:spPr>
          <a:xfrm>
            <a:off x="1270861" y="2236206"/>
            <a:ext cx="5260248" cy="2981866"/>
          </a:xfrm>
          <a:prstGeom prst="rect">
            <a:avLst/>
          </a:prstGeom>
        </p:spPr>
      </p:pic>
      <p:sp>
        <p:nvSpPr>
          <p:cNvPr id="10" name="Text Placeholder 6">
            <a:extLst>
              <a:ext uri="{FF2B5EF4-FFF2-40B4-BE49-F238E27FC236}">
                <a16:creationId xmlns:a16="http://schemas.microsoft.com/office/drawing/2014/main" xmlns="" id="{BCA83B1F-CDF3-404C-87C7-5A69AADFB700}"/>
              </a:ext>
            </a:extLst>
          </p:cNvPr>
          <p:cNvSpPr txBox="1">
            <a:spLocks/>
          </p:cNvSpPr>
          <p:nvPr/>
        </p:nvSpPr>
        <p:spPr>
          <a:xfrm>
            <a:off x="85610" y="212980"/>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b="1" i="1" dirty="0" err="1">
                <a:solidFill>
                  <a:schemeClr val="bg1"/>
                </a:solidFill>
              </a:rPr>
              <a:t>Skoll</a:t>
            </a:r>
            <a:r>
              <a:rPr lang="en-IE" b="1" i="1" dirty="0">
                <a:solidFill>
                  <a:schemeClr val="bg1"/>
                </a:solidFill>
              </a:rPr>
              <a:t> </a:t>
            </a:r>
            <a:r>
              <a:rPr lang="en-IE" b="1" i="1" dirty="0" smtClean="0">
                <a:solidFill>
                  <a:schemeClr val="bg1"/>
                </a:solidFill>
              </a:rPr>
              <a:t>Centre</a:t>
            </a:r>
            <a:endParaRPr lang="en-IE" b="1" i="1" dirty="0">
              <a:solidFill>
                <a:schemeClr val="bg1"/>
              </a:solidFill>
            </a:endParaRP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4637888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80EBA81-75B4-475C-B438-6E8F49C50569}"/>
              </a:ext>
            </a:extLst>
          </p:cNvPr>
          <p:cNvSpPr>
            <a:spLocks noGrp="1"/>
          </p:cNvSpPr>
          <p:nvPr>
            <p:ph type="body" sz="quarter" idx="15"/>
          </p:nvPr>
        </p:nvSpPr>
        <p:spPr>
          <a:xfrm>
            <a:off x="6232465" y="40702"/>
            <a:ext cx="5890788" cy="2592420"/>
          </a:xfrm>
        </p:spPr>
        <p:txBody>
          <a:bodyPr/>
          <a:lstStyle/>
          <a:p>
            <a:pPr algn="l"/>
            <a:r>
              <a:rPr lang="ro-RO" dirty="0" smtClean="0">
                <a:solidFill>
                  <a:schemeClr val="tx1">
                    <a:lumMod val="75000"/>
                    <a:lumOff val="25000"/>
                  </a:schemeClr>
                </a:solidFill>
              </a:rPr>
              <a:t>Misiunea noastră este de a dezvolta comunități mai bine conectate și mai sustenabile în toată Marea </a:t>
            </a:r>
            <a:r>
              <a:rPr lang="en-IE" dirty="0" smtClean="0">
                <a:solidFill>
                  <a:schemeClr val="tx1">
                    <a:lumMod val="75000"/>
                    <a:lumOff val="25000"/>
                  </a:schemeClr>
                </a:solidFill>
              </a:rPr>
              <a:t>Britanie. </a:t>
            </a:r>
            <a:r>
              <a:rPr lang="ro-RO" dirty="0" smtClean="0">
                <a:solidFill>
                  <a:schemeClr val="tx1">
                    <a:lumMod val="75000"/>
                    <a:lumOff val="25000"/>
                  </a:schemeClr>
                </a:solidFill>
              </a:rPr>
              <a:t>Oferim</a:t>
            </a:r>
            <a:r>
              <a:rPr lang="en-IE" dirty="0" smtClean="0">
                <a:solidFill>
                  <a:schemeClr val="tx1">
                    <a:lumMod val="75000"/>
                    <a:lumOff val="25000"/>
                  </a:schemeClr>
                </a:solidFill>
              </a:rPr>
              <a:t> </a:t>
            </a:r>
            <a:r>
              <a:rPr lang="en-IE"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program</a:t>
            </a:r>
            <a:r>
              <a:rPr lang="ro-RO"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e</a:t>
            </a:r>
            <a:r>
              <a:rPr lang="en-IE" dirty="0" smtClean="0">
                <a:solidFill>
                  <a:schemeClr val="tx1">
                    <a:lumMod val="75000"/>
                    <a:lumOff val="25000"/>
                  </a:schemeClr>
                </a:solidFill>
              </a:rPr>
              <a:t> (e</a:t>
            </a:r>
            <a:r>
              <a:rPr lang="ro-RO" dirty="0" smtClean="0">
                <a:solidFill>
                  <a:schemeClr val="tx1">
                    <a:lumMod val="75000"/>
                    <a:lumOff val="25000"/>
                  </a:schemeClr>
                </a:solidFill>
              </a:rPr>
              <a:t>x sănătate și bunăstare și inegalitate) informații, colaborăm cu comunitățile și oferim finanțare</a:t>
            </a:r>
            <a:r>
              <a:rPr lang="en-IE" dirty="0" smtClean="0">
                <a:solidFill>
                  <a:schemeClr val="tx1">
                    <a:lumMod val="75000"/>
                    <a:lumOff val="25000"/>
                  </a:schemeClr>
                </a:solidFill>
              </a:rPr>
              <a:t>.</a:t>
            </a:r>
            <a:endParaRPr lang="en-IE" dirty="0">
              <a:solidFill>
                <a:schemeClr val="tx1">
                  <a:lumMod val="75000"/>
                  <a:lumOff val="25000"/>
                </a:schemeClr>
              </a:solidFill>
            </a:endParaRPr>
          </a:p>
          <a:p>
            <a:pPr marL="342900" indent="-342900" algn="just">
              <a:buFont typeface="Arial" panose="020B0604020202020204" pitchFamily="34" charset="0"/>
              <a:buChar char="•"/>
            </a:pPr>
            <a:r>
              <a:rPr lang="ro-RO" dirty="0" smtClean="0">
                <a:solidFill>
                  <a:schemeClr val="tx1">
                    <a:lumMod val="75000"/>
                    <a:lumOff val="25000"/>
                  </a:schemeClr>
                </a:solidFill>
              </a:rPr>
              <a:t>Efectuează </a:t>
            </a:r>
            <a:r>
              <a:rPr lang="ro-RO" dirty="0" smtClean="0">
                <a:solidFill>
                  <a:schemeClr val="tx1">
                    <a:lumMod val="75000"/>
                    <a:lumOff val="25000"/>
                  </a:schemeClr>
                </a:solidFill>
              </a:rPr>
              <a:t>cercetări atât asupra teoriei, cât și a practicii inovației sociale;</a:t>
            </a:r>
          </a:p>
          <a:p>
            <a:pPr marL="342900" indent="-342900" algn="just">
              <a:buFont typeface="Arial" panose="020B0604020202020204" pitchFamily="34" charset="0"/>
              <a:buChar char="•"/>
            </a:pPr>
            <a:r>
              <a:rPr lang="ro-RO" dirty="0" smtClean="0">
                <a:solidFill>
                  <a:schemeClr val="tx1">
                    <a:lumMod val="75000"/>
                    <a:lumOff val="25000"/>
                  </a:schemeClr>
                </a:solidFill>
              </a:rPr>
              <a:t>Au un curriculum accelerat dovedit pentru întreprinderile sociale;</a:t>
            </a:r>
          </a:p>
          <a:p>
            <a:pPr marL="342900" indent="-342900" algn="just">
              <a:buFont typeface="Arial" panose="020B0604020202020204" pitchFamily="34" charset="0"/>
              <a:buChar char="•"/>
            </a:pPr>
            <a:r>
              <a:rPr lang="ro-RO" dirty="0" smtClean="0">
                <a:solidFill>
                  <a:schemeClr val="tx1">
                    <a:lumMod val="75000"/>
                    <a:lumOff val="25000"/>
                  </a:schemeClr>
                </a:solidFill>
              </a:rPr>
              <a:t>Proiectează și gestionează fondurile de investiții de impact, în parteneriat cu organizații guvernamentale și comerciale;</a:t>
            </a:r>
          </a:p>
          <a:p>
            <a:pPr marL="342900" indent="-342900" algn="just">
              <a:buFont typeface="Arial" panose="020B0604020202020204" pitchFamily="34" charset="0"/>
              <a:buChar char="•"/>
            </a:pPr>
            <a:r>
              <a:rPr lang="ro-RO" dirty="0" smtClean="0">
                <a:solidFill>
                  <a:schemeClr val="tx1">
                    <a:lumMod val="75000"/>
                    <a:lumOff val="25000"/>
                  </a:schemeClr>
                </a:solidFill>
              </a:rPr>
              <a:t>Oferă spațiu fizic și suport pentru back-office;</a:t>
            </a:r>
          </a:p>
          <a:p>
            <a:pPr marL="342900" indent="-342900" algn="just">
              <a:buFont typeface="Arial" panose="020B0604020202020204" pitchFamily="34" charset="0"/>
              <a:buChar char="•"/>
            </a:pPr>
            <a:r>
              <a:rPr lang="ro-RO" dirty="0" smtClean="0">
                <a:solidFill>
                  <a:schemeClr val="tx1">
                    <a:lumMod val="75000"/>
                    <a:lumOff val="25000"/>
                  </a:schemeClr>
                </a:solidFill>
              </a:rPr>
              <a:t>Oferă servicii de consultanță și lucr</a:t>
            </a:r>
            <a:r>
              <a:rPr lang="en-US" dirty="0" err="1" smtClean="0">
                <a:solidFill>
                  <a:schemeClr val="tx1">
                    <a:lumMod val="75000"/>
                    <a:lumOff val="25000"/>
                  </a:schemeClr>
                </a:solidFill>
              </a:rPr>
              <a:t>eaz</a:t>
            </a:r>
            <a:r>
              <a:rPr lang="ro-RO" dirty="0">
                <a:solidFill>
                  <a:schemeClr val="tx1">
                    <a:lumMod val="75000"/>
                    <a:lumOff val="25000"/>
                  </a:schemeClr>
                </a:solidFill>
              </a:rPr>
              <a:t>ă</a:t>
            </a:r>
            <a:r>
              <a:rPr lang="ro-RO" dirty="0" smtClean="0">
                <a:solidFill>
                  <a:schemeClr val="tx1">
                    <a:lumMod val="75000"/>
                    <a:lumOff val="25000"/>
                  </a:schemeClr>
                </a:solidFill>
              </a:rPr>
              <a:t> în parteneriate pentru a explora noi modele de inovație.</a:t>
            </a:r>
          </a:p>
          <a:p>
            <a:pPr algn="l"/>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A0D34E78-89C4-4940-A163-4BEB1DB12136}"/>
              </a:ext>
            </a:extLst>
          </p:cNvPr>
          <p:cNvSpPr>
            <a:spLocks noGrp="1"/>
          </p:cNvSpPr>
          <p:nvPr>
            <p:ph type="body" sz="quarter" idx="13"/>
          </p:nvPr>
        </p:nvSpPr>
        <p:spPr>
          <a:xfrm>
            <a:off x="1195959" y="791565"/>
            <a:ext cx="4369392" cy="4493975"/>
          </a:xfrm>
        </p:spPr>
        <p:txBody>
          <a:bodyPr>
            <a:normAutofit/>
          </a:bodyPr>
          <a:lstStyle/>
          <a:p>
            <a:r>
              <a:rPr lang="ro-RO" sz="2400" b="1" dirty="0" smtClean="0">
                <a:hlinkClick r:id="rId3">
                  <a:extLst>
                    <a:ext uri="{A12FA001-AC4F-418D-AE19-62706E023703}">
                      <ahyp:hlinkClr xmlns:ahyp="http://schemas.microsoft.com/office/drawing/2018/hyperlinkcolor" xmlns="" val="tx"/>
                    </a:ext>
                  </a:extLst>
                </a:hlinkClick>
              </a:rPr>
              <a:t>„Young </a:t>
            </a:r>
            <a:r>
              <a:rPr lang="ro-RO" sz="2400" b="1" dirty="0" smtClean="0">
                <a:hlinkClick r:id="rId3">
                  <a:extLst>
                    <a:ext uri="{A12FA001-AC4F-418D-AE19-62706E023703}">
                      <ahyp:hlinkClr xmlns:ahyp="http://schemas.microsoft.com/office/drawing/2018/hyperlinkcolor" xmlns="" val="tx"/>
                    </a:ext>
                  </a:extLst>
                </a:hlinkClick>
              </a:rPr>
              <a:t>Foundation </a:t>
            </a:r>
            <a:r>
              <a:rPr lang="en-US" sz="2400" b="1" dirty="0" err="1" smtClean="0"/>
              <a:t>este</a:t>
            </a:r>
            <a:r>
              <a:rPr lang="en-US" sz="2400" b="1" dirty="0" smtClean="0"/>
              <a:t> </a:t>
            </a:r>
            <a:r>
              <a:rPr lang="ro-RO" sz="2400" b="1" dirty="0" smtClean="0"/>
              <a:t>un centru pentru lideri în inovațiile sociale care susțin o societate mai corectă. Lucrăm cu sectoarele public, privat și voluntar și în comunități pentru a le consolida capacitatea de a efectua schimbarea</a:t>
            </a:r>
            <a:r>
              <a:rPr lang="en-US" sz="2400" b="1" dirty="0" smtClean="0"/>
              <a:t>, r</a:t>
            </a:r>
            <a:r>
              <a:rPr lang="ro-RO" sz="2400" b="1" dirty="0" smtClean="0"/>
              <a:t>eunind o gamă largă de abordări și </a:t>
            </a:r>
            <a:r>
              <a:rPr lang="ro-RO" sz="2400" b="1" dirty="0" smtClean="0"/>
              <a:t>expertiză”</a:t>
            </a:r>
            <a:endParaRPr lang="ro-RO" sz="2400" b="1" dirty="0"/>
          </a:p>
        </p:txBody>
      </p:sp>
      <p:sp>
        <p:nvSpPr>
          <p:cNvPr id="12" name="Text Placeholder 6">
            <a:extLst>
              <a:ext uri="{FF2B5EF4-FFF2-40B4-BE49-F238E27FC236}">
                <a16:creationId xmlns:a16="http://schemas.microsoft.com/office/drawing/2014/main" xmlns="" id="{A179399C-357B-43BC-9FC5-313346BE39A1}"/>
              </a:ext>
            </a:extLst>
          </p:cNvPr>
          <p:cNvSpPr txBox="1">
            <a:spLocks/>
          </p:cNvSpPr>
          <p:nvPr/>
        </p:nvSpPr>
        <p:spPr>
          <a:xfrm>
            <a:off x="0" y="0"/>
            <a:ext cx="6232465" cy="791565"/>
          </a:xfrm>
          <a:prstGeom prst="rect">
            <a:avLst/>
          </a:prstGeom>
          <a:solidFill>
            <a:srgbClr val="6D3A93"/>
          </a:solidFill>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3600" b="1" dirty="0">
                <a:hlinkClick r:id="rId3">
                  <a:extLst>
                    <a:ext uri="{A12FA001-AC4F-418D-AE19-62706E023703}">
                      <ahyp:hlinkClr xmlns:ahyp="http://schemas.microsoft.com/office/drawing/2018/hyperlinkcolor" xmlns="" val="tx"/>
                    </a:ext>
                  </a:extLst>
                </a:hlinkClick>
              </a:rPr>
              <a:t>4. The Young Foundation, UK</a:t>
            </a:r>
            <a:endParaRPr lang="en-IE" sz="3600" b="1" dirty="0"/>
          </a:p>
          <a:p>
            <a:pPr algn="ctr">
              <a:spcBef>
                <a:spcPts val="0"/>
              </a:spcBef>
            </a:pPr>
            <a:endParaRPr lang="en-IE" sz="3600" dirty="0"/>
          </a:p>
        </p:txBody>
      </p:sp>
    </p:spTree>
    <p:extLst>
      <p:ext uri="{BB962C8B-B14F-4D97-AF65-F5344CB8AC3E}">
        <p14:creationId xmlns:p14="http://schemas.microsoft.com/office/powerpoint/2010/main" val="4073074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p:txBody>
          <a:bodyPr/>
          <a:lstStyle/>
          <a:p>
            <a:pPr algn="ctr"/>
            <a:r>
              <a:rPr lang="ro-RO" dirty="0" smtClean="0"/>
              <a:t>Cuprins</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148958" y="1032034"/>
            <a:ext cx="5292099" cy="5423358"/>
          </a:xfrm>
          <a:solidFill>
            <a:schemeClr val="bg1"/>
          </a:solidFill>
        </p:spPr>
        <p:txBody>
          <a:bodyPr/>
          <a:lstStyle/>
          <a:p>
            <a:pPr algn="ctr"/>
            <a:r>
              <a:rPr lang="ro-RO" b="1" dirty="0" smtClean="0">
                <a:solidFill>
                  <a:srgbClr val="42B0C2"/>
                </a:solidFill>
                <a:latin typeface="Calibri" panose="020F0502020204030204" pitchFamily="34" charset="0"/>
              </a:rPr>
              <a:t>De ce ai nevoie pentru a maximiza impactul proiectului tău de inovare socială digitală și a-l crește mai departe</a:t>
            </a:r>
            <a:r>
              <a:rPr lang="en-US" b="1" dirty="0" smtClean="0">
                <a:solidFill>
                  <a:srgbClr val="42B0C2"/>
                </a:solidFill>
                <a:latin typeface="Calibri" panose="020F0502020204030204" pitchFamily="34" charset="0"/>
              </a:rPr>
              <a:t>!</a:t>
            </a:r>
            <a:endParaRPr lang="en-US" b="1" dirty="0">
              <a:solidFill>
                <a:srgbClr val="42B0C2"/>
              </a:solidFill>
              <a:latin typeface="Calibri" panose="020F0502020204030204" pitchFamily="34" charset="0"/>
            </a:endParaRPr>
          </a:p>
          <a:p>
            <a:pPr marL="457200" indent="-457200">
              <a:buFont typeface="+mj-lt"/>
              <a:buAutoNum type="arabicPeriod"/>
            </a:pPr>
            <a:r>
              <a:rPr lang="it-IT" sz="1800" b="1" dirty="0" smtClean="0">
                <a:solidFill>
                  <a:srgbClr val="6D3A93"/>
                </a:solidFill>
                <a:latin typeface="Segoe UI" panose="020B0502040204020203" pitchFamily="34" charset="0"/>
              </a:rPr>
              <a:t>Cum să </a:t>
            </a:r>
            <a:r>
              <a:rPr lang="it-IT" sz="1800" b="1" dirty="0">
                <a:solidFill>
                  <a:srgbClr val="6D3A93"/>
                </a:solidFill>
                <a:latin typeface="Segoe UI" panose="020B0502040204020203" pitchFamily="34" charset="0"/>
              </a:rPr>
              <a:t>configurezi un proiect sau o afacere de inovare socială </a:t>
            </a:r>
            <a:r>
              <a:rPr lang="it-IT" sz="1800" b="1" dirty="0" smtClean="0">
                <a:solidFill>
                  <a:srgbClr val="6D3A93"/>
                </a:solidFill>
                <a:latin typeface="Segoe UI" panose="020B0502040204020203" pitchFamily="34" charset="0"/>
              </a:rPr>
              <a:t>digitală</a:t>
            </a:r>
            <a:r>
              <a:rPr lang="ro-RO" sz="1800" b="1" dirty="0" smtClean="0">
                <a:solidFill>
                  <a:srgbClr val="6D3A93"/>
                </a:solidFill>
                <a:latin typeface="Segoe UI" panose="020B0502040204020203" pitchFamily="34" charset="0"/>
              </a:rPr>
              <a:t>. </a:t>
            </a:r>
            <a:r>
              <a:rPr lang="ro-RO" sz="2000" dirty="0" smtClean="0">
                <a:solidFill>
                  <a:schemeClr val="tx1">
                    <a:lumMod val="75000"/>
                    <a:lumOff val="25000"/>
                  </a:schemeClr>
                </a:solidFill>
                <a:latin typeface="Calibri" panose="020F0502020204030204" pitchFamily="34" charset="0"/>
              </a:rPr>
              <a:t>În această secțiune vei afla cum să îți organizezi start-up-ul, începând cu cele mai importante decizii urmate </a:t>
            </a:r>
            <a:r>
              <a:rPr lang="en-US" sz="2000" dirty="0" smtClean="0">
                <a:solidFill>
                  <a:schemeClr val="tx1">
                    <a:lumMod val="75000"/>
                    <a:lumOff val="25000"/>
                  </a:schemeClr>
                </a:solidFill>
                <a:latin typeface="Calibri" panose="020F0502020204030204" pitchFamily="34" charset="0"/>
              </a:rPr>
              <a:t>d</a:t>
            </a:r>
            <a:r>
              <a:rPr lang="ro-RO" sz="2000" dirty="0" smtClean="0">
                <a:solidFill>
                  <a:schemeClr val="tx1">
                    <a:lumMod val="75000"/>
                    <a:lumOff val="25000"/>
                  </a:schemeClr>
                </a:solidFill>
                <a:latin typeface="Calibri" panose="020F0502020204030204" pitchFamily="34" charset="0"/>
              </a:rPr>
              <a:t>e primele tale întâlniri de afaceri - cu boardul de conducere</a:t>
            </a:r>
            <a:r>
              <a:rPr lang="en-GB" sz="2000" dirty="0" smtClean="0">
                <a:solidFill>
                  <a:schemeClr val="tx1">
                    <a:lumMod val="75000"/>
                    <a:lumOff val="25000"/>
                  </a:schemeClr>
                </a:solidFill>
                <a:latin typeface="Calibri" panose="020F0502020204030204" pitchFamily="34" charset="0"/>
              </a:rPr>
              <a:t>!</a:t>
            </a:r>
            <a:endParaRPr lang="en-US" sz="2000" dirty="0" smtClean="0">
              <a:solidFill>
                <a:schemeClr val="tx1">
                  <a:lumMod val="75000"/>
                  <a:lumOff val="25000"/>
                </a:schemeClr>
              </a:solidFill>
              <a:latin typeface="Calibri" panose="020F0502020204030204" pitchFamily="34" charset="0"/>
            </a:endParaRPr>
          </a:p>
          <a:p>
            <a:pPr marL="457200" indent="-457200">
              <a:buFont typeface="+mj-lt"/>
              <a:buAutoNum type="arabicPeriod"/>
            </a:pPr>
            <a:r>
              <a:rPr lang="ro-RO" sz="1800" b="1" dirty="0">
                <a:solidFill>
                  <a:srgbClr val="6D3A93"/>
                </a:solidFill>
                <a:latin typeface="Segoe UI" panose="020B0502040204020203" pitchFamily="34" charset="0"/>
              </a:rPr>
              <a:t>Parteneriate cu scop</a:t>
            </a:r>
            <a:r>
              <a:rPr lang="en-US" sz="1800" b="1" dirty="0">
                <a:solidFill>
                  <a:srgbClr val="6D3A93"/>
                </a:solidFill>
                <a:latin typeface="Segoe UI" panose="020B0502040204020203" pitchFamily="34" charset="0"/>
              </a:rPr>
              <a:t>.</a:t>
            </a:r>
            <a:r>
              <a:rPr lang="en-US" sz="2000" dirty="0">
                <a:solidFill>
                  <a:schemeClr val="tx1">
                    <a:lumMod val="75000"/>
                    <a:lumOff val="25000"/>
                  </a:schemeClr>
                </a:solidFill>
                <a:latin typeface="Calibri" panose="020F0502020204030204" pitchFamily="34" charset="0"/>
              </a:rPr>
              <a:t> </a:t>
            </a:r>
            <a:r>
              <a:rPr lang="ro-RO" sz="2000" dirty="0" smtClean="0">
                <a:latin typeface="Calibri" panose="020F0502020204030204" pitchFamily="34" charset="0"/>
              </a:rPr>
              <a:t>Află cum să îți crești proiectul alăturându-te sau făcând parte din unele dintre cele mai dinamice și creative spații de inovații din Europa</a:t>
            </a:r>
            <a:r>
              <a:rPr lang="ro-RO" sz="2000" dirty="0" smtClean="0">
                <a:solidFill>
                  <a:schemeClr val="tx1">
                    <a:lumMod val="75000"/>
                    <a:lumOff val="25000"/>
                  </a:schemeClr>
                </a:solidFill>
                <a:latin typeface="Calibri" panose="020F0502020204030204" pitchFamily="34" charset="0"/>
              </a:rPr>
              <a:t> </a:t>
            </a:r>
          </a:p>
          <a:p>
            <a:pPr marL="446088" indent="-446088"/>
            <a:r>
              <a:rPr lang="en-US" sz="2000" b="1" dirty="0">
                <a:solidFill>
                  <a:srgbClr val="6D3A93"/>
                </a:solidFill>
                <a:latin typeface="Calibri" panose="020F0502020204030204" pitchFamily="34" charset="0"/>
              </a:rPr>
              <a:t>3</a:t>
            </a:r>
            <a:r>
              <a:rPr lang="en-US" sz="2000" b="1" dirty="0" smtClean="0">
                <a:solidFill>
                  <a:srgbClr val="6D3A93"/>
                </a:solidFill>
                <a:latin typeface="Calibri" panose="020F0502020204030204" pitchFamily="34" charset="0"/>
              </a:rPr>
              <a:t>.    </a:t>
            </a:r>
            <a:r>
              <a:rPr lang="ro-RO" sz="1800" b="1" dirty="0">
                <a:solidFill>
                  <a:srgbClr val="6D3A93"/>
                </a:solidFill>
                <a:latin typeface="Segoe UI" panose="020B0502040204020203" pitchFamily="34" charset="0"/>
              </a:rPr>
              <a:t>Accesarea resurselor și instrumentelor</a:t>
            </a:r>
            <a:r>
              <a:rPr lang="en-US" sz="1800" b="1" dirty="0">
                <a:solidFill>
                  <a:srgbClr val="6D3A93"/>
                </a:solidFill>
                <a:latin typeface="Segoe UI" panose="020B0502040204020203" pitchFamily="34" charset="0"/>
              </a:rPr>
              <a:t> </a:t>
            </a:r>
            <a:r>
              <a:rPr lang="ro-RO" sz="2000" dirty="0" smtClean="0">
                <a:solidFill>
                  <a:schemeClr val="tx1">
                    <a:lumMod val="75000"/>
                    <a:lumOff val="25000"/>
                  </a:schemeClr>
                </a:solidFill>
                <a:latin typeface="Calibri" panose="020F0502020204030204" pitchFamily="34" charset="0"/>
              </a:rPr>
              <a:t>care să te ajute să îți crești afacerea și ideea într-un mod inovator</a:t>
            </a:r>
          </a:p>
          <a:p>
            <a:pPr marL="457200" indent="-457200">
              <a:buFont typeface="+mj-lt"/>
              <a:buAutoNum type="arabicPeriod"/>
            </a:pPr>
            <a:endParaRPr lang="en-IE" sz="2000" dirty="0">
              <a:solidFill>
                <a:schemeClr val="tx1">
                  <a:lumMod val="75000"/>
                  <a:lumOff val="25000"/>
                </a:schemeClr>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287769" y="185024"/>
            <a:ext cx="5153288" cy="697353"/>
          </a:xfrm>
          <a:solidFill>
            <a:srgbClr val="42B0C2"/>
          </a:solidFill>
        </p:spPr>
        <p:txBody>
          <a:bodyPr anchor="ctr">
            <a:noAutofit/>
          </a:bodyPr>
          <a:lstStyle/>
          <a:p>
            <a:r>
              <a:rPr lang="ro-RO" sz="3200" b="1" dirty="0" smtClean="0">
                <a:solidFill>
                  <a:schemeClr val="bg1"/>
                </a:solidFill>
              </a:rPr>
              <a:t>Modulul</a:t>
            </a:r>
            <a:r>
              <a:rPr lang="en-IE" sz="3200" b="1" dirty="0" smtClean="0">
                <a:solidFill>
                  <a:schemeClr val="bg1"/>
                </a:solidFill>
              </a:rPr>
              <a:t> </a:t>
            </a:r>
            <a:r>
              <a:rPr lang="en-IE" sz="3200" b="1" dirty="0">
                <a:solidFill>
                  <a:schemeClr val="bg1"/>
                </a:solidFill>
              </a:rPr>
              <a:t>4 </a:t>
            </a:r>
            <a:r>
              <a:rPr lang="ro-RO" sz="3200" b="1" dirty="0" smtClean="0">
                <a:solidFill>
                  <a:schemeClr val="bg1"/>
                </a:solidFill>
              </a:rPr>
              <a:t>Subiecte Abordate</a:t>
            </a:r>
            <a:endParaRPr lang="en-US" sz="3200" dirty="0">
              <a:solidFill>
                <a:schemeClr val="bg1"/>
              </a:solidFill>
            </a:endParaRPr>
          </a:p>
        </p:txBody>
      </p:sp>
      <p:pic>
        <p:nvPicPr>
          <p:cNvPr id="11" name="Picture Placeholder 10" descr="A picture containing building, outdoor, person&#10;&#10;Description automatically generated">
            <a:extLst>
              <a:ext uri="{FF2B5EF4-FFF2-40B4-BE49-F238E27FC236}">
                <a16:creationId xmlns:a16="http://schemas.microsoft.com/office/drawing/2014/main" xmlns="" id="{7ED072AD-EBC7-43DA-A5F2-26C2E8198BB6}"/>
              </a:ext>
            </a:extLst>
          </p:cNvPr>
          <p:cNvPicPr>
            <a:picLocks noGrp="1" noChangeAspect="1"/>
          </p:cNvPicPr>
          <p:nvPr>
            <p:ph type="pic" sz="quarter" idx="10"/>
          </p:nvPr>
        </p:nvPicPr>
        <p:blipFill>
          <a:blip r:embed="rId2"/>
          <a:srcRect l="25850" r="25850"/>
          <a:stretch>
            <a:fillRect/>
          </a:stretch>
        </p:blipFill>
        <p:spPr/>
      </p:pic>
    </p:spTree>
    <p:extLst>
      <p:ext uri="{BB962C8B-B14F-4D97-AF65-F5344CB8AC3E}">
        <p14:creationId xmlns:p14="http://schemas.microsoft.com/office/powerpoint/2010/main" val="928582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4A9CEB09-0E11-4713-B335-49B273852DC9}"/>
              </a:ext>
            </a:extLst>
          </p:cNvPr>
          <p:cNvSpPr>
            <a:spLocks noGrp="1"/>
          </p:cNvSpPr>
          <p:nvPr>
            <p:ph type="body" sz="quarter" idx="14"/>
          </p:nvPr>
        </p:nvSpPr>
        <p:spPr>
          <a:xfrm>
            <a:off x="6946232" y="271605"/>
            <a:ext cx="4837894" cy="1213744"/>
          </a:xfrm>
        </p:spPr>
        <p:txBody>
          <a:bodyPr>
            <a:normAutofit fontScale="92500"/>
          </a:bodyPr>
          <a:lstStyle/>
          <a:p>
            <a:r>
              <a:rPr lang="en-IE" b="1" dirty="0">
                <a:solidFill>
                  <a:srgbClr val="F89D2A"/>
                </a:solidFill>
              </a:rPr>
              <a:t>5.  </a:t>
            </a:r>
            <a:r>
              <a:rPr lang="ro-RO" b="1" dirty="0" smtClean="0">
                <a:solidFill>
                  <a:srgbClr val="F89D2A"/>
                </a:solidFill>
              </a:rPr>
              <a:t>Programe de accelerare a inovației sociale Nesta</a:t>
            </a:r>
            <a:endParaRPr lang="ro-RO" b="1" dirty="0">
              <a:solidFill>
                <a:srgbClr val="F89D2A"/>
              </a:solidFill>
            </a:endParaRPr>
          </a:p>
        </p:txBody>
      </p:sp>
      <p:sp>
        <p:nvSpPr>
          <p:cNvPr id="8" name="Text Placeholder 7">
            <a:extLst>
              <a:ext uri="{FF2B5EF4-FFF2-40B4-BE49-F238E27FC236}">
                <a16:creationId xmlns:a16="http://schemas.microsoft.com/office/drawing/2014/main" xmlns="" id="{BBFB65AD-715F-450A-B65C-602ACC69DC77}"/>
              </a:ext>
            </a:extLst>
          </p:cNvPr>
          <p:cNvSpPr>
            <a:spLocks noGrp="1"/>
          </p:cNvSpPr>
          <p:nvPr>
            <p:ph type="body" sz="quarter" idx="15"/>
          </p:nvPr>
        </p:nvSpPr>
        <p:spPr>
          <a:xfrm>
            <a:off x="7186863" y="1585220"/>
            <a:ext cx="4597263" cy="2592420"/>
          </a:xfrm>
        </p:spPr>
        <p:txBody>
          <a:bodyPr/>
          <a:lstStyle/>
          <a:p>
            <a:pPr algn="r"/>
            <a:r>
              <a:rPr lang="ro-RO" dirty="0" smtClean="0">
                <a:solidFill>
                  <a:srgbClr val="231F20"/>
                </a:solidFill>
                <a:latin typeface="Averta"/>
              </a:rPr>
              <a:t>Nesta face investiții timpurii într-o serie de incubatoare, de la Seedcamp la Springboard, Academia Europeană de Microelectronică până </a:t>
            </a:r>
            <a:r>
              <a:rPr lang="en-IE" dirty="0" smtClean="0">
                <a:solidFill>
                  <a:srgbClr val="231F20"/>
                </a:solidFill>
                <a:latin typeface="Averta"/>
              </a:rPr>
              <a:t>la </a:t>
            </a:r>
            <a:r>
              <a:rPr lang="en-IE" dirty="0">
                <a:solidFill>
                  <a:srgbClr val="231F20"/>
                </a:solidFill>
                <a:latin typeface="Averta"/>
              </a:rPr>
              <a:t>Design London. </a:t>
            </a:r>
            <a:r>
              <a:rPr lang="ro-RO" dirty="0" smtClean="0">
                <a:solidFill>
                  <a:srgbClr val="231F20"/>
                </a:solidFill>
                <a:latin typeface="Averta"/>
              </a:rPr>
              <a:t>Totul a început în</a:t>
            </a:r>
            <a:r>
              <a:rPr lang="en-IE" b="0" i="0" dirty="0" smtClean="0">
                <a:solidFill>
                  <a:srgbClr val="231F20"/>
                </a:solidFill>
                <a:effectLst/>
                <a:latin typeface="Averta"/>
              </a:rPr>
              <a:t> </a:t>
            </a:r>
            <a:r>
              <a:rPr lang="en-IE" b="0" i="0" dirty="0">
                <a:solidFill>
                  <a:srgbClr val="231F20"/>
                </a:solidFill>
                <a:effectLst/>
                <a:latin typeface="Averta"/>
              </a:rPr>
              <a:t>2011 </a:t>
            </a:r>
            <a:r>
              <a:rPr lang="ro-RO" b="0" i="0" dirty="0" smtClean="0">
                <a:solidFill>
                  <a:srgbClr val="231F20"/>
                </a:solidFill>
                <a:effectLst/>
                <a:latin typeface="Averta"/>
              </a:rPr>
              <a:t>cu</a:t>
            </a:r>
            <a:r>
              <a:rPr lang="en-IE" b="0" i="0" dirty="0">
                <a:solidFill>
                  <a:srgbClr val="231F20"/>
                </a:solidFill>
                <a:effectLst/>
                <a:latin typeface="Averta"/>
              </a:rPr>
              <a:t> </a:t>
            </a:r>
            <a:r>
              <a:rPr lang="en-IE" b="0" i="0" u="sng" dirty="0" err="1" smtClean="0">
                <a:solidFill>
                  <a:srgbClr val="E61F47"/>
                </a:solidFill>
                <a:effectLst/>
                <a:latin typeface="Averta"/>
                <a:hlinkClick r:id="rId2"/>
              </a:rPr>
              <a:t>Startup</a:t>
            </a:r>
            <a:r>
              <a:rPr lang="en-IE" b="0" i="0" u="sng" dirty="0" smtClean="0">
                <a:solidFill>
                  <a:srgbClr val="E61F47"/>
                </a:solidFill>
                <a:effectLst/>
                <a:latin typeface="Averta"/>
                <a:hlinkClick r:id="rId2"/>
              </a:rPr>
              <a:t> </a:t>
            </a:r>
            <a:r>
              <a:rPr lang="en-IE" b="0" i="0" u="sng" dirty="0">
                <a:solidFill>
                  <a:srgbClr val="E61F47"/>
                </a:solidFill>
                <a:effectLst/>
                <a:latin typeface="Averta"/>
                <a:hlinkClick r:id="rId2"/>
              </a:rPr>
              <a:t>Factories</a:t>
            </a:r>
            <a:r>
              <a:rPr lang="en-IE" b="0" i="0" dirty="0">
                <a:solidFill>
                  <a:srgbClr val="231F20"/>
                </a:solidFill>
                <a:effectLst/>
                <a:latin typeface="Averta"/>
              </a:rPr>
              <a:t>, </a:t>
            </a:r>
            <a:r>
              <a:rPr lang="en-IE" dirty="0">
                <a:solidFill>
                  <a:srgbClr val="231F20"/>
                </a:solidFill>
                <a:latin typeface="Averta"/>
              </a:rPr>
              <a:t>care a </a:t>
            </a:r>
            <a:r>
              <a:rPr lang="ro-RO" dirty="0" smtClean="0">
                <a:solidFill>
                  <a:srgbClr val="231F20"/>
                </a:solidFill>
                <a:latin typeface="Averta"/>
              </a:rPr>
              <a:t>reprezentat creșterea programelor de accelerare care sprijină întreprinderile de noi tehnologii din SUA și Europa. Nesta a creat prima hartă a programelor de accelerare din Europa.</a:t>
            </a:r>
            <a:endParaRPr lang="ro-RO" b="0" i="0" dirty="0" smtClean="0">
              <a:solidFill>
                <a:srgbClr val="231F20"/>
              </a:solidFill>
              <a:effectLst/>
              <a:latin typeface="Averta"/>
            </a:endParaRPr>
          </a:p>
          <a:p>
            <a:endParaRPr lang="ro-RO" dirty="0"/>
          </a:p>
        </p:txBody>
      </p:sp>
      <p:pic>
        <p:nvPicPr>
          <p:cNvPr id="10" name="Picture 9">
            <a:hlinkClick r:id="rId3"/>
            <a:extLst>
              <a:ext uri="{FF2B5EF4-FFF2-40B4-BE49-F238E27FC236}">
                <a16:creationId xmlns:a16="http://schemas.microsoft.com/office/drawing/2014/main" xmlns="" id="{05121EAE-6F0C-41FB-BCD0-AD776A5E4590}"/>
              </a:ext>
            </a:extLst>
          </p:cNvPr>
          <p:cNvPicPr>
            <a:picLocks noChangeAspect="1"/>
          </p:cNvPicPr>
          <p:nvPr/>
        </p:nvPicPr>
        <p:blipFill>
          <a:blip r:embed="rId4"/>
          <a:stretch>
            <a:fillRect/>
          </a:stretch>
        </p:blipFill>
        <p:spPr>
          <a:xfrm>
            <a:off x="1372026" y="2236394"/>
            <a:ext cx="5138645" cy="2909086"/>
          </a:xfrm>
          <a:prstGeom prst="rect">
            <a:avLst/>
          </a:prstGeom>
        </p:spPr>
      </p:pic>
      <p:pic>
        <p:nvPicPr>
          <p:cNvPr id="11" name="Picture 2" descr="Nesta nurtures more innovations with Salesforce">
            <a:extLst>
              <a:ext uri="{FF2B5EF4-FFF2-40B4-BE49-F238E27FC236}">
                <a16:creationId xmlns:a16="http://schemas.microsoft.com/office/drawing/2014/main" xmlns="" id="{5D9D4BB2-D9DC-471B-9448-4578EC7BA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922" y="171733"/>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592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5AAA03-1231-421B-B994-5ADFDF1B9E75}"/>
              </a:ext>
            </a:extLst>
          </p:cNvPr>
          <p:cNvSpPr>
            <a:spLocks noGrp="1"/>
          </p:cNvSpPr>
          <p:nvPr>
            <p:ph type="body" sz="quarter" idx="14"/>
          </p:nvPr>
        </p:nvSpPr>
        <p:spPr>
          <a:xfrm>
            <a:off x="3449670" y="471763"/>
            <a:ext cx="8550443" cy="5206518"/>
          </a:xfrm>
        </p:spPr>
        <p:txBody>
          <a:bodyPr/>
          <a:lstStyle/>
          <a:p>
            <a:r>
              <a:rPr lang="ro-RO" sz="2400" b="0" i="0" u="sng" dirty="0" smtClean="0">
                <a:solidFill>
                  <a:srgbClr val="E61F47"/>
                </a:solidFill>
                <a:effectLst/>
                <a:latin typeface="Averta"/>
                <a:hlinkClick r:id="rId2"/>
              </a:rPr>
              <a:t>Nesta </a:t>
            </a:r>
            <a:r>
              <a:rPr lang="ro-RO" dirty="0" smtClean="0">
                <a:solidFill>
                  <a:srgbClr val="231F20"/>
                </a:solidFill>
                <a:latin typeface="Averta"/>
              </a:rPr>
              <a:t>sunt dedicați înțelegerii modului de îmbunătățire a incubației și accelerării direcționate pentru întreprinderile sociale. Aceștia au analizat tendința emergentă a programelor de accelerare a impactului social în </a:t>
            </a:r>
            <a:r>
              <a:rPr lang="ro-RO" sz="2400" b="0" i="0" u="sng" dirty="0" smtClean="0">
                <a:solidFill>
                  <a:srgbClr val="E61F47"/>
                </a:solidFill>
                <a:effectLst/>
                <a:latin typeface="Averta"/>
                <a:hlinkClick r:id="rId3"/>
              </a:rPr>
              <a:t>Good Incubation</a:t>
            </a:r>
            <a:r>
              <a:rPr lang="ro-RO" sz="2400" b="0" i="0" dirty="0" smtClean="0">
                <a:solidFill>
                  <a:srgbClr val="231F20"/>
                </a:solidFill>
                <a:effectLst/>
                <a:latin typeface="Averta"/>
              </a:rPr>
              <a:t> </a:t>
            </a:r>
            <a:endParaRPr lang="ro-RO" sz="2400" b="0" i="0" u="sng" dirty="0" smtClean="0">
              <a:solidFill>
                <a:srgbClr val="E61F47"/>
              </a:solidFill>
              <a:effectLst/>
              <a:latin typeface="Averta"/>
              <a:hlinkClick r:id="rId4"/>
            </a:endParaRPr>
          </a:p>
          <a:p>
            <a:r>
              <a:rPr lang="ro-RO" u="sng" dirty="0" smtClean="0">
                <a:solidFill>
                  <a:srgbClr val="E61F47"/>
                </a:solidFill>
                <a:latin typeface="Averta"/>
                <a:hlinkClick r:id="rId4"/>
              </a:rPr>
              <a:t>P</a:t>
            </a:r>
            <a:r>
              <a:rPr lang="ro-RO" sz="2400" b="0" i="0" u="sng" dirty="0" smtClean="0">
                <a:solidFill>
                  <a:srgbClr val="E61F47"/>
                </a:solidFill>
                <a:effectLst/>
                <a:latin typeface="Averta"/>
                <a:hlinkClick r:id="rId4"/>
              </a:rPr>
              <a:t>rograme de asistență la pornire: What’s The Difference</a:t>
            </a:r>
            <a:r>
              <a:rPr lang="ro-RO" sz="2400" b="0" i="0" dirty="0" smtClean="0">
                <a:solidFill>
                  <a:srgbClr val="231F20"/>
                </a:solidFill>
                <a:effectLst/>
                <a:latin typeface="Averta"/>
              </a:rPr>
              <a:t> (2015</a:t>
            </a:r>
            <a:r>
              <a:rPr lang="ro-RO" dirty="0">
                <a:solidFill>
                  <a:srgbClr val="231F20"/>
                </a:solidFill>
                <a:latin typeface="Averta"/>
              </a:rPr>
              <a:t>) explică modul în care programele de accelerare diferă în ceea ce privește modul în care câștigă bani și când intervin în călătoria de pornire</a:t>
            </a:r>
            <a:r>
              <a:rPr lang="ro-RO" dirty="0" smtClean="0">
                <a:solidFill>
                  <a:srgbClr val="231F20"/>
                </a:solidFill>
                <a:latin typeface="Averta"/>
              </a:rPr>
              <a:t>. </a:t>
            </a:r>
            <a:endParaRPr lang="ro-RO" sz="2400" b="0" i="0" dirty="0" smtClean="0">
              <a:solidFill>
                <a:srgbClr val="231F20"/>
              </a:solidFill>
              <a:effectLst/>
              <a:latin typeface="Averta"/>
            </a:endParaRPr>
          </a:p>
          <a:p>
            <a:r>
              <a:rPr lang="ro-RO" sz="2400" b="0" i="0" u="sng" dirty="0" smtClean="0">
                <a:solidFill>
                  <a:srgbClr val="E61F47"/>
                </a:solidFill>
                <a:effectLst/>
                <a:latin typeface="Averta"/>
                <a:hlinkClick r:id="rId5"/>
              </a:rPr>
              <a:t>Incubatoare și Acceleratoare de Afaceri: the National Picture</a:t>
            </a:r>
            <a:r>
              <a:rPr lang="ro-RO" dirty="0">
                <a:solidFill>
                  <a:srgbClr val="231F20"/>
                </a:solidFill>
                <a:latin typeface="Averta"/>
              </a:rPr>
              <a:t> identifică unde sunt amplasate programele de accelerare în </a:t>
            </a:r>
            <a:r>
              <a:rPr lang="ro-RO" dirty="0" smtClean="0">
                <a:solidFill>
                  <a:srgbClr val="231F20"/>
                </a:solidFill>
                <a:latin typeface="Averta"/>
              </a:rPr>
              <a:t>UK </a:t>
            </a:r>
            <a:r>
              <a:rPr lang="ro-RO" dirty="0">
                <a:solidFill>
                  <a:srgbClr val="231F20"/>
                </a:solidFill>
                <a:latin typeface="Averta"/>
              </a:rPr>
              <a:t>și pe ce sectoare se concentrează</a:t>
            </a:r>
            <a:r>
              <a:rPr lang="ro-RO" dirty="0" smtClean="0">
                <a:solidFill>
                  <a:srgbClr val="231F20"/>
                </a:solidFill>
                <a:latin typeface="Averta"/>
              </a:rPr>
              <a:t>.</a:t>
            </a:r>
            <a:endParaRPr lang="ro-RO" sz="2400" b="0" i="0" dirty="0" smtClean="0">
              <a:solidFill>
                <a:srgbClr val="231F20"/>
              </a:solidFill>
              <a:effectLst/>
              <a:latin typeface="Averta"/>
            </a:endParaRPr>
          </a:p>
          <a:p>
            <a:r>
              <a:rPr lang="ro-RO" sz="2400" b="0" i="0" dirty="0" smtClean="0">
                <a:solidFill>
                  <a:srgbClr val="231F20"/>
                </a:solidFill>
                <a:effectLst/>
                <a:latin typeface="Averta"/>
              </a:rPr>
              <a:t>Nesta </a:t>
            </a:r>
            <a:r>
              <a:rPr lang="it-IT" dirty="0">
                <a:solidFill>
                  <a:srgbClr val="231F20"/>
                </a:solidFill>
                <a:latin typeface="Averta"/>
              </a:rPr>
              <a:t>este unul dintre mai mulți parteneri fondatori ai</a:t>
            </a:r>
            <a:r>
              <a:rPr lang="ro-RO" sz="2400" b="0" i="0" dirty="0" smtClean="0">
                <a:solidFill>
                  <a:srgbClr val="231F20"/>
                </a:solidFill>
                <a:effectLst/>
                <a:latin typeface="Averta"/>
              </a:rPr>
              <a:t> </a:t>
            </a:r>
            <a:r>
              <a:rPr lang="ro-RO" sz="2400" b="0" i="0" u="sng" dirty="0" smtClean="0">
                <a:solidFill>
                  <a:srgbClr val="E61F47"/>
                </a:solidFill>
                <a:effectLst/>
                <a:latin typeface="Averta"/>
                <a:hlinkClick r:id="rId6"/>
              </a:rPr>
              <a:t>Accelerator Assembly</a:t>
            </a:r>
            <a:r>
              <a:rPr lang="ro-RO" dirty="0">
                <a:solidFill>
                  <a:srgbClr val="231F20"/>
                </a:solidFill>
                <a:latin typeface="Averta"/>
              </a:rPr>
              <a:t>, o rețea de </a:t>
            </a:r>
            <a:r>
              <a:rPr lang="ro-RO" dirty="0" smtClean="0">
                <a:solidFill>
                  <a:srgbClr val="231F20"/>
                </a:solidFill>
                <a:latin typeface="Averta"/>
              </a:rPr>
              <a:t>acceleratoare </a:t>
            </a:r>
            <a:r>
              <a:rPr lang="ro-RO" dirty="0">
                <a:solidFill>
                  <a:srgbClr val="231F20"/>
                </a:solidFill>
                <a:latin typeface="Averta"/>
              </a:rPr>
              <a:t>din toată Europa. Parte a inițiativei Comisiei Europene Startup Europe, își propune să permită cercetarea, să împărtășească informații și să îmbunătățească transparența programelor</a:t>
            </a:r>
            <a:endParaRPr lang="ro-RO" sz="2400" b="0" i="0" dirty="0" smtClean="0">
              <a:solidFill>
                <a:srgbClr val="231F20"/>
              </a:solidFill>
              <a:effectLst/>
              <a:latin typeface="Averta"/>
            </a:endParaRPr>
          </a:p>
          <a:p>
            <a:endParaRPr lang="ro-RO" dirty="0"/>
          </a:p>
        </p:txBody>
      </p:sp>
      <p:sp>
        <p:nvSpPr>
          <p:cNvPr id="6" name="Text Placeholder 5">
            <a:extLst>
              <a:ext uri="{FF2B5EF4-FFF2-40B4-BE49-F238E27FC236}">
                <a16:creationId xmlns:a16="http://schemas.microsoft.com/office/drawing/2014/main" xmlns="" id="{B0EB246A-92D4-453F-9F67-1D5C1F36D36B}"/>
              </a:ext>
            </a:extLst>
          </p:cNvPr>
          <p:cNvSpPr>
            <a:spLocks noGrp="1"/>
          </p:cNvSpPr>
          <p:nvPr>
            <p:ph type="body" sz="quarter" idx="15"/>
          </p:nvPr>
        </p:nvSpPr>
        <p:spPr>
          <a:xfrm>
            <a:off x="256674" y="1651482"/>
            <a:ext cx="2971651" cy="5206518"/>
          </a:xfrm>
        </p:spPr>
        <p:txBody>
          <a:bodyPr/>
          <a:lstStyle/>
          <a:p>
            <a:r>
              <a:rPr lang="en-IE" dirty="0">
                <a:solidFill>
                  <a:schemeClr val="tx1"/>
                </a:solidFill>
                <a:hlinkClick r:id="rId2">
                  <a:extLst>
                    <a:ext uri="{A12FA001-AC4F-418D-AE19-62706E023703}">
                      <ahyp:hlinkClr xmlns:ahyp="http://schemas.microsoft.com/office/drawing/2018/hyperlinkcolor" xmlns="" val="tx"/>
                    </a:ext>
                  </a:extLst>
                </a:hlinkClick>
              </a:rPr>
              <a:t>Nesta</a:t>
            </a:r>
            <a:endParaRPr lang="en-IE" dirty="0">
              <a:solidFill>
                <a:schemeClr val="tx1"/>
              </a:solidFill>
            </a:endParaRPr>
          </a:p>
          <a:p>
            <a:r>
              <a:rPr lang="it-IT" dirty="0">
                <a:solidFill>
                  <a:schemeClr val="tx1"/>
                </a:solidFill>
              </a:rPr>
              <a:t>Dedicat furnizării de metode inovatoare și programe de accelerare în Marea Britanie și Europa</a:t>
            </a:r>
            <a:endParaRPr lang="en-IE" dirty="0">
              <a:solidFill>
                <a:schemeClr val="tx1"/>
              </a:solidFill>
            </a:endParaRPr>
          </a:p>
        </p:txBody>
      </p:sp>
      <p:pic>
        <p:nvPicPr>
          <p:cNvPr id="4098" name="Picture 2" descr="Nesta nurtures more innovations with Salesforce">
            <a:extLst>
              <a:ext uri="{FF2B5EF4-FFF2-40B4-BE49-F238E27FC236}">
                <a16:creationId xmlns:a16="http://schemas.microsoft.com/office/drawing/2014/main" xmlns="" id="{9186D79E-00D3-42E5-A4C1-A10099B33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11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5AAA03-1231-421B-B994-5ADFDF1B9E75}"/>
              </a:ext>
            </a:extLst>
          </p:cNvPr>
          <p:cNvSpPr>
            <a:spLocks noGrp="1"/>
          </p:cNvSpPr>
          <p:nvPr>
            <p:ph type="body" sz="quarter" idx="14"/>
          </p:nvPr>
        </p:nvSpPr>
        <p:spPr>
          <a:xfrm>
            <a:off x="3545305" y="108641"/>
            <a:ext cx="8406063" cy="5660842"/>
          </a:xfrm>
        </p:spPr>
        <p:txBody>
          <a:bodyPr/>
          <a:lstStyle/>
          <a:p>
            <a:pPr>
              <a:spcBef>
                <a:spcPts val="0"/>
              </a:spcBef>
            </a:pPr>
            <a:r>
              <a:rPr lang="en-IE" sz="2400" b="0" i="0" dirty="0">
                <a:solidFill>
                  <a:srgbClr val="231F20"/>
                </a:solidFill>
                <a:effectLst/>
                <a:hlinkClick r:id="rId2"/>
              </a:rPr>
              <a:t>Bethnal Green Ventures (BGV) </a:t>
            </a:r>
            <a:r>
              <a:rPr lang="ro-RO" dirty="0" smtClean="0">
                <a:solidFill>
                  <a:schemeClr val="tx1">
                    <a:lumMod val="75000"/>
                    <a:lumOff val="25000"/>
                  </a:schemeClr>
                </a:solidFill>
              </a:rPr>
              <a:t>este un program de accelerare cu misiunea de a dezvolta soluții bazate pe tehnologie pentru problemele sociale ale lumii. A evoluat din Social Innovation Camp - un eveniment de competiție cofinanțat de Nesta și Fundația Tânără - care a reunit dezvoltatorii de software și designeri cu oameni care înțelegeau problemele sociale. Bethnal Green Ventures a fost lansat în 2011 și a fost unul dintre primii acceleratori sociali </a:t>
            </a:r>
            <a:r>
              <a:rPr lang="en-IE" dirty="0" smtClean="0">
                <a:solidFill>
                  <a:schemeClr val="tx1">
                    <a:lumMod val="75000"/>
                    <a:lumOff val="25000"/>
                  </a:schemeClr>
                </a:solidFill>
              </a:rPr>
              <a:t>din </a:t>
            </a:r>
            <a:r>
              <a:rPr lang="en-IE" dirty="0">
                <a:solidFill>
                  <a:schemeClr val="tx1">
                    <a:lumMod val="75000"/>
                    <a:lumOff val="25000"/>
                  </a:schemeClr>
                </a:solidFill>
              </a:rPr>
              <a:t>Europa</a:t>
            </a:r>
            <a:endParaRPr lang="en-IE" sz="2400" b="0" i="0" dirty="0">
              <a:solidFill>
                <a:schemeClr val="tx1">
                  <a:lumMod val="75000"/>
                  <a:lumOff val="25000"/>
                </a:schemeClr>
              </a:solidFill>
              <a:effectLst/>
            </a:endParaRPr>
          </a:p>
          <a:p>
            <a:pPr algn="l">
              <a:spcBef>
                <a:spcPts val="0"/>
              </a:spcBef>
            </a:pPr>
            <a:endParaRPr lang="en-IE" sz="1000" b="0" i="0" dirty="0">
              <a:solidFill>
                <a:schemeClr val="tx1">
                  <a:lumMod val="75000"/>
                  <a:lumOff val="25000"/>
                </a:schemeClr>
              </a:solidFill>
              <a:effectLst/>
            </a:endParaRPr>
          </a:p>
          <a:p>
            <a:pPr>
              <a:spcBef>
                <a:spcPts val="0"/>
              </a:spcBef>
            </a:pPr>
            <a:r>
              <a:rPr lang="en-IE" sz="2200" b="1" i="1" dirty="0">
                <a:solidFill>
                  <a:srgbClr val="ED2A59"/>
                </a:solidFill>
              </a:rPr>
              <a:t>De </a:t>
            </a:r>
            <a:r>
              <a:rPr lang="ro-RO" sz="2200" b="1" i="1" dirty="0" smtClean="0">
                <a:solidFill>
                  <a:srgbClr val="ED2A59"/>
                </a:solidFill>
              </a:rPr>
              <a:t>ce Bethnal Green Ventures se concentrează pe inovația socială? Cum a evoluat Bethnal Green Ventures în ultimii trei ani? Cum susține o gamă atât de variată </a:t>
            </a:r>
            <a:r>
              <a:rPr lang="en-IE" sz="2200" b="1" i="1" dirty="0" smtClean="0">
                <a:solidFill>
                  <a:srgbClr val="ED2A59"/>
                </a:solidFill>
              </a:rPr>
              <a:t>de start-up-</a:t>
            </a:r>
            <a:r>
              <a:rPr lang="en-IE" sz="2200" b="1" i="1" dirty="0" err="1" smtClean="0">
                <a:solidFill>
                  <a:srgbClr val="ED2A59"/>
                </a:solidFill>
              </a:rPr>
              <a:t>uri</a:t>
            </a:r>
            <a:r>
              <a:rPr lang="en-IE" sz="2200" b="1" i="1" dirty="0" smtClean="0">
                <a:solidFill>
                  <a:srgbClr val="ED2A59"/>
                </a:solidFill>
              </a:rPr>
              <a:t>? </a:t>
            </a:r>
            <a:endParaRPr lang="ro-RO" sz="2200" b="1" i="1" dirty="0" smtClean="0">
              <a:solidFill>
                <a:srgbClr val="ED2A59"/>
              </a:solidFill>
            </a:endParaRPr>
          </a:p>
          <a:p>
            <a:pPr>
              <a:spcBef>
                <a:spcPts val="0"/>
              </a:spcBef>
            </a:pPr>
            <a:endParaRPr lang="en-IE" sz="2200" b="1" i="1" dirty="0">
              <a:solidFill>
                <a:srgbClr val="ED2A59"/>
              </a:solidFill>
            </a:endParaRPr>
          </a:p>
          <a:p>
            <a:pPr>
              <a:spcBef>
                <a:spcPts val="0"/>
              </a:spcBef>
            </a:pPr>
            <a:r>
              <a:rPr lang="en-IE" b="1" i="1" dirty="0">
                <a:solidFill>
                  <a:srgbClr val="ED2A59"/>
                </a:solidFill>
              </a:rPr>
              <a:t>De </a:t>
            </a:r>
            <a:r>
              <a:rPr lang="ro-RO" b="1" i="1" dirty="0" smtClean="0">
                <a:solidFill>
                  <a:srgbClr val="ED2A59"/>
                </a:solidFill>
              </a:rPr>
              <a:t>ce start-up-uri BGV sunteți cel mai mândru?</a:t>
            </a:r>
          </a:p>
          <a:p>
            <a:pPr marL="457200" indent="-457200" algn="l">
              <a:spcBef>
                <a:spcPts val="0"/>
              </a:spcBef>
              <a:buFont typeface="+mj-lt"/>
              <a:buAutoNum type="arabicPeriod"/>
            </a:pPr>
            <a:r>
              <a:rPr lang="en-IE" b="0" i="0" u="sng" dirty="0" smtClean="0">
                <a:solidFill>
                  <a:srgbClr val="E61F47"/>
                </a:solidFill>
                <a:effectLst/>
                <a:hlinkClick r:id="rId3"/>
              </a:rPr>
              <a:t>Good </a:t>
            </a:r>
            <a:r>
              <a:rPr lang="en-IE" b="0" i="0" u="sng" dirty="0">
                <a:solidFill>
                  <a:srgbClr val="E61F47"/>
                </a:solidFill>
                <a:effectLst/>
                <a:hlinkClick r:id="rId3"/>
              </a:rPr>
              <a:t>Gym</a:t>
            </a:r>
            <a:r>
              <a:rPr lang="en-IE" b="0" i="0" dirty="0">
                <a:solidFill>
                  <a:srgbClr val="231F20"/>
                </a:solidFill>
                <a:effectLst/>
              </a:rPr>
              <a:t> </a:t>
            </a:r>
            <a:endParaRPr lang="ro-RO" b="0" i="0" dirty="0" smtClean="0">
              <a:solidFill>
                <a:srgbClr val="231F20"/>
              </a:solidFill>
              <a:effectLst/>
            </a:endParaRPr>
          </a:p>
          <a:p>
            <a:pPr marL="457200" indent="-457200" algn="l">
              <a:spcBef>
                <a:spcPts val="0"/>
              </a:spcBef>
              <a:buFont typeface="+mj-lt"/>
              <a:buAutoNum type="arabicPeriod"/>
            </a:pPr>
            <a:r>
              <a:rPr lang="en-IE" b="0" i="0" u="sng" dirty="0" smtClean="0">
                <a:solidFill>
                  <a:srgbClr val="E61F47"/>
                </a:solidFill>
                <a:effectLst/>
                <a:hlinkClick r:id="rId4"/>
              </a:rPr>
              <a:t>Fair </a:t>
            </a:r>
            <a:r>
              <a:rPr lang="en-IE" b="0" i="0" u="sng" dirty="0">
                <a:solidFill>
                  <a:srgbClr val="E61F47"/>
                </a:solidFill>
                <a:effectLst/>
                <a:hlinkClick r:id="rId4"/>
              </a:rPr>
              <a:t>Phone</a:t>
            </a:r>
            <a:r>
              <a:rPr lang="en-IE" b="0" i="0" dirty="0">
                <a:solidFill>
                  <a:srgbClr val="231F20"/>
                </a:solidFill>
                <a:effectLst/>
              </a:rPr>
              <a:t> </a:t>
            </a:r>
            <a:r>
              <a:rPr lang="ro-RO" dirty="0" smtClean="0">
                <a:solidFill>
                  <a:srgbClr val="231F20"/>
                </a:solidFill>
              </a:rPr>
              <a:t>este cel mai mare succes financiar. Toată lumea a spus că este imposibil să creezi un telefon inteligent cu materiale etice.</a:t>
            </a:r>
            <a:endParaRPr lang="ro-RO" b="0" i="0" dirty="0" smtClean="0">
              <a:solidFill>
                <a:srgbClr val="231F20"/>
              </a:solidFill>
              <a:effectLst/>
            </a:endParaRPr>
          </a:p>
          <a:p>
            <a:pPr marL="457200" indent="-457200">
              <a:spcBef>
                <a:spcPts val="0"/>
              </a:spcBef>
              <a:buFont typeface="+mj-lt"/>
              <a:buAutoNum type="arabicPeriod"/>
            </a:pPr>
            <a:r>
              <a:rPr lang="en-IE" b="0" i="0" u="sng" dirty="0" err="1" smtClean="0">
                <a:solidFill>
                  <a:srgbClr val="E61F47"/>
                </a:solidFill>
                <a:effectLst/>
                <a:hlinkClick r:id="rId5"/>
              </a:rPr>
              <a:t>DrDoctor</a:t>
            </a:r>
            <a:r>
              <a:rPr lang="en-IE" b="0" i="0" dirty="0">
                <a:solidFill>
                  <a:srgbClr val="231F20"/>
                </a:solidFill>
                <a:effectLst/>
              </a:rPr>
              <a:t> </a:t>
            </a:r>
            <a:r>
              <a:rPr lang="ro-RO" dirty="0" smtClean="0">
                <a:solidFill>
                  <a:srgbClr val="231F20"/>
                </a:solidFill>
              </a:rPr>
              <a:t>a creat aplicații inteligente pentru secțiile ambulatorii ale spitalelor.</a:t>
            </a:r>
            <a:endParaRPr lang="ro-RO" dirty="0"/>
          </a:p>
        </p:txBody>
      </p:sp>
      <p:sp>
        <p:nvSpPr>
          <p:cNvPr id="6" name="Text Placeholder 5">
            <a:extLst>
              <a:ext uri="{FF2B5EF4-FFF2-40B4-BE49-F238E27FC236}">
                <a16:creationId xmlns:a16="http://schemas.microsoft.com/office/drawing/2014/main" xmlns="" id="{B0EB246A-92D4-453F-9F67-1D5C1F36D36B}"/>
              </a:ext>
            </a:extLst>
          </p:cNvPr>
          <p:cNvSpPr>
            <a:spLocks noGrp="1"/>
          </p:cNvSpPr>
          <p:nvPr>
            <p:ph type="body" sz="quarter" idx="15"/>
          </p:nvPr>
        </p:nvSpPr>
        <p:spPr>
          <a:xfrm>
            <a:off x="398352" y="653500"/>
            <a:ext cx="2938615" cy="5206518"/>
          </a:xfrm>
        </p:spPr>
        <p:txBody>
          <a:bodyPr/>
          <a:lstStyle/>
          <a:p>
            <a:endParaRPr lang="en-IE" dirty="0">
              <a:solidFill>
                <a:schemeClr val="tx1">
                  <a:lumMod val="75000"/>
                  <a:lumOff val="25000"/>
                </a:schemeClr>
              </a:solidFill>
              <a:hlinkClick r:id="rId6">
                <a:extLst>
                  <a:ext uri="{A12FA001-AC4F-418D-AE19-62706E023703}">
                    <ahyp:hlinkClr xmlns:ahyp="http://schemas.microsoft.com/office/drawing/2018/hyperlinkcolor" xmlns="" val="tx"/>
                  </a:ext>
                </a:extLst>
              </a:hlinkClick>
            </a:endParaRPr>
          </a:p>
          <a:p>
            <a:endParaRPr lang="en-IE" dirty="0">
              <a:solidFill>
                <a:schemeClr val="tx1">
                  <a:lumMod val="75000"/>
                  <a:lumOff val="25000"/>
                </a:schemeClr>
              </a:solidFill>
              <a:hlinkClick r:id="rId6">
                <a:extLst>
                  <a:ext uri="{A12FA001-AC4F-418D-AE19-62706E023703}">
                    <ahyp:hlinkClr xmlns:ahyp="http://schemas.microsoft.com/office/drawing/2018/hyperlinkcolor" xmlns="" val="tx"/>
                  </a:ext>
                </a:extLst>
              </a:hlinkClick>
            </a:endParaRPr>
          </a:p>
          <a:p>
            <a:r>
              <a:rPr lang="en-IE" dirty="0">
                <a:solidFill>
                  <a:schemeClr val="tx1"/>
                </a:solidFill>
                <a:hlinkClick r:id="rId6">
                  <a:extLst>
                    <a:ext uri="{A12FA001-AC4F-418D-AE19-62706E023703}">
                      <ahyp:hlinkClr xmlns:ahyp="http://schemas.microsoft.com/office/drawing/2018/hyperlinkcolor" xmlns="" val="tx"/>
                    </a:ext>
                  </a:extLst>
                </a:hlinkClick>
              </a:rPr>
              <a:t>Nesta </a:t>
            </a:r>
            <a:endParaRPr lang="en-IE" dirty="0">
              <a:solidFill>
                <a:schemeClr val="tx1"/>
              </a:solidFill>
            </a:endParaRPr>
          </a:p>
          <a:p>
            <a:endParaRPr lang="en-IE" sz="1000" b="1" dirty="0">
              <a:solidFill>
                <a:schemeClr val="tx1"/>
              </a:solidFill>
            </a:endParaRPr>
          </a:p>
          <a:p>
            <a:r>
              <a:rPr lang="en-IE" b="1" dirty="0">
                <a:solidFill>
                  <a:schemeClr val="tx1"/>
                </a:solidFill>
              </a:rPr>
              <a:t>Bethnal Green </a:t>
            </a:r>
            <a:r>
              <a:rPr lang="ro-RO" dirty="0" smtClean="0">
                <a:solidFill>
                  <a:schemeClr val="tx1"/>
                </a:solidFill>
              </a:rPr>
              <a:t>Program de Accelerare</a:t>
            </a:r>
            <a:endParaRPr lang="en-IE" dirty="0">
              <a:solidFill>
                <a:schemeClr val="tx1"/>
              </a:solidFill>
            </a:endParaRPr>
          </a:p>
          <a:p>
            <a:endParaRPr lang="en-IE" sz="1000" dirty="0">
              <a:solidFill>
                <a:schemeClr val="tx1"/>
              </a:solidFill>
            </a:endParaRPr>
          </a:p>
          <a:p>
            <a:r>
              <a:rPr lang="ro-RO" sz="2800" dirty="0" smtClean="0">
                <a:solidFill>
                  <a:schemeClr val="tx1"/>
                </a:solidFill>
                <a:hlinkClick r:id="rId2">
                  <a:extLst>
                    <a:ext uri="{A12FA001-AC4F-418D-AE19-62706E023703}">
                      <ahyp:hlinkClr xmlns:ahyp="http://schemas.microsoft.com/office/drawing/2018/hyperlinkcolor" xmlns="" val="tx"/>
                    </a:ext>
                  </a:extLst>
                </a:hlinkClick>
              </a:rPr>
              <a:t>Interviul </a:t>
            </a:r>
            <a:r>
              <a:rPr lang="ro-RO" sz="2800" dirty="0" smtClean="0">
                <a:solidFill>
                  <a:schemeClr val="tx1"/>
                </a:solidFill>
                <a:hlinkClick r:id="rId2">
                  <a:extLst>
                    <a:ext uri="{A12FA001-AC4F-418D-AE19-62706E023703}">
                      <ahyp:hlinkClr xmlns:ahyp="http://schemas.microsoft.com/office/drawing/2018/hyperlinkcolor" xmlns="" val="tx"/>
                    </a:ext>
                  </a:extLst>
                </a:hlinkClick>
              </a:rPr>
              <a:t>Complet</a:t>
            </a:r>
            <a:endParaRPr lang="en-IE" sz="2800" dirty="0">
              <a:solidFill>
                <a:schemeClr val="tx1"/>
              </a:solidFill>
            </a:endParaRPr>
          </a:p>
        </p:txBody>
      </p:sp>
      <p:pic>
        <p:nvPicPr>
          <p:cNvPr id="4" name="Picture 2" descr="Nesta nurtures more innovations with Salesforce">
            <a:extLst>
              <a:ext uri="{FF2B5EF4-FFF2-40B4-BE49-F238E27FC236}">
                <a16:creationId xmlns:a16="http://schemas.microsoft.com/office/drawing/2014/main" xmlns="" id="{D04C7FDD-9605-4177-9FCC-2A6FD7661C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655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5AAA03-1231-421B-B994-5ADFDF1B9E75}"/>
              </a:ext>
            </a:extLst>
          </p:cNvPr>
          <p:cNvSpPr>
            <a:spLocks noGrp="1"/>
          </p:cNvSpPr>
          <p:nvPr>
            <p:ph type="body" sz="quarter" idx="14"/>
          </p:nvPr>
        </p:nvSpPr>
        <p:spPr>
          <a:xfrm>
            <a:off x="3790363" y="237995"/>
            <a:ext cx="7826822" cy="5660842"/>
          </a:xfrm>
        </p:spPr>
        <p:txBody>
          <a:bodyPr/>
          <a:lstStyle/>
          <a:p>
            <a:pPr algn="l"/>
            <a:r>
              <a:rPr lang="en-IE" sz="2200" b="1" i="0" dirty="0" smtClean="0">
                <a:solidFill>
                  <a:srgbClr val="231F20"/>
                </a:solidFill>
                <a:effectLst/>
              </a:rPr>
              <a:t>Toolkit</a:t>
            </a:r>
            <a:r>
              <a:rPr lang="ro-RO" sz="2200" b="1" i="0" dirty="0" smtClean="0">
                <a:solidFill>
                  <a:srgbClr val="231F20"/>
                </a:solidFill>
                <a:effectLst/>
              </a:rPr>
              <a:t>uri</a:t>
            </a:r>
            <a:endParaRPr lang="en-IE" sz="2200" b="1" i="0" dirty="0">
              <a:solidFill>
                <a:srgbClr val="231F20"/>
              </a:solidFill>
              <a:effectLst/>
            </a:endParaRPr>
          </a:p>
          <a:p>
            <a:pPr marL="342900" indent="-342900" algn="l">
              <a:buFont typeface="Arial" panose="020B0604020202020204" pitchFamily="34" charset="0"/>
              <a:buChar char="•"/>
            </a:pPr>
            <a:r>
              <a:rPr lang="en-IE" sz="2200" b="0" i="0" u="sng" dirty="0" err="1">
                <a:solidFill>
                  <a:srgbClr val="E61F47"/>
                </a:solidFill>
                <a:effectLst/>
                <a:hlinkClick r:id="rId2"/>
              </a:rPr>
              <a:t>Startup</a:t>
            </a:r>
            <a:r>
              <a:rPr lang="en-IE" sz="2200" b="0" i="0" u="sng" dirty="0">
                <a:solidFill>
                  <a:srgbClr val="E61F47"/>
                </a:solidFill>
                <a:effectLst/>
                <a:hlinkClick r:id="rId2"/>
              </a:rPr>
              <a:t> Accelerator Programmes: A practice guide</a:t>
            </a:r>
            <a:r>
              <a:rPr lang="en-IE" sz="2200" b="0" i="0" dirty="0">
                <a:solidFill>
                  <a:srgbClr val="231F20"/>
                </a:solidFill>
                <a:effectLst/>
              </a:rPr>
              <a:t> (2014)</a:t>
            </a:r>
          </a:p>
          <a:p>
            <a:pPr algn="l"/>
            <a:endParaRPr lang="en-IE" sz="1000" b="0" i="0" dirty="0">
              <a:solidFill>
                <a:srgbClr val="231F20"/>
              </a:solidFill>
              <a:effectLst/>
            </a:endParaRPr>
          </a:p>
          <a:p>
            <a:pPr algn="l"/>
            <a:r>
              <a:rPr lang="en-IE" sz="2200" b="1" i="0" dirty="0" smtClean="0">
                <a:solidFill>
                  <a:srgbClr val="231F20"/>
                </a:solidFill>
                <a:effectLst/>
              </a:rPr>
              <a:t>R</a:t>
            </a:r>
            <a:r>
              <a:rPr lang="ro-RO" sz="2200" b="1" i="0" dirty="0" smtClean="0">
                <a:solidFill>
                  <a:srgbClr val="231F20"/>
                </a:solidFill>
                <a:effectLst/>
              </a:rPr>
              <a:t>apoarte</a:t>
            </a:r>
            <a:endParaRPr lang="en-IE" sz="2200" b="1" i="0" dirty="0">
              <a:solidFill>
                <a:srgbClr val="231F20"/>
              </a:solidFill>
              <a:effectLst/>
            </a:endParaRPr>
          </a:p>
          <a:p>
            <a:pPr marL="342900" indent="-342900" algn="l">
              <a:buFont typeface="Arial" panose="020B0604020202020204" pitchFamily="34" charset="0"/>
              <a:buChar char="•"/>
            </a:pPr>
            <a:r>
              <a:rPr lang="en-IE" sz="2200" b="0" i="0" u="sng" dirty="0">
                <a:solidFill>
                  <a:srgbClr val="E61F47"/>
                </a:solidFill>
                <a:effectLst/>
                <a:hlinkClick r:id="rId3"/>
              </a:rPr>
              <a:t>A Look Inside Accelerators</a:t>
            </a:r>
            <a:r>
              <a:rPr lang="en-IE" sz="2200" b="0" i="0" dirty="0">
                <a:solidFill>
                  <a:srgbClr val="231F20"/>
                </a:solidFill>
                <a:effectLst/>
              </a:rPr>
              <a:t> (2015)</a:t>
            </a:r>
          </a:p>
          <a:p>
            <a:pPr marL="342900" indent="-342900" algn="l">
              <a:buFont typeface="Arial" panose="020B0604020202020204" pitchFamily="34" charset="0"/>
              <a:buChar char="•"/>
            </a:pPr>
            <a:r>
              <a:rPr lang="en-IE" sz="2200" b="0" i="0" u="sng" dirty="0">
                <a:solidFill>
                  <a:srgbClr val="E61F47"/>
                </a:solidFill>
                <a:effectLst/>
                <a:hlinkClick r:id="rId4"/>
              </a:rPr>
              <a:t>Business Incubators and Accelerators: the National Picture</a:t>
            </a:r>
            <a:r>
              <a:rPr lang="en-IE" sz="2200" b="0" i="0" dirty="0">
                <a:solidFill>
                  <a:srgbClr val="231F20"/>
                </a:solidFill>
                <a:effectLst/>
              </a:rPr>
              <a:t> (2017)</a:t>
            </a:r>
          </a:p>
          <a:p>
            <a:pPr marL="342900" indent="-342900" algn="l">
              <a:buFont typeface="Arial" panose="020B0604020202020204" pitchFamily="34" charset="0"/>
              <a:buChar char="•"/>
            </a:pPr>
            <a:r>
              <a:rPr lang="en-IE" sz="2200" b="0" i="0" u="sng" dirty="0">
                <a:solidFill>
                  <a:srgbClr val="E61F47"/>
                </a:solidFill>
                <a:effectLst/>
                <a:hlinkClick r:id="rId5"/>
              </a:rPr>
              <a:t>Good Incubation</a:t>
            </a:r>
            <a:r>
              <a:rPr lang="en-IE" sz="2200" b="0" i="0" dirty="0">
                <a:solidFill>
                  <a:srgbClr val="231F20"/>
                </a:solidFill>
                <a:effectLst/>
              </a:rPr>
              <a:t> (2014)</a:t>
            </a:r>
          </a:p>
          <a:p>
            <a:pPr marL="342900" indent="-342900" algn="l">
              <a:buFont typeface="Arial" panose="020B0604020202020204" pitchFamily="34" charset="0"/>
              <a:buChar char="•"/>
            </a:pPr>
            <a:r>
              <a:rPr lang="en-IE" sz="2200" b="0" i="0" u="sng" dirty="0">
                <a:solidFill>
                  <a:srgbClr val="E61F47"/>
                </a:solidFill>
                <a:effectLst/>
                <a:hlinkClick r:id="rId6"/>
              </a:rPr>
              <a:t>Incubation for Growth</a:t>
            </a:r>
            <a:r>
              <a:rPr lang="en-IE" sz="2200" b="0" i="0" dirty="0">
                <a:solidFill>
                  <a:srgbClr val="231F20"/>
                </a:solidFill>
                <a:effectLst/>
              </a:rPr>
              <a:t> (2011)</a:t>
            </a:r>
          </a:p>
          <a:p>
            <a:pPr marL="342900" indent="-342900" algn="l">
              <a:buFont typeface="Arial" panose="020B0604020202020204" pitchFamily="34" charset="0"/>
              <a:buChar char="•"/>
            </a:pPr>
            <a:r>
              <a:rPr lang="en-IE" sz="2200" b="0" i="0" u="sng" dirty="0" err="1">
                <a:solidFill>
                  <a:srgbClr val="E61F47"/>
                </a:solidFill>
                <a:effectLst/>
                <a:hlinkClick r:id="rId7"/>
              </a:rPr>
              <a:t>Startup</a:t>
            </a:r>
            <a:r>
              <a:rPr lang="en-IE" sz="2200" b="0" i="0" u="sng" dirty="0">
                <a:solidFill>
                  <a:srgbClr val="E61F47"/>
                </a:solidFill>
                <a:effectLst/>
                <a:hlinkClick r:id="rId7"/>
              </a:rPr>
              <a:t> Support Programmes: What’s the difference?</a:t>
            </a:r>
            <a:r>
              <a:rPr lang="en-IE" sz="2200" b="0" i="0" dirty="0">
                <a:solidFill>
                  <a:srgbClr val="231F20"/>
                </a:solidFill>
                <a:effectLst/>
              </a:rPr>
              <a:t> (2015)</a:t>
            </a:r>
          </a:p>
          <a:p>
            <a:pPr marL="342900" indent="-342900" algn="l">
              <a:buFont typeface="Arial" panose="020B0604020202020204" pitchFamily="34" charset="0"/>
              <a:buChar char="•"/>
            </a:pPr>
            <a:r>
              <a:rPr lang="en-IE" sz="2200" b="0" i="0" u="sng" dirty="0">
                <a:solidFill>
                  <a:srgbClr val="E61F47"/>
                </a:solidFill>
                <a:effectLst/>
                <a:hlinkClick r:id="rId8"/>
              </a:rPr>
              <a:t>The </a:t>
            </a:r>
            <a:r>
              <a:rPr lang="en-IE" sz="2200" b="0" i="0" u="sng" dirty="0" err="1">
                <a:solidFill>
                  <a:srgbClr val="E61F47"/>
                </a:solidFill>
                <a:effectLst/>
                <a:hlinkClick r:id="rId8"/>
              </a:rPr>
              <a:t>Startup</a:t>
            </a:r>
            <a:r>
              <a:rPr lang="en-IE" sz="2200" b="0" i="0" u="sng" dirty="0">
                <a:solidFill>
                  <a:srgbClr val="E61F47"/>
                </a:solidFill>
                <a:effectLst/>
                <a:hlinkClick r:id="rId8"/>
              </a:rPr>
              <a:t> Factories</a:t>
            </a:r>
            <a:r>
              <a:rPr lang="en-IE" sz="2200" b="0" i="0" dirty="0">
                <a:solidFill>
                  <a:srgbClr val="231F20"/>
                </a:solidFill>
                <a:effectLst/>
              </a:rPr>
              <a:t> (2013)</a:t>
            </a:r>
          </a:p>
          <a:p>
            <a:pPr algn="l"/>
            <a:endParaRPr lang="en-IE" sz="1000" b="0" i="0" dirty="0">
              <a:solidFill>
                <a:srgbClr val="231F20"/>
              </a:solidFill>
              <a:effectLst/>
            </a:endParaRPr>
          </a:p>
          <a:p>
            <a:pPr algn="l"/>
            <a:r>
              <a:rPr lang="en-IE" sz="2200" b="1" i="0" dirty="0" smtClean="0">
                <a:solidFill>
                  <a:srgbClr val="231F20"/>
                </a:solidFill>
                <a:effectLst/>
              </a:rPr>
              <a:t>Blog</a:t>
            </a:r>
            <a:r>
              <a:rPr lang="ro-RO" sz="2200" b="1" i="0" dirty="0" smtClean="0">
                <a:solidFill>
                  <a:srgbClr val="231F20"/>
                </a:solidFill>
                <a:effectLst/>
              </a:rPr>
              <a:t>uri</a:t>
            </a:r>
            <a:r>
              <a:rPr lang="en-IE" sz="2200" b="1" i="0" dirty="0" smtClean="0">
                <a:solidFill>
                  <a:srgbClr val="231F20"/>
                </a:solidFill>
                <a:effectLst/>
              </a:rPr>
              <a:t> </a:t>
            </a:r>
            <a:r>
              <a:rPr lang="en-IE" sz="2200" b="0" i="0" u="sng" dirty="0">
                <a:solidFill>
                  <a:srgbClr val="E61F47"/>
                </a:solidFill>
                <a:effectLst/>
                <a:hlinkClick r:id="rId9"/>
              </a:rPr>
              <a:t>Incubators and accelerators: An updated directory for the UK</a:t>
            </a:r>
            <a:r>
              <a:rPr lang="en-IE" sz="2200" b="0" i="0" dirty="0">
                <a:solidFill>
                  <a:srgbClr val="231F20"/>
                </a:solidFill>
                <a:effectLst/>
              </a:rPr>
              <a:t> (2017)</a:t>
            </a:r>
          </a:p>
          <a:p>
            <a:pPr algn="l"/>
            <a:endParaRPr lang="en-IE" sz="1000" b="0" i="0" dirty="0">
              <a:solidFill>
                <a:srgbClr val="231F20"/>
              </a:solidFill>
              <a:effectLst/>
            </a:endParaRPr>
          </a:p>
          <a:p>
            <a:pPr algn="l"/>
            <a:r>
              <a:rPr lang="en-IE" sz="2200" b="1" i="0" dirty="0" smtClean="0">
                <a:solidFill>
                  <a:srgbClr val="231F20"/>
                </a:solidFill>
                <a:effectLst/>
              </a:rPr>
              <a:t>Pro</a:t>
            </a:r>
            <a:r>
              <a:rPr lang="ro-RO" sz="2200" b="1" i="0" dirty="0" smtClean="0">
                <a:solidFill>
                  <a:srgbClr val="231F20"/>
                </a:solidFill>
                <a:effectLst/>
              </a:rPr>
              <a:t>iecte și Parteneri</a:t>
            </a:r>
            <a:r>
              <a:rPr lang="en-IE" sz="2200" b="1" i="0" dirty="0" smtClean="0">
                <a:solidFill>
                  <a:srgbClr val="231F20"/>
                </a:solidFill>
                <a:effectLst/>
              </a:rPr>
              <a:t>; </a:t>
            </a:r>
            <a:r>
              <a:rPr lang="en-IE" sz="2200" b="0" i="0" u="sng" dirty="0">
                <a:solidFill>
                  <a:srgbClr val="E61F47"/>
                </a:solidFill>
                <a:effectLst/>
                <a:hlinkClick r:id="rId10"/>
              </a:rPr>
              <a:t>Digital Arts and Culture Accelerator</a:t>
            </a:r>
            <a:r>
              <a:rPr lang="en-IE" sz="2200" b="0" i="0" u="sng" dirty="0">
                <a:solidFill>
                  <a:srgbClr val="E61F47"/>
                </a:solidFill>
                <a:effectLst/>
              </a:rPr>
              <a:t>, </a:t>
            </a:r>
            <a:r>
              <a:rPr lang="en-IE" sz="2200" b="0" i="0" u="sng" dirty="0">
                <a:solidFill>
                  <a:srgbClr val="E61F47"/>
                </a:solidFill>
                <a:effectLst/>
                <a:hlinkClick r:id="rId11"/>
              </a:rPr>
              <a:t>Bethnal Green Ventures</a:t>
            </a:r>
            <a:r>
              <a:rPr lang="en-IE" sz="2200" b="0" i="0" u="sng" dirty="0">
                <a:solidFill>
                  <a:srgbClr val="E61F47"/>
                </a:solidFill>
                <a:effectLst/>
              </a:rPr>
              <a:t>, </a:t>
            </a:r>
            <a:r>
              <a:rPr lang="en-IE" sz="2200" b="0" i="0" u="sng" dirty="0">
                <a:solidFill>
                  <a:srgbClr val="E61F47"/>
                </a:solidFill>
                <a:effectLst/>
                <a:hlinkClick r:id="rId12"/>
              </a:rPr>
              <a:t>Accelerator Assembly</a:t>
            </a:r>
            <a:endParaRPr lang="en-IE" sz="2200" b="0" i="0" dirty="0">
              <a:solidFill>
                <a:srgbClr val="231F20"/>
              </a:solidFill>
              <a:effectLst/>
            </a:endParaRPr>
          </a:p>
        </p:txBody>
      </p:sp>
      <p:sp>
        <p:nvSpPr>
          <p:cNvPr id="6" name="Text Placeholder 5">
            <a:extLst>
              <a:ext uri="{FF2B5EF4-FFF2-40B4-BE49-F238E27FC236}">
                <a16:creationId xmlns:a16="http://schemas.microsoft.com/office/drawing/2014/main" xmlns="" id="{B0EB246A-92D4-453F-9F67-1D5C1F36D36B}"/>
              </a:ext>
            </a:extLst>
          </p:cNvPr>
          <p:cNvSpPr>
            <a:spLocks noGrp="1"/>
          </p:cNvSpPr>
          <p:nvPr>
            <p:ph type="body" sz="quarter" idx="15"/>
          </p:nvPr>
        </p:nvSpPr>
        <p:spPr>
          <a:xfrm>
            <a:off x="402818" y="1097120"/>
            <a:ext cx="2938615" cy="5206518"/>
          </a:xfrm>
        </p:spPr>
        <p:txBody>
          <a:bodyPr/>
          <a:lstStyle/>
          <a:p>
            <a:endParaRPr lang="en-IE" dirty="0">
              <a:solidFill>
                <a:schemeClr val="tx1">
                  <a:lumMod val="75000"/>
                  <a:lumOff val="25000"/>
                </a:schemeClr>
              </a:solidFill>
              <a:hlinkClick r:id="rId13">
                <a:extLst>
                  <a:ext uri="{A12FA001-AC4F-418D-AE19-62706E023703}">
                    <ahyp:hlinkClr xmlns:ahyp="http://schemas.microsoft.com/office/drawing/2018/hyperlinkcolor" xmlns="" val="tx"/>
                  </a:ext>
                </a:extLst>
              </a:hlinkClick>
            </a:endParaRPr>
          </a:p>
          <a:p>
            <a:endParaRPr lang="en-IE" dirty="0">
              <a:solidFill>
                <a:schemeClr val="tx1">
                  <a:lumMod val="75000"/>
                  <a:lumOff val="25000"/>
                </a:schemeClr>
              </a:solidFill>
              <a:hlinkClick r:id="rId13">
                <a:extLst>
                  <a:ext uri="{A12FA001-AC4F-418D-AE19-62706E023703}">
                    <ahyp:hlinkClr xmlns:ahyp="http://schemas.microsoft.com/office/drawing/2018/hyperlinkcolor" xmlns="" val="tx"/>
                  </a:ext>
                </a:extLst>
              </a:hlinkClick>
            </a:endParaRPr>
          </a:p>
          <a:p>
            <a:r>
              <a:rPr lang="en-IE" b="1" dirty="0">
                <a:solidFill>
                  <a:schemeClr val="tx1"/>
                </a:solidFill>
                <a:hlinkClick r:id="rId13">
                  <a:extLst>
                    <a:ext uri="{A12FA001-AC4F-418D-AE19-62706E023703}">
                      <ahyp:hlinkClr xmlns:ahyp="http://schemas.microsoft.com/office/drawing/2018/hyperlinkcolor" xmlns="" val="tx"/>
                    </a:ext>
                  </a:extLst>
                </a:hlinkClick>
              </a:rPr>
              <a:t>Nesta</a:t>
            </a:r>
            <a:r>
              <a:rPr lang="en-IE" b="1" dirty="0">
                <a:solidFill>
                  <a:schemeClr val="tx1">
                    <a:lumMod val="75000"/>
                    <a:lumOff val="25000"/>
                  </a:schemeClr>
                </a:solidFill>
                <a:hlinkClick r:id="rId13">
                  <a:extLst>
                    <a:ext uri="{A12FA001-AC4F-418D-AE19-62706E023703}">
                      <ahyp:hlinkClr xmlns:ahyp="http://schemas.microsoft.com/office/drawing/2018/hyperlinkcolor" xmlns="" val="tx"/>
                    </a:ext>
                  </a:extLst>
                </a:hlinkClick>
              </a:rPr>
              <a:t> </a:t>
            </a:r>
            <a:endParaRPr lang="en-IE" b="1" dirty="0">
              <a:solidFill>
                <a:schemeClr val="tx1">
                  <a:lumMod val="75000"/>
                  <a:lumOff val="25000"/>
                </a:schemeClr>
              </a:solidFill>
            </a:endParaRPr>
          </a:p>
          <a:p>
            <a:endParaRPr lang="en-IE" sz="1000" b="1" dirty="0">
              <a:solidFill>
                <a:schemeClr val="tx1">
                  <a:lumMod val="75000"/>
                  <a:lumOff val="25000"/>
                </a:schemeClr>
              </a:solidFill>
            </a:endParaRPr>
          </a:p>
          <a:p>
            <a:pPr algn="l"/>
            <a:r>
              <a:rPr lang="ro-RO" sz="3600" b="1" i="0" dirty="0" smtClean="0">
                <a:solidFill>
                  <a:srgbClr val="231F20"/>
                </a:solidFill>
                <a:effectLst/>
              </a:rPr>
              <a:t>Alte</a:t>
            </a:r>
            <a:r>
              <a:rPr lang="en-IE" sz="3600" b="1" i="0" dirty="0" smtClean="0">
                <a:solidFill>
                  <a:srgbClr val="231F20"/>
                </a:solidFill>
                <a:effectLst/>
              </a:rPr>
              <a:t> </a:t>
            </a:r>
            <a:r>
              <a:rPr lang="en-IE" sz="3600" b="1" i="0" dirty="0" err="1" smtClean="0">
                <a:solidFill>
                  <a:srgbClr val="231F20"/>
                </a:solidFill>
                <a:effectLst/>
              </a:rPr>
              <a:t>Resur</a:t>
            </a:r>
            <a:r>
              <a:rPr lang="ro-RO" sz="3600" b="1" i="0" dirty="0" smtClean="0">
                <a:solidFill>
                  <a:srgbClr val="231F20"/>
                </a:solidFill>
                <a:effectLst/>
              </a:rPr>
              <a:t>s</a:t>
            </a:r>
            <a:r>
              <a:rPr lang="en-IE" sz="3600" b="1" i="0" dirty="0" smtClean="0">
                <a:solidFill>
                  <a:srgbClr val="231F20"/>
                </a:solidFill>
                <a:effectLst/>
              </a:rPr>
              <a:t>e…</a:t>
            </a:r>
            <a:endParaRPr lang="en-IE" sz="3600" b="1" i="0" dirty="0">
              <a:solidFill>
                <a:srgbClr val="231F20"/>
              </a:solidFill>
              <a:effectLst/>
            </a:endParaRPr>
          </a:p>
        </p:txBody>
      </p:sp>
      <p:pic>
        <p:nvPicPr>
          <p:cNvPr id="4" name="Picture 2" descr="Nesta nurtures more innovations with Salesforce">
            <a:extLst>
              <a:ext uri="{FF2B5EF4-FFF2-40B4-BE49-F238E27FC236}">
                <a16:creationId xmlns:a16="http://schemas.microsoft.com/office/drawing/2014/main" xmlns="" id="{D04C7FDD-9605-4177-9FCC-2A6FD7661C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97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83A9D57-914D-40CB-8449-2EE1D9E9E3A7}"/>
              </a:ext>
            </a:extLst>
          </p:cNvPr>
          <p:cNvSpPr>
            <a:spLocks noGrp="1"/>
          </p:cNvSpPr>
          <p:nvPr>
            <p:ph type="body" sz="quarter" idx="14"/>
          </p:nvPr>
        </p:nvSpPr>
        <p:spPr>
          <a:xfrm>
            <a:off x="1167897" y="281343"/>
            <a:ext cx="4852658" cy="697353"/>
          </a:xfrm>
        </p:spPr>
        <p:txBody>
          <a:bodyPr>
            <a:noAutofit/>
          </a:bodyPr>
          <a:lstStyle/>
          <a:p>
            <a:r>
              <a:rPr lang="en-IE" b="1" dirty="0">
                <a:hlinkClick r:id="rId2"/>
              </a:rPr>
              <a:t>6.  Conservation X Labs</a:t>
            </a:r>
            <a:endParaRPr lang="en-IE" b="1" dirty="0"/>
          </a:p>
          <a:p>
            <a:r>
              <a:rPr lang="en-IE" i="1" dirty="0">
                <a:solidFill>
                  <a:srgbClr val="A6377D"/>
                </a:solidFill>
              </a:rPr>
              <a:t>The Digital Makerspace</a:t>
            </a:r>
          </a:p>
        </p:txBody>
      </p:sp>
      <p:sp>
        <p:nvSpPr>
          <p:cNvPr id="5" name="Text Placeholder 4">
            <a:extLst>
              <a:ext uri="{FF2B5EF4-FFF2-40B4-BE49-F238E27FC236}">
                <a16:creationId xmlns:a16="http://schemas.microsoft.com/office/drawing/2014/main" xmlns="" id="{D264F756-04F6-4C5B-9AA2-9308D746AF02}"/>
              </a:ext>
            </a:extLst>
          </p:cNvPr>
          <p:cNvSpPr>
            <a:spLocks noGrp="1"/>
          </p:cNvSpPr>
          <p:nvPr>
            <p:ph type="body" sz="quarter" idx="15"/>
          </p:nvPr>
        </p:nvSpPr>
        <p:spPr>
          <a:xfrm>
            <a:off x="7369522" y="281343"/>
            <a:ext cx="4626320" cy="6328004"/>
          </a:xfrm>
        </p:spPr>
        <p:txBody>
          <a:bodyPr/>
          <a:lstStyle/>
          <a:p>
            <a:r>
              <a:rPr lang="en-IE" b="1" i="0" u="none" strike="noStrike" dirty="0" smtClean="0">
                <a:solidFill>
                  <a:schemeClr val="tx1">
                    <a:lumMod val="75000"/>
                    <a:lumOff val="25000"/>
                  </a:schemeClr>
                </a:solidFill>
                <a:effectLst/>
                <a:hlinkClick r:id="rId3">
                  <a:extLst>
                    <a:ext uri="{A12FA001-AC4F-418D-AE19-62706E023703}">
                      <ahyp:hlinkClr xmlns:ahyp="http://schemas.microsoft.com/office/drawing/2018/hyperlinkcolor" xmlns="" val="tx"/>
                    </a:ext>
                  </a:extLst>
                </a:hlinkClick>
              </a:rPr>
              <a:t>The Digital Makerspace </a:t>
            </a:r>
            <a:r>
              <a:rPr lang="en-IE" b="0" i="0" dirty="0" smtClean="0">
                <a:solidFill>
                  <a:schemeClr val="tx1">
                    <a:lumMod val="75000"/>
                    <a:lumOff val="25000"/>
                  </a:schemeClr>
                </a:solidFill>
                <a:effectLst/>
              </a:rPr>
              <a:t>(DMS</a:t>
            </a:r>
            <a:r>
              <a:rPr lang="ro-RO" b="0" i="0" dirty="0" smtClean="0">
                <a:solidFill>
                  <a:schemeClr val="tx1">
                    <a:lumMod val="75000"/>
                    <a:lumOff val="25000"/>
                  </a:schemeClr>
                </a:solidFill>
                <a:effectLst/>
              </a:rPr>
              <a:t>) </a:t>
            </a:r>
            <a:r>
              <a:rPr lang="ro-RO" dirty="0" smtClean="0">
                <a:solidFill>
                  <a:schemeClr val="tx1">
                    <a:lumMod val="75000"/>
                    <a:lumOff val="25000"/>
                  </a:schemeClr>
                </a:solidFill>
              </a:rPr>
              <a:t>este o </a:t>
            </a:r>
            <a:r>
              <a:rPr lang="ro-RO" b="1" dirty="0" smtClean="0">
                <a:solidFill>
                  <a:schemeClr val="tx1">
                    <a:lumMod val="75000"/>
                    <a:lumOff val="25000"/>
                  </a:schemeClr>
                </a:solidFill>
              </a:rPr>
              <a:t>platformă deschisă de proiecte online</a:t>
            </a:r>
            <a:r>
              <a:rPr lang="ro-RO" dirty="0" smtClean="0">
                <a:solidFill>
                  <a:schemeClr val="tx1">
                    <a:lumMod val="75000"/>
                    <a:lumOff val="25000"/>
                  </a:schemeClr>
                </a:solidFill>
              </a:rPr>
              <a:t> în care comunitățile de antreprenoriat, conservare și tehnologie se reunesc pentru a colabora la soluții pentru a pune capăt extincției induse de om.</a:t>
            </a:r>
          </a:p>
          <a:p>
            <a:r>
              <a:rPr lang="ro-RO" dirty="0" smtClean="0">
                <a:solidFill>
                  <a:schemeClr val="tx1">
                    <a:lumMod val="75000"/>
                    <a:lumOff val="25000"/>
                  </a:schemeClr>
                </a:solidFill>
              </a:rPr>
              <a:t>DMS este un spațiu de colaborare și proiecte unde se pot naște, testa și dezvolta idei pentru soluții tehnologice privind probleme de conservare. Credem că inovația deschisă, colaborarea între discipline și implicarea comunității sunt esențiale pentru generarea de idei care schimbă lumea și că multe minți care lucrează împreună le pot rafina și realiza lucruri mari</a:t>
            </a:r>
            <a:r>
              <a:rPr lang="en-IE" dirty="0" smtClean="0">
                <a:solidFill>
                  <a:schemeClr val="tx1">
                    <a:lumMod val="75000"/>
                    <a:lumOff val="25000"/>
                  </a:schemeClr>
                </a:solidFill>
              </a:rPr>
              <a:t>.</a:t>
            </a:r>
            <a:endParaRPr lang="en-IE" dirty="0">
              <a:solidFill>
                <a:schemeClr val="tx1">
                  <a:lumMod val="75000"/>
                  <a:lumOff val="25000"/>
                </a:schemeClr>
              </a:solidFill>
            </a:endParaRPr>
          </a:p>
          <a:p>
            <a:endParaRPr lang="en-IE" dirty="0">
              <a:solidFill>
                <a:schemeClr val="tx1">
                  <a:lumMod val="75000"/>
                  <a:lumOff val="25000"/>
                </a:schemeClr>
              </a:solidFill>
            </a:endParaRPr>
          </a:p>
        </p:txBody>
      </p:sp>
      <p:sp>
        <p:nvSpPr>
          <p:cNvPr id="6" name="Picture Placeholder 5">
            <a:extLst>
              <a:ext uri="{FF2B5EF4-FFF2-40B4-BE49-F238E27FC236}">
                <a16:creationId xmlns:a16="http://schemas.microsoft.com/office/drawing/2014/main" xmlns="" id="{74E67211-6255-4701-9102-145240FCE8AE}"/>
              </a:ext>
            </a:extLst>
          </p:cNvPr>
          <p:cNvSpPr>
            <a:spLocks noGrp="1"/>
          </p:cNvSpPr>
          <p:nvPr>
            <p:ph type="pic" sz="quarter" idx="16"/>
          </p:nvPr>
        </p:nvSpPr>
        <p:spPr/>
      </p:sp>
      <p:pic>
        <p:nvPicPr>
          <p:cNvPr id="8" name="Picture 7">
            <a:hlinkClick r:id="rId2"/>
            <a:extLst>
              <a:ext uri="{FF2B5EF4-FFF2-40B4-BE49-F238E27FC236}">
                <a16:creationId xmlns:a16="http://schemas.microsoft.com/office/drawing/2014/main" xmlns="" id="{DF350102-6099-4E5C-8972-2441391BBE87}"/>
              </a:ext>
            </a:extLst>
          </p:cNvPr>
          <p:cNvPicPr>
            <a:picLocks noChangeAspect="1"/>
          </p:cNvPicPr>
          <p:nvPr/>
        </p:nvPicPr>
        <p:blipFill>
          <a:blip r:embed="rId4"/>
          <a:stretch>
            <a:fillRect/>
          </a:stretch>
        </p:blipFill>
        <p:spPr>
          <a:xfrm>
            <a:off x="1270861" y="2105024"/>
            <a:ext cx="5295986" cy="3343276"/>
          </a:xfrm>
          <a:prstGeom prst="rect">
            <a:avLst/>
          </a:prstGeom>
        </p:spPr>
      </p:pic>
    </p:spTree>
    <p:extLst>
      <p:ext uri="{BB962C8B-B14F-4D97-AF65-F5344CB8AC3E}">
        <p14:creationId xmlns:p14="http://schemas.microsoft.com/office/powerpoint/2010/main" val="1753423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60160B8-8CAB-4379-8BA4-8697D113E983}"/>
              </a:ext>
            </a:extLst>
          </p:cNvPr>
          <p:cNvSpPr>
            <a:spLocks noGrp="1"/>
          </p:cNvSpPr>
          <p:nvPr>
            <p:ph type="body" sz="quarter" idx="14"/>
          </p:nvPr>
        </p:nvSpPr>
        <p:spPr>
          <a:xfrm>
            <a:off x="364425" y="2049118"/>
            <a:ext cx="2850658" cy="4007468"/>
          </a:xfrm>
        </p:spPr>
        <p:txBody>
          <a:bodyPr/>
          <a:lstStyle/>
          <a:p>
            <a:pPr algn="ctr"/>
            <a:r>
              <a:rPr lang="en-IE" sz="2800" b="1" i="0" dirty="0">
                <a:solidFill>
                  <a:srgbClr val="40A67A"/>
                </a:solidFill>
                <a:effectLst/>
              </a:rPr>
              <a:t>1</a:t>
            </a:r>
          </a:p>
          <a:p>
            <a:pPr algn="ctr"/>
            <a:r>
              <a:rPr lang="ro-RO" sz="2800" b="1" i="0" dirty="0" smtClean="0">
                <a:solidFill>
                  <a:srgbClr val="40A67A"/>
                </a:solidFill>
                <a:effectLst/>
              </a:rPr>
              <a:t>Răspunde la o Provocare</a:t>
            </a:r>
            <a:r>
              <a:rPr lang="en-IE" sz="2800" b="0" i="0" dirty="0">
                <a:solidFill>
                  <a:srgbClr val="40A67A"/>
                </a:solidFill>
                <a:effectLst/>
              </a:rPr>
              <a:t> </a:t>
            </a:r>
            <a:r>
              <a:rPr lang="ro-RO" dirty="0">
                <a:solidFill>
                  <a:srgbClr val="0D071C"/>
                </a:solidFill>
              </a:rPr>
              <a:t>î</a:t>
            </a:r>
            <a:r>
              <a:rPr lang="en-IE" b="0" i="0" dirty="0" smtClean="0">
                <a:solidFill>
                  <a:srgbClr val="0D071C"/>
                </a:solidFill>
                <a:effectLst/>
              </a:rPr>
              <a:t>n </a:t>
            </a:r>
            <a:r>
              <a:rPr lang="ro-RO" b="0" i="0" dirty="0" smtClean="0">
                <a:solidFill>
                  <a:srgbClr val="0D071C"/>
                </a:solidFill>
                <a:effectLst/>
              </a:rPr>
              <a:t>zona</a:t>
            </a:r>
            <a:r>
              <a:rPr lang="en-IE" b="0" i="0" dirty="0">
                <a:solidFill>
                  <a:srgbClr val="0D071C"/>
                </a:solidFill>
                <a:effectLst/>
              </a:rPr>
              <a:t> </a:t>
            </a:r>
            <a:r>
              <a:rPr lang="en-IE" b="0" i="0" u="none" strike="noStrike" dirty="0">
                <a:solidFill>
                  <a:srgbClr val="4DB3A8"/>
                </a:solidFill>
                <a:effectLst/>
                <a:hlinkClick r:id="rId2"/>
              </a:rPr>
              <a:t>Challenge Browser</a:t>
            </a:r>
            <a:r>
              <a:rPr lang="en-IE" b="0" i="0" dirty="0">
                <a:solidFill>
                  <a:srgbClr val="0D071C"/>
                </a:solidFill>
                <a:effectLst/>
              </a:rPr>
              <a:t> - </a:t>
            </a:r>
            <a:r>
              <a:rPr lang="ro-RO" dirty="0">
                <a:solidFill>
                  <a:srgbClr val="0D071C"/>
                </a:solidFill>
              </a:rPr>
              <a:t>o</a:t>
            </a:r>
            <a:r>
              <a:rPr lang="ro-RO" b="0" i="0" dirty="0" smtClean="0">
                <a:solidFill>
                  <a:srgbClr val="0D071C"/>
                </a:solidFill>
                <a:effectLst/>
              </a:rPr>
              <a:t> listă a tuturor problemelor presante cu care se confruntă planeta.</a:t>
            </a:r>
            <a:endParaRPr lang="en-IE" dirty="0"/>
          </a:p>
        </p:txBody>
      </p:sp>
      <p:sp>
        <p:nvSpPr>
          <p:cNvPr id="6" name="Text Placeholder 5">
            <a:extLst>
              <a:ext uri="{FF2B5EF4-FFF2-40B4-BE49-F238E27FC236}">
                <a16:creationId xmlns:a16="http://schemas.microsoft.com/office/drawing/2014/main" xmlns="" id="{04A5FD95-F92A-4304-AE90-170920656743}"/>
              </a:ext>
            </a:extLst>
          </p:cNvPr>
          <p:cNvSpPr>
            <a:spLocks noGrp="1"/>
          </p:cNvSpPr>
          <p:nvPr>
            <p:ph type="body" sz="quarter" idx="15"/>
          </p:nvPr>
        </p:nvSpPr>
        <p:spPr/>
        <p:txBody>
          <a:bodyPr/>
          <a:lstStyle/>
          <a:p>
            <a:pPr algn="ctr"/>
            <a:r>
              <a:rPr lang="ro-RO" b="1" dirty="0" smtClean="0">
                <a:solidFill>
                  <a:schemeClr val="tx1">
                    <a:lumMod val="85000"/>
                    <a:lumOff val="15000"/>
                  </a:schemeClr>
                </a:solidFill>
                <a:latin typeface="proxima-nova"/>
              </a:rPr>
              <a:t>În</a:t>
            </a:r>
            <a:r>
              <a:rPr lang="en-IE" b="1" i="0" dirty="0" smtClean="0">
                <a:solidFill>
                  <a:schemeClr val="tx1">
                    <a:lumMod val="85000"/>
                    <a:lumOff val="15000"/>
                  </a:schemeClr>
                </a:solidFill>
                <a:effectLst/>
                <a:latin typeface="proxima-nova"/>
              </a:rPr>
              <a:t> </a:t>
            </a:r>
            <a:r>
              <a:rPr lang="en-IE" b="1" i="0" dirty="0">
                <a:solidFill>
                  <a:schemeClr val="tx1">
                    <a:lumMod val="85000"/>
                    <a:lumOff val="15000"/>
                  </a:schemeClr>
                </a:solidFill>
                <a:effectLst/>
                <a:latin typeface="proxima-nova"/>
              </a:rPr>
              <a:t>Digital </a:t>
            </a:r>
            <a:r>
              <a:rPr lang="en-IE" b="1" i="0" dirty="0" smtClean="0">
                <a:solidFill>
                  <a:schemeClr val="tx1">
                    <a:lumMod val="85000"/>
                    <a:lumOff val="15000"/>
                  </a:schemeClr>
                </a:solidFill>
                <a:effectLst/>
                <a:latin typeface="proxima-nova"/>
              </a:rPr>
              <a:t>Makerspace</a:t>
            </a:r>
            <a:r>
              <a:rPr lang="ro-RO" b="1" i="0" dirty="0" smtClean="0">
                <a:solidFill>
                  <a:schemeClr val="tx1">
                    <a:lumMod val="85000"/>
                    <a:lumOff val="15000"/>
                  </a:schemeClr>
                </a:solidFill>
                <a:effectLst/>
                <a:latin typeface="proxima-nova"/>
              </a:rPr>
              <a:t> poți</a:t>
            </a:r>
            <a:r>
              <a:rPr lang="en-IE" b="1" i="0" dirty="0" smtClean="0">
                <a:solidFill>
                  <a:schemeClr val="tx1">
                    <a:lumMod val="85000"/>
                    <a:lumOff val="15000"/>
                  </a:schemeClr>
                </a:solidFill>
                <a:effectLst/>
                <a:latin typeface="proxima-nova"/>
              </a:rPr>
              <a:t>:</a:t>
            </a:r>
            <a:endParaRPr lang="en-IE" b="1" i="0" dirty="0">
              <a:solidFill>
                <a:schemeClr val="tx1">
                  <a:lumMod val="85000"/>
                  <a:lumOff val="15000"/>
                </a:schemeClr>
              </a:solidFill>
              <a:effectLst/>
              <a:latin typeface="proxima-nova"/>
            </a:endParaRPr>
          </a:p>
          <a:p>
            <a:pPr algn="ctr"/>
            <a:endParaRPr lang="en-IE" b="1" dirty="0">
              <a:solidFill>
                <a:schemeClr val="tx1">
                  <a:lumMod val="85000"/>
                  <a:lumOff val="15000"/>
                </a:schemeClr>
              </a:solidFill>
            </a:endParaRPr>
          </a:p>
        </p:txBody>
      </p:sp>
      <p:sp>
        <p:nvSpPr>
          <p:cNvPr id="7" name="Text Placeholder 4">
            <a:extLst>
              <a:ext uri="{FF2B5EF4-FFF2-40B4-BE49-F238E27FC236}">
                <a16:creationId xmlns:a16="http://schemas.microsoft.com/office/drawing/2014/main" xmlns="" id="{67859A38-9687-4824-930B-FE7A8FF650A1}"/>
              </a:ext>
            </a:extLst>
          </p:cNvPr>
          <p:cNvSpPr txBox="1">
            <a:spLocks/>
          </p:cNvSpPr>
          <p:nvPr/>
        </p:nvSpPr>
        <p:spPr>
          <a:xfrm>
            <a:off x="3147181" y="2094073"/>
            <a:ext cx="2751640"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1" i="0" dirty="0">
                <a:solidFill>
                  <a:srgbClr val="ED2A59"/>
                </a:solidFill>
                <a:effectLst/>
              </a:rPr>
              <a:t>2</a:t>
            </a:r>
          </a:p>
          <a:p>
            <a:pPr algn="ctr"/>
            <a:r>
              <a:rPr lang="ro-RO" sz="2800" b="1" i="0" dirty="0" smtClean="0">
                <a:solidFill>
                  <a:srgbClr val="ED2A59"/>
                </a:solidFill>
                <a:effectLst/>
              </a:rPr>
              <a:t>Să te alături unui proiect</a:t>
            </a:r>
            <a:r>
              <a:rPr lang="en-IE" sz="2800" b="0" i="0" dirty="0">
                <a:solidFill>
                  <a:srgbClr val="ED2A59"/>
                </a:solidFill>
                <a:effectLst/>
              </a:rPr>
              <a:t> </a:t>
            </a:r>
            <a:r>
              <a:rPr lang="ro-RO" b="0" i="0" dirty="0" smtClean="0">
                <a:solidFill>
                  <a:srgbClr val="0D071C"/>
                </a:solidFill>
                <a:effectLst/>
              </a:rPr>
              <a:t>prin</a:t>
            </a:r>
            <a:r>
              <a:rPr lang="en-IE" b="0" i="0" dirty="0">
                <a:solidFill>
                  <a:srgbClr val="0D071C"/>
                </a:solidFill>
                <a:effectLst/>
              </a:rPr>
              <a:t> </a:t>
            </a:r>
            <a:r>
              <a:rPr lang="en-IE" b="0" i="0" u="none" strike="noStrike" dirty="0">
                <a:solidFill>
                  <a:srgbClr val="4DB3A8"/>
                </a:solidFill>
                <a:effectLst/>
                <a:hlinkClick r:id="rId3"/>
              </a:rPr>
              <a:t>Project Browser</a:t>
            </a:r>
            <a:r>
              <a:rPr lang="en-IE" b="0" i="0" dirty="0">
                <a:solidFill>
                  <a:srgbClr val="0D071C"/>
                </a:solidFill>
                <a:effectLst/>
              </a:rPr>
              <a:t> - </a:t>
            </a:r>
            <a:r>
              <a:rPr lang="ro-RO" b="0" i="0" dirty="0" smtClean="0">
                <a:solidFill>
                  <a:srgbClr val="0D071C"/>
                </a:solidFill>
                <a:effectLst/>
              </a:rPr>
              <a:t>o listă cu peste</a:t>
            </a:r>
            <a:r>
              <a:rPr lang="en-IE" b="0" i="0" dirty="0" smtClean="0">
                <a:solidFill>
                  <a:srgbClr val="0D071C"/>
                </a:solidFill>
                <a:effectLst/>
              </a:rPr>
              <a:t> 150 </a:t>
            </a:r>
            <a:r>
              <a:rPr lang="ro-RO" b="0" i="0" dirty="0" smtClean="0">
                <a:solidFill>
                  <a:srgbClr val="0D071C"/>
                </a:solidFill>
                <a:effectLst/>
              </a:rPr>
              <a:t>proiecte inspiraționale</a:t>
            </a:r>
            <a:r>
              <a:rPr lang="en-IE" b="0" i="0" dirty="0" smtClean="0">
                <a:solidFill>
                  <a:srgbClr val="0D071C"/>
                </a:solidFill>
                <a:effectLst/>
              </a:rPr>
              <a:t> </a:t>
            </a:r>
            <a:r>
              <a:rPr lang="ro-RO" b="0" i="0" dirty="0" smtClean="0">
                <a:solidFill>
                  <a:srgbClr val="0D071C"/>
                </a:solidFill>
                <a:effectLst/>
              </a:rPr>
              <a:t>care sunt construite în cadrul comunității </a:t>
            </a:r>
            <a:r>
              <a:rPr lang="en-IE" b="0" i="0" dirty="0" smtClean="0">
                <a:solidFill>
                  <a:srgbClr val="0D071C"/>
                </a:solidFill>
                <a:effectLst/>
              </a:rPr>
              <a:t>Digital Makerspace.</a:t>
            </a:r>
            <a:endParaRPr lang="en-IE" dirty="0"/>
          </a:p>
        </p:txBody>
      </p:sp>
      <p:sp>
        <p:nvSpPr>
          <p:cNvPr id="8" name="Text Placeholder 4">
            <a:extLst>
              <a:ext uri="{FF2B5EF4-FFF2-40B4-BE49-F238E27FC236}">
                <a16:creationId xmlns:a16="http://schemas.microsoft.com/office/drawing/2014/main" xmlns="" id="{19C2896C-19B6-407A-AFB2-AA49E9BC9D25}"/>
              </a:ext>
            </a:extLst>
          </p:cNvPr>
          <p:cNvSpPr txBox="1">
            <a:spLocks/>
          </p:cNvSpPr>
          <p:nvPr/>
        </p:nvSpPr>
        <p:spPr>
          <a:xfrm>
            <a:off x="6175484" y="2049118"/>
            <a:ext cx="2552057"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1" i="0" dirty="0">
                <a:solidFill>
                  <a:srgbClr val="009FD8"/>
                </a:solidFill>
                <a:effectLst/>
              </a:rPr>
              <a:t>3</a:t>
            </a:r>
          </a:p>
          <a:p>
            <a:pPr algn="ctr"/>
            <a:r>
              <a:rPr lang="ro-RO" sz="2800" b="1" dirty="0" smtClean="0">
                <a:solidFill>
                  <a:srgbClr val="009FD8"/>
                </a:solidFill>
              </a:rPr>
              <a:t>P</a:t>
            </a:r>
            <a:r>
              <a:rPr lang="ro-RO" sz="2800" b="1" i="0" dirty="0" smtClean="0">
                <a:solidFill>
                  <a:srgbClr val="009FD8"/>
                </a:solidFill>
                <a:effectLst/>
              </a:rPr>
              <a:t>osta o idee nouă</a:t>
            </a:r>
            <a:r>
              <a:rPr lang="en-IE" sz="2800" b="0" i="0" dirty="0">
                <a:solidFill>
                  <a:srgbClr val="009FD8"/>
                </a:solidFill>
                <a:effectLst/>
              </a:rPr>
              <a:t> </a:t>
            </a:r>
            <a:r>
              <a:rPr lang="en-IE" b="0" i="0" dirty="0">
                <a:solidFill>
                  <a:srgbClr val="0D071C"/>
                </a:solidFill>
                <a:effectLst/>
              </a:rPr>
              <a:t>in </a:t>
            </a:r>
            <a:r>
              <a:rPr lang="ro-RO" b="0" i="0" dirty="0" smtClean="0">
                <a:solidFill>
                  <a:srgbClr val="0D071C"/>
                </a:solidFill>
                <a:effectLst/>
              </a:rPr>
              <a:t>zona</a:t>
            </a:r>
            <a:r>
              <a:rPr lang="en-IE" b="0" i="0" dirty="0">
                <a:solidFill>
                  <a:srgbClr val="0D071C"/>
                </a:solidFill>
                <a:effectLst/>
              </a:rPr>
              <a:t> </a:t>
            </a:r>
            <a:r>
              <a:rPr lang="en-IE" b="0" i="0" u="none" strike="noStrike" dirty="0">
                <a:solidFill>
                  <a:srgbClr val="4DB3A8"/>
                </a:solidFill>
                <a:effectLst/>
                <a:hlinkClick r:id="rId4"/>
              </a:rPr>
              <a:t>Ideas Bin</a:t>
            </a:r>
            <a:r>
              <a:rPr lang="en-IE" b="0" i="0" dirty="0">
                <a:solidFill>
                  <a:srgbClr val="0D071C"/>
                </a:solidFill>
                <a:effectLst/>
              </a:rPr>
              <a:t> - </a:t>
            </a:r>
            <a:r>
              <a:rPr lang="ro-RO" b="0" i="0" dirty="0" smtClean="0">
                <a:solidFill>
                  <a:srgbClr val="0D071C"/>
                </a:solidFill>
                <a:effectLst/>
              </a:rPr>
              <a:t>vei primi feedback din partea comunității</a:t>
            </a:r>
            <a:r>
              <a:rPr lang="en-IE" b="0" i="0" dirty="0" smtClean="0">
                <a:solidFill>
                  <a:srgbClr val="0D071C"/>
                </a:solidFill>
                <a:effectLst/>
              </a:rPr>
              <a:t> </a:t>
            </a:r>
            <a:r>
              <a:rPr lang="ro-RO" b="0" i="0" dirty="0" smtClean="0">
                <a:solidFill>
                  <a:srgbClr val="0D071C"/>
                </a:solidFill>
                <a:effectLst/>
              </a:rPr>
              <a:t>privind ideea ta creativă cu potențial de a schimba lumea.</a:t>
            </a:r>
            <a:endParaRPr lang="en-IE" dirty="0"/>
          </a:p>
        </p:txBody>
      </p:sp>
      <p:sp>
        <p:nvSpPr>
          <p:cNvPr id="9" name="Text Placeholder 4">
            <a:extLst>
              <a:ext uri="{FF2B5EF4-FFF2-40B4-BE49-F238E27FC236}">
                <a16:creationId xmlns:a16="http://schemas.microsoft.com/office/drawing/2014/main" xmlns="" id="{FD1BD007-94F7-49DD-BE2B-3270AD05AA49}"/>
              </a:ext>
            </a:extLst>
          </p:cNvPr>
          <p:cNvSpPr txBox="1">
            <a:spLocks/>
          </p:cNvSpPr>
          <p:nvPr/>
        </p:nvSpPr>
        <p:spPr>
          <a:xfrm>
            <a:off x="8968966" y="2078099"/>
            <a:ext cx="2664737"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b="1" i="0" dirty="0">
                <a:solidFill>
                  <a:srgbClr val="6D3A93"/>
                </a:solidFill>
                <a:effectLst/>
              </a:rPr>
              <a:t>4</a:t>
            </a:r>
          </a:p>
          <a:p>
            <a:pPr algn="ctr"/>
            <a:r>
              <a:rPr lang="ro-RO" sz="2800" b="1" i="0" dirty="0" smtClean="0">
                <a:solidFill>
                  <a:srgbClr val="6D3A93"/>
                </a:solidFill>
                <a:effectLst/>
              </a:rPr>
              <a:t>Discuta o problemă serioasă</a:t>
            </a:r>
            <a:r>
              <a:rPr lang="en-IE" sz="2800" b="0" i="0" dirty="0" smtClean="0">
                <a:solidFill>
                  <a:srgbClr val="6D3A93"/>
                </a:solidFill>
                <a:effectLst/>
              </a:rPr>
              <a:t> </a:t>
            </a:r>
            <a:r>
              <a:rPr lang="ro-RO" dirty="0" smtClean="0">
                <a:solidFill>
                  <a:srgbClr val="0D071C"/>
                </a:solidFill>
              </a:rPr>
              <a:t>î</a:t>
            </a:r>
            <a:r>
              <a:rPr lang="en-IE" b="0" i="0" dirty="0" smtClean="0">
                <a:solidFill>
                  <a:srgbClr val="0D071C"/>
                </a:solidFill>
                <a:effectLst/>
              </a:rPr>
              <a:t>n </a:t>
            </a:r>
            <a:r>
              <a:rPr lang="ro-RO" b="0" i="0" dirty="0" smtClean="0">
                <a:solidFill>
                  <a:srgbClr val="0D071C"/>
                </a:solidFill>
                <a:effectLst/>
              </a:rPr>
              <a:t>zona</a:t>
            </a:r>
            <a:r>
              <a:rPr lang="en-IE" b="0" i="0" dirty="0" smtClean="0">
                <a:solidFill>
                  <a:srgbClr val="0D071C"/>
                </a:solidFill>
                <a:effectLst/>
              </a:rPr>
              <a:t> </a:t>
            </a:r>
            <a:r>
              <a:rPr lang="en-IE" b="0" i="0" u="none" strike="noStrike" dirty="0" smtClean="0">
                <a:solidFill>
                  <a:srgbClr val="4DB3A8"/>
                </a:solidFill>
                <a:effectLst/>
                <a:hlinkClick r:id="rId5"/>
              </a:rPr>
              <a:t>Problem Bank</a:t>
            </a:r>
            <a:r>
              <a:rPr lang="en-IE" b="0" i="0" dirty="0" smtClean="0">
                <a:solidFill>
                  <a:srgbClr val="0D071C"/>
                </a:solidFill>
                <a:effectLst/>
              </a:rPr>
              <a:t> - </a:t>
            </a:r>
            <a:r>
              <a:rPr lang="it-IT" dirty="0">
                <a:solidFill>
                  <a:srgbClr val="0D071C"/>
                </a:solidFill>
              </a:rPr>
              <a:t>un spațiu pentru a discuta despre obstacolele din conservare și pentru a vedea care dintre ele le putem rezolva.</a:t>
            </a:r>
            <a:r>
              <a:rPr lang="en-IE" dirty="0"/>
              <a:t/>
            </a:r>
            <a:br>
              <a:rPr lang="en-IE" dirty="0"/>
            </a:br>
            <a:endParaRPr lang="en-IE" dirty="0"/>
          </a:p>
        </p:txBody>
      </p:sp>
    </p:spTree>
    <p:extLst>
      <p:ext uri="{BB962C8B-B14F-4D97-AF65-F5344CB8AC3E}">
        <p14:creationId xmlns:p14="http://schemas.microsoft.com/office/powerpoint/2010/main" val="4177051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04A5FD95-F92A-4304-AE90-170920656743}"/>
              </a:ext>
            </a:extLst>
          </p:cNvPr>
          <p:cNvSpPr>
            <a:spLocks noGrp="1"/>
          </p:cNvSpPr>
          <p:nvPr>
            <p:ph type="body" sz="quarter" idx="15"/>
          </p:nvPr>
        </p:nvSpPr>
        <p:spPr/>
        <p:txBody>
          <a:bodyPr/>
          <a:lstStyle/>
          <a:p>
            <a:pPr algn="ctr"/>
            <a:r>
              <a:rPr lang="ro-RO" b="1" i="0" dirty="0" smtClean="0">
                <a:solidFill>
                  <a:schemeClr val="tx1">
                    <a:lumMod val="85000"/>
                    <a:lumOff val="15000"/>
                  </a:schemeClr>
                </a:solidFill>
                <a:effectLst/>
                <a:latin typeface="proxima-nova"/>
              </a:rPr>
              <a:t>Oportunitățile</a:t>
            </a:r>
            <a:r>
              <a:rPr lang="en-IE" b="1" i="0" dirty="0" smtClean="0">
                <a:solidFill>
                  <a:schemeClr val="tx1">
                    <a:lumMod val="85000"/>
                    <a:lumOff val="15000"/>
                  </a:schemeClr>
                </a:solidFill>
                <a:effectLst/>
                <a:latin typeface="proxima-nova"/>
              </a:rPr>
              <a:t> </a:t>
            </a:r>
            <a:r>
              <a:rPr lang="en-IE" b="1" i="0" dirty="0">
                <a:solidFill>
                  <a:schemeClr val="tx1">
                    <a:lumMod val="85000"/>
                    <a:lumOff val="15000"/>
                  </a:schemeClr>
                </a:solidFill>
                <a:effectLst/>
                <a:latin typeface="proxima-nova"/>
              </a:rPr>
              <a:t>Digital </a:t>
            </a:r>
            <a:r>
              <a:rPr lang="en-IE" b="1" i="0" dirty="0" smtClean="0">
                <a:solidFill>
                  <a:schemeClr val="tx1">
                    <a:lumMod val="85000"/>
                    <a:lumOff val="15000"/>
                  </a:schemeClr>
                </a:solidFill>
                <a:effectLst/>
                <a:latin typeface="proxima-nova"/>
              </a:rPr>
              <a:t>Makerspace</a:t>
            </a:r>
            <a:endParaRPr lang="en-IE" dirty="0"/>
          </a:p>
        </p:txBody>
      </p:sp>
      <p:sp>
        <p:nvSpPr>
          <p:cNvPr id="7" name="Text Placeholder 4">
            <a:extLst>
              <a:ext uri="{FF2B5EF4-FFF2-40B4-BE49-F238E27FC236}">
                <a16:creationId xmlns:a16="http://schemas.microsoft.com/office/drawing/2014/main" xmlns="" id="{67859A38-9687-4824-930B-FE7A8FF650A1}"/>
              </a:ext>
            </a:extLst>
          </p:cNvPr>
          <p:cNvSpPr txBox="1">
            <a:spLocks/>
          </p:cNvSpPr>
          <p:nvPr/>
        </p:nvSpPr>
        <p:spPr>
          <a:xfrm>
            <a:off x="339744" y="1903950"/>
            <a:ext cx="11309950" cy="4560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o-RO" sz="3600" b="1" i="0" dirty="0" smtClean="0">
                <a:solidFill>
                  <a:srgbClr val="40A67A"/>
                </a:solidFill>
                <a:effectLst/>
              </a:rPr>
              <a:t>Exemplu de Proiect</a:t>
            </a:r>
            <a:endParaRPr lang="en-IE" sz="3600" b="1" i="0" dirty="0">
              <a:solidFill>
                <a:srgbClr val="40A67A"/>
              </a:solidFill>
              <a:effectLst/>
            </a:endParaRPr>
          </a:p>
          <a:p>
            <a:pPr algn="ctr"/>
            <a:r>
              <a:rPr lang="ro-RO" b="1" i="0" dirty="0" smtClean="0">
                <a:solidFill>
                  <a:srgbClr val="40A67A"/>
                </a:solidFill>
                <a:effectLst/>
              </a:rPr>
              <a:t>Zoohackathon</a:t>
            </a:r>
            <a:r>
              <a:rPr lang="en-IE" b="1" i="0" dirty="0" smtClean="0">
                <a:solidFill>
                  <a:srgbClr val="40A67A"/>
                </a:solidFill>
                <a:effectLst/>
              </a:rPr>
              <a:t>: Cod</a:t>
            </a:r>
            <a:r>
              <a:rPr lang="ro-RO" b="1" i="0" dirty="0" smtClean="0">
                <a:solidFill>
                  <a:srgbClr val="40A67A"/>
                </a:solidFill>
                <a:effectLst/>
              </a:rPr>
              <a:t>ăm pentru a pune capăt</a:t>
            </a:r>
            <a:r>
              <a:rPr lang="en-IE" b="1" i="0" dirty="0" smtClean="0">
                <a:solidFill>
                  <a:srgbClr val="40A67A"/>
                </a:solidFill>
                <a:effectLst/>
              </a:rPr>
              <a:t> </a:t>
            </a:r>
            <a:r>
              <a:rPr lang="ro-RO" b="1" dirty="0">
                <a:solidFill>
                  <a:srgbClr val="40A67A"/>
                </a:solidFill>
              </a:rPr>
              <a:t>T</a:t>
            </a:r>
            <a:r>
              <a:rPr lang="ro-RO" b="1" i="0" dirty="0" smtClean="0">
                <a:solidFill>
                  <a:srgbClr val="40A67A"/>
                </a:solidFill>
                <a:effectLst/>
              </a:rPr>
              <a:t>raficului de Animale Sălbatice</a:t>
            </a:r>
            <a:endParaRPr lang="en-IE" b="1" i="0" dirty="0">
              <a:solidFill>
                <a:srgbClr val="40A67A"/>
              </a:solidFill>
              <a:effectLst/>
            </a:endParaRPr>
          </a:p>
          <a:p>
            <a:pPr algn="ctr"/>
            <a:r>
              <a:rPr lang="ro-RO" dirty="0" smtClean="0">
                <a:solidFill>
                  <a:srgbClr val="0D071C"/>
                </a:solidFill>
              </a:rPr>
              <a:t>Î</a:t>
            </a:r>
            <a:r>
              <a:rPr lang="en-IE" dirty="0">
                <a:solidFill>
                  <a:srgbClr val="0D071C"/>
                </a:solidFill>
              </a:rPr>
              <a:t>n 2018, </a:t>
            </a:r>
            <a:r>
              <a:rPr lang="ro-RO" dirty="0" smtClean="0">
                <a:solidFill>
                  <a:srgbClr val="0D071C"/>
                </a:solidFill>
              </a:rPr>
              <a:t>Zoohackathon a susținut hackathonul anual la nivel mondial, aducând împreună dezvoltatorii de software din San Diego, Madrid, Uganda, Mumbai și New Delhi timp de 48 de ore pentru a dezvolta soluții inovatoare open-source pentru traficul de animale sălbatice. Conservation X Labs a colaborat cu ei pentru a desfășura evenimentul pe </a:t>
            </a:r>
            <a:r>
              <a:rPr lang="en-IE" dirty="0" smtClean="0">
                <a:solidFill>
                  <a:srgbClr val="0D071C"/>
                </a:solidFill>
              </a:rPr>
              <a:t>Digital </a:t>
            </a:r>
            <a:r>
              <a:rPr lang="en-IE" dirty="0">
                <a:solidFill>
                  <a:srgbClr val="0D071C"/>
                </a:solidFill>
              </a:rPr>
              <a:t>Makerspace.</a:t>
            </a:r>
            <a:endParaRPr lang="en-IE" b="0" i="0" dirty="0">
              <a:effectLst/>
            </a:endParaRPr>
          </a:p>
        </p:txBody>
      </p:sp>
    </p:spTree>
    <p:extLst>
      <p:ext uri="{BB962C8B-B14F-4D97-AF65-F5344CB8AC3E}">
        <p14:creationId xmlns:p14="http://schemas.microsoft.com/office/powerpoint/2010/main" val="3604125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D506416-A09D-4B7C-9F83-4BEAFFF44550}"/>
              </a:ext>
            </a:extLst>
          </p:cNvPr>
          <p:cNvSpPr>
            <a:spLocks noGrp="1"/>
          </p:cNvSpPr>
          <p:nvPr>
            <p:ph type="body" sz="quarter" idx="15"/>
          </p:nvPr>
        </p:nvSpPr>
        <p:spPr>
          <a:xfrm>
            <a:off x="6946232" y="258515"/>
            <a:ext cx="5067717" cy="2592420"/>
          </a:xfrm>
        </p:spPr>
        <p:txBody>
          <a:bodyPr/>
          <a:lstStyle/>
          <a:p>
            <a:r>
              <a:rPr lang="ro-RO" b="1" dirty="0" smtClean="0">
                <a:latin typeface="Khand"/>
                <a:hlinkClick r:id="rId2">
                  <a:extLst>
                    <a:ext uri="{A12FA001-AC4F-418D-AE19-62706E023703}">
                      <ahyp:hlinkClr xmlns:ahyp="http://schemas.microsoft.com/office/drawing/2018/hyperlinkcolor" xmlns="" val="tx"/>
                    </a:ext>
                  </a:extLst>
                </a:hlinkClick>
              </a:rPr>
              <a:t>Platformele de conștientizare colectivă pentru Sustenabilitate și Inovare Socială </a:t>
            </a:r>
            <a:r>
              <a:rPr lang="en-IE" b="1" dirty="0" smtClean="0">
                <a:latin typeface="Khand"/>
                <a:hlinkClick r:id="rId2">
                  <a:extLst>
                    <a:ext uri="{A12FA001-AC4F-418D-AE19-62706E023703}">
                      <ahyp:hlinkClr xmlns:ahyp="http://schemas.microsoft.com/office/drawing/2018/hyperlinkcolor" xmlns="" val="tx"/>
                    </a:ext>
                  </a:extLst>
                </a:hlinkClick>
              </a:rPr>
              <a:t>(CAPSSI)</a:t>
            </a:r>
            <a:r>
              <a:rPr lang="ro-RO" b="1" dirty="0" smtClean="0">
                <a:latin typeface="Khand"/>
              </a:rPr>
              <a:t> </a:t>
            </a:r>
            <a:r>
              <a:rPr lang="ro-RO" dirty="0" smtClean="0">
                <a:solidFill>
                  <a:schemeClr val="tx1">
                    <a:lumMod val="85000"/>
                    <a:lumOff val="15000"/>
                  </a:schemeClr>
                </a:solidFill>
                <a:latin typeface="Khand"/>
              </a:rPr>
              <a:t>oferă sisteme TIC care utilizează „efectul de rețea” emergent prin combinarea rețelelor sociale online deschise, crearea de cunoștințe distribuite și date din medii reale („Internetul obiectelor”) pentru a crea conștientizarea problemelor și soluții posibile care solicită eforturi colective, permițând noi forme de inovare socială. Comunitatea CAPS este un loc pentru a împărtăși experiențe, cunoștințe, idei și fericire, pentru a crea împreună idei   și conținut, pentru a întâlni actorii CAPS și pentru a vă împărtăși știrile și evenimentele</a:t>
            </a:r>
            <a:endParaRPr lang="ro-RO" dirty="0"/>
          </a:p>
        </p:txBody>
      </p:sp>
      <p:sp>
        <p:nvSpPr>
          <p:cNvPr id="6" name="Picture Placeholder 5">
            <a:extLst>
              <a:ext uri="{FF2B5EF4-FFF2-40B4-BE49-F238E27FC236}">
                <a16:creationId xmlns:a16="http://schemas.microsoft.com/office/drawing/2014/main" xmlns="" id="{37F8F1C7-24A1-430A-B0FB-7D47F9F345E3}"/>
              </a:ext>
            </a:extLst>
          </p:cNvPr>
          <p:cNvSpPr>
            <a:spLocks noGrp="1"/>
          </p:cNvSpPr>
          <p:nvPr>
            <p:ph type="pic" sz="quarter" idx="16"/>
          </p:nvPr>
        </p:nvSpPr>
        <p:spPr/>
      </p:sp>
      <p:sp>
        <p:nvSpPr>
          <p:cNvPr id="7" name="Text Placeholder 5">
            <a:extLst>
              <a:ext uri="{FF2B5EF4-FFF2-40B4-BE49-F238E27FC236}">
                <a16:creationId xmlns:a16="http://schemas.microsoft.com/office/drawing/2014/main" xmlns="" id="{A9B7FBBC-AD9B-4068-BA4B-128C82F81FC4}"/>
              </a:ext>
            </a:extLst>
          </p:cNvPr>
          <p:cNvSpPr txBox="1">
            <a:spLocks/>
          </p:cNvSpPr>
          <p:nvPr/>
        </p:nvSpPr>
        <p:spPr>
          <a:xfrm>
            <a:off x="1270861" y="394069"/>
            <a:ext cx="7923750" cy="13531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3600" b="1" dirty="0" smtClean="0"/>
              <a:t>Rețele</a:t>
            </a:r>
            <a:r>
              <a:rPr lang="en-IE" sz="3600" b="1" dirty="0" smtClean="0"/>
              <a:t> </a:t>
            </a:r>
            <a:r>
              <a:rPr lang="en-IE" sz="3600" b="1" dirty="0"/>
              <a:t>&amp; </a:t>
            </a:r>
            <a:r>
              <a:rPr lang="en-IE" sz="3600" b="1" dirty="0" smtClean="0"/>
              <a:t>Platform</a:t>
            </a:r>
            <a:r>
              <a:rPr lang="ro-RO" sz="3600" b="1" dirty="0" smtClean="0"/>
              <a:t>e</a:t>
            </a:r>
            <a:r>
              <a:rPr lang="en-IE" sz="3600" b="1" dirty="0" smtClean="0"/>
              <a:t> </a:t>
            </a:r>
            <a:endParaRPr lang="en-IE" sz="3600" b="1" dirty="0"/>
          </a:p>
          <a:p>
            <a:r>
              <a:rPr lang="ro-RO" sz="2800" b="1" i="1" dirty="0" smtClean="0"/>
              <a:t>pentru</a:t>
            </a:r>
            <a:r>
              <a:rPr lang="en-IE" sz="2800" b="1" i="1" dirty="0" smtClean="0"/>
              <a:t> </a:t>
            </a:r>
            <a:r>
              <a:rPr lang="ro-RO" sz="2800" b="1" i="1" dirty="0" smtClean="0"/>
              <a:t>Inovarea Social Digitală</a:t>
            </a:r>
            <a:endParaRPr lang="en-IE" sz="2800" b="1" i="1" dirty="0"/>
          </a:p>
        </p:txBody>
      </p:sp>
      <p:pic>
        <p:nvPicPr>
          <p:cNvPr id="9" name="Picture 8">
            <a:hlinkClick r:id="rId2"/>
            <a:extLst>
              <a:ext uri="{FF2B5EF4-FFF2-40B4-BE49-F238E27FC236}">
                <a16:creationId xmlns:a16="http://schemas.microsoft.com/office/drawing/2014/main" xmlns="" id="{DAD314C2-FA59-471D-BB45-3F9280B27E9B}"/>
              </a:ext>
            </a:extLst>
          </p:cNvPr>
          <p:cNvPicPr>
            <a:picLocks noChangeAspect="1"/>
          </p:cNvPicPr>
          <p:nvPr/>
        </p:nvPicPr>
        <p:blipFill>
          <a:blip r:embed="rId3"/>
          <a:stretch>
            <a:fillRect/>
          </a:stretch>
        </p:blipFill>
        <p:spPr>
          <a:xfrm>
            <a:off x="1270861" y="2019300"/>
            <a:ext cx="5327019" cy="3265081"/>
          </a:xfrm>
          <a:prstGeom prst="rect">
            <a:avLst/>
          </a:prstGeom>
        </p:spPr>
      </p:pic>
    </p:spTree>
    <p:extLst>
      <p:ext uri="{BB962C8B-B14F-4D97-AF65-F5344CB8AC3E}">
        <p14:creationId xmlns:p14="http://schemas.microsoft.com/office/powerpoint/2010/main" val="40301139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7D80833-9F21-476D-9D2C-47328CC97F24}"/>
              </a:ext>
            </a:extLst>
          </p:cNvPr>
          <p:cNvSpPr>
            <a:spLocks noGrp="1"/>
          </p:cNvSpPr>
          <p:nvPr>
            <p:ph type="body" sz="quarter" idx="14"/>
          </p:nvPr>
        </p:nvSpPr>
        <p:spPr>
          <a:xfrm>
            <a:off x="7699377" y="529325"/>
            <a:ext cx="3981452" cy="1200352"/>
          </a:xfrm>
        </p:spPr>
        <p:txBody>
          <a:bodyPr>
            <a:noAutofit/>
          </a:bodyPr>
          <a:lstStyle/>
          <a:p>
            <a:r>
              <a:rPr lang="ro-RO" sz="3200" b="1" dirty="0" smtClean="0">
                <a:solidFill>
                  <a:srgbClr val="ED2A59"/>
                </a:solidFill>
                <a:effectLst/>
                <a:latin typeface="Calibri" panose="020F0502020204030204" pitchFamily="34" charset="0"/>
                <a:ea typeface="Calibri" panose="020F0502020204030204" pitchFamily="34" charset="0"/>
                <a:cs typeface="Calibri" panose="020F0502020204030204" pitchFamily="34" charset="0"/>
              </a:rPr>
              <a:t>Rețelele de colaborare </a:t>
            </a:r>
            <a:r>
              <a:rPr lang="ro-RO" sz="3200" b="1" dirty="0">
                <a:solidFill>
                  <a:srgbClr val="ED2A59"/>
                </a:solidFill>
                <a:latin typeface="Calibri" panose="020F0502020204030204" pitchFamily="34" charset="0"/>
                <a:ea typeface="Calibri" panose="020F0502020204030204" pitchFamily="34" charset="0"/>
                <a:cs typeface="Calibri" panose="020F0502020204030204" pitchFamily="34" charset="0"/>
              </a:rPr>
              <a:t>oferă oportunități de a lucra împreună, de a pune în comun resursele</a:t>
            </a:r>
            <a:r>
              <a:rPr lang="ro-RO" sz="3200" dirty="0"/>
              <a:t>, de a permite voluntariatul și de a atrage resurse.</a:t>
            </a:r>
            <a:endParaRPr lang="en-US" sz="3200" dirty="0"/>
          </a:p>
          <a:p>
            <a:r>
              <a:rPr lang="en-US" sz="3200" b="1" dirty="0" smtClean="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IE" sz="3200" dirty="0" smtClean="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3200" dirty="0"/>
          </a:p>
        </p:txBody>
      </p:sp>
      <p:sp>
        <p:nvSpPr>
          <p:cNvPr id="6" name="Text Placeholder 5">
            <a:extLst>
              <a:ext uri="{FF2B5EF4-FFF2-40B4-BE49-F238E27FC236}">
                <a16:creationId xmlns:a16="http://schemas.microsoft.com/office/drawing/2014/main" xmlns="" id="{2702D452-13F5-4795-B7C8-BC953D3683AF}"/>
              </a:ext>
            </a:extLst>
          </p:cNvPr>
          <p:cNvSpPr>
            <a:spLocks noGrp="1"/>
          </p:cNvSpPr>
          <p:nvPr>
            <p:ph type="body" sz="quarter" idx="15"/>
          </p:nvPr>
        </p:nvSpPr>
        <p:spPr>
          <a:xfrm>
            <a:off x="7739302" y="3871511"/>
            <a:ext cx="3981451" cy="1823436"/>
          </a:xfrm>
        </p:spPr>
        <p:txBody>
          <a:bodyPr/>
          <a:lstStyle/>
          <a:p>
            <a:r>
              <a:rPr lang="en-US" b="1" u="sng" dirty="0" err="1">
                <a:solidFill>
                  <a:srgbClr val="ED2A59"/>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Upsocial</a:t>
            </a:r>
            <a:r>
              <a:rPr lang="en-US" dirty="0">
                <a:solidFill>
                  <a:schemeClr val="tx1">
                    <a:lumMod val="85000"/>
                    <a:lumOff val="15000"/>
                  </a:schemeClr>
                </a:solidFill>
                <a:effectLst/>
                <a:latin typeface="Calibri" panose="020F0502020204030204" pitchFamily="34" charset="0"/>
                <a:ea typeface="Calibri" panose="020F0502020204030204" pitchFamily="34" charset="0"/>
              </a:rPr>
              <a:t> </a:t>
            </a:r>
            <a:r>
              <a:rPr lang="ro-RO" dirty="0" smtClean="0">
                <a:solidFill>
                  <a:schemeClr val="tx1">
                    <a:lumMod val="85000"/>
                    <a:lumOff val="15000"/>
                  </a:schemeClr>
                </a:solidFill>
                <a:latin typeface="Calibri" panose="020F0502020204030204" pitchFamily="34" charset="0"/>
                <a:ea typeface="Calibri" panose="020F0502020204030204" pitchFamily="34" charset="0"/>
              </a:rPr>
              <a:t>are rețele globale de inovare socială dedicate găsirii și evaluării inovațiilor cu potențial ridicat de impact social.</a:t>
            </a:r>
            <a:endParaRPr lang="ro-RO" dirty="0" smtClean="0">
              <a:solidFill>
                <a:schemeClr val="tx1">
                  <a:lumMod val="85000"/>
                  <a:lumOff val="15000"/>
                </a:schemeClr>
              </a:solidFill>
              <a:effectLst/>
              <a:latin typeface="Calibri" panose="020F0502020204030204" pitchFamily="34" charset="0"/>
              <a:ea typeface="Calibri" panose="020F0502020204030204" pitchFamily="34" charset="0"/>
            </a:endParaRPr>
          </a:p>
          <a:p>
            <a:endParaRPr lang="en-IE" dirty="0"/>
          </a:p>
        </p:txBody>
      </p:sp>
      <p:sp>
        <p:nvSpPr>
          <p:cNvPr id="8" name="Text Placeholder 5">
            <a:extLst>
              <a:ext uri="{FF2B5EF4-FFF2-40B4-BE49-F238E27FC236}">
                <a16:creationId xmlns:a16="http://schemas.microsoft.com/office/drawing/2014/main" xmlns="" id="{9BDD4A3E-BD9D-4306-AD9B-7D462FDB7BEE}"/>
              </a:ext>
            </a:extLst>
          </p:cNvPr>
          <p:cNvSpPr txBox="1">
            <a:spLocks/>
          </p:cNvSpPr>
          <p:nvPr/>
        </p:nvSpPr>
        <p:spPr>
          <a:xfrm>
            <a:off x="1270861" y="394069"/>
            <a:ext cx="7923750" cy="13531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err="1">
                <a:solidFill>
                  <a:schemeClr val="tx1">
                    <a:lumMod val="85000"/>
                    <a:lumOff val="15000"/>
                  </a:schemeClr>
                </a:solidFill>
              </a:rPr>
              <a:t>Rețele</a:t>
            </a:r>
            <a:r>
              <a:rPr lang="en-IE" sz="3600" b="1" dirty="0">
                <a:solidFill>
                  <a:schemeClr val="tx1">
                    <a:lumMod val="85000"/>
                    <a:lumOff val="15000"/>
                  </a:schemeClr>
                </a:solidFill>
              </a:rPr>
              <a:t> &amp; </a:t>
            </a:r>
            <a:r>
              <a:rPr lang="en-IE" sz="3600" b="1" dirty="0" err="1">
                <a:solidFill>
                  <a:schemeClr val="tx1">
                    <a:lumMod val="85000"/>
                    <a:lumOff val="15000"/>
                  </a:schemeClr>
                </a:solidFill>
              </a:rPr>
              <a:t>Platforme</a:t>
            </a:r>
            <a:r>
              <a:rPr lang="en-IE" sz="3600" b="1" dirty="0">
                <a:solidFill>
                  <a:schemeClr val="tx1">
                    <a:lumMod val="85000"/>
                    <a:lumOff val="15000"/>
                  </a:schemeClr>
                </a:solidFill>
              </a:rPr>
              <a:t> </a:t>
            </a:r>
          </a:p>
          <a:p>
            <a:r>
              <a:rPr lang="en-IE" sz="3600" b="1" dirty="0" err="1">
                <a:solidFill>
                  <a:schemeClr val="tx1">
                    <a:lumMod val="85000"/>
                    <a:lumOff val="15000"/>
                  </a:schemeClr>
                </a:solidFill>
              </a:rPr>
              <a:t>pentru</a:t>
            </a:r>
            <a:r>
              <a:rPr lang="en-IE" sz="3600" b="1" dirty="0">
                <a:solidFill>
                  <a:schemeClr val="tx1">
                    <a:lumMod val="85000"/>
                    <a:lumOff val="15000"/>
                  </a:schemeClr>
                </a:solidFill>
              </a:rPr>
              <a:t> </a:t>
            </a:r>
            <a:r>
              <a:rPr lang="en-IE" sz="3600" b="1" dirty="0" err="1">
                <a:solidFill>
                  <a:schemeClr val="tx1">
                    <a:lumMod val="85000"/>
                    <a:lumOff val="15000"/>
                  </a:schemeClr>
                </a:solidFill>
              </a:rPr>
              <a:t>Inovarea</a:t>
            </a:r>
            <a:r>
              <a:rPr lang="en-IE" sz="3600" b="1" dirty="0">
                <a:solidFill>
                  <a:schemeClr val="tx1">
                    <a:lumMod val="85000"/>
                    <a:lumOff val="15000"/>
                  </a:schemeClr>
                </a:solidFill>
              </a:rPr>
              <a:t> Social </a:t>
            </a:r>
            <a:r>
              <a:rPr lang="en-IE" sz="3600" b="1" dirty="0" err="1">
                <a:solidFill>
                  <a:schemeClr val="tx1">
                    <a:lumMod val="85000"/>
                    <a:lumOff val="15000"/>
                  </a:schemeClr>
                </a:solidFill>
              </a:rPr>
              <a:t>Digitală</a:t>
            </a:r>
            <a:endParaRPr lang="en-IE" sz="3600" b="1" dirty="0">
              <a:solidFill>
                <a:schemeClr val="tx1">
                  <a:lumMod val="85000"/>
                  <a:lumOff val="15000"/>
                </a:schemeClr>
              </a:solidFill>
            </a:endParaRPr>
          </a:p>
        </p:txBody>
      </p:sp>
      <p:pic>
        <p:nvPicPr>
          <p:cNvPr id="10" name="Picture 9">
            <a:hlinkClick r:id="rId2"/>
            <a:extLst>
              <a:ext uri="{FF2B5EF4-FFF2-40B4-BE49-F238E27FC236}">
                <a16:creationId xmlns:a16="http://schemas.microsoft.com/office/drawing/2014/main" xmlns="" id="{24074CB1-2D13-4568-A3D1-9BE2E2165C1E}"/>
              </a:ext>
            </a:extLst>
          </p:cNvPr>
          <p:cNvPicPr>
            <a:picLocks noChangeAspect="1"/>
          </p:cNvPicPr>
          <p:nvPr/>
        </p:nvPicPr>
        <p:blipFill>
          <a:blip r:embed="rId3"/>
          <a:stretch>
            <a:fillRect/>
          </a:stretch>
        </p:blipFill>
        <p:spPr>
          <a:xfrm>
            <a:off x="1756917" y="2100403"/>
            <a:ext cx="4050461" cy="3262172"/>
          </a:xfrm>
          <a:prstGeom prst="rect">
            <a:avLst/>
          </a:prstGeom>
        </p:spPr>
      </p:pic>
    </p:spTree>
    <p:extLst>
      <p:ext uri="{BB962C8B-B14F-4D97-AF65-F5344CB8AC3E}">
        <p14:creationId xmlns:p14="http://schemas.microsoft.com/office/powerpoint/2010/main" val="1777273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B55284B-38EE-4990-A93F-7A28DE48E01F}"/>
              </a:ext>
            </a:extLst>
          </p:cNvPr>
          <p:cNvSpPr>
            <a:spLocks noGrp="1"/>
          </p:cNvSpPr>
          <p:nvPr>
            <p:ph type="body" sz="quarter" idx="14"/>
          </p:nvPr>
        </p:nvSpPr>
        <p:spPr>
          <a:xfrm>
            <a:off x="160420" y="3255941"/>
            <a:ext cx="5935579" cy="3096733"/>
          </a:xfrm>
          <a:solidFill>
            <a:schemeClr val="bg1"/>
          </a:solidFill>
        </p:spPr>
        <p:txBody>
          <a:bodyPr/>
          <a:lstStyle/>
          <a:p>
            <a:r>
              <a:rPr lang="ro-RO" sz="2200" b="1" i="1" dirty="0" smtClean="0">
                <a:solidFill>
                  <a:srgbClr val="ED2A59"/>
                </a:solidFill>
                <a:latin typeface="proxima-nova-1"/>
              </a:rPr>
              <a:t>‘Stripe își propune să ofere dezvoltatorilor instrumentele de care au nevoie pentru a crea cele mai sigure și mai noi experiențe de cumpărare</a:t>
            </a:r>
            <a:r>
              <a:rPr lang="en-IE" sz="2200" b="1" i="1" dirty="0" smtClean="0">
                <a:solidFill>
                  <a:srgbClr val="ED2A59"/>
                </a:solidFill>
                <a:latin typeface="proxima-nova-1"/>
              </a:rPr>
              <a:t>”, </a:t>
            </a:r>
            <a:r>
              <a:rPr lang="it-IT" sz="2200" i="1" dirty="0" smtClean="0">
                <a:solidFill>
                  <a:srgbClr val="333333"/>
                </a:solidFill>
                <a:latin typeface="proxima-nova-1"/>
              </a:rPr>
              <a:t>a </a:t>
            </a:r>
            <a:r>
              <a:rPr lang="it-IT" sz="2200" i="1" dirty="0">
                <a:solidFill>
                  <a:srgbClr val="333333"/>
                </a:solidFill>
                <a:latin typeface="proxima-nova-1"/>
              </a:rPr>
              <a:t>declarat Patrick Collison, CEO și cofondator al </a:t>
            </a:r>
            <a:r>
              <a:rPr lang="it-IT" sz="2200" i="1" dirty="0" smtClean="0">
                <a:solidFill>
                  <a:srgbClr val="333333"/>
                </a:solidFill>
                <a:latin typeface="proxima-nova-1"/>
              </a:rPr>
              <a:t>Stripe</a:t>
            </a:r>
            <a:r>
              <a:rPr lang="ro-RO" sz="2200" i="1" dirty="0" smtClean="0">
                <a:solidFill>
                  <a:srgbClr val="333333"/>
                </a:solidFill>
                <a:latin typeface="proxima-nova-1"/>
              </a:rPr>
              <a:t>. </a:t>
            </a:r>
            <a:r>
              <a:rPr lang="en-IE" sz="2200" b="1" i="1" dirty="0" smtClean="0">
                <a:solidFill>
                  <a:srgbClr val="ED2A59"/>
                </a:solidFill>
                <a:latin typeface="proxima-nova-1"/>
              </a:rPr>
              <a:t>“</a:t>
            </a:r>
            <a:r>
              <a:rPr lang="ro-RO" sz="2200" b="1" i="1" dirty="0" smtClean="0">
                <a:solidFill>
                  <a:srgbClr val="ED2A59"/>
                </a:solidFill>
                <a:latin typeface="proxima-nova-1"/>
              </a:rPr>
              <a:t>Parteneriatul nostru cu Visa ne va accelera capacitatea de a ne extinde pe piețele din întreaga lume și le vom oferi dezvoltatorilor și mai mult control asupra experienței end-to-end. Suntem foarte încântați de potențial’.</a:t>
            </a:r>
            <a:endParaRPr lang="ro-RO" sz="2200" b="1" i="1" dirty="0" smtClean="0">
              <a:solidFill>
                <a:srgbClr val="ED2A59"/>
              </a:solidFill>
              <a:effectLst/>
              <a:latin typeface="proxima-nova-1"/>
            </a:endParaRPr>
          </a:p>
          <a:p>
            <a:endParaRPr lang="en-IE" sz="2200" dirty="0"/>
          </a:p>
        </p:txBody>
      </p:sp>
      <p:sp>
        <p:nvSpPr>
          <p:cNvPr id="8" name="Text Placeholder 7">
            <a:extLst>
              <a:ext uri="{FF2B5EF4-FFF2-40B4-BE49-F238E27FC236}">
                <a16:creationId xmlns:a16="http://schemas.microsoft.com/office/drawing/2014/main" xmlns="" id="{69F984A0-7669-4A3A-8E29-B13F325CC67F}"/>
              </a:ext>
            </a:extLst>
          </p:cNvPr>
          <p:cNvSpPr>
            <a:spLocks noGrp="1"/>
          </p:cNvSpPr>
          <p:nvPr>
            <p:ph type="body" sz="quarter" idx="16"/>
          </p:nvPr>
        </p:nvSpPr>
        <p:spPr>
          <a:xfrm>
            <a:off x="9974174" y="4378850"/>
            <a:ext cx="785328" cy="1056986"/>
          </a:xfrm>
        </p:spPr>
        <p:txBody>
          <a:bodyPr>
            <a:normAutofit fontScale="85000" lnSpcReduction="20000"/>
          </a:bodyPr>
          <a:lstStyle/>
          <a:p>
            <a:endParaRPr lang="en-IE"/>
          </a:p>
        </p:txBody>
      </p:sp>
      <p:sp>
        <p:nvSpPr>
          <p:cNvPr id="9" name="Text Placeholder 8">
            <a:extLst>
              <a:ext uri="{FF2B5EF4-FFF2-40B4-BE49-F238E27FC236}">
                <a16:creationId xmlns:a16="http://schemas.microsoft.com/office/drawing/2014/main" xmlns="" id="{5D3CF999-40F1-4406-8B7A-07403C340944}"/>
              </a:ext>
            </a:extLst>
          </p:cNvPr>
          <p:cNvSpPr>
            <a:spLocks noGrp="1"/>
          </p:cNvSpPr>
          <p:nvPr>
            <p:ph type="body" sz="quarter" idx="17"/>
          </p:nvPr>
        </p:nvSpPr>
        <p:spPr>
          <a:xfrm>
            <a:off x="6096000" y="1236202"/>
            <a:ext cx="2613204" cy="1221666"/>
          </a:xfrm>
        </p:spPr>
        <p:txBody>
          <a:bodyPr>
            <a:normAutofit fontScale="92500" lnSpcReduction="10000"/>
          </a:bodyPr>
          <a:lstStyle/>
          <a:p>
            <a:endParaRPr lang="en-IE"/>
          </a:p>
        </p:txBody>
      </p:sp>
      <p:sp>
        <p:nvSpPr>
          <p:cNvPr id="11" name="Text Placeholder 6">
            <a:extLst>
              <a:ext uri="{FF2B5EF4-FFF2-40B4-BE49-F238E27FC236}">
                <a16:creationId xmlns:a16="http://schemas.microsoft.com/office/drawing/2014/main" xmlns="" id="{03D314B6-AEC1-4534-9446-BC59C31ED916}"/>
              </a:ext>
            </a:extLst>
          </p:cNvPr>
          <p:cNvSpPr txBox="1">
            <a:spLocks/>
          </p:cNvSpPr>
          <p:nvPr/>
        </p:nvSpPr>
        <p:spPr>
          <a:xfrm>
            <a:off x="411534" y="248278"/>
            <a:ext cx="11507749"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a:t>
            </a:r>
            <a:r>
              <a:rPr lang="en-IE" sz="3600" dirty="0">
                <a:solidFill>
                  <a:srgbClr val="A6377D"/>
                </a:solidFill>
                <a:latin typeface="Cooper Black" panose="0208090404030B020404" pitchFamily="18" charset="0"/>
              </a:rPr>
              <a:t>– </a:t>
            </a:r>
            <a:r>
              <a:rPr lang="ro-RO" sz="3600" dirty="0" smtClean="0">
                <a:solidFill>
                  <a:srgbClr val="A6377D"/>
                </a:solidFill>
                <a:latin typeface="Cooper Black" panose="0208090404030B020404" pitchFamily="18" charset="0"/>
              </a:rPr>
              <a:t>o poveste de succes a acceleratorului</a:t>
            </a:r>
            <a:endParaRPr lang="en-IE" sz="3600" dirty="0">
              <a:solidFill>
                <a:srgbClr val="A6377D"/>
              </a:solidFill>
              <a:latin typeface="Cooper Black" panose="0208090404030B020404" pitchFamily="18" charset="0"/>
            </a:endParaRPr>
          </a:p>
          <a:p>
            <a:pPr marL="0" indent="0">
              <a:spcBef>
                <a:spcPts val="0"/>
              </a:spcBef>
              <a:buNone/>
            </a:pPr>
            <a:r>
              <a:rPr lang="en-IE" b="1" i="1" dirty="0">
                <a:solidFill>
                  <a:srgbClr val="A6377D"/>
                </a:solidFill>
              </a:rPr>
              <a:t>Patrick </a:t>
            </a:r>
            <a:r>
              <a:rPr lang="ro-RO" b="1" i="1" dirty="0" smtClean="0">
                <a:solidFill>
                  <a:srgbClr val="A6377D"/>
                </a:solidFill>
              </a:rPr>
              <a:t>și</a:t>
            </a:r>
            <a:r>
              <a:rPr lang="en-IE" b="1" i="1" dirty="0" smtClean="0">
                <a:solidFill>
                  <a:srgbClr val="A6377D"/>
                </a:solidFill>
              </a:rPr>
              <a:t> </a:t>
            </a:r>
            <a:r>
              <a:rPr lang="en-IE" b="1" i="1" dirty="0">
                <a:solidFill>
                  <a:srgbClr val="A6377D"/>
                </a:solidFill>
              </a:rPr>
              <a:t>John Collison, STRIPE</a:t>
            </a:r>
          </a:p>
          <a:p>
            <a:pPr marL="0" indent="0">
              <a:spcBef>
                <a:spcPts val="0"/>
              </a:spcBef>
              <a:buNone/>
            </a:pPr>
            <a:endParaRPr lang="en-IE" sz="3600" dirty="0">
              <a:solidFill>
                <a:srgbClr val="A6377D"/>
              </a:solidFill>
              <a:latin typeface="Cooper Black" panose="0208090404030B020404" pitchFamily="18" charset="0"/>
            </a:endParaRPr>
          </a:p>
        </p:txBody>
      </p:sp>
      <p:pic>
        <p:nvPicPr>
          <p:cNvPr id="5122" name="Picture 2" descr="Patrick and John Collison | Fortune">
            <a:extLst>
              <a:ext uri="{FF2B5EF4-FFF2-40B4-BE49-F238E27FC236}">
                <a16:creationId xmlns:a16="http://schemas.microsoft.com/office/drawing/2014/main" xmlns="" id="{42C1A915-65DF-4E97-919E-3BD83CBFA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536" y="1172878"/>
            <a:ext cx="3548951" cy="2049114"/>
          </a:xfrm>
          <a:prstGeom prst="teardrop">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xmlns="" id="{2BDB6B00-69E1-465C-BD50-92470607E19C}"/>
              </a:ext>
            </a:extLst>
          </p:cNvPr>
          <p:cNvSpPr txBox="1">
            <a:spLocks/>
          </p:cNvSpPr>
          <p:nvPr/>
        </p:nvSpPr>
        <p:spPr>
          <a:xfrm>
            <a:off x="6662640" y="1498027"/>
            <a:ext cx="4025705" cy="3715819"/>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smtClean="0">
                <a:latin typeface="proxima-nova-1"/>
              </a:rPr>
              <a:t>“</a:t>
            </a:r>
            <a:r>
              <a:rPr lang="en-US" dirty="0" smtClean="0">
                <a:latin typeface="proxima-nova-1"/>
              </a:rPr>
              <a:t>Am </a:t>
            </a:r>
            <a:r>
              <a:rPr lang="ro-RO" dirty="0" smtClean="0">
                <a:latin typeface="proxima-nova-1"/>
              </a:rPr>
              <a:t>vrut să ne asigurăm că vom câștiga bani doar dacă câștigați bani. Este o provocare de comunicare pentru noi să explicăm oamenilor că plătesc mai mult pentru procesarea cardului lor </a:t>
            </a:r>
            <a:r>
              <a:rPr lang="en-US" dirty="0" smtClean="0">
                <a:latin typeface="proxima-nova-1"/>
              </a:rPr>
              <a:t>de credit </a:t>
            </a:r>
            <a:r>
              <a:rPr lang="ro-RO" dirty="0" smtClean="0">
                <a:latin typeface="proxima-nova-1"/>
              </a:rPr>
              <a:t>decât</a:t>
            </a:r>
            <a:r>
              <a:rPr lang="en-US" dirty="0" smtClean="0">
                <a:latin typeface="proxima-nova-1"/>
              </a:rPr>
              <a:t> </a:t>
            </a:r>
            <a:r>
              <a:rPr lang="en-IE" dirty="0" smtClean="0">
                <a:latin typeface="proxima-nova-1"/>
              </a:rPr>
              <a:t>cred”</a:t>
            </a:r>
            <a:r>
              <a:rPr lang="ro-RO" dirty="0" smtClean="0">
                <a:latin typeface="proxima-nova-1"/>
              </a:rPr>
              <a:t>, a spus</a:t>
            </a:r>
            <a:r>
              <a:rPr lang="en-IE" dirty="0">
                <a:latin typeface="proxima-nova-1"/>
              </a:rPr>
              <a:t> </a:t>
            </a:r>
            <a:r>
              <a:rPr lang="en-IE" i="0" dirty="0" smtClean="0">
                <a:latin typeface="proxima-nova-1"/>
              </a:rPr>
              <a:t>Collison.</a:t>
            </a:r>
            <a:endParaRPr lang="en-IE" b="1" dirty="0"/>
          </a:p>
          <a:p>
            <a:endParaRPr lang="en-IE" dirty="0"/>
          </a:p>
        </p:txBody>
      </p:sp>
    </p:spTree>
    <p:extLst>
      <p:ext uri="{BB962C8B-B14F-4D97-AF65-F5344CB8AC3E}">
        <p14:creationId xmlns:p14="http://schemas.microsoft.com/office/powerpoint/2010/main" val="400450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5033728" y="1539153"/>
            <a:ext cx="7158272" cy="2592420"/>
          </a:xfrm>
        </p:spPr>
        <p:txBody>
          <a:bodyPr/>
          <a:lstStyle/>
          <a:p>
            <a:pPr marL="342900" indent="-342900" algn="l">
              <a:buFont typeface="Arial" panose="020B0604020202020204" pitchFamily="34" charset="0"/>
              <a:buAutoNum type="arabicPeriod"/>
            </a:pPr>
            <a:r>
              <a:rPr lang="ro-RO" sz="2000" b="1" dirty="0" smtClean="0">
                <a:solidFill>
                  <a:srgbClr val="6D3A93"/>
                </a:solidFill>
                <a:latin typeface="Segoe UI" panose="020B0502040204020203" pitchFamily="34" charset="0"/>
              </a:rPr>
              <a:t>Acționează - învață pașii necesari pentru înființarea unui proiect sau a unei afaceri de inovare socială digitală</a:t>
            </a:r>
            <a:endParaRPr lang="ro-RO" sz="2000" b="1" dirty="0" smtClean="0">
              <a:solidFill>
                <a:srgbClr val="6D3A93"/>
              </a:solidFill>
              <a:effectLst/>
              <a:latin typeface="Arial" panose="020B0604020202020204" pitchFamily="34" charset="0"/>
            </a:endParaRPr>
          </a:p>
          <a:p>
            <a:pPr marL="342900" indent="-342900" algn="l">
              <a:buFont typeface="Arial" panose="020B0604020202020204" pitchFamily="34" charset="0"/>
              <a:buAutoNum type="arabicPeriod"/>
            </a:pPr>
            <a:r>
              <a:rPr lang="ro-RO" sz="2250" b="1" dirty="0" smtClean="0">
                <a:solidFill>
                  <a:srgbClr val="ED2A59"/>
                </a:solidFill>
                <a:latin typeface="Calibri" panose="020F0502020204030204" pitchFamily="34" charset="0"/>
              </a:rPr>
              <a:t>Înțelege că nu trebuie să parcurgi drumul singur – </a:t>
            </a:r>
            <a:r>
              <a:rPr lang="ro-RO" sz="2250" dirty="0" smtClean="0">
                <a:solidFill>
                  <a:schemeClr val="tx1">
                    <a:lumMod val="75000"/>
                    <a:lumOff val="25000"/>
                  </a:schemeClr>
                </a:solidFill>
                <a:latin typeface="Calibri" panose="020F0502020204030204" pitchFamily="34" charset="0"/>
              </a:rPr>
              <a:t>există tipuri diferite de spații în Europa, atât online cât și offline, unde poți cere ajutor pentru a depăși obstacolele din calea ideii tale inovatoare. Există experți acolo care te pot sprijini într-un mod accesibil</a:t>
            </a:r>
            <a:r>
              <a:rPr lang="en-IE" sz="2250" dirty="0" smtClean="0">
                <a:solidFill>
                  <a:schemeClr val="tx1">
                    <a:lumMod val="75000"/>
                    <a:lumOff val="25000"/>
                  </a:schemeClr>
                </a:solidFill>
                <a:latin typeface="Calibri" panose="020F0502020204030204" pitchFamily="34" charset="0"/>
              </a:rPr>
              <a:t>.</a:t>
            </a:r>
            <a:endParaRPr lang="en-US" sz="2250" dirty="0" smtClean="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ro-RO" sz="2250" b="1" dirty="0" smtClean="0">
                <a:solidFill>
                  <a:srgbClr val="40A67A"/>
                </a:solidFill>
                <a:latin typeface="Calibri" panose="020F0502020204030204" pitchFamily="34" charset="0"/>
              </a:rPr>
              <a:t>Lasă-te </a:t>
            </a:r>
            <a:r>
              <a:rPr lang="ro-RO" sz="2250" b="1" dirty="0">
                <a:solidFill>
                  <a:srgbClr val="40A67A"/>
                </a:solidFill>
                <a:latin typeface="Calibri" panose="020F0502020204030204" pitchFamily="34" charset="0"/>
              </a:rPr>
              <a:t>inspirat </a:t>
            </a:r>
            <a:r>
              <a:rPr lang="ro-RO" sz="2250" dirty="0">
                <a:solidFill>
                  <a:schemeClr val="tx1">
                    <a:lumMod val="75000"/>
                    <a:lumOff val="25000"/>
                  </a:schemeClr>
                </a:solidFill>
                <a:latin typeface="Calibri" panose="020F0502020204030204" pitchFamily="34" charset="0"/>
              </a:rPr>
              <a:t>de alți tineri care și-au construit inițiativele de schimbare a jocului cu sprijinul incubatoarelor, acceleratoarelor</a:t>
            </a:r>
            <a:r>
              <a:rPr lang="ro-RO" sz="2250" dirty="0" smtClean="0">
                <a:solidFill>
                  <a:schemeClr val="tx1">
                    <a:lumMod val="75000"/>
                    <a:lumOff val="25000"/>
                  </a:schemeClr>
                </a:solidFill>
                <a:latin typeface="Calibri" panose="020F0502020204030204" pitchFamily="34" charset="0"/>
              </a:rPr>
              <a:t>...</a:t>
            </a:r>
            <a:endParaRPr lang="en-US" sz="225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ro-RO" sz="2250" b="1" dirty="0" smtClean="0">
                <a:solidFill>
                  <a:srgbClr val="E48E02"/>
                </a:solidFill>
                <a:latin typeface="Calibri" panose="020F0502020204030204" pitchFamily="34" charset="0"/>
              </a:rPr>
              <a:t>Află cum să îți dezvolți ideea </a:t>
            </a:r>
            <a:r>
              <a:rPr lang="ro-RO" sz="2250" dirty="0" smtClean="0">
                <a:solidFill>
                  <a:schemeClr val="tx1">
                    <a:lumMod val="75000"/>
                    <a:lumOff val="25000"/>
                  </a:schemeClr>
                </a:solidFill>
                <a:latin typeface="Calibri" panose="020F0502020204030204" pitchFamily="34" charset="0"/>
              </a:rPr>
              <a:t>primind sfaturi, idei și feedback de la rețelele de colaborare și potențialii colegi de clasă. Cum să dai viață ideii tale nebune care poate schimba lumea!</a:t>
            </a:r>
            <a:endParaRPr lang="ro-RO" sz="2250" dirty="0">
              <a:solidFill>
                <a:schemeClr val="tx1">
                  <a:lumMod val="75000"/>
                  <a:lumOff val="25000"/>
                </a:schemeClr>
              </a:solidFill>
              <a:latin typeface="Calibri" panose="020F0502020204030204" pitchFamily="34" charset="0"/>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4888838" y="0"/>
            <a:ext cx="7303162" cy="1269811"/>
          </a:xfrm>
          <a:solidFill>
            <a:srgbClr val="56BE92"/>
          </a:solidFill>
        </p:spPr>
        <p:txBody>
          <a:bodyPr anchor="ctr">
            <a:noAutofit/>
          </a:bodyPr>
          <a:lstStyle/>
          <a:p>
            <a:pPr marL="0" indent="0" algn="ctr">
              <a:buNone/>
            </a:pPr>
            <a:r>
              <a:rPr lang="ro-RO" sz="3200" b="1" dirty="0" smtClean="0">
                <a:solidFill>
                  <a:schemeClr val="bg1"/>
                </a:solidFill>
              </a:rPr>
              <a:t>Modulul</a:t>
            </a:r>
            <a:r>
              <a:rPr lang="en-IE" sz="3200" b="1" dirty="0" smtClean="0">
                <a:solidFill>
                  <a:schemeClr val="bg1"/>
                </a:solidFill>
              </a:rPr>
              <a:t> </a:t>
            </a:r>
            <a:r>
              <a:rPr lang="en-IE" sz="3200" b="1" dirty="0">
                <a:solidFill>
                  <a:schemeClr val="bg1"/>
                </a:solidFill>
              </a:rPr>
              <a:t>4 </a:t>
            </a:r>
            <a:r>
              <a:rPr lang="en-IE" sz="3200" b="1" dirty="0" smtClean="0">
                <a:solidFill>
                  <a:schemeClr val="bg1"/>
                </a:solidFill>
              </a:rPr>
              <a:t>Ob</a:t>
            </a:r>
            <a:r>
              <a:rPr lang="ro-RO" sz="3200" b="1" dirty="0" smtClean="0">
                <a:solidFill>
                  <a:schemeClr val="bg1"/>
                </a:solidFill>
              </a:rPr>
              <a:t>iective </a:t>
            </a:r>
            <a:endParaRPr lang="ro-RO" sz="3200" dirty="0">
              <a:solidFill>
                <a:schemeClr val="bg1"/>
              </a:solidFill>
            </a:endParaRPr>
          </a:p>
        </p:txBody>
      </p:sp>
      <p:pic>
        <p:nvPicPr>
          <p:cNvPr id="5" name="Picture Placeholder 4" descr="A picture containing text, person&#10;&#10;Description automatically generated">
            <a:extLst>
              <a:ext uri="{FF2B5EF4-FFF2-40B4-BE49-F238E27FC236}">
                <a16:creationId xmlns:a16="http://schemas.microsoft.com/office/drawing/2014/main" xmlns="" id="{E4E06027-AC1C-41E5-B6E4-A7B4C144F375}"/>
              </a:ext>
            </a:extLst>
          </p:cNvPr>
          <p:cNvPicPr>
            <a:picLocks noGrp="1" noChangeAspect="1"/>
          </p:cNvPicPr>
          <p:nvPr>
            <p:ph type="pic" sz="quarter" idx="10"/>
          </p:nvPr>
        </p:nvPicPr>
        <p:blipFill>
          <a:blip r:embed="rId2"/>
          <a:srcRect t="810" b="810"/>
          <a:stretch>
            <a:fillRect/>
          </a:stretch>
        </p:blipFill>
        <p:spPr>
          <a:xfrm>
            <a:off x="980101" y="697700"/>
            <a:ext cx="3791041" cy="5594460"/>
          </a:xfrm>
        </p:spPr>
      </p:pic>
    </p:spTree>
    <p:extLst>
      <p:ext uri="{BB962C8B-B14F-4D97-AF65-F5344CB8AC3E}">
        <p14:creationId xmlns:p14="http://schemas.microsoft.com/office/powerpoint/2010/main" val="1730190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C72C0D7-7558-4C3A-8756-4D92996C6905}"/>
              </a:ext>
            </a:extLst>
          </p:cNvPr>
          <p:cNvSpPr>
            <a:spLocks noGrp="1"/>
          </p:cNvSpPr>
          <p:nvPr>
            <p:ph type="body" sz="quarter" idx="14"/>
          </p:nvPr>
        </p:nvSpPr>
        <p:spPr>
          <a:xfrm>
            <a:off x="354269" y="1912397"/>
            <a:ext cx="5657232" cy="4007468"/>
          </a:xfrm>
        </p:spPr>
        <p:txBody>
          <a:bodyPr/>
          <a:lstStyle/>
          <a:p>
            <a:pPr fontAlgn="base"/>
            <a:r>
              <a:rPr lang="it-IT" b="1" dirty="0">
                <a:solidFill>
                  <a:srgbClr val="A6377D"/>
                </a:solidFill>
                <a:latin typeface="Miller"/>
              </a:rPr>
              <a:t>Frații născuți în Irlanda sunt un cuplu dintre cei mai tineri miliardari din lume. </a:t>
            </a:r>
            <a:r>
              <a:rPr lang="en-IE" dirty="0" smtClean="0">
                <a:solidFill>
                  <a:schemeClr val="tx1">
                    <a:lumMod val="75000"/>
                    <a:lumOff val="25000"/>
                  </a:schemeClr>
                </a:solidFill>
                <a:latin typeface="Miller"/>
              </a:rPr>
              <a:t>Patrick</a:t>
            </a:r>
            <a:r>
              <a:rPr lang="ro-RO" dirty="0" smtClean="0">
                <a:solidFill>
                  <a:schemeClr val="tx1">
                    <a:lumMod val="75000"/>
                    <a:lumOff val="25000"/>
                  </a:schemeClr>
                </a:solidFill>
                <a:latin typeface="Miller"/>
              </a:rPr>
              <a:t> și John au renunțat la MIT și, respectiv, la Harvard, și și-au vândut prima afacere - o companie de gestionare a licitațiilor online - pentru 5 milioane de dolari în 2008. Apoi s-au dedicat ideii</a:t>
            </a:r>
            <a:r>
              <a:rPr lang="ro-RO" b="0" i="0" dirty="0" smtClean="0">
                <a:solidFill>
                  <a:schemeClr val="tx1">
                    <a:lumMod val="75000"/>
                    <a:lumOff val="25000"/>
                  </a:schemeClr>
                </a:solidFill>
                <a:effectLst/>
                <a:latin typeface="Miller"/>
              </a:rPr>
              <a:t> </a:t>
            </a:r>
            <a:r>
              <a:rPr lang="en-IE" b="0" i="0" u="none" strike="noStrike" dirty="0" smtClean="0">
                <a:solidFill>
                  <a:schemeClr val="tx1">
                    <a:lumMod val="75000"/>
                    <a:lumOff val="25000"/>
                  </a:schemeClr>
                </a:solidFill>
                <a:effectLst/>
                <a:latin typeface="inherit"/>
                <a:hlinkClick r:id="rId2">
                  <a:extLst>
                    <a:ext uri="{A12FA001-AC4F-418D-AE19-62706E023703}">
                      <ahyp:hlinkClr xmlns:ahyp="http://schemas.microsoft.com/office/drawing/2018/hyperlinkcolor" xmlns="" val="tx"/>
                    </a:ext>
                  </a:extLst>
                </a:hlinkClick>
              </a:rPr>
              <a:t>Stripe</a:t>
            </a:r>
            <a:r>
              <a:rPr lang="en-IE" b="0" i="0" dirty="0">
                <a:solidFill>
                  <a:schemeClr val="tx1">
                    <a:lumMod val="75000"/>
                    <a:lumOff val="25000"/>
                  </a:schemeClr>
                </a:solidFill>
                <a:effectLst/>
                <a:latin typeface="Miller"/>
              </a:rPr>
              <a:t>, </a:t>
            </a:r>
            <a:r>
              <a:rPr lang="ro-RO" dirty="0" smtClean="0">
                <a:solidFill>
                  <a:schemeClr val="tx1">
                    <a:lumMod val="75000"/>
                    <a:lumOff val="25000"/>
                  </a:schemeClr>
                </a:solidFill>
                <a:latin typeface="Miller"/>
              </a:rPr>
              <a:t>acum un gigant de plăți evaluat la</a:t>
            </a:r>
            <a:r>
              <a:rPr lang="ro-RO" b="0" i="0" dirty="0" smtClean="0">
                <a:solidFill>
                  <a:schemeClr val="tx1">
                    <a:lumMod val="75000"/>
                    <a:lumOff val="25000"/>
                  </a:schemeClr>
                </a:solidFill>
                <a:effectLst/>
                <a:latin typeface="Miller"/>
              </a:rPr>
              <a:t> </a:t>
            </a:r>
            <a:r>
              <a:rPr lang="en-IE" b="0" i="0" u="none" strike="noStrike" dirty="0" smtClean="0">
                <a:solidFill>
                  <a:schemeClr val="tx1">
                    <a:lumMod val="75000"/>
                    <a:lumOff val="25000"/>
                  </a:schemeClr>
                </a:solidFill>
                <a:effectLst/>
                <a:latin typeface="inherit"/>
                <a:hlinkClick r:id="rId3">
                  <a:extLst>
                    <a:ext uri="{A12FA001-AC4F-418D-AE19-62706E023703}">
                      <ahyp:hlinkClr xmlns:ahyp="http://schemas.microsoft.com/office/drawing/2018/hyperlinkcolor" xmlns="" val="tx"/>
                    </a:ext>
                  </a:extLst>
                </a:hlinkClick>
              </a:rPr>
              <a:t>$9.2 </a:t>
            </a:r>
            <a:r>
              <a:rPr lang="ro-RO" b="0" i="0" u="none" strike="noStrike" dirty="0" smtClean="0">
                <a:solidFill>
                  <a:schemeClr val="tx1">
                    <a:lumMod val="75000"/>
                    <a:lumOff val="25000"/>
                  </a:schemeClr>
                </a:solidFill>
                <a:effectLst/>
                <a:latin typeface="inherit"/>
                <a:hlinkClick r:id="rId3">
                  <a:extLst>
                    <a:ext uri="{A12FA001-AC4F-418D-AE19-62706E023703}">
                      <ahyp:hlinkClr xmlns:ahyp="http://schemas.microsoft.com/office/drawing/2018/hyperlinkcolor" xmlns="" val="tx"/>
                    </a:ext>
                  </a:extLst>
                </a:hlinkClick>
              </a:rPr>
              <a:t>miliarde</a:t>
            </a:r>
            <a:r>
              <a:rPr lang="en-IE" dirty="0">
                <a:solidFill>
                  <a:schemeClr val="tx1">
                    <a:lumMod val="75000"/>
                    <a:lumOff val="25000"/>
                  </a:schemeClr>
                </a:solidFill>
                <a:latin typeface="Miller"/>
              </a:rPr>
              <a:t>. </a:t>
            </a:r>
            <a:r>
              <a:rPr lang="ro-RO" dirty="0" smtClean="0">
                <a:solidFill>
                  <a:schemeClr val="tx1">
                    <a:lumMod val="75000"/>
                    <a:lumOff val="25000"/>
                  </a:schemeClr>
                </a:solidFill>
                <a:latin typeface="Miller"/>
              </a:rPr>
              <a:t>Compania procesează zeci de miliarde de dolari în tranzacții de comerț digital în fiecare an, încheind afaceri </a:t>
            </a:r>
            <a:r>
              <a:rPr lang="en-IE" dirty="0" smtClean="0">
                <a:solidFill>
                  <a:schemeClr val="tx1">
                    <a:lumMod val="75000"/>
                    <a:lumOff val="25000"/>
                  </a:schemeClr>
                </a:solidFill>
                <a:latin typeface="Miller"/>
              </a:rPr>
              <a:t>cu</a:t>
            </a:r>
            <a:r>
              <a:rPr lang="en-IE" b="0" i="0" dirty="0">
                <a:solidFill>
                  <a:schemeClr val="tx1">
                    <a:lumMod val="75000"/>
                    <a:lumOff val="25000"/>
                  </a:schemeClr>
                </a:solidFill>
                <a:effectLst/>
                <a:latin typeface="Miller"/>
              </a:rPr>
              <a:t> </a:t>
            </a:r>
            <a:r>
              <a:rPr lang="en-IE" b="0" i="0" u="none" strike="noStrike" dirty="0">
                <a:solidFill>
                  <a:schemeClr val="tx1">
                    <a:lumMod val="75000"/>
                    <a:lumOff val="25000"/>
                  </a:schemeClr>
                </a:solidFill>
                <a:effectLst/>
                <a:latin typeface="inherit"/>
                <a:hlinkClick r:id="rId4">
                  <a:extLst>
                    <a:ext uri="{A12FA001-AC4F-418D-AE19-62706E023703}">
                      <ahyp:hlinkClr xmlns:ahyp="http://schemas.microsoft.com/office/drawing/2018/hyperlinkcolor" xmlns="" val="tx"/>
                    </a:ext>
                  </a:extLst>
                </a:hlinkClick>
              </a:rPr>
              <a:t>Amazon</a:t>
            </a:r>
            <a:r>
              <a:rPr lang="en-IE" b="0" i="0" dirty="0">
                <a:solidFill>
                  <a:schemeClr val="tx1">
                    <a:lumMod val="75000"/>
                    <a:lumOff val="25000"/>
                  </a:schemeClr>
                </a:solidFill>
                <a:effectLst/>
                <a:latin typeface="Miller"/>
              </a:rPr>
              <a:t>, Lyft, </a:t>
            </a:r>
            <a:r>
              <a:rPr lang="ro-RO" dirty="0" smtClean="0">
                <a:solidFill>
                  <a:schemeClr val="tx1">
                    <a:lumMod val="75000"/>
                    <a:lumOff val="25000"/>
                  </a:schemeClr>
                </a:solidFill>
                <a:latin typeface="Miller"/>
              </a:rPr>
              <a:t>și</a:t>
            </a:r>
            <a:r>
              <a:rPr lang="en-IE" b="0" i="0" dirty="0">
                <a:solidFill>
                  <a:schemeClr val="tx1">
                    <a:lumMod val="75000"/>
                    <a:lumOff val="25000"/>
                  </a:schemeClr>
                </a:solidFill>
                <a:effectLst/>
                <a:latin typeface="Miller"/>
              </a:rPr>
              <a:t> </a:t>
            </a:r>
            <a:r>
              <a:rPr lang="en-IE" b="0" i="0" u="none" strike="noStrike" dirty="0">
                <a:solidFill>
                  <a:schemeClr val="tx1">
                    <a:lumMod val="75000"/>
                    <a:lumOff val="25000"/>
                  </a:schemeClr>
                </a:solidFill>
                <a:effectLst/>
                <a:latin typeface="inherit"/>
                <a:hlinkClick r:id="rId5">
                  <a:extLst>
                    <a:ext uri="{A12FA001-AC4F-418D-AE19-62706E023703}">
                      <ahyp:hlinkClr xmlns:ahyp="http://schemas.microsoft.com/office/drawing/2018/hyperlinkcolor" xmlns="" val="tx"/>
                    </a:ext>
                  </a:extLst>
                </a:hlinkClick>
              </a:rPr>
              <a:t>Facebook</a:t>
            </a:r>
            <a:endParaRPr lang="en-IE" b="0" i="0" dirty="0">
              <a:solidFill>
                <a:schemeClr val="tx1">
                  <a:lumMod val="75000"/>
                  <a:lumOff val="25000"/>
                </a:schemeClr>
              </a:solidFill>
              <a:effectLst/>
              <a:latin typeface="Miller"/>
            </a:endParaRPr>
          </a:p>
          <a:p>
            <a:endParaRPr lang="en-IE" dirty="0">
              <a:solidFill>
                <a:schemeClr val="tx1">
                  <a:lumMod val="75000"/>
                  <a:lumOff val="25000"/>
                </a:schemeClr>
              </a:solidFill>
            </a:endParaRPr>
          </a:p>
        </p:txBody>
      </p:sp>
      <p:sp>
        <p:nvSpPr>
          <p:cNvPr id="9" name="Text Placeholder 6">
            <a:extLst>
              <a:ext uri="{FF2B5EF4-FFF2-40B4-BE49-F238E27FC236}">
                <a16:creationId xmlns:a16="http://schemas.microsoft.com/office/drawing/2014/main" xmlns="" id="{CBF2C748-662A-4A71-A820-1EB173AA9B27}"/>
              </a:ext>
            </a:extLst>
          </p:cNvPr>
          <p:cNvSpPr txBox="1">
            <a:spLocks/>
          </p:cNvSpPr>
          <p:nvPr/>
        </p:nvSpPr>
        <p:spPr>
          <a:xfrm>
            <a:off x="428839" y="447758"/>
            <a:ext cx="10453425" cy="15997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b="1" dirty="0"/>
              <a:t>Y </a:t>
            </a:r>
            <a:r>
              <a:rPr lang="ro-RO" b="1" dirty="0" smtClean="0"/>
              <a:t>Combinator</a:t>
            </a:r>
            <a:r>
              <a:rPr lang="en-IE" b="1" dirty="0" smtClean="0"/>
              <a:t> </a:t>
            </a:r>
            <a:r>
              <a:rPr lang="ro-RO" b="1" dirty="0" smtClean="0"/>
              <a:t>a fost instrumentul succesului lor</a:t>
            </a:r>
            <a:endParaRPr lang="en-IE" b="1" dirty="0"/>
          </a:p>
          <a:p>
            <a:pPr>
              <a:spcBef>
                <a:spcPts val="0"/>
              </a:spcBef>
            </a:pPr>
            <a:r>
              <a:rPr lang="ro-RO" sz="2800" i="1" dirty="0" smtClean="0"/>
              <a:t>Frații</a:t>
            </a:r>
            <a:r>
              <a:rPr lang="en-IE" sz="2800" i="1" dirty="0" smtClean="0"/>
              <a:t> </a:t>
            </a:r>
            <a:r>
              <a:rPr lang="en-IE" sz="2800" i="1" dirty="0"/>
              <a:t>Collison </a:t>
            </a:r>
            <a:r>
              <a:rPr lang="ro-RO" sz="2800" i="1" dirty="0" smtClean="0"/>
              <a:t>și Povestea din Spatele </a:t>
            </a:r>
            <a:r>
              <a:rPr lang="ro-RO" sz="2800" i="1" dirty="0"/>
              <a:t>Î</a:t>
            </a:r>
            <a:r>
              <a:rPr lang="ro-RO" sz="2800" i="1" dirty="0" smtClean="0"/>
              <a:t>ntemeierii</a:t>
            </a:r>
            <a:r>
              <a:rPr lang="en-IE" sz="2800" i="1" dirty="0" smtClean="0"/>
              <a:t> Stripe</a:t>
            </a:r>
            <a:endParaRPr lang="en-IE" sz="2800" i="1" dirty="0"/>
          </a:p>
        </p:txBody>
      </p:sp>
      <p:pic>
        <p:nvPicPr>
          <p:cNvPr id="9218" name="Picture 2" descr="Patrick Collison Speaking Fee &amp; Booking Agent Contact">
            <a:extLst>
              <a:ext uri="{FF2B5EF4-FFF2-40B4-BE49-F238E27FC236}">
                <a16:creationId xmlns:a16="http://schemas.microsoft.com/office/drawing/2014/main" xmlns="" id="{2150E0C4-AE7A-44DA-BAB4-9021A5083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7907" y="2515028"/>
            <a:ext cx="6344093" cy="35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77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C72C0D7-7558-4C3A-8756-4D92996C6905}"/>
              </a:ext>
            </a:extLst>
          </p:cNvPr>
          <p:cNvSpPr>
            <a:spLocks noGrp="1"/>
          </p:cNvSpPr>
          <p:nvPr>
            <p:ph type="body" sz="quarter" idx="14"/>
          </p:nvPr>
        </p:nvSpPr>
        <p:spPr>
          <a:xfrm>
            <a:off x="336161" y="2207825"/>
            <a:ext cx="11388077" cy="4337353"/>
          </a:xfrm>
        </p:spPr>
        <p:txBody>
          <a:bodyPr/>
          <a:lstStyle/>
          <a:p>
            <a:pPr fontAlgn="base"/>
            <a:r>
              <a:rPr lang="en-IE" b="1" dirty="0">
                <a:solidFill>
                  <a:srgbClr val="A6377D"/>
                </a:solidFill>
              </a:rPr>
              <a:t>Prima </a:t>
            </a:r>
            <a:r>
              <a:rPr lang="ro-RO" b="1" dirty="0" smtClean="0">
                <a:solidFill>
                  <a:srgbClr val="A6377D"/>
                </a:solidFill>
              </a:rPr>
              <a:t>finanțare a venit de la Y Combinator!</a:t>
            </a:r>
          </a:p>
          <a:p>
            <a:r>
              <a:rPr lang="en-IE" dirty="0">
                <a:solidFill>
                  <a:srgbClr val="333333"/>
                </a:solidFill>
              </a:rPr>
              <a:t>Suma </a:t>
            </a:r>
            <a:r>
              <a:rPr lang="ro-RO" dirty="0" smtClean="0">
                <a:solidFill>
                  <a:srgbClr val="333333"/>
                </a:solidFill>
              </a:rPr>
              <a:t>investită de YC a fost cuprinsă între 20 și 30 de dolari. În vara viitoare s-au întâlnit cu </a:t>
            </a:r>
            <a:r>
              <a:rPr lang="ro-RO" b="0" i="0" dirty="0" smtClean="0">
                <a:solidFill>
                  <a:srgbClr val="333333"/>
                </a:solidFill>
                <a:effectLst/>
              </a:rPr>
              <a:t> </a:t>
            </a:r>
            <a:r>
              <a:rPr lang="ro-RO" b="0" i="0" dirty="0" smtClean="0">
                <a:solidFill>
                  <a:srgbClr val="FF2945"/>
                </a:solidFill>
                <a:effectLst/>
                <a:hlinkClick r:id="rId2"/>
              </a:rPr>
              <a:t>Peter Thiel</a:t>
            </a:r>
            <a:r>
              <a:rPr lang="ro-RO" b="0" i="0" dirty="0" smtClean="0">
                <a:solidFill>
                  <a:srgbClr val="333333"/>
                </a:solidFill>
                <a:effectLst/>
              </a:rPr>
              <a:t> </a:t>
            </a:r>
            <a:r>
              <a:rPr lang="ro-RO" dirty="0" smtClean="0">
                <a:solidFill>
                  <a:srgbClr val="333333"/>
                </a:solidFill>
              </a:rPr>
              <a:t>după ce a vorbit la o cină YC, iar fondatorul PayPal și-a oferit perspectivele despre piața plăților și învățăturile sale de la PayPal. După întâlnirea lor, s-a oferit să investească. </a:t>
            </a:r>
            <a:r>
              <a:rPr lang="ro-RO" b="0" i="0" dirty="0" smtClean="0">
                <a:solidFill>
                  <a:srgbClr val="FF2945"/>
                </a:solidFill>
                <a:effectLst/>
                <a:hlinkClick r:id="rId3"/>
              </a:rPr>
              <a:t>Au strâns peste</a:t>
            </a:r>
            <a:r>
              <a:rPr lang="en-IE" b="0" i="0" dirty="0" smtClean="0">
                <a:solidFill>
                  <a:srgbClr val="FF2945"/>
                </a:solidFill>
                <a:effectLst/>
                <a:hlinkClick r:id="rId3"/>
              </a:rPr>
              <a:t> </a:t>
            </a:r>
            <a:r>
              <a:rPr lang="ro-RO" b="0" i="0" dirty="0" smtClean="0">
                <a:solidFill>
                  <a:srgbClr val="FF2945"/>
                </a:solidFill>
                <a:effectLst/>
                <a:hlinkClick r:id="rId3"/>
              </a:rPr>
              <a:t>$</a:t>
            </a:r>
            <a:r>
              <a:rPr lang="en-IE" b="0" i="0" dirty="0" smtClean="0">
                <a:solidFill>
                  <a:srgbClr val="FF2945"/>
                </a:solidFill>
                <a:effectLst/>
                <a:hlinkClick r:id="rId3"/>
              </a:rPr>
              <a:t>2M</a:t>
            </a:r>
            <a:r>
              <a:rPr lang="ro-RO" b="0" i="0" dirty="0" smtClean="0">
                <a:solidFill>
                  <a:srgbClr val="FF2945"/>
                </a:solidFill>
                <a:effectLst/>
                <a:hlinkClick r:id="rId3"/>
              </a:rPr>
              <a:t>ilioane</a:t>
            </a:r>
            <a:r>
              <a:rPr lang="en-IE" b="0" i="0" dirty="0">
                <a:solidFill>
                  <a:srgbClr val="333333"/>
                </a:solidFill>
                <a:effectLst/>
              </a:rPr>
              <a:t> </a:t>
            </a:r>
            <a:r>
              <a:rPr lang="ro-RO" dirty="0" smtClean="0">
                <a:solidFill>
                  <a:srgbClr val="333333"/>
                </a:solidFill>
              </a:rPr>
              <a:t>și au adăugat alți </a:t>
            </a:r>
            <a:r>
              <a:rPr lang="ro-RO" i="1" dirty="0" smtClean="0">
                <a:solidFill>
                  <a:srgbClr val="333333"/>
                </a:solidFill>
              </a:rPr>
              <a:t>suspecți</a:t>
            </a:r>
            <a:r>
              <a:rPr lang="ro-RO" dirty="0" smtClean="0">
                <a:solidFill>
                  <a:srgbClr val="333333"/>
                </a:solidFill>
              </a:rPr>
              <a:t> obișnuiți</a:t>
            </a:r>
            <a:r>
              <a:rPr lang="en-IE" dirty="0" smtClean="0">
                <a:solidFill>
                  <a:srgbClr val="333333"/>
                </a:solidFill>
              </a:rPr>
              <a:t> </a:t>
            </a:r>
            <a:r>
              <a:rPr lang="en-IE" dirty="0">
                <a:solidFill>
                  <a:srgbClr val="333333"/>
                </a:solidFill>
              </a:rPr>
              <a:t>din Silicon Valley, </a:t>
            </a:r>
            <a:r>
              <a:rPr lang="ro-RO" dirty="0" smtClean="0">
                <a:solidFill>
                  <a:srgbClr val="333333"/>
                </a:solidFill>
              </a:rPr>
              <a:t>precum </a:t>
            </a:r>
            <a:r>
              <a:rPr lang="en-IE" b="0" i="0" dirty="0" smtClean="0">
                <a:solidFill>
                  <a:srgbClr val="333333"/>
                </a:solidFill>
                <a:effectLst/>
              </a:rPr>
              <a:t>Michael </a:t>
            </a:r>
            <a:r>
              <a:rPr lang="en-IE" b="0" i="0" dirty="0">
                <a:solidFill>
                  <a:srgbClr val="333333"/>
                </a:solidFill>
                <a:effectLst/>
              </a:rPr>
              <a:t>Moritz </a:t>
            </a:r>
            <a:r>
              <a:rPr lang="ro-RO" b="0" i="0" dirty="0" smtClean="0">
                <a:solidFill>
                  <a:srgbClr val="333333"/>
                </a:solidFill>
                <a:effectLst/>
              </a:rPr>
              <a:t>și</a:t>
            </a:r>
            <a:r>
              <a:rPr lang="en-IE" b="0" i="0" dirty="0">
                <a:solidFill>
                  <a:srgbClr val="333333"/>
                </a:solidFill>
                <a:effectLst/>
              </a:rPr>
              <a:t> </a:t>
            </a:r>
            <a:r>
              <a:rPr lang="en-IE" b="0" i="0" dirty="0">
                <a:solidFill>
                  <a:srgbClr val="FF2945"/>
                </a:solidFill>
                <a:effectLst/>
                <a:hlinkClick r:id="rId4"/>
              </a:rPr>
              <a:t>Sequoia Capital</a:t>
            </a:r>
            <a:r>
              <a:rPr lang="en-IE" b="0" i="0" dirty="0">
                <a:solidFill>
                  <a:srgbClr val="333333"/>
                </a:solidFill>
                <a:effectLst/>
              </a:rPr>
              <a:t>, </a:t>
            </a:r>
            <a:r>
              <a:rPr lang="en-IE" b="0" i="0" dirty="0">
                <a:solidFill>
                  <a:srgbClr val="FF2945"/>
                </a:solidFill>
                <a:effectLst/>
                <a:hlinkClick r:id="rId5"/>
              </a:rPr>
              <a:t>Andreessen Horowitz</a:t>
            </a:r>
            <a:r>
              <a:rPr lang="en-IE" b="0" i="0" dirty="0">
                <a:solidFill>
                  <a:srgbClr val="333333"/>
                </a:solidFill>
                <a:effectLst/>
              </a:rPr>
              <a:t>, </a:t>
            </a:r>
            <a:r>
              <a:rPr lang="ro-RO" dirty="0" smtClean="0">
                <a:solidFill>
                  <a:srgbClr val="333333"/>
                </a:solidFill>
              </a:rPr>
              <a:t>și</a:t>
            </a:r>
            <a:r>
              <a:rPr lang="en-IE" b="0" i="0" dirty="0" smtClean="0">
                <a:solidFill>
                  <a:srgbClr val="333333"/>
                </a:solidFill>
                <a:effectLst/>
              </a:rPr>
              <a:t> </a:t>
            </a:r>
            <a:r>
              <a:rPr lang="en-IE" b="0" i="0" dirty="0">
                <a:solidFill>
                  <a:srgbClr val="333333"/>
                </a:solidFill>
                <a:effectLst/>
              </a:rPr>
              <a:t>SV Angel.</a:t>
            </a:r>
          </a:p>
          <a:p>
            <a:r>
              <a:rPr lang="en-IE" i="1" dirty="0" smtClean="0">
                <a:solidFill>
                  <a:srgbClr val="333333"/>
                </a:solidFill>
              </a:rPr>
              <a:t>„</a:t>
            </a:r>
            <a:r>
              <a:rPr lang="ro-RO" i="1" dirty="0" smtClean="0">
                <a:solidFill>
                  <a:srgbClr val="333333"/>
                </a:solidFill>
              </a:rPr>
              <a:t>Elon și Peter au fost foarte perspicace”, spune Patrick. „Au păreri clare despre ceea ce PayPal a făcut bine și rău. Ei au o profundă apreciere pentru cât de greu este să ajungi acolo. Au dus această bătălie timp de mulți ani și este foarte util să ai pe cineva care să poată vorbi despre viitor peste 15 ani, dar și pe cineva care poate empatiza și simpatiza cu considerațiile de zi cu zi. Nu cred că există atât de mulți oameni care să poată să se încadreze în ambele părți.“</a:t>
            </a:r>
            <a:endParaRPr lang="ro-RO" b="0" i="0" dirty="0" smtClean="0">
              <a:solidFill>
                <a:srgbClr val="333333"/>
              </a:solidFill>
              <a:effectLst/>
            </a:endParaRPr>
          </a:p>
          <a:p>
            <a:pPr algn="l" fontAlgn="base"/>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9" name="Text Placeholder 6">
            <a:extLst>
              <a:ext uri="{FF2B5EF4-FFF2-40B4-BE49-F238E27FC236}">
                <a16:creationId xmlns:a16="http://schemas.microsoft.com/office/drawing/2014/main" xmlns="" id="{CBF2C748-662A-4A71-A820-1EB173AA9B27}"/>
              </a:ext>
            </a:extLst>
          </p:cNvPr>
          <p:cNvSpPr txBox="1">
            <a:spLocks/>
          </p:cNvSpPr>
          <p:nvPr/>
        </p:nvSpPr>
        <p:spPr>
          <a:xfrm>
            <a:off x="336161" y="156721"/>
            <a:ext cx="7402409" cy="15997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ro-RO" b="1" dirty="0" smtClean="0"/>
              <a:t>Cum a ajutat</a:t>
            </a:r>
            <a:r>
              <a:rPr lang="en-IE" b="1" dirty="0" smtClean="0"/>
              <a:t> </a:t>
            </a:r>
            <a:r>
              <a:rPr lang="en-IE" b="1" dirty="0"/>
              <a:t>Y </a:t>
            </a:r>
            <a:r>
              <a:rPr lang="en-IE" b="1" dirty="0" err="1" smtClean="0"/>
              <a:t>Combinator</a:t>
            </a:r>
            <a:r>
              <a:rPr lang="ro-RO" b="1" dirty="0" smtClean="0"/>
              <a:t>?</a:t>
            </a:r>
            <a:endParaRPr lang="en-IE" b="1" dirty="0"/>
          </a:p>
          <a:p>
            <a:pPr>
              <a:spcBef>
                <a:spcPts val="0"/>
              </a:spcBef>
            </a:pPr>
            <a:r>
              <a:rPr lang="ro-RO" sz="2800" i="1" dirty="0"/>
              <a:t>Frații</a:t>
            </a:r>
            <a:r>
              <a:rPr lang="en-IE" sz="2800" i="1" dirty="0"/>
              <a:t> Collison </a:t>
            </a:r>
            <a:r>
              <a:rPr lang="ro-RO" sz="2800" i="1" dirty="0"/>
              <a:t>și Povestea din Spatele Întemeierii</a:t>
            </a:r>
            <a:r>
              <a:rPr lang="en-IE" sz="2800" i="1" dirty="0"/>
              <a:t> Stripe</a:t>
            </a:r>
          </a:p>
        </p:txBody>
      </p:sp>
      <p:pic>
        <p:nvPicPr>
          <p:cNvPr id="9218" name="Picture 2" descr="Patrick Collison Speaking Fee &amp; Booking Agent Contact">
            <a:extLst>
              <a:ext uri="{FF2B5EF4-FFF2-40B4-BE49-F238E27FC236}">
                <a16:creationId xmlns:a16="http://schemas.microsoft.com/office/drawing/2014/main" xmlns="" id="{2150E0C4-AE7A-44DA-BAB4-9021A5083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7216" y="0"/>
            <a:ext cx="4704784" cy="264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354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4DA087B-8AC4-41F7-8319-7D4ECBE42F02}"/>
              </a:ext>
            </a:extLst>
          </p:cNvPr>
          <p:cNvSpPr>
            <a:spLocks noGrp="1"/>
          </p:cNvSpPr>
          <p:nvPr>
            <p:ph type="body" sz="quarter" idx="15"/>
          </p:nvPr>
        </p:nvSpPr>
        <p:spPr>
          <a:xfrm>
            <a:off x="428840" y="282808"/>
            <a:ext cx="5841484" cy="1599791"/>
          </a:xfrm>
        </p:spPr>
        <p:txBody>
          <a:bodyPr>
            <a:normAutofit fontScale="85000" lnSpcReduction="20000"/>
          </a:bodyPr>
          <a:lstStyle/>
          <a:p>
            <a:pPr algn="ctr">
              <a:spcBef>
                <a:spcPts val="0"/>
              </a:spcBef>
            </a:pPr>
            <a:r>
              <a:rPr lang="ro-RO" b="1" dirty="0" smtClean="0">
                <a:solidFill>
                  <a:srgbClr val="009FD8"/>
                </a:solidFill>
              </a:rPr>
              <a:t>Interviu complet cu Stripe, Povestea din spatele întemeierii Stripe și cât de important a fost Y Combinator pentru succesul </a:t>
            </a:r>
            <a:r>
              <a:rPr lang="en-IE" b="1" dirty="0" smtClean="0">
                <a:solidFill>
                  <a:srgbClr val="009FD8"/>
                </a:solidFill>
              </a:rPr>
              <a:t>l</a:t>
            </a:r>
            <a:r>
              <a:rPr lang="ro-RO" b="1" dirty="0" smtClean="0">
                <a:solidFill>
                  <a:srgbClr val="009FD8"/>
                </a:solidFill>
              </a:rPr>
              <a:t>or</a:t>
            </a:r>
            <a:endParaRPr lang="en-IE" b="1" dirty="0">
              <a:solidFill>
                <a:srgbClr val="009FD8"/>
              </a:solidFill>
            </a:endParaRPr>
          </a:p>
        </p:txBody>
      </p:sp>
      <p:sp>
        <p:nvSpPr>
          <p:cNvPr id="8" name="Text Placeholder 7">
            <a:extLst>
              <a:ext uri="{FF2B5EF4-FFF2-40B4-BE49-F238E27FC236}">
                <a16:creationId xmlns:a16="http://schemas.microsoft.com/office/drawing/2014/main" xmlns="" id="{69F984A0-7669-4A3A-8E29-B13F325CC67F}"/>
              </a:ext>
            </a:extLst>
          </p:cNvPr>
          <p:cNvSpPr>
            <a:spLocks noGrp="1"/>
          </p:cNvSpPr>
          <p:nvPr>
            <p:ph type="body" sz="quarter" idx="16"/>
          </p:nvPr>
        </p:nvSpPr>
        <p:spPr>
          <a:xfrm>
            <a:off x="9738784" y="4679290"/>
            <a:ext cx="785328" cy="1056986"/>
          </a:xfrm>
        </p:spPr>
        <p:txBody>
          <a:bodyPr>
            <a:normAutofit fontScale="85000" lnSpcReduction="20000"/>
          </a:bodyPr>
          <a:lstStyle/>
          <a:p>
            <a:endParaRPr lang="en-IE"/>
          </a:p>
        </p:txBody>
      </p:sp>
      <p:sp>
        <p:nvSpPr>
          <p:cNvPr id="9" name="Text Placeholder 8">
            <a:extLst>
              <a:ext uri="{FF2B5EF4-FFF2-40B4-BE49-F238E27FC236}">
                <a16:creationId xmlns:a16="http://schemas.microsoft.com/office/drawing/2014/main" xmlns="" id="{5D3CF999-40F1-4406-8B7A-07403C340944}"/>
              </a:ext>
            </a:extLst>
          </p:cNvPr>
          <p:cNvSpPr>
            <a:spLocks noGrp="1"/>
          </p:cNvSpPr>
          <p:nvPr>
            <p:ph type="body" sz="quarter" idx="17"/>
          </p:nvPr>
        </p:nvSpPr>
        <p:spPr>
          <a:xfrm>
            <a:off x="6096000" y="1236202"/>
            <a:ext cx="2613204" cy="1221666"/>
          </a:xfrm>
        </p:spPr>
        <p:txBody>
          <a:bodyPr>
            <a:normAutofit fontScale="92500" lnSpcReduction="10000"/>
          </a:bodyPr>
          <a:lstStyle/>
          <a:p>
            <a:endParaRPr lang="en-IE"/>
          </a:p>
        </p:txBody>
      </p:sp>
      <p:sp>
        <p:nvSpPr>
          <p:cNvPr id="14" name="Text Placeholder 5">
            <a:extLst>
              <a:ext uri="{FF2B5EF4-FFF2-40B4-BE49-F238E27FC236}">
                <a16:creationId xmlns:a16="http://schemas.microsoft.com/office/drawing/2014/main" xmlns="" id="{AEB74D49-D914-496E-9B7A-8776015F3883}"/>
              </a:ext>
            </a:extLst>
          </p:cNvPr>
          <p:cNvSpPr txBox="1">
            <a:spLocks/>
          </p:cNvSpPr>
          <p:nvPr/>
        </p:nvSpPr>
        <p:spPr>
          <a:xfrm>
            <a:off x="428840" y="1726018"/>
            <a:ext cx="5274844" cy="46106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A6377D"/>
                </a:solidFill>
              </a:rPr>
              <a:t>Dar </a:t>
            </a:r>
            <a:r>
              <a:rPr lang="ro-RO" b="1" dirty="0" smtClean="0">
                <a:solidFill>
                  <a:srgbClr val="A6377D"/>
                </a:solidFill>
              </a:rPr>
              <a:t>această aventură are începuturi umile. Au fost necesari peste trei ani de la construirea companiei lor </a:t>
            </a:r>
            <a:r>
              <a:rPr lang="en-IE" b="1" dirty="0" smtClean="0">
                <a:solidFill>
                  <a:srgbClr val="A6377D"/>
                </a:solidFill>
              </a:rPr>
              <a:t>Stripe</a:t>
            </a:r>
            <a:r>
              <a:rPr lang="en-IE" b="1" dirty="0">
                <a:solidFill>
                  <a:srgbClr val="A6377D"/>
                </a:solidFill>
              </a:rPr>
              <a:t>. </a:t>
            </a:r>
          </a:p>
          <a:p>
            <a:r>
              <a:rPr lang="en-IE" dirty="0" err="1">
                <a:solidFill>
                  <a:schemeClr val="tx1">
                    <a:lumMod val="75000"/>
                    <a:lumOff val="25000"/>
                  </a:schemeClr>
                </a:solidFill>
              </a:rPr>
              <a:t>În</a:t>
            </a:r>
            <a:r>
              <a:rPr lang="en-IE" dirty="0">
                <a:solidFill>
                  <a:schemeClr val="tx1">
                    <a:lumMod val="75000"/>
                    <a:lumOff val="25000"/>
                  </a:schemeClr>
                </a:solidFill>
              </a:rPr>
              <a:t> 2005, la </a:t>
            </a:r>
            <a:r>
              <a:rPr lang="en-IE" dirty="0" err="1">
                <a:solidFill>
                  <a:schemeClr val="tx1">
                    <a:lumMod val="75000"/>
                    <a:lumOff val="25000"/>
                  </a:schemeClr>
                </a:solidFill>
              </a:rPr>
              <a:t>vârsta</a:t>
            </a:r>
            <a:r>
              <a:rPr lang="en-IE" dirty="0">
                <a:solidFill>
                  <a:schemeClr val="tx1">
                    <a:lumMod val="75000"/>
                    <a:lumOff val="25000"/>
                  </a:schemeClr>
                </a:solidFill>
              </a:rPr>
              <a:t> de 16 </a:t>
            </a:r>
            <a:r>
              <a:rPr lang="en-IE" dirty="0" err="1" smtClean="0">
                <a:solidFill>
                  <a:schemeClr val="tx1">
                    <a:lumMod val="75000"/>
                    <a:lumOff val="25000"/>
                  </a:schemeClr>
                </a:solidFill>
              </a:rPr>
              <a:t>ani</a:t>
            </a:r>
            <a:r>
              <a:rPr lang="en-IE" dirty="0" smtClean="0">
                <a:solidFill>
                  <a:schemeClr val="tx1">
                    <a:lumMod val="75000"/>
                    <a:lumOff val="25000"/>
                  </a:schemeClr>
                </a:solidFill>
              </a:rPr>
              <a:t>,</a:t>
            </a:r>
            <a:r>
              <a:rPr lang="en-IE" dirty="0">
                <a:solidFill>
                  <a:schemeClr val="tx1">
                    <a:lumMod val="75000"/>
                    <a:lumOff val="25000"/>
                  </a:schemeClr>
                </a:solidFill>
              </a:rPr>
              <a:t> </a:t>
            </a:r>
            <a:r>
              <a:rPr lang="en-IE" dirty="0">
                <a:solidFill>
                  <a:schemeClr val="tx1">
                    <a:lumMod val="75000"/>
                    <a:lumOff val="25000"/>
                  </a:schemeClr>
                </a:solidFill>
                <a:hlinkClick r:id="rId2">
                  <a:extLst>
                    <a:ext uri="{A12FA001-AC4F-418D-AE19-62706E023703}">
                      <ahyp:hlinkClr xmlns:ahyp="http://schemas.microsoft.com/office/drawing/2018/hyperlinkcolor" xmlns="" val="tx"/>
                    </a:ext>
                  </a:extLst>
                </a:hlinkClick>
              </a:rPr>
              <a:t>Patrick Collison</a:t>
            </a:r>
            <a:r>
              <a:rPr lang="en-IE" dirty="0">
                <a:solidFill>
                  <a:schemeClr val="tx1">
                    <a:lumMod val="75000"/>
                    <a:lumOff val="25000"/>
                  </a:schemeClr>
                </a:solidFill>
              </a:rPr>
              <a:t> </a:t>
            </a:r>
            <a:r>
              <a:rPr lang="ro-RO" dirty="0" smtClean="0">
                <a:solidFill>
                  <a:schemeClr val="tx1">
                    <a:lumMod val="75000"/>
                    <a:lumOff val="25000"/>
                  </a:schemeClr>
                </a:solidFill>
              </a:rPr>
              <a:t>a primit premiul pentru al</a:t>
            </a:r>
            <a:r>
              <a:rPr lang="en-IE" dirty="0" smtClean="0">
                <a:solidFill>
                  <a:schemeClr val="tx1">
                    <a:lumMod val="75000"/>
                    <a:lumOff val="25000"/>
                  </a:schemeClr>
                </a:solidFill>
              </a:rPr>
              <a:t> 41</a:t>
            </a:r>
            <a:r>
              <a:rPr lang="ro-RO" baseline="30000" dirty="0" smtClean="0">
                <a:solidFill>
                  <a:schemeClr val="tx1">
                    <a:lumMod val="75000"/>
                    <a:lumOff val="25000"/>
                  </a:schemeClr>
                </a:solidFill>
              </a:rPr>
              <a:t>lea</a:t>
            </a:r>
            <a:r>
              <a:rPr lang="en-IE" dirty="0">
                <a:solidFill>
                  <a:schemeClr val="tx1">
                    <a:lumMod val="75000"/>
                    <a:lumOff val="25000"/>
                  </a:schemeClr>
                </a:solidFill>
              </a:rPr>
              <a:t> </a:t>
            </a:r>
            <a:r>
              <a:rPr lang="ro-RO" dirty="0" smtClean="0">
                <a:solidFill>
                  <a:schemeClr val="tx1">
                    <a:lumMod val="75000"/>
                    <a:lumOff val="25000"/>
                  </a:schemeClr>
                </a:solidFill>
              </a:rPr>
              <a:t>cel mai Tânăr Om de Știință al anului pentru munca sa cu</a:t>
            </a:r>
            <a:r>
              <a:rPr lang="en-IE" dirty="0">
                <a:solidFill>
                  <a:schemeClr val="tx1">
                    <a:lumMod val="75000"/>
                    <a:lumOff val="25000"/>
                  </a:schemeClr>
                </a:solidFill>
              </a:rPr>
              <a:t> </a:t>
            </a:r>
            <a:r>
              <a:rPr lang="en-IE" dirty="0">
                <a:solidFill>
                  <a:schemeClr val="tx1">
                    <a:lumMod val="75000"/>
                    <a:lumOff val="25000"/>
                  </a:schemeClr>
                </a:solidFill>
                <a:hlinkClick r:id="rId3">
                  <a:extLst>
                    <a:ext uri="{A12FA001-AC4F-418D-AE19-62706E023703}">
                      <ahyp:hlinkClr xmlns:ahyp="http://schemas.microsoft.com/office/drawing/2018/hyperlinkcolor" xmlns="" val="tx"/>
                    </a:ext>
                  </a:extLst>
                </a:hlinkClick>
              </a:rPr>
              <a:t>Lisp</a:t>
            </a:r>
            <a:r>
              <a:rPr lang="en-IE" dirty="0">
                <a:solidFill>
                  <a:schemeClr val="tx1">
                    <a:lumMod val="75000"/>
                    <a:lumOff val="25000"/>
                  </a:schemeClr>
                </a:solidFill>
              </a:rPr>
              <a:t>. </a:t>
            </a:r>
            <a:r>
              <a:rPr lang="ro-RO" dirty="0" smtClean="0">
                <a:solidFill>
                  <a:schemeClr val="tx1">
                    <a:lumMod val="75000"/>
                    <a:lumOff val="25000"/>
                  </a:schemeClr>
                </a:solidFill>
              </a:rPr>
              <a:t>Fratele său și cofondatorul, John Collison, a obținut cel mai mare scor primit vreodată de un student pentru</a:t>
            </a:r>
            <a:r>
              <a:rPr lang="en-IE" dirty="0">
                <a:solidFill>
                  <a:schemeClr val="tx1">
                    <a:lumMod val="75000"/>
                    <a:lumOff val="25000"/>
                  </a:schemeClr>
                </a:solidFill>
              </a:rPr>
              <a:t> </a:t>
            </a:r>
            <a:r>
              <a:rPr lang="en-IE" dirty="0">
                <a:solidFill>
                  <a:schemeClr val="tx1">
                    <a:lumMod val="75000"/>
                    <a:lumOff val="25000"/>
                  </a:schemeClr>
                </a:solidFill>
                <a:hlinkClick r:id="rId4">
                  <a:extLst>
                    <a:ext uri="{A12FA001-AC4F-418D-AE19-62706E023703}">
                      <ahyp:hlinkClr xmlns:ahyp="http://schemas.microsoft.com/office/drawing/2018/hyperlinkcolor" xmlns="" val="tx"/>
                    </a:ext>
                  </a:extLst>
                </a:hlinkClick>
              </a:rPr>
              <a:t>Leaving Certificate</a:t>
            </a:r>
            <a:r>
              <a:rPr lang="en-IE" dirty="0">
                <a:solidFill>
                  <a:schemeClr val="tx1">
                    <a:lumMod val="75000"/>
                    <a:lumOff val="25000"/>
                  </a:schemeClr>
                </a:solidFill>
              </a:rPr>
              <a:t>. </a:t>
            </a:r>
            <a:r>
              <a:rPr lang="ro-RO" dirty="0" smtClean="0">
                <a:solidFill>
                  <a:schemeClr val="tx1">
                    <a:lumMod val="75000"/>
                    <a:lumOff val="25000"/>
                  </a:schemeClr>
                </a:solidFill>
              </a:rPr>
              <a:t>Înainte de ultimul an de școală al lui Patrick, a plecat devreme pentru</a:t>
            </a:r>
            <a:r>
              <a:rPr lang="en-IE" dirty="0" smtClean="0">
                <a:solidFill>
                  <a:schemeClr val="tx1">
                    <a:lumMod val="75000"/>
                    <a:lumOff val="25000"/>
                  </a:schemeClr>
                </a:solidFill>
              </a:rPr>
              <a:t> </a:t>
            </a:r>
            <a:r>
              <a:rPr lang="en-IE" dirty="0">
                <a:solidFill>
                  <a:schemeClr val="tx1">
                    <a:lumMod val="75000"/>
                    <a:lumOff val="25000"/>
                  </a:schemeClr>
                </a:solidFill>
              </a:rPr>
              <a:t>MIT. </a:t>
            </a:r>
            <a:r>
              <a:rPr lang="ro-RO" b="1" dirty="0" smtClean="0">
                <a:solidFill>
                  <a:srgbClr val="A6377D"/>
                </a:solidFill>
                <a:hlinkClick r:id="rId5">
                  <a:extLst>
                    <a:ext uri="{A12FA001-AC4F-418D-AE19-62706E023703}">
                      <ahyp:hlinkClr xmlns:ahyp="http://schemas.microsoft.com/office/drawing/2018/hyperlinkcolor" xmlns="" val="tx"/>
                    </a:ext>
                  </a:extLst>
                </a:hlinkClick>
              </a:rPr>
              <a:t>Interviul complet</a:t>
            </a:r>
            <a:r>
              <a:rPr lang="en-IE" b="1" dirty="0" smtClean="0">
                <a:solidFill>
                  <a:srgbClr val="A6377D"/>
                </a:solidFill>
                <a:hlinkClick r:id="rId5">
                  <a:extLst>
                    <a:ext uri="{A12FA001-AC4F-418D-AE19-62706E023703}">
                      <ahyp:hlinkClr xmlns:ahyp="http://schemas.microsoft.com/office/drawing/2018/hyperlinkcolor" xmlns="" val="tx"/>
                    </a:ext>
                  </a:extLst>
                </a:hlinkClick>
              </a:rPr>
              <a:t>…</a:t>
            </a:r>
            <a:endParaRPr lang="en-IE" b="1" dirty="0">
              <a:solidFill>
                <a:srgbClr val="A6377D"/>
              </a:solidFill>
            </a:endParaRPr>
          </a:p>
          <a:p>
            <a:endParaRPr lang="en-IE" dirty="0">
              <a:solidFill>
                <a:srgbClr val="A6377D"/>
              </a:solidFill>
            </a:endParaRPr>
          </a:p>
        </p:txBody>
      </p:sp>
      <p:sp>
        <p:nvSpPr>
          <p:cNvPr id="17" name="Text Placeholder 4">
            <a:extLst>
              <a:ext uri="{FF2B5EF4-FFF2-40B4-BE49-F238E27FC236}">
                <a16:creationId xmlns:a16="http://schemas.microsoft.com/office/drawing/2014/main" xmlns="" id="{E8D09DB2-F64A-4E43-AE5A-CAED26615FA9}"/>
              </a:ext>
            </a:extLst>
          </p:cNvPr>
          <p:cNvSpPr txBox="1">
            <a:spLocks/>
          </p:cNvSpPr>
          <p:nvPr/>
        </p:nvSpPr>
        <p:spPr>
          <a:xfrm>
            <a:off x="6662640" y="1364083"/>
            <a:ext cx="4025705" cy="3715819"/>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dirty="0" smtClean="0"/>
              <a:t>Mă îndoiesc că Stripe ar fi funcționat fără YC. Este atât de simplu. Achiziționarea de clienți timpurii, concedierea personalului neproductiv, încheierea de tranzacții cu băncile, strângerea de bani - partenerii YC au fost strâns implicați și extrem de utili.”</a:t>
            </a:r>
          </a:p>
          <a:p>
            <a:r>
              <a:rPr lang="en-IE" b="1" dirty="0" smtClean="0"/>
              <a:t>Patrick </a:t>
            </a:r>
            <a:r>
              <a:rPr lang="en-IE" b="1" dirty="0"/>
              <a:t>Collison</a:t>
            </a:r>
            <a:r>
              <a:rPr lang="en-IE" dirty="0"/>
              <a:t>, </a:t>
            </a:r>
            <a:r>
              <a:rPr lang="en-IE" dirty="0" smtClean="0"/>
              <a:t>Fond</a:t>
            </a:r>
            <a:r>
              <a:rPr lang="ro-RO" dirty="0" smtClean="0"/>
              <a:t>ato</a:t>
            </a:r>
            <a:r>
              <a:rPr lang="en-IE" dirty="0" smtClean="0"/>
              <a:t>r</a:t>
            </a:r>
            <a:r>
              <a:rPr lang="en-IE" dirty="0"/>
              <a:t>, Stripe (YC S09)</a:t>
            </a:r>
          </a:p>
        </p:txBody>
      </p:sp>
    </p:spTree>
    <p:extLst>
      <p:ext uri="{BB962C8B-B14F-4D97-AF65-F5344CB8AC3E}">
        <p14:creationId xmlns:p14="http://schemas.microsoft.com/office/powerpoint/2010/main" val="14592259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EF241F38-DC6E-4744-8DB2-076630F29C89}"/>
              </a:ext>
            </a:extLst>
          </p:cNvPr>
          <p:cNvSpPr>
            <a:spLocks noGrp="1"/>
          </p:cNvSpPr>
          <p:nvPr>
            <p:ph type="body" sz="quarter" idx="14"/>
          </p:nvPr>
        </p:nvSpPr>
        <p:spPr>
          <a:xfrm>
            <a:off x="7739302" y="1362299"/>
            <a:ext cx="3981452" cy="697353"/>
          </a:xfrm>
        </p:spPr>
        <p:txBody>
          <a:bodyPr>
            <a:noAutofit/>
          </a:bodyPr>
          <a:lstStyle/>
          <a:p>
            <a:r>
              <a:rPr lang="en-IE" b="1" i="0" dirty="0">
                <a:solidFill>
                  <a:srgbClr val="A6377D"/>
                </a:solidFill>
                <a:effectLst/>
              </a:rPr>
              <a:t>Patrick Collison, </a:t>
            </a:r>
            <a:r>
              <a:rPr lang="en-IE" sz="2800" i="1" dirty="0" smtClean="0">
                <a:solidFill>
                  <a:srgbClr val="A6377D"/>
                </a:solidFill>
                <a:effectLst/>
              </a:rPr>
              <a:t>F</a:t>
            </a:r>
            <a:r>
              <a:rPr lang="ro-RO" sz="2800" i="1" dirty="0" smtClean="0">
                <a:solidFill>
                  <a:srgbClr val="A6377D"/>
                </a:solidFill>
                <a:effectLst/>
              </a:rPr>
              <a:t>ondator</a:t>
            </a:r>
            <a:r>
              <a:rPr lang="en-IE" sz="2800" i="1" dirty="0" smtClean="0">
                <a:solidFill>
                  <a:srgbClr val="A6377D"/>
                </a:solidFill>
                <a:effectLst/>
              </a:rPr>
              <a:t> </a:t>
            </a:r>
            <a:r>
              <a:rPr lang="en-IE" sz="2800" i="1" dirty="0">
                <a:solidFill>
                  <a:srgbClr val="A6377D"/>
                </a:solidFill>
                <a:effectLst/>
              </a:rPr>
              <a:t>&amp; </a:t>
            </a:r>
            <a:r>
              <a:rPr lang="en-IE" sz="2800" i="1" dirty="0" smtClean="0">
                <a:solidFill>
                  <a:srgbClr val="A6377D"/>
                </a:solidFill>
                <a:effectLst/>
              </a:rPr>
              <a:t>CEO </a:t>
            </a:r>
            <a:r>
              <a:rPr lang="en-IE" sz="2800" i="1" dirty="0">
                <a:solidFill>
                  <a:srgbClr val="A6377D"/>
                </a:solidFill>
                <a:effectLst/>
              </a:rPr>
              <a:t>Stripe</a:t>
            </a:r>
            <a:endParaRPr lang="en-IE" sz="2800" i="1" dirty="0">
              <a:solidFill>
                <a:srgbClr val="A6377D"/>
              </a:solidFill>
            </a:endParaRPr>
          </a:p>
        </p:txBody>
      </p:sp>
      <p:sp>
        <p:nvSpPr>
          <p:cNvPr id="8" name="Text Placeholder 7">
            <a:extLst>
              <a:ext uri="{FF2B5EF4-FFF2-40B4-BE49-F238E27FC236}">
                <a16:creationId xmlns:a16="http://schemas.microsoft.com/office/drawing/2014/main" xmlns="" id="{0C9F74D0-612A-4992-B698-42AD1E58799B}"/>
              </a:ext>
            </a:extLst>
          </p:cNvPr>
          <p:cNvSpPr>
            <a:spLocks noGrp="1"/>
          </p:cNvSpPr>
          <p:nvPr>
            <p:ph type="body" sz="quarter" idx="15"/>
          </p:nvPr>
        </p:nvSpPr>
        <p:spPr>
          <a:xfrm>
            <a:off x="7507706" y="2522501"/>
            <a:ext cx="4213048" cy="2592420"/>
          </a:xfrm>
        </p:spPr>
        <p:txBody>
          <a:bodyPr/>
          <a:lstStyle/>
          <a:p>
            <a:r>
              <a:rPr lang="ro-RO" b="0" i="1" dirty="0" smtClean="0">
                <a:solidFill>
                  <a:srgbClr val="333333"/>
                </a:solidFill>
                <a:effectLst/>
                <a:latin typeface="proxima-nova-1"/>
              </a:rPr>
              <a:t>Interviu video complet și mai multe informații veți regăsi în</a:t>
            </a:r>
            <a:r>
              <a:rPr lang="en-IE" b="0" i="1" dirty="0" smtClean="0">
                <a:solidFill>
                  <a:srgbClr val="333333"/>
                </a:solidFill>
                <a:effectLst/>
                <a:latin typeface="proxima-nova-1"/>
              </a:rPr>
              <a:t> </a:t>
            </a:r>
            <a:r>
              <a:rPr lang="ro-RO" b="0" i="1" dirty="0" smtClean="0">
                <a:solidFill>
                  <a:srgbClr val="FF2945"/>
                </a:solidFill>
                <a:effectLst/>
                <a:latin typeface="proxima-nova-1"/>
                <a:hlinkClick r:id="rId2"/>
              </a:rPr>
              <a:t>sesiunile live cu</a:t>
            </a:r>
            <a:r>
              <a:rPr lang="en-IE" b="0" i="1" dirty="0" smtClean="0">
                <a:solidFill>
                  <a:srgbClr val="FF2945"/>
                </a:solidFill>
                <a:effectLst/>
                <a:latin typeface="proxima-nova-1"/>
                <a:hlinkClick r:id="rId2"/>
              </a:rPr>
              <a:t> </a:t>
            </a:r>
            <a:r>
              <a:rPr lang="en-IE" b="0" i="1" dirty="0">
                <a:solidFill>
                  <a:srgbClr val="FF2945"/>
                </a:solidFill>
                <a:effectLst/>
                <a:latin typeface="proxima-nova-1"/>
                <a:hlinkClick r:id="rId2"/>
              </a:rPr>
              <a:t>Patrick Collison </a:t>
            </a:r>
            <a:r>
              <a:rPr lang="ro-RO" i="1" dirty="0" smtClean="0">
                <a:solidFill>
                  <a:srgbClr val="FF2945"/>
                </a:solidFill>
                <a:latin typeface="proxima-nova-1"/>
                <a:hlinkClick r:id="rId2"/>
              </a:rPr>
              <a:t>de la</a:t>
            </a:r>
            <a:r>
              <a:rPr lang="en-IE" b="0" i="1" dirty="0" smtClean="0">
                <a:solidFill>
                  <a:srgbClr val="FF2945"/>
                </a:solidFill>
                <a:effectLst/>
                <a:latin typeface="proxima-nova-1"/>
                <a:hlinkClick r:id="rId2"/>
              </a:rPr>
              <a:t> Stripe</a:t>
            </a:r>
            <a:r>
              <a:rPr lang="en-IE" b="0" i="1" dirty="0" smtClean="0">
                <a:solidFill>
                  <a:srgbClr val="333333"/>
                </a:solidFill>
                <a:effectLst/>
                <a:latin typeface="proxima-nova-1"/>
              </a:rPr>
              <a:t>.</a:t>
            </a:r>
            <a:endParaRPr lang="en-IE" b="0" i="1" dirty="0">
              <a:solidFill>
                <a:srgbClr val="333333"/>
              </a:solidFill>
              <a:effectLst/>
              <a:latin typeface="proxima-nova-1"/>
            </a:endParaRPr>
          </a:p>
          <a:p>
            <a:r>
              <a:rPr lang="ro-RO" b="0" i="0" dirty="0" smtClean="0">
                <a:solidFill>
                  <a:srgbClr val="333333"/>
                </a:solidFill>
                <a:effectLst/>
                <a:latin typeface="proxima-nova-1"/>
              </a:rPr>
              <a:t>Vedeți</a:t>
            </a:r>
            <a:r>
              <a:rPr lang="en-IE" b="0" i="0" dirty="0">
                <a:solidFill>
                  <a:srgbClr val="333333"/>
                </a:solidFill>
                <a:effectLst/>
                <a:latin typeface="proxima-nova-1"/>
              </a:rPr>
              <a:t> </a:t>
            </a:r>
            <a:r>
              <a:rPr lang="ro-RO" b="0" i="0" dirty="0" smtClean="0">
                <a:solidFill>
                  <a:srgbClr val="333333"/>
                </a:solidFill>
                <a:effectLst/>
                <a:latin typeface="proxima-nova-1"/>
                <a:hlinkClick r:id="rId2"/>
              </a:rPr>
              <a:t>discuția</a:t>
            </a:r>
            <a:r>
              <a:rPr lang="en-IE" b="0" i="0" dirty="0" smtClean="0">
                <a:solidFill>
                  <a:srgbClr val="333333"/>
                </a:solidFill>
                <a:effectLst/>
                <a:latin typeface="proxima-nova-1"/>
                <a:hlinkClick r:id="rId2"/>
              </a:rPr>
              <a:t> </a:t>
            </a:r>
            <a:r>
              <a:rPr lang="ro-RO" b="0" i="0" dirty="0" smtClean="0">
                <a:solidFill>
                  <a:srgbClr val="333333"/>
                </a:solidFill>
                <a:effectLst/>
                <a:latin typeface="proxima-nova-1"/>
              </a:rPr>
              <a:t>pe care a avut-o cu</a:t>
            </a:r>
            <a:r>
              <a:rPr lang="en-IE" b="0" i="0" dirty="0" smtClean="0">
                <a:solidFill>
                  <a:srgbClr val="333333"/>
                </a:solidFill>
                <a:effectLst/>
                <a:latin typeface="proxima-nova-1"/>
              </a:rPr>
              <a:t> </a:t>
            </a:r>
            <a:r>
              <a:rPr lang="en-IE" b="0" i="0" dirty="0">
                <a:solidFill>
                  <a:srgbClr val="333333"/>
                </a:solidFill>
                <a:effectLst/>
                <a:latin typeface="proxima-nova-1"/>
              </a:rPr>
              <a:t>Colleen Taylor </a:t>
            </a:r>
            <a:r>
              <a:rPr lang="ro-RO" b="0" i="0" dirty="0" smtClean="0">
                <a:solidFill>
                  <a:srgbClr val="333333"/>
                </a:solidFill>
                <a:effectLst/>
                <a:latin typeface="proxima-nova-1"/>
              </a:rPr>
              <a:t>la</a:t>
            </a:r>
            <a:r>
              <a:rPr lang="en-IE" b="0" i="0" dirty="0" smtClean="0">
                <a:solidFill>
                  <a:srgbClr val="333333"/>
                </a:solidFill>
                <a:effectLst/>
                <a:latin typeface="proxima-nova-1"/>
              </a:rPr>
              <a:t> </a:t>
            </a:r>
            <a:r>
              <a:rPr lang="en-IE" b="0" i="0" dirty="0">
                <a:solidFill>
                  <a:srgbClr val="333333"/>
                </a:solidFill>
                <a:effectLst/>
                <a:latin typeface="proxima-nova-1"/>
              </a:rPr>
              <a:t>TechCrunch </a:t>
            </a:r>
            <a:r>
              <a:rPr lang="ro-RO" b="0" i="0" dirty="0" smtClean="0">
                <a:solidFill>
                  <a:srgbClr val="333333"/>
                </a:solidFill>
                <a:effectLst/>
                <a:latin typeface="proxima-nova-1"/>
              </a:rPr>
              <a:t>la</a:t>
            </a:r>
            <a:r>
              <a:rPr lang="ro-RO" dirty="0">
                <a:solidFill>
                  <a:srgbClr val="FF2945"/>
                </a:solidFill>
                <a:latin typeface="proxima-nova-1"/>
              </a:rPr>
              <a:t> </a:t>
            </a:r>
            <a:r>
              <a:rPr lang="ro-RO" b="0" i="0" dirty="0" smtClean="0">
                <a:solidFill>
                  <a:srgbClr val="FF2945"/>
                </a:solidFill>
                <a:effectLst/>
                <a:latin typeface="proxima-nova-1"/>
                <a:hlinkClick r:id="rId3"/>
              </a:rPr>
              <a:t>Conferința Globală Startup</a:t>
            </a:r>
            <a:r>
              <a:rPr lang="en-IE" b="0" i="0" dirty="0" smtClean="0">
                <a:solidFill>
                  <a:srgbClr val="FF2945"/>
                </a:solidFill>
                <a:effectLst/>
                <a:latin typeface="proxima-nova-1"/>
                <a:hlinkClick r:id="rId3"/>
              </a:rPr>
              <a:t> Grind</a:t>
            </a:r>
            <a:r>
              <a:rPr lang="ro-RO" b="0" i="0" dirty="0" smtClean="0">
                <a:solidFill>
                  <a:srgbClr val="FF2945"/>
                </a:solidFill>
                <a:effectLst/>
                <a:latin typeface="proxima-nova-1"/>
              </a:rPr>
              <a:t> </a:t>
            </a:r>
            <a:r>
              <a:rPr lang="ro-RO" dirty="0">
                <a:solidFill>
                  <a:srgbClr val="333333"/>
                </a:solidFill>
                <a:latin typeface="proxima-nova-1"/>
              </a:rPr>
              <a:t>din 2015</a:t>
            </a:r>
            <a:endParaRPr lang="en-IE" dirty="0">
              <a:solidFill>
                <a:srgbClr val="333333"/>
              </a:solidFill>
              <a:latin typeface="proxima-nova-1"/>
            </a:endParaRPr>
          </a:p>
        </p:txBody>
      </p:sp>
      <p:pic>
        <p:nvPicPr>
          <p:cNvPr id="11" name="Picture 10">
            <a:hlinkClick r:id="rId4"/>
            <a:extLst>
              <a:ext uri="{FF2B5EF4-FFF2-40B4-BE49-F238E27FC236}">
                <a16:creationId xmlns:a16="http://schemas.microsoft.com/office/drawing/2014/main" xmlns="" id="{449A37AB-AEED-48ED-9A54-371614B127EA}"/>
              </a:ext>
            </a:extLst>
          </p:cNvPr>
          <p:cNvPicPr>
            <a:picLocks noChangeAspect="1"/>
          </p:cNvPicPr>
          <p:nvPr/>
        </p:nvPicPr>
        <p:blipFill>
          <a:blip r:embed="rId5"/>
          <a:stretch>
            <a:fillRect/>
          </a:stretch>
        </p:blipFill>
        <p:spPr>
          <a:xfrm>
            <a:off x="1270861" y="2181885"/>
            <a:ext cx="5355044" cy="3126112"/>
          </a:xfrm>
          <a:prstGeom prst="rect">
            <a:avLst/>
          </a:prstGeom>
        </p:spPr>
      </p:pic>
      <p:sp>
        <p:nvSpPr>
          <p:cNvPr id="12" name="Text Placeholder 6">
            <a:extLst>
              <a:ext uri="{FF2B5EF4-FFF2-40B4-BE49-F238E27FC236}">
                <a16:creationId xmlns:a16="http://schemas.microsoft.com/office/drawing/2014/main" xmlns="" id="{AA4D331B-650D-4855-8529-F3F071CAEDA2}"/>
              </a:ext>
            </a:extLst>
          </p:cNvPr>
          <p:cNvSpPr txBox="1">
            <a:spLocks/>
          </p:cNvSpPr>
          <p:nvPr/>
        </p:nvSpPr>
        <p:spPr>
          <a:xfrm>
            <a:off x="411535" y="248278"/>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a:t>
            </a:r>
            <a:r>
              <a:rPr lang="en-IE" sz="3600" dirty="0">
                <a:solidFill>
                  <a:srgbClr val="A6377D"/>
                </a:solidFill>
                <a:latin typeface="Cooper Black" panose="0208090404030B020404" pitchFamily="18" charset="0"/>
              </a:rPr>
              <a:t>YDSI – Stripe, </a:t>
            </a:r>
            <a:r>
              <a:rPr lang="en-IE" sz="3600" dirty="0" err="1" smtClean="0">
                <a:solidFill>
                  <a:srgbClr val="A6377D"/>
                </a:solidFill>
                <a:latin typeface="Cooper Black" panose="0208090404030B020404" pitchFamily="18" charset="0"/>
              </a:rPr>
              <a:t>Irland</a:t>
            </a:r>
            <a:r>
              <a:rPr lang="ro-RO" sz="3600" dirty="0" smtClean="0">
                <a:solidFill>
                  <a:srgbClr val="A6377D"/>
                </a:solidFill>
                <a:latin typeface="Cooper Black" panose="0208090404030B020404" pitchFamily="18" charset="0"/>
              </a:rPr>
              <a:t>a</a:t>
            </a:r>
            <a:endParaRPr lang="en-IE" sz="3600" dirty="0">
              <a:solidFill>
                <a:srgbClr val="A6377D"/>
              </a:solidFill>
              <a:latin typeface="Cooper Black" panose="0208090404030B020404" pitchFamily="18" charset="0"/>
            </a:endParaRPr>
          </a:p>
          <a:p>
            <a:pPr marL="0" indent="0">
              <a:spcBef>
                <a:spcPts val="0"/>
              </a:spcBef>
              <a:buNone/>
            </a:pPr>
            <a:r>
              <a:rPr lang="en-IE" b="1" i="1" dirty="0">
                <a:solidFill>
                  <a:srgbClr val="A6377D"/>
                </a:solidFill>
              </a:rPr>
              <a:t>Patrick </a:t>
            </a:r>
            <a:r>
              <a:rPr lang="ro-RO" b="1" i="1" dirty="0" smtClean="0">
                <a:solidFill>
                  <a:srgbClr val="A6377D"/>
                </a:solidFill>
              </a:rPr>
              <a:t>și</a:t>
            </a:r>
            <a:r>
              <a:rPr lang="en-IE" b="1" i="1" dirty="0" smtClean="0">
                <a:solidFill>
                  <a:srgbClr val="A6377D"/>
                </a:solidFill>
              </a:rPr>
              <a:t> </a:t>
            </a:r>
            <a:r>
              <a:rPr lang="en-IE" b="1" i="1" dirty="0">
                <a:solidFill>
                  <a:srgbClr val="A6377D"/>
                </a:solidFill>
              </a:rPr>
              <a:t>John Collison</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18428511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6FCA11A1-BD48-44D0-97E7-8FDD08737FAE}"/>
              </a:ext>
            </a:extLst>
          </p:cNvPr>
          <p:cNvSpPr>
            <a:spLocks noGrp="1"/>
          </p:cNvSpPr>
          <p:nvPr>
            <p:ph type="body" sz="quarter" idx="14"/>
          </p:nvPr>
        </p:nvSpPr>
        <p:spPr>
          <a:xfrm>
            <a:off x="6405541" y="190230"/>
            <a:ext cx="4866430" cy="697353"/>
          </a:xfrm>
        </p:spPr>
        <p:txBody>
          <a:bodyPr/>
          <a:lstStyle/>
          <a:p>
            <a:r>
              <a:rPr lang="ro-RO" b="1" dirty="0" smtClean="0"/>
              <a:t>Ce sunt </a:t>
            </a:r>
            <a:r>
              <a:rPr lang="en-IE" b="1" dirty="0" smtClean="0"/>
              <a:t>Living </a:t>
            </a:r>
            <a:r>
              <a:rPr lang="en-IE" b="1" dirty="0"/>
              <a:t>Labs?</a:t>
            </a:r>
          </a:p>
        </p:txBody>
      </p:sp>
      <p:sp>
        <p:nvSpPr>
          <p:cNvPr id="10" name="Text Placeholder 9">
            <a:extLst>
              <a:ext uri="{FF2B5EF4-FFF2-40B4-BE49-F238E27FC236}">
                <a16:creationId xmlns:a16="http://schemas.microsoft.com/office/drawing/2014/main" xmlns="" id="{A010142B-3899-4AF6-AB08-4BB076B06F7A}"/>
              </a:ext>
            </a:extLst>
          </p:cNvPr>
          <p:cNvSpPr>
            <a:spLocks noGrp="1"/>
          </p:cNvSpPr>
          <p:nvPr>
            <p:ph type="body" sz="quarter" idx="15"/>
          </p:nvPr>
        </p:nvSpPr>
        <p:spPr>
          <a:xfrm>
            <a:off x="5942053" y="887583"/>
            <a:ext cx="5982749" cy="5577385"/>
          </a:xfrm>
          <a:solidFill>
            <a:srgbClr val="FDA81F"/>
          </a:solidFill>
        </p:spPr>
        <p:txBody>
          <a:bodyPr/>
          <a:lstStyle/>
          <a:p>
            <a:r>
              <a:rPr lang="ro-RO" dirty="0" smtClean="0">
                <a:solidFill>
                  <a:srgbClr val="000000"/>
                </a:solidFill>
              </a:rPr>
              <a:t>Un</a:t>
            </a:r>
            <a:r>
              <a:rPr lang="en-IE" dirty="0" smtClean="0">
                <a:solidFill>
                  <a:srgbClr val="000000"/>
                </a:solidFill>
              </a:rPr>
              <a:t> </a:t>
            </a:r>
            <a:r>
              <a:rPr lang="en-IE" dirty="0">
                <a:solidFill>
                  <a:srgbClr val="000000"/>
                </a:solidFill>
                <a:hlinkClick r:id="rId2"/>
              </a:rPr>
              <a:t>living lab</a:t>
            </a:r>
            <a:r>
              <a:rPr lang="en-IE" dirty="0">
                <a:solidFill>
                  <a:srgbClr val="000000"/>
                </a:solidFill>
              </a:rPr>
              <a:t>, </a:t>
            </a:r>
            <a:r>
              <a:rPr lang="ro-RO" dirty="0" smtClean="0">
                <a:solidFill>
                  <a:srgbClr val="000000"/>
                </a:solidFill>
              </a:rPr>
              <a:t>este o idee de cercetare, în care ceea ce se studiază se bazează pe utilizator, abordare logică, medii de inovare deschisă, de multe ori cercetând pe baza unei locații geografice, examinând diferite procese de cercetare și inovare care au loc în același timp în cadrul unui parteneriat public-privat.</a:t>
            </a:r>
            <a:r>
              <a:rPr lang="en-IE" dirty="0">
                <a:solidFill>
                  <a:srgbClr val="000000"/>
                </a:solidFill>
              </a:rPr>
              <a:t> </a:t>
            </a:r>
          </a:p>
          <a:p>
            <a:r>
              <a:rPr lang="en-IE" dirty="0" smtClean="0">
                <a:solidFill>
                  <a:srgbClr val="000000"/>
                </a:solidFill>
              </a:rPr>
              <a:t>LL</a:t>
            </a:r>
            <a:r>
              <a:rPr lang="ro-RO" dirty="0" smtClean="0">
                <a:solidFill>
                  <a:srgbClr val="000000"/>
                </a:solidFill>
              </a:rPr>
              <a:t> folosesc un sistem de colaborare care încurajează cursanții și cercetătorii să proiecteze, să dezvolte și să pună în aplicare într-un mediu deschis, inovator, din viața reală. </a:t>
            </a:r>
          </a:p>
          <a:p>
            <a:r>
              <a:rPr lang="ro-RO" dirty="0" smtClean="0">
                <a:solidFill>
                  <a:srgbClr val="000000"/>
                </a:solidFill>
              </a:rPr>
              <a:t>LL-urile lucrează cu oameni, organizații de cercetare, companii, orașe și regiuni pentru co-creare de valoare comună pentru a ajuta inovarea și afacerile. </a:t>
            </a:r>
            <a:endParaRPr lang="ro-RO" dirty="0"/>
          </a:p>
        </p:txBody>
      </p:sp>
      <p:sp>
        <p:nvSpPr>
          <p:cNvPr id="11" name="Text Placeholder 10">
            <a:extLst>
              <a:ext uri="{FF2B5EF4-FFF2-40B4-BE49-F238E27FC236}">
                <a16:creationId xmlns:a16="http://schemas.microsoft.com/office/drawing/2014/main" xmlns="" id="{F3895CC7-9FBB-4840-8C11-45282B1A516E}"/>
              </a:ext>
            </a:extLst>
          </p:cNvPr>
          <p:cNvSpPr>
            <a:spLocks noGrp="1"/>
          </p:cNvSpPr>
          <p:nvPr>
            <p:ph type="body" sz="quarter" idx="16"/>
          </p:nvPr>
        </p:nvSpPr>
        <p:spPr>
          <a:xfrm>
            <a:off x="4691607" y="4166732"/>
            <a:ext cx="785328" cy="1056986"/>
          </a:xfrm>
        </p:spPr>
        <p:txBody>
          <a:bodyPr>
            <a:normAutofit fontScale="85000" lnSpcReduction="20000"/>
          </a:bodyPr>
          <a:lstStyle/>
          <a:p>
            <a:endParaRPr lang="en-IE" dirty="0"/>
          </a:p>
        </p:txBody>
      </p:sp>
      <p:sp>
        <p:nvSpPr>
          <p:cNvPr id="8" name="Text Placeholder 7">
            <a:extLst>
              <a:ext uri="{FF2B5EF4-FFF2-40B4-BE49-F238E27FC236}">
                <a16:creationId xmlns:a16="http://schemas.microsoft.com/office/drawing/2014/main" xmlns="" id="{918C0193-3F4B-4428-991D-33B3C5C31246}"/>
              </a:ext>
            </a:extLst>
          </p:cNvPr>
          <p:cNvSpPr>
            <a:spLocks noGrp="1"/>
          </p:cNvSpPr>
          <p:nvPr>
            <p:ph type="body" sz="quarter" idx="13"/>
          </p:nvPr>
        </p:nvSpPr>
        <p:spPr>
          <a:xfrm>
            <a:off x="1235114" y="711119"/>
            <a:ext cx="4369392" cy="4493975"/>
          </a:xfrm>
        </p:spPr>
        <p:txBody>
          <a:bodyPr>
            <a:normAutofit/>
          </a:bodyPr>
          <a:lstStyle/>
          <a:p>
            <a:r>
              <a:rPr lang="ro-RO" sz="2400" dirty="0" smtClean="0">
                <a:solidFill>
                  <a:srgbClr val="000000"/>
                </a:solidFill>
              </a:rPr>
              <a:t>Living Labs (LLs) sunt definite ca ecosisteme de inovare deschisă, centrate pe utilizator, bazate pe abordarea sistematică de co-creare a utilizatorilor, care integrează procesele de cercetare și inovare în comunitățile și setările din viața reală.</a:t>
            </a:r>
            <a:endParaRPr lang="ro-RO" sz="2400" dirty="0"/>
          </a:p>
        </p:txBody>
      </p:sp>
      <p:sp>
        <p:nvSpPr>
          <p:cNvPr id="12" name="Text Placeholder 11">
            <a:extLst>
              <a:ext uri="{FF2B5EF4-FFF2-40B4-BE49-F238E27FC236}">
                <a16:creationId xmlns:a16="http://schemas.microsoft.com/office/drawing/2014/main" xmlns="" id="{67CDEF2E-86F8-42FD-80A7-668E415371E7}"/>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4132839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B01AC0C0-7288-4D97-AC9B-4CD52D5C805F}"/>
              </a:ext>
            </a:extLst>
          </p:cNvPr>
          <p:cNvSpPr>
            <a:spLocks noGrp="1"/>
          </p:cNvSpPr>
          <p:nvPr>
            <p:ph type="body" sz="quarter" idx="14"/>
          </p:nvPr>
        </p:nvSpPr>
        <p:spPr>
          <a:xfrm>
            <a:off x="3785757" y="402414"/>
            <a:ext cx="8047122" cy="5206518"/>
          </a:xfrm>
        </p:spPr>
        <p:txBody>
          <a:bodyPr/>
          <a:lstStyle/>
          <a:p>
            <a:pPr algn="just"/>
            <a:r>
              <a:rPr lang="ro-RO" b="1" i="0" dirty="0" smtClean="0">
                <a:solidFill>
                  <a:schemeClr val="tx1">
                    <a:lumMod val="85000"/>
                    <a:lumOff val="15000"/>
                  </a:schemeClr>
                </a:solidFill>
                <a:effectLst/>
                <a:hlinkClick r:id="rId2">
                  <a:extLst>
                    <a:ext uri="{A12FA001-AC4F-418D-AE19-62706E023703}">
                      <ahyp:hlinkClr xmlns:ahyp="http://schemas.microsoft.com/office/drawing/2018/hyperlinkcolor" xmlns="" val="tx"/>
                    </a:ext>
                  </a:extLst>
                </a:hlinkClick>
              </a:rPr>
              <a:t>Rețeaua Europeană de</a:t>
            </a:r>
            <a:r>
              <a:rPr lang="en-IE" b="1" i="0" dirty="0">
                <a:solidFill>
                  <a:schemeClr val="tx1">
                    <a:lumMod val="85000"/>
                    <a:lumOff val="15000"/>
                  </a:schemeClr>
                </a:solidFill>
                <a:effectLst/>
                <a:hlinkClick r:id="rId2">
                  <a:extLst>
                    <a:ext uri="{A12FA001-AC4F-418D-AE19-62706E023703}">
                      <ahyp:hlinkClr xmlns:ahyp="http://schemas.microsoft.com/office/drawing/2018/hyperlinkcolor" xmlns="" val="tx"/>
                    </a:ext>
                  </a:extLst>
                </a:hlinkClick>
              </a:rPr>
              <a:t> Living Labs </a:t>
            </a:r>
            <a:r>
              <a:rPr lang="en-IE" b="1" i="0" dirty="0">
                <a:solidFill>
                  <a:srgbClr val="000000"/>
                </a:solidFill>
                <a:effectLst/>
              </a:rPr>
              <a:t>(</a:t>
            </a:r>
            <a:r>
              <a:rPr lang="en-IE" b="1" i="0" dirty="0" err="1">
                <a:solidFill>
                  <a:srgbClr val="000000"/>
                </a:solidFill>
                <a:effectLst/>
              </a:rPr>
              <a:t>ENoLL</a:t>
            </a:r>
            <a:r>
              <a:rPr lang="en-IE" b="1" i="0" dirty="0">
                <a:solidFill>
                  <a:srgbClr val="000000"/>
                </a:solidFill>
                <a:effectLst/>
              </a:rPr>
              <a:t>) </a:t>
            </a:r>
            <a:r>
              <a:rPr lang="ro-RO" dirty="0">
                <a:solidFill>
                  <a:schemeClr val="tx1">
                    <a:lumMod val="85000"/>
                    <a:lumOff val="15000"/>
                  </a:schemeClr>
                </a:solidFill>
              </a:rPr>
              <a:t>a fost </a:t>
            </a:r>
            <a:r>
              <a:rPr lang="ro-RO" dirty="0" smtClean="0">
                <a:solidFill>
                  <a:schemeClr val="tx1">
                    <a:lumMod val="85000"/>
                    <a:lumOff val="15000"/>
                  </a:schemeClr>
                </a:solidFill>
              </a:rPr>
              <a:t>creată </a:t>
            </a:r>
            <a:r>
              <a:rPr lang="ro-RO" dirty="0">
                <a:solidFill>
                  <a:schemeClr val="tx1">
                    <a:lumMod val="85000"/>
                    <a:lumOff val="15000"/>
                  </a:schemeClr>
                </a:solidFill>
              </a:rPr>
              <a:t>în Unitatea „Medii de lucru colaborative</a:t>
            </a:r>
            <a:r>
              <a:rPr lang="ro-RO" dirty="0" smtClean="0">
                <a:solidFill>
                  <a:schemeClr val="tx1">
                    <a:lumMod val="85000"/>
                    <a:lumOff val="15000"/>
                  </a:schemeClr>
                </a:solidFill>
              </a:rPr>
              <a:t>”. </a:t>
            </a:r>
            <a:r>
              <a:rPr lang="ro-RO" dirty="0">
                <a:solidFill>
                  <a:schemeClr val="tx1">
                    <a:lumMod val="85000"/>
                    <a:lumOff val="15000"/>
                  </a:schemeClr>
                </a:solidFill>
              </a:rPr>
              <a:t>Conceptul original a fost actualizat pentru a deschide medii de inovare care atrag investiții, atât intelectuale, cât și financiare.</a:t>
            </a:r>
          </a:p>
          <a:p>
            <a:pPr algn="just"/>
            <a:r>
              <a:rPr lang="ro-RO" dirty="0">
                <a:solidFill>
                  <a:schemeClr val="tx1">
                    <a:lumMod val="85000"/>
                    <a:lumOff val="15000"/>
                  </a:schemeClr>
                </a:solidFill>
              </a:rPr>
              <a:t>ENoLL oferă facilități de </a:t>
            </a:r>
            <a:r>
              <a:rPr lang="ro-RO" b="1" dirty="0">
                <a:solidFill>
                  <a:schemeClr val="tx1">
                    <a:lumMod val="85000"/>
                    <a:lumOff val="15000"/>
                  </a:schemeClr>
                </a:solidFill>
              </a:rPr>
              <a:t>co-creare</a:t>
            </a:r>
            <a:r>
              <a:rPr lang="ro-RO" dirty="0">
                <a:solidFill>
                  <a:schemeClr val="tx1">
                    <a:lumMod val="85000"/>
                    <a:lumOff val="15000"/>
                  </a:schemeClr>
                </a:solidFill>
              </a:rPr>
              <a:t>, </a:t>
            </a:r>
            <a:r>
              <a:rPr lang="ro-RO" b="1" dirty="0">
                <a:solidFill>
                  <a:schemeClr val="tx1">
                    <a:lumMod val="85000"/>
                    <a:lumOff val="15000"/>
                  </a:schemeClr>
                </a:solidFill>
              </a:rPr>
              <a:t>implicare a utilizatorilor</a:t>
            </a:r>
            <a:r>
              <a:rPr lang="ro-RO" dirty="0">
                <a:solidFill>
                  <a:schemeClr val="tx1">
                    <a:lumMod val="85000"/>
                    <a:lumOff val="15000"/>
                  </a:schemeClr>
                </a:solidFill>
              </a:rPr>
              <a:t>, </a:t>
            </a:r>
            <a:r>
              <a:rPr lang="ro-RO" b="1" dirty="0">
                <a:solidFill>
                  <a:schemeClr val="tx1">
                    <a:lumMod val="85000"/>
                    <a:lumOff val="15000"/>
                  </a:schemeClr>
                </a:solidFill>
              </a:rPr>
              <a:t>testare și experimentare</a:t>
            </a:r>
            <a:r>
              <a:rPr lang="ro-RO" dirty="0">
                <a:solidFill>
                  <a:schemeClr val="tx1">
                    <a:lumMod val="85000"/>
                    <a:lumOff val="15000"/>
                  </a:schemeClr>
                </a:solidFill>
              </a:rPr>
              <a:t> care vizează inovația în multe domenii diferite, cum ar fi </a:t>
            </a:r>
            <a:r>
              <a:rPr lang="ro-RO" b="1" dirty="0">
                <a:solidFill>
                  <a:schemeClr val="tx1">
                    <a:lumMod val="85000"/>
                    <a:lumOff val="15000"/>
                  </a:schemeClr>
                </a:solidFill>
              </a:rPr>
              <a:t>energia, mass-media, mobilitatea, asistența medicală, agroalimentarea</a:t>
            </a:r>
            <a:r>
              <a:rPr lang="ro-RO" dirty="0">
                <a:solidFill>
                  <a:schemeClr val="tx1">
                    <a:lumMod val="85000"/>
                    <a:lumOff val="15000"/>
                  </a:schemeClr>
                </a:solidFill>
              </a:rPr>
              <a:t> etc.</a:t>
            </a:r>
          </a:p>
          <a:p>
            <a:pPr algn="just"/>
            <a:r>
              <a:rPr lang="ro-RO" dirty="0">
                <a:solidFill>
                  <a:schemeClr val="tx1">
                    <a:lumMod val="85000"/>
                    <a:lumOff val="15000"/>
                  </a:schemeClr>
                </a:solidFill>
              </a:rPr>
              <a:t>ENoLL este bine plasat să acționeze ca o platformă pentru schimbul de bune practici, învățare și suport, precum și dezvoltarea proiectului internațional Living Lab.</a:t>
            </a:r>
          </a:p>
        </p:txBody>
      </p:sp>
      <p:sp>
        <p:nvSpPr>
          <p:cNvPr id="8" name="Text Placeholder 7">
            <a:extLst>
              <a:ext uri="{FF2B5EF4-FFF2-40B4-BE49-F238E27FC236}">
                <a16:creationId xmlns:a16="http://schemas.microsoft.com/office/drawing/2014/main" xmlns="" id="{BF72ABB9-0F23-4554-9B8E-60D67F6C3685}"/>
              </a:ext>
            </a:extLst>
          </p:cNvPr>
          <p:cNvSpPr>
            <a:spLocks noGrp="1"/>
          </p:cNvSpPr>
          <p:nvPr>
            <p:ph type="body" sz="quarter" idx="15"/>
          </p:nvPr>
        </p:nvSpPr>
        <p:spPr>
          <a:xfrm>
            <a:off x="484428" y="653500"/>
            <a:ext cx="2852539" cy="5674872"/>
          </a:xfrm>
        </p:spPr>
        <p:txBody>
          <a:bodyPr>
            <a:normAutofit fontScale="92500" lnSpcReduction="10000"/>
          </a:bodyPr>
          <a:lstStyle/>
          <a:p>
            <a:pPr algn="ctr"/>
            <a:r>
              <a:rPr lang="ro-RO" sz="3900" b="1" i="0" dirty="0" smtClean="0">
                <a:solidFill>
                  <a:srgbClr val="000000"/>
                </a:solidFill>
                <a:effectLst/>
              </a:rPr>
              <a:t>Rețeaua Europeană de </a:t>
            </a:r>
            <a:r>
              <a:rPr lang="en-IE" sz="3900" b="1" i="0" dirty="0" smtClean="0">
                <a:solidFill>
                  <a:srgbClr val="000000"/>
                </a:solidFill>
                <a:effectLst/>
              </a:rPr>
              <a:t>Living </a:t>
            </a:r>
            <a:r>
              <a:rPr lang="en-IE" sz="3900" b="1" i="0" dirty="0">
                <a:solidFill>
                  <a:srgbClr val="000000"/>
                </a:solidFill>
                <a:effectLst/>
              </a:rPr>
              <a:t>Labs </a:t>
            </a:r>
            <a:r>
              <a:rPr lang="en-IE" sz="3900" b="1" i="0" dirty="0" smtClean="0">
                <a:solidFill>
                  <a:srgbClr val="000000"/>
                </a:solidFill>
                <a:effectLst/>
              </a:rPr>
              <a:t>(</a:t>
            </a:r>
            <a:r>
              <a:rPr lang="ro-RO" sz="3900" b="1" i="0" dirty="0" smtClean="0">
                <a:solidFill>
                  <a:srgbClr val="000000"/>
                </a:solidFill>
                <a:effectLst/>
              </a:rPr>
              <a:t>ENoLL</a:t>
            </a:r>
            <a:r>
              <a:rPr lang="en-IE" sz="3900" b="1" i="0" dirty="0" smtClean="0">
                <a:solidFill>
                  <a:srgbClr val="000000"/>
                </a:solidFill>
                <a:effectLst/>
              </a:rPr>
              <a:t>)</a:t>
            </a:r>
            <a:endParaRPr lang="en-IE" sz="3900" b="1" i="0" dirty="0">
              <a:solidFill>
                <a:srgbClr val="000000"/>
              </a:solidFill>
              <a:effectLst/>
            </a:endParaRPr>
          </a:p>
          <a:p>
            <a:endParaRPr lang="en-IE" b="1" i="0" dirty="0">
              <a:solidFill>
                <a:srgbClr val="000000"/>
              </a:solidFill>
              <a:effectLst/>
            </a:endParaRPr>
          </a:p>
          <a:p>
            <a:r>
              <a:rPr lang="en-IE" sz="2800" i="1" dirty="0">
                <a:solidFill>
                  <a:srgbClr val="000000"/>
                </a:solidFill>
              </a:rPr>
              <a:t>„</a:t>
            </a:r>
            <a:r>
              <a:rPr lang="en-IE" sz="2800" i="1" dirty="0" err="1">
                <a:solidFill>
                  <a:srgbClr val="000000"/>
                </a:solidFill>
              </a:rPr>
              <a:t>ENoLL</a:t>
            </a:r>
            <a:r>
              <a:rPr lang="en-IE" sz="2800" i="1" dirty="0">
                <a:solidFill>
                  <a:srgbClr val="000000"/>
                </a:solidFill>
              </a:rPr>
              <a:t> </a:t>
            </a:r>
            <a:r>
              <a:rPr lang="ro-RO" sz="2800" i="1" dirty="0" smtClean="0">
                <a:solidFill>
                  <a:srgbClr val="000000"/>
                </a:solidFill>
              </a:rPr>
              <a:t>numără astăzi peste 150 de membri activi ai Living Labs din întreaga lume </a:t>
            </a:r>
            <a:r>
              <a:rPr lang="en-IE" sz="2800" i="1" dirty="0" smtClean="0">
                <a:solidFill>
                  <a:srgbClr val="000000"/>
                </a:solidFill>
              </a:rPr>
              <a:t>(440</a:t>
            </a:r>
            <a:r>
              <a:rPr lang="ro-RO" sz="2800" i="1" dirty="0" smtClean="0">
                <a:solidFill>
                  <a:srgbClr val="000000"/>
                </a:solidFill>
              </a:rPr>
              <a:t>+</a:t>
            </a:r>
            <a:r>
              <a:rPr lang="en-IE" sz="2800" i="1" dirty="0" smtClean="0">
                <a:solidFill>
                  <a:srgbClr val="000000"/>
                </a:solidFill>
              </a:rPr>
              <a:t> </a:t>
            </a:r>
            <a:r>
              <a:rPr lang="ro-RO" sz="2800" i="1" dirty="0" smtClean="0">
                <a:solidFill>
                  <a:srgbClr val="000000"/>
                </a:solidFill>
              </a:rPr>
              <a:t>recunoscuți istoric</a:t>
            </a:r>
            <a:r>
              <a:rPr lang="en-IE" sz="2800" i="1" dirty="0" smtClean="0">
                <a:solidFill>
                  <a:srgbClr val="000000"/>
                </a:solidFill>
              </a:rPr>
              <a:t> </a:t>
            </a:r>
            <a:r>
              <a:rPr lang="ro-RO" sz="2800" i="1" dirty="0" smtClean="0">
                <a:solidFill>
                  <a:srgbClr val="000000"/>
                </a:solidFill>
              </a:rPr>
              <a:t>în</a:t>
            </a:r>
            <a:r>
              <a:rPr lang="en-IE" sz="2800" i="1" dirty="0" smtClean="0">
                <a:solidFill>
                  <a:srgbClr val="000000"/>
                </a:solidFill>
              </a:rPr>
              <a:t> </a:t>
            </a:r>
            <a:r>
              <a:rPr lang="ro-RO" sz="2800" i="1" dirty="0" smtClean="0">
                <a:solidFill>
                  <a:srgbClr val="000000"/>
                </a:solidFill>
              </a:rPr>
              <a:t>peste 14 ani) și este prezent pe cinci continente, pe lângă Europa</a:t>
            </a:r>
            <a:r>
              <a:rPr lang="en-IE" sz="2800" i="1" dirty="0" smtClean="0">
                <a:solidFill>
                  <a:srgbClr val="000000"/>
                </a:solidFill>
              </a:rPr>
              <a:t>”.</a:t>
            </a:r>
            <a:endParaRPr lang="en-IE" dirty="0"/>
          </a:p>
        </p:txBody>
      </p:sp>
      <p:pic>
        <p:nvPicPr>
          <p:cNvPr id="10" name="Picture 9">
            <a:extLst>
              <a:ext uri="{FF2B5EF4-FFF2-40B4-BE49-F238E27FC236}">
                <a16:creationId xmlns:a16="http://schemas.microsoft.com/office/drawing/2014/main" xmlns="" id="{38D00305-0A98-4EE0-B91C-3EA53C2EF47F}"/>
              </a:ext>
            </a:extLst>
          </p:cNvPr>
          <p:cNvPicPr>
            <a:picLocks noChangeAspect="1"/>
          </p:cNvPicPr>
          <p:nvPr/>
        </p:nvPicPr>
        <p:blipFill rotWithShape="1">
          <a:blip r:embed="rId3"/>
          <a:srcRect t="13181"/>
          <a:stretch/>
        </p:blipFill>
        <p:spPr>
          <a:xfrm>
            <a:off x="6723018" y="4333949"/>
            <a:ext cx="4984553" cy="2524051"/>
          </a:xfrm>
          <a:prstGeom prst="rect">
            <a:avLst/>
          </a:prstGeom>
        </p:spPr>
      </p:pic>
    </p:spTree>
    <p:extLst>
      <p:ext uri="{BB962C8B-B14F-4D97-AF65-F5344CB8AC3E}">
        <p14:creationId xmlns:p14="http://schemas.microsoft.com/office/powerpoint/2010/main" val="31796693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150808F4-7420-43D1-9C8D-BC3AC1E0240A}"/>
              </a:ext>
            </a:extLst>
          </p:cNvPr>
          <p:cNvSpPr>
            <a:spLocks noGrp="1"/>
          </p:cNvSpPr>
          <p:nvPr>
            <p:ph type="body" sz="quarter" idx="13"/>
          </p:nvPr>
        </p:nvSpPr>
        <p:spPr>
          <a:xfrm>
            <a:off x="6430978" y="248867"/>
            <a:ext cx="5696783" cy="697353"/>
          </a:xfrm>
        </p:spPr>
        <p:txBody>
          <a:bodyPr>
            <a:noAutofit/>
          </a:bodyPr>
          <a:lstStyle/>
          <a:p>
            <a:pPr algn="ctr"/>
            <a:r>
              <a:rPr lang="en-IE" b="1" dirty="0"/>
              <a:t>Makerspaces &amp; Fab Labs</a:t>
            </a:r>
          </a:p>
        </p:txBody>
      </p:sp>
      <p:sp>
        <p:nvSpPr>
          <p:cNvPr id="6" name="Text Placeholder 5">
            <a:extLst>
              <a:ext uri="{FF2B5EF4-FFF2-40B4-BE49-F238E27FC236}">
                <a16:creationId xmlns:a16="http://schemas.microsoft.com/office/drawing/2014/main" xmlns="" id="{0C2B3FEC-B00A-4FB7-BD59-7EE95BF238C6}"/>
              </a:ext>
            </a:extLst>
          </p:cNvPr>
          <p:cNvSpPr>
            <a:spLocks noGrp="1"/>
          </p:cNvSpPr>
          <p:nvPr>
            <p:ph type="body" sz="quarter" idx="14"/>
          </p:nvPr>
        </p:nvSpPr>
        <p:spPr>
          <a:xfrm>
            <a:off x="5983705" y="1226457"/>
            <a:ext cx="5876336" cy="2592420"/>
          </a:xfrm>
        </p:spPr>
        <p:txBody>
          <a:bodyPr/>
          <a:lstStyle/>
          <a:p>
            <a:pPr marL="228600">
              <a:spcBef>
                <a:spcPts val="600"/>
              </a:spcBef>
              <a:spcAft>
                <a:spcPts val="600"/>
              </a:spcAft>
            </a:pPr>
            <a:r>
              <a:rPr lang="ro-RO" dirty="0" smtClean="0">
                <a:latin typeface="Barlow"/>
              </a:rPr>
              <a:t>Un</a:t>
            </a:r>
            <a:r>
              <a:rPr lang="en-IE" b="0" i="0" dirty="0">
                <a:effectLst/>
                <a:latin typeface="Barlow"/>
              </a:rPr>
              <a:t> </a:t>
            </a:r>
            <a:r>
              <a:rPr lang="en-IE" b="1" i="0" u="none" strike="noStrike" dirty="0">
                <a:effectLst/>
                <a:latin typeface="Barlow"/>
                <a:hlinkClick r:id="rId2">
                  <a:extLst>
                    <a:ext uri="{A12FA001-AC4F-418D-AE19-62706E023703}">
                      <ahyp:hlinkClr xmlns:ahyp="http://schemas.microsoft.com/office/drawing/2018/hyperlinkcolor" xmlns="" val="tx"/>
                    </a:ext>
                  </a:extLst>
                </a:hlinkClick>
              </a:rPr>
              <a:t>Makerspace</a:t>
            </a:r>
            <a:r>
              <a:rPr lang="en-IE" b="0" i="0" dirty="0">
                <a:effectLst/>
                <a:latin typeface="Barlow"/>
              </a:rPr>
              <a:t> </a:t>
            </a:r>
            <a:r>
              <a:rPr lang="ro-RO" dirty="0" smtClean="0">
                <a:latin typeface="Barlow"/>
              </a:rPr>
              <a:t>este un spațiu de lucru colaborativ echipat pentru realizarea, prototiparea și fabricarea digitală. Este un loc care oferă spațiu, învățare, instrumente și socializare în jurul practicii de a face și, de asemenea, hacking și jocuri</a:t>
            </a:r>
            <a:r>
              <a:rPr lang="en-IE" dirty="0" smtClean="0">
                <a:latin typeface="Barlow"/>
              </a:rPr>
              <a:t>. </a:t>
            </a:r>
            <a:endParaRPr lang="en-IE" b="0" i="0" dirty="0">
              <a:effectLst/>
              <a:latin typeface="Barlow"/>
            </a:endParaRPr>
          </a:p>
          <a:p>
            <a:pPr marL="228600">
              <a:spcBef>
                <a:spcPts val="600"/>
              </a:spcBef>
              <a:spcAft>
                <a:spcPts val="600"/>
              </a:spcAft>
            </a:pPr>
            <a:r>
              <a:rPr lang="ro-RO" dirty="0" smtClean="0">
                <a:latin typeface="Barlow"/>
              </a:rPr>
              <a:t>Un</a:t>
            </a:r>
            <a:r>
              <a:rPr lang="en-IE" b="0" i="0" dirty="0">
                <a:effectLst/>
                <a:latin typeface="Barlow"/>
              </a:rPr>
              <a:t> </a:t>
            </a:r>
            <a:r>
              <a:rPr lang="en-IE" b="1" i="0" u="none" strike="noStrike" dirty="0">
                <a:effectLst/>
                <a:latin typeface="Barlow"/>
                <a:hlinkClick r:id="rId3">
                  <a:extLst>
                    <a:ext uri="{A12FA001-AC4F-418D-AE19-62706E023703}">
                      <ahyp:hlinkClr xmlns:ahyp="http://schemas.microsoft.com/office/drawing/2018/hyperlinkcolor" xmlns="" val="tx"/>
                    </a:ext>
                  </a:extLst>
                </a:hlinkClick>
              </a:rPr>
              <a:t>Fab Lab </a:t>
            </a:r>
            <a:r>
              <a:rPr lang="ro-RO" dirty="0" smtClean="0">
                <a:latin typeface="Barlow"/>
              </a:rPr>
              <a:t>este un fel de makerspace care respectă regulile și este guvernat de o fundație. Oferă același inventar la fiecare dintre cele peste 2000 de spații rulate independent din lume pentru a permite utilizatorului să poată „face aproape orice, oriunde”. Sunt forme de spații de fabricație digitală.</a:t>
            </a:r>
            <a:endParaRPr lang="ro-RO" b="1" dirty="0"/>
          </a:p>
        </p:txBody>
      </p:sp>
      <p:pic>
        <p:nvPicPr>
          <p:cNvPr id="4" name="Picture Placeholder 3" descr="A group of people in a room with laptops and a coffee table&#10;&#10;Description automatically generated with low confidence">
            <a:extLst>
              <a:ext uri="{FF2B5EF4-FFF2-40B4-BE49-F238E27FC236}">
                <a16:creationId xmlns:a16="http://schemas.microsoft.com/office/drawing/2014/main" xmlns="" id="{906B3445-7E19-4432-8C96-204104E4342B}"/>
              </a:ext>
            </a:extLst>
          </p:cNvPr>
          <p:cNvPicPr>
            <a:picLocks noGrp="1" noChangeAspect="1"/>
          </p:cNvPicPr>
          <p:nvPr>
            <p:ph type="pic" sz="quarter" idx="10"/>
          </p:nvPr>
        </p:nvPicPr>
        <p:blipFill>
          <a:blip r:embed="rId4"/>
          <a:srcRect l="16667" r="16667"/>
          <a:stretch>
            <a:fillRect/>
          </a:stretch>
        </p:blipFill>
        <p:spPr/>
      </p:pic>
    </p:spTree>
    <p:extLst>
      <p:ext uri="{BB962C8B-B14F-4D97-AF65-F5344CB8AC3E}">
        <p14:creationId xmlns:p14="http://schemas.microsoft.com/office/powerpoint/2010/main" val="919727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CC32151-C866-4379-A6CF-3279A81FE5DB}"/>
              </a:ext>
            </a:extLst>
          </p:cNvPr>
          <p:cNvSpPr>
            <a:spLocks noGrp="1"/>
          </p:cNvSpPr>
          <p:nvPr>
            <p:ph type="body" sz="quarter" idx="14"/>
          </p:nvPr>
        </p:nvSpPr>
        <p:spPr>
          <a:xfrm>
            <a:off x="3529263" y="332657"/>
            <a:ext cx="8454190" cy="5923763"/>
          </a:xfrm>
        </p:spPr>
        <p:txBody>
          <a:bodyPr/>
          <a:lstStyle/>
          <a:p>
            <a:pPr algn="just"/>
            <a:r>
              <a:rPr lang="ro-RO" sz="2300" b="1" dirty="0" smtClean="0">
                <a:solidFill>
                  <a:srgbClr val="ED2A59"/>
                </a:solidFill>
                <a:latin typeface="-apple-system"/>
              </a:rPr>
              <a:t>Un</a:t>
            </a:r>
            <a:r>
              <a:rPr lang="en-IE" sz="2300" b="1" i="0" dirty="0" smtClean="0">
                <a:solidFill>
                  <a:srgbClr val="ED2A59"/>
                </a:solidFill>
                <a:effectLst/>
                <a:latin typeface="-apple-system"/>
              </a:rPr>
              <a:t> </a:t>
            </a:r>
            <a:r>
              <a:rPr lang="en-IE" sz="2300" b="1" i="0" dirty="0">
                <a:solidFill>
                  <a:srgbClr val="ED2A59"/>
                </a:solidFill>
                <a:effectLst/>
                <a:latin typeface="-apple-system"/>
              </a:rPr>
              <a:t>Makerspace </a:t>
            </a:r>
            <a:r>
              <a:rPr lang="ro-RO" sz="2300" dirty="0" smtClean="0">
                <a:solidFill>
                  <a:srgbClr val="3F3F3F"/>
                </a:solidFill>
                <a:latin typeface="-apple-system"/>
              </a:rPr>
              <a:t>este un spațiu de lucru colaborativ în interiorul unei școli, biblioteci sau facilități publice / private separate pentru realizare, învățare, explorare și partajare care utilizează de la instrumente de înaltă tehnologie până la instrumente non-tehnologice. Aceste spații sunt deschise copiilor, adulților și antreprenorilor și au o varietate de echipamente pentru producători, inclusiv imprimante 3D, tăietoare laser, mașini cnc, fiare de lipit și chiar mașini de cusut. Cu toate acestea, un makerspace nu trebuie să includă toate aceste mașini sau chiar oricare dintre ele pentru a fi considerat un makerspace. Dacă ai carton, legosuri și articole de artă, ești în afaceri.</a:t>
            </a:r>
            <a:r>
              <a:rPr lang="en-IE" sz="2300" b="0" i="0" dirty="0">
                <a:solidFill>
                  <a:srgbClr val="3F3F3F"/>
                </a:solidFill>
                <a:effectLst/>
                <a:latin typeface="-apple-system"/>
              </a:rPr>
              <a:t> </a:t>
            </a:r>
          </a:p>
          <a:p>
            <a:pPr algn="just"/>
            <a:r>
              <a:rPr lang="ro-RO" sz="2300" b="1" dirty="0" smtClean="0">
                <a:solidFill>
                  <a:srgbClr val="ED2A59"/>
                </a:solidFill>
                <a:latin typeface="-apple-system"/>
              </a:rPr>
              <a:t>Un</a:t>
            </a:r>
            <a:r>
              <a:rPr lang="en-IE" sz="2300" b="1" i="0" dirty="0" smtClean="0">
                <a:solidFill>
                  <a:srgbClr val="ED2A59"/>
                </a:solidFill>
                <a:effectLst/>
                <a:latin typeface="-apple-system"/>
              </a:rPr>
              <a:t> </a:t>
            </a:r>
            <a:r>
              <a:rPr lang="en-IE" sz="2300" b="1" i="0" dirty="0" err="1">
                <a:solidFill>
                  <a:srgbClr val="ED2A59"/>
                </a:solidFill>
                <a:effectLst/>
                <a:latin typeface="-apple-system"/>
              </a:rPr>
              <a:t>FabLab</a:t>
            </a:r>
            <a:r>
              <a:rPr lang="en-IE" sz="2300" b="1" i="0" dirty="0">
                <a:solidFill>
                  <a:srgbClr val="ED2A59"/>
                </a:solidFill>
                <a:effectLst/>
                <a:latin typeface="-apple-system"/>
              </a:rPr>
              <a:t> </a:t>
            </a:r>
            <a:r>
              <a:rPr lang="ro-RO" sz="2300" dirty="0">
                <a:solidFill>
                  <a:srgbClr val="3F3F3F"/>
                </a:solidFill>
                <a:latin typeface="-apple-system"/>
              </a:rPr>
              <a:t>este un atelier la scară mică, care oferă fabricație digitală. Aceștia definesc un FabLab în propriile cuvinte ca „o platformă tehnică de prototipare pentru inovație și invenție, oferind stimul pentru antreprenoriatul local. Este, de asemenea, o platformă pentru învățare și inovare: un loc de joacă, de creare, de învățare, de îndrumare, de inventare</a:t>
            </a:r>
            <a:r>
              <a:rPr lang="en-IE" sz="2300" dirty="0">
                <a:solidFill>
                  <a:srgbClr val="3F3F3F"/>
                </a:solidFill>
                <a:latin typeface="-apple-system"/>
              </a:rPr>
              <a:t>.”</a:t>
            </a:r>
          </a:p>
        </p:txBody>
      </p:sp>
      <p:sp>
        <p:nvSpPr>
          <p:cNvPr id="6" name="Text Placeholder 5">
            <a:extLst>
              <a:ext uri="{FF2B5EF4-FFF2-40B4-BE49-F238E27FC236}">
                <a16:creationId xmlns:a16="http://schemas.microsoft.com/office/drawing/2014/main" xmlns="" id="{FE665B71-D1A2-434A-AF6D-F7C2258B2451}"/>
              </a:ext>
            </a:extLst>
          </p:cNvPr>
          <p:cNvSpPr>
            <a:spLocks noGrp="1"/>
          </p:cNvSpPr>
          <p:nvPr>
            <p:ph type="body" sz="quarter" idx="15"/>
          </p:nvPr>
        </p:nvSpPr>
        <p:spPr/>
        <p:txBody>
          <a:bodyPr>
            <a:normAutofit lnSpcReduction="10000"/>
          </a:bodyPr>
          <a:lstStyle/>
          <a:p>
            <a:r>
              <a:rPr lang="en-IE" b="1" dirty="0" smtClean="0">
                <a:solidFill>
                  <a:schemeClr val="tx1">
                    <a:lumMod val="75000"/>
                    <a:lumOff val="25000"/>
                  </a:schemeClr>
                </a:solidFill>
              </a:rPr>
              <a:t>Makerspace</a:t>
            </a:r>
            <a:r>
              <a:rPr lang="ro-RO" b="1" dirty="0" smtClean="0">
                <a:solidFill>
                  <a:schemeClr val="tx1">
                    <a:lumMod val="75000"/>
                    <a:lumOff val="25000"/>
                  </a:schemeClr>
                </a:solidFill>
              </a:rPr>
              <a:t>s</a:t>
            </a:r>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r>
              <a:rPr lang="en-IE" b="1" dirty="0" err="1">
                <a:solidFill>
                  <a:schemeClr val="tx1">
                    <a:lumMod val="75000"/>
                    <a:lumOff val="25000"/>
                  </a:schemeClr>
                </a:solidFill>
              </a:rPr>
              <a:t>FabLabs</a:t>
            </a:r>
            <a:endParaRPr lang="en-IE" b="1" dirty="0">
              <a:solidFill>
                <a:schemeClr val="tx1">
                  <a:lumMod val="75000"/>
                  <a:lumOff val="25000"/>
                </a:schemeClr>
              </a:solidFill>
            </a:endParaRPr>
          </a:p>
          <a:p>
            <a:endParaRPr lang="en-IE" b="1" dirty="0">
              <a:solidFill>
                <a:schemeClr val="tx1">
                  <a:lumMod val="75000"/>
                  <a:lumOff val="25000"/>
                </a:schemeClr>
              </a:solidFill>
            </a:endParaRPr>
          </a:p>
          <a:p>
            <a:r>
              <a:rPr lang="en-IE" sz="2400" dirty="0">
                <a:solidFill>
                  <a:schemeClr val="tx1">
                    <a:lumMod val="75000"/>
                    <a:lumOff val="25000"/>
                  </a:schemeClr>
                </a:solidFill>
                <a:hlinkClick r:id="rId2"/>
              </a:rPr>
              <a:t>Further Reading </a:t>
            </a:r>
            <a:endParaRPr lang="en-IE" sz="2400" dirty="0">
              <a:solidFill>
                <a:schemeClr val="tx1">
                  <a:lumMod val="75000"/>
                  <a:lumOff val="25000"/>
                </a:schemeClr>
              </a:solidFill>
            </a:endParaRPr>
          </a:p>
        </p:txBody>
      </p:sp>
    </p:spTree>
    <p:extLst>
      <p:ext uri="{BB962C8B-B14F-4D97-AF65-F5344CB8AC3E}">
        <p14:creationId xmlns:p14="http://schemas.microsoft.com/office/powerpoint/2010/main" val="479166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CC32151-C866-4379-A6CF-3279A81FE5DB}"/>
              </a:ext>
            </a:extLst>
          </p:cNvPr>
          <p:cNvSpPr>
            <a:spLocks noGrp="1"/>
          </p:cNvSpPr>
          <p:nvPr>
            <p:ph type="body" sz="quarter" idx="14"/>
          </p:nvPr>
        </p:nvSpPr>
        <p:spPr>
          <a:xfrm>
            <a:off x="3529263" y="195173"/>
            <a:ext cx="8373979" cy="6383424"/>
          </a:xfrm>
        </p:spPr>
        <p:txBody>
          <a:bodyPr/>
          <a:lstStyle/>
          <a:p>
            <a:r>
              <a:rPr lang="ro-RO" dirty="0" smtClean="0"/>
              <a:t>În general, pentru ca cineva să obțină rezultatul dorit cu efect de inovație socială lucrează alături de un grup Makespace, și nu pe cont propriu, pentru a </a:t>
            </a:r>
            <a:r>
              <a:rPr lang="ro-RO" b="1" dirty="0" smtClean="0"/>
              <a:t>crește capacitatea substanțial. </a:t>
            </a:r>
          </a:p>
          <a:p>
            <a:r>
              <a:rPr lang="en-IE" dirty="0"/>
              <a:t>Am </a:t>
            </a:r>
            <a:r>
              <a:rPr lang="ro-RO" dirty="0" smtClean="0"/>
              <a:t>învățat că inovația socială implică reinventarea și identificarea unor modalități mai bune de a face lucrurile prin transformarea ideilor dominante, a punctelor de vedere și a modurilor de a face lucrurile într-un fel în care participarea, reflecția și comunitatea devin centrale. </a:t>
            </a:r>
            <a:r>
              <a:rPr lang="ro-RO" b="1" dirty="0" smtClean="0"/>
              <a:t>Acest lucru este foarte complicat pentru o singură persoană</a:t>
            </a:r>
            <a:r>
              <a:rPr lang="en-IE" b="1" dirty="0" smtClean="0"/>
              <a:t>!</a:t>
            </a:r>
            <a:endParaRPr lang="ro-RO" b="1" dirty="0" smtClean="0"/>
          </a:p>
          <a:p>
            <a:r>
              <a:rPr lang="ro-RO" dirty="0" smtClean="0"/>
              <a:t>Inovarea socială necesită o transformare a practicilor de inovare. Makerspaces sunt locuri potențiale pentru încercarea și testarea activităților de inovare socială. </a:t>
            </a:r>
            <a:r>
              <a:rPr lang="ro-RO" b="1" dirty="0" smtClean="0"/>
              <a:t>Sunt un loc minunat pentru ca o echipă să adune împreună instrumente de acces</a:t>
            </a:r>
            <a:r>
              <a:rPr lang="ro-RO" dirty="0" smtClean="0"/>
              <a:t>, abilități și sfaturi pentru a proiecta și a face orice își doresc</a:t>
            </a:r>
            <a:r>
              <a:rPr lang="en-IE" dirty="0" smtClean="0"/>
              <a:t>.</a:t>
            </a:r>
            <a:endParaRPr lang="ro-RO" dirty="0" smtClean="0"/>
          </a:p>
          <a:p>
            <a:r>
              <a:rPr lang="ro-RO" dirty="0" smtClean="0"/>
              <a:t>Acestea permit un spațiu de rețea care poate fi on / off line, să facă parte dintr-o platformă sau dintr-o rețea socială. Permite tinerilor să dezbată idei și modele. Ele sunt, de asemenea, un loc pentru recreere personală, dezvoltare antreprenorială și educație</a:t>
            </a:r>
            <a:r>
              <a:rPr lang="en-IE" dirty="0" smtClean="0"/>
              <a:t>.</a:t>
            </a:r>
            <a:endParaRPr lang="en-IE" dirty="0"/>
          </a:p>
        </p:txBody>
      </p:sp>
      <p:sp>
        <p:nvSpPr>
          <p:cNvPr id="6" name="Text Placeholder 5">
            <a:extLst>
              <a:ext uri="{FF2B5EF4-FFF2-40B4-BE49-F238E27FC236}">
                <a16:creationId xmlns:a16="http://schemas.microsoft.com/office/drawing/2014/main" xmlns="" id="{FE665B71-D1A2-434A-AF6D-F7C2258B2451}"/>
              </a:ext>
            </a:extLst>
          </p:cNvPr>
          <p:cNvSpPr>
            <a:spLocks noGrp="1"/>
          </p:cNvSpPr>
          <p:nvPr>
            <p:ph type="body" sz="quarter" idx="15"/>
          </p:nvPr>
        </p:nvSpPr>
        <p:spPr>
          <a:xfrm>
            <a:off x="484428" y="434566"/>
            <a:ext cx="2852539" cy="5425452"/>
          </a:xfrm>
        </p:spPr>
        <p:txBody>
          <a:bodyPr>
            <a:normAutofit/>
          </a:bodyPr>
          <a:lstStyle/>
          <a:p>
            <a:pPr algn="ctr">
              <a:spcBef>
                <a:spcPts val="0"/>
              </a:spcBef>
            </a:pPr>
            <a:r>
              <a:rPr lang="en-IE" b="1" dirty="0">
                <a:solidFill>
                  <a:schemeClr val="tx1">
                    <a:lumMod val="85000"/>
                    <a:lumOff val="15000"/>
                  </a:schemeClr>
                </a:solidFill>
              </a:rPr>
              <a:t>Makerspaces </a:t>
            </a:r>
            <a:r>
              <a:rPr lang="ro-RO" b="1" dirty="0" smtClean="0">
                <a:solidFill>
                  <a:schemeClr val="tx1">
                    <a:lumMod val="85000"/>
                    <a:lumOff val="15000"/>
                  </a:schemeClr>
                </a:solidFill>
              </a:rPr>
              <a:t>în Contextul</a:t>
            </a:r>
            <a:r>
              <a:rPr lang="en-IE" b="1" dirty="0" smtClean="0">
                <a:solidFill>
                  <a:schemeClr val="tx1">
                    <a:lumMod val="85000"/>
                    <a:lumOff val="15000"/>
                  </a:schemeClr>
                </a:solidFill>
              </a:rPr>
              <a:t> </a:t>
            </a:r>
            <a:r>
              <a:rPr lang="ro-RO" b="1" dirty="0" smtClean="0">
                <a:solidFill>
                  <a:schemeClr val="tx1">
                    <a:lumMod val="85000"/>
                    <a:lumOff val="15000"/>
                  </a:schemeClr>
                </a:solidFill>
              </a:rPr>
              <a:t>Inovării Social Digitale</a:t>
            </a:r>
            <a:endParaRPr lang="en-IE" b="1" dirty="0">
              <a:solidFill>
                <a:schemeClr val="tx1">
                  <a:lumMod val="85000"/>
                  <a:lumOff val="15000"/>
                </a:schemeClr>
              </a:solidFill>
            </a:endParaRPr>
          </a:p>
          <a:p>
            <a:pPr>
              <a:spcBef>
                <a:spcPts val="0"/>
              </a:spcBef>
            </a:pPr>
            <a:endParaRPr lang="en-IE" b="1" dirty="0">
              <a:solidFill>
                <a:schemeClr val="tx1">
                  <a:lumMod val="85000"/>
                  <a:lumOff val="15000"/>
                </a:schemeClr>
              </a:solidFill>
            </a:endParaRPr>
          </a:p>
          <a:p>
            <a:pPr algn="ctr">
              <a:spcBef>
                <a:spcPts val="0"/>
              </a:spcBef>
            </a:pPr>
            <a:r>
              <a:rPr lang="ro-RO" i="1" dirty="0" smtClean="0">
                <a:solidFill>
                  <a:schemeClr val="tx1">
                    <a:lumMod val="85000"/>
                    <a:lumOff val="15000"/>
                  </a:schemeClr>
                </a:solidFill>
              </a:rPr>
              <a:t>Două capete sunt mai bune decât unul singur</a:t>
            </a:r>
            <a:r>
              <a:rPr lang="en-IE" i="1" dirty="0" smtClean="0">
                <a:solidFill>
                  <a:schemeClr val="tx1">
                    <a:lumMod val="85000"/>
                    <a:lumOff val="15000"/>
                  </a:schemeClr>
                </a:solidFill>
              </a:rPr>
              <a:t>!</a:t>
            </a:r>
            <a:endParaRPr lang="en-IE" i="1" dirty="0">
              <a:solidFill>
                <a:schemeClr val="tx1">
                  <a:lumMod val="85000"/>
                  <a:lumOff val="15000"/>
                </a:schemeClr>
              </a:solidFill>
            </a:endParaRPr>
          </a:p>
          <a:p>
            <a:pPr>
              <a:spcBef>
                <a:spcPts val="0"/>
              </a:spcBef>
            </a:pPr>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p:txBody>
      </p:sp>
    </p:spTree>
    <p:extLst>
      <p:ext uri="{BB962C8B-B14F-4D97-AF65-F5344CB8AC3E}">
        <p14:creationId xmlns:p14="http://schemas.microsoft.com/office/powerpoint/2010/main" val="3866216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F6A314C-380E-4E20-AF25-FF6E3FE9A765}"/>
              </a:ext>
            </a:extLst>
          </p:cNvPr>
          <p:cNvSpPr>
            <a:spLocks noGrp="1"/>
          </p:cNvSpPr>
          <p:nvPr>
            <p:ph type="body" sz="quarter" idx="14"/>
          </p:nvPr>
        </p:nvSpPr>
        <p:spPr>
          <a:xfrm>
            <a:off x="603258" y="2722830"/>
            <a:ext cx="10985483" cy="2644774"/>
          </a:xfrm>
        </p:spPr>
        <p:txBody>
          <a:bodyPr/>
          <a:lstStyle/>
          <a:p>
            <a:pPr algn="just"/>
            <a:r>
              <a:rPr lang="ro-RO" dirty="0" smtClean="0">
                <a:solidFill>
                  <a:schemeClr val="tx1">
                    <a:lumMod val="85000"/>
                    <a:lumOff val="15000"/>
                  </a:schemeClr>
                </a:solidFill>
              </a:rPr>
              <a:t>Making Sense este un proiect care își propune să exploreze modul în care software-ul open source, hardware-ul open source, practicile producătorilor digitali și proiectarea deschisă pot fi utilizate în mod eficient de către comunitățile locale pentru a-și fabrica propriile instrumente de detectare, pentru a înțelege mediile lor și pentru a aborda problemele de mediu urgente din aer, poluarea apei, solului și a sunetului. Cum pot colaboratorii producători și designeri să regândească viitorul detectării participative? Cum pot fi proiectați senzorii și datele pentru a încuraja un angajament larg și o acțiune pozitivă durabilă? Acestea au fost câteva dintre întrebările pe care participanții le-au explorat la atelierul Making Sense organizat pe 9 august la conferința anuală Fab12 de la Shenzhen.</a:t>
            </a:r>
            <a:endParaRPr lang="ro-RO" dirty="0"/>
          </a:p>
        </p:txBody>
      </p:sp>
      <p:sp>
        <p:nvSpPr>
          <p:cNvPr id="6" name="Text Placeholder 5">
            <a:extLst>
              <a:ext uri="{FF2B5EF4-FFF2-40B4-BE49-F238E27FC236}">
                <a16:creationId xmlns:a16="http://schemas.microsoft.com/office/drawing/2014/main" xmlns="" id="{76AA36B8-A506-4DC1-83F4-4C574A59556C}"/>
              </a:ext>
            </a:extLst>
          </p:cNvPr>
          <p:cNvSpPr>
            <a:spLocks noGrp="1"/>
          </p:cNvSpPr>
          <p:nvPr>
            <p:ph type="body" sz="quarter" idx="15"/>
          </p:nvPr>
        </p:nvSpPr>
        <p:spPr>
          <a:xfrm>
            <a:off x="508177" y="1490396"/>
            <a:ext cx="11080564" cy="697353"/>
          </a:xfrm>
        </p:spPr>
        <p:txBody>
          <a:bodyPr>
            <a:noAutofit/>
          </a:bodyPr>
          <a:lstStyle/>
          <a:p>
            <a:r>
              <a:rPr lang="ro-RO" b="1" dirty="0"/>
              <a:t>Proiectul</a:t>
            </a:r>
            <a:r>
              <a:rPr lang="ro-RO" dirty="0" smtClean="0"/>
              <a:t> </a:t>
            </a:r>
            <a:r>
              <a:rPr lang="en-IE" b="1" dirty="0" smtClean="0">
                <a:hlinkClick r:id="rId2">
                  <a:extLst>
                    <a:ext uri="{A12FA001-AC4F-418D-AE19-62706E023703}">
                      <ahyp:hlinkClr xmlns:ahyp="http://schemas.microsoft.com/office/drawing/2018/hyperlinkcolor" xmlns="" val="tx"/>
                    </a:ext>
                  </a:extLst>
                </a:hlinkClick>
              </a:rPr>
              <a:t>Making </a:t>
            </a:r>
            <a:r>
              <a:rPr lang="en-IE" b="1" dirty="0">
                <a:hlinkClick r:id="rId2">
                  <a:extLst>
                    <a:ext uri="{A12FA001-AC4F-418D-AE19-62706E023703}">
                      <ahyp:hlinkClr xmlns:ahyp="http://schemas.microsoft.com/office/drawing/2018/hyperlinkcolor" xmlns="" val="tx"/>
                    </a:ext>
                  </a:extLst>
                </a:hlinkClick>
              </a:rPr>
              <a:t>Sense </a:t>
            </a:r>
            <a:r>
              <a:rPr lang="ro-RO" b="1" dirty="0" smtClean="0"/>
              <a:t>dezvoltat prin Colaborare</a:t>
            </a:r>
            <a:r>
              <a:rPr lang="en-IE" b="1" dirty="0" smtClean="0"/>
              <a:t> </a:t>
            </a:r>
            <a:r>
              <a:rPr lang="en-IE" b="1" dirty="0"/>
              <a:t>Fab </a:t>
            </a:r>
            <a:r>
              <a:rPr lang="en-IE" b="1" dirty="0" smtClean="0"/>
              <a:t>Lab</a:t>
            </a:r>
            <a:endParaRPr lang="en-IE" b="1" dirty="0"/>
          </a:p>
          <a:p>
            <a:endParaRPr lang="en-IE" dirty="0"/>
          </a:p>
        </p:txBody>
      </p:sp>
      <p:sp>
        <p:nvSpPr>
          <p:cNvPr id="7" name="Text Placeholder 6">
            <a:extLst>
              <a:ext uri="{FF2B5EF4-FFF2-40B4-BE49-F238E27FC236}">
                <a16:creationId xmlns:a16="http://schemas.microsoft.com/office/drawing/2014/main" xmlns="" id="{F929DD23-37C9-434C-A137-99126C04AC4C}"/>
              </a:ext>
            </a:extLst>
          </p:cNvPr>
          <p:cNvSpPr txBox="1">
            <a:spLocks/>
          </p:cNvSpPr>
          <p:nvPr/>
        </p:nvSpPr>
        <p:spPr>
          <a:xfrm>
            <a:off x="508177" y="420876"/>
            <a:ext cx="8744209"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YDSI </a:t>
            </a:r>
            <a:r>
              <a:rPr lang="en-IE" sz="3600" dirty="0">
                <a:solidFill>
                  <a:srgbClr val="A6377D"/>
                </a:solidFill>
                <a:latin typeface="Cooper Black" panose="0208090404030B020404" pitchFamily="18" charset="0"/>
              </a:rPr>
              <a:t>– </a:t>
            </a:r>
            <a:r>
              <a:rPr lang="ro-RO" sz="3600" dirty="0" smtClean="0">
                <a:solidFill>
                  <a:srgbClr val="A6377D"/>
                </a:solidFill>
                <a:latin typeface="Cooper Black" panose="0208090404030B020404" pitchFamily="18" charset="0"/>
              </a:rPr>
              <a:t>Making sense</a:t>
            </a:r>
            <a:endParaRPr lang="en-IE" sz="3600" dirty="0">
              <a:solidFill>
                <a:srgbClr val="A6377D"/>
              </a:solidFill>
              <a:latin typeface="Cooper Black" panose="0208090404030B020404" pitchFamily="18" charset="0"/>
            </a:endParaRPr>
          </a:p>
          <a:p>
            <a:pPr marL="0" indent="0">
              <a:spcBef>
                <a:spcPts val="0"/>
              </a:spcBef>
              <a:buNone/>
            </a:pPr>
            <a:r>
              <a:rPr lang="ro-RO" sz="2200" b="1" i="1" dirty="0" smtClean="0">
                <a:solidFill>
                  <a:srgbClr val="ED2A59"/>
                </a:solidFill>
              </a:rPr>
              <a:t>Co-crearea tehnologiei pentru schimbare cu comunitățile în cauză</a:t>
            </a:r>
            <a:endParaRPr lang="ro-RO" sz="2200" b="1" i="1" dirty="0">
              <a:solidFill>
                <a:srgbClr val="ED2A59"/>
              </a:solidFill>
            </a:endParaRPr>
          </a:p>
        </p:txBody>
      </p:sp>
    </p:spTree>
    <p:extLst>
      <p:ext uri="{BB962C8B-B14F-4D97-AF65-F5344CB8AC3E}">
        <p14:creationId xmlns:p14="http://schemas.microsoft.com/office/powerpoint/2010/main" val="39285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AF26442-A00F-4665-8CA0-C15D2B0411BA}"/>
              </a:ext>
            </a:extLst>
          </p:cNvPr>
          <p:cNvSpPr>
            <a:spLocks noGrp="1"/>
          </p:cNvSpPr>
          <p:nvPr>
            <p:ph type="body" sz="quarter" idx="13"/>
          </p:nvPr>
        </p:nvSpPr>
        <p:spPr>
          <a:xfrm>
            <a:off x="6508752" y="216919"/>
            <a:ext cx="5284032" cy="574651"/>
          </a:xfrm>
        </p:spPr>
        <p:txBody>
          <a:bodyPr>
            <a:normAutofit lnSpcReduction="10000"/>
          </a:bodyPr>
          <a:lstStyle/>
          <a:p>
            <a:pPr algn="ctr"/>
            <a:r>
              <a:rPr lang="ro-RO" b="1" dirty="0" smtClean="0">
                <a:solidFill>
                  <a:srgbClr val="009FD8"/>
                </a:solidFill>
              </a:rPr>
              <a:t>Introducere</a:t>
            </a:r>
            <a:endParaRPr lang="en-IE" b="1" dirty="0">
              <a:solidFill>
                <a:srgbClr val="009FD8"/>
              </a:solidFill>
            </a:endParaRPr>
          </a:p>
        </p:txBody>
      </p:sp>
      <p:sp>
        <p:nvSpPr>
          <p:cNvPr id="3" name="Text Placeholder 2">
            <a:extLst>
              <a:ext uri="{FF2B5EF4-FFF2-40B4-BE49-F238E27FC236}">
                <a16:creationId xmlns:a16="http://schemas.microsoft.com/office/drawing/2014/main" xmlns="" id="{0507B5E5-421E-42CA-BA90-AA06A2B09023}"/>
              </a:ext>
            </a:extLst>
          </p:cNvPr>
          <p:cNvSpPr>
            <a:spLocks noGrp="1"/>
          </p:cNvSpPr>
          <p:nvPr>
            <p:ph type="body" sz="quarter" idx="14"/>
          </p:nvPr>
        </p:nvSpPr>
        <p:spPr>
          <a:xfrm>
            <a:off x="5546773" y="829649"/>
            <a:ext cx="6408487" cy="2592420"/>
          </a:xfrm>
        </p:spPr>
        <p:txBody>
          <a:bodyPr/>
          <a:lstStyle/>
          <a:p>
            <a:pPr>
              <a:spcBef>
                <a:spcPts val="600"/>
              </a:spcBef>
              <a:spcAft>
                <a:spcPts val="600"/>
              </a:spcAft>
            </a:pPr>
            <a:r>
              <a:rPr lang="ro-RO" sz="23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În acest modul vei învăța cum să îți configurezi proiectul de inovare socială digitală și apoi să îți continui proiectul prin colaborări și crearea de parteneriate cu scopuri. Modulul 1 și Modulul 2 </a:t>
            </a:r>
            <a:r>
              <a:rPr lang="ro-RO"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au fost concepute pentru a inspira și aprinde pasiunile și ideile tale de inovare socială. </a:t>
            </a:r>
            <a:r>
              <a:rPr lang="ro-RO" sz="23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Modulul 3 </a:t>
            </a:r>
            <a:r>
              <a:rPr lang="ro-RO"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se bazează pe acest lucru oferind în plus cinci etape </a:t>
            </a:r>
            <a:r>
              <a:rPr lang="ro-RO" sz="2300" b="1" dirty="0">
                <a:solidFill>
                  <a:srgbClr val="6D3A93"/>
                </a:solidFill>
                <a:latin typeface="Calibri" panose="020F0502020204030204" pitchFamily="34" charset="0"/>
                <a:ea typeface="Calibri" panose="020F0502020204030204" pitchFamily="34" charset="0"/>
                <a:cs typeface="Calibri" panose="020F0502020204030204" pitchFamily="34" charset="0"/>
              </a:rPr>
              <a:t>(Empatizare, Definire, Concepere, Prototipare și Testare)</a:t>
            </a:r>
            <a:r>
              <a:rPr lang="ro-RO"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pentru a te ghida în dezvoltarea misiunii tale de inovare socială.</a:t>
            </a:r>
            <a:endPar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ro-RO" sz="2300"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În </a:t>
            </a:r>
            <a:r>
              <a:rPr lang="ro-RO" sz="23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t>
            </a:r>
            <a:r>
              <a:rPr lang="ro-RO" sz="2300" b="1"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odulul 4 </a:t>
            </a:r>
            <a:r>
              <a:rPr lang="ro-RO" sz="2300"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vei învăța cum și de unde să începi, cum să utilizezi diferite sisteme de sprijin din comunitățile tale relevante pentru inovarea socială și de afaceri, cum să lucrezi în cadrul parteneriatelor, să pui în comun resursele, să profiți la maximum de rețea și voluntariat și să atragi resurse</a:t>
            </a:r>
            <a:r>
              <a:rPr lang="ro-RO" sz="2300"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r>
              <a:rPr lang="ro-RO" sz="2300" b="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ro-RO" sz="2300" dirty="0">
              <a:solidFill>
                <a:schemeClr val="tx1">
                  <a:lumMod val="75000"/>
                  <a:lumOff val="25000"/>
                </a:schemeClr>
              </a:solidFill>
            </a:endParaRPr>
          </a:p>
        </p:txBody>
      </p:sp>
      <p:pic>
        <p:nvPicPr>
          <p:cNvPr id="6" name="Picture Placeholder 5" descr="A picture containing text, businesscard&#10;&#10;Description automatically generated">
            <a:extLst>
              <a:ext uri="{FF2B5EF4-FFF2-40B4-BE49-F238E27FC236}">
                <a16:creationId xmlns:a16="http://schemas.microsoft.com/office/drawing/2014/main" xmlns="" id="{3E929060-EA14-49FA-8A6E-1821031D8307}"/>
              </a:ext>
            </a:extLst>
          </p:cNvPr>
          <p:cNvPicPr>
            <a:picLocks noGrp="1" noChangeAspect="1"/>
          </p:cNvPicPr>
          <p:nvPr>
            <p:ph type="pic" sz="quarter" idx="10"/>
          </p:nvPr>
        </p:nvPicPr>
        <p:blipFill>
          <a:blip r:embed="rId2"/>
          <a:srcRect l="24588" r="24588"/>
          <a:stretch>
            <a:fillRect/>
          </a:stretch>
        </p:blipFill>
        <p:spPr/>
      </p:pic>
    </p:spTree>
    <p:extLst>
      <p:ext uri="{BB962C8B-B14F-4D97-AF65-F5344CB8AC3E}">
        <p14:creationId xmlns:p14="http://schemas.microsoft.com/office/powerpoint/2010/main" val="3557605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3602A15-504A-4525-9F7E-994EABF92009}"/>
              </a:ext>
            </a:extLst>
          </p:cNvPr>
          <p:cNvSpPr>
            <a:spLocks noGrp="1"/>
          </p:cNvSpPr>
          <p:nvPr>
            <p:ph type="body" sz="quarter" idx="14"/>
          </p:nvPr>
        </p:nvSpPr>
        <p:spPr>
          <a:xfrm>
            <a:off x="6165411" y="1862417"/>
            <a:ext cx="5627374" cy="2592420"/>
          </a:xfrm>
        </p:spPr>
        <p:txBody>
          <a:bodyPr/>
          <a:lstStyle/>
          <a:p>
            <a:r>
              <a:rPr lang="ro-RO" dirty="0" smtClean="0">
                <a:solidFill>
                  <a:srgbClr val="333333"/>
                </a:solidFill>
                <a:latin typeface="Rubik"/>
              </a:rPr>
              <a:t>Membrii echipei Making Sense, Gui Seiz (IAAC), Emma Pareschi (Waag) și Mara Balestrini (IAAC) au conceput un atelier de lucru centrat în jurul metodelor critice de proiectare pentru a ghida procesul creativ și pentru a implica participanții, în a-și imagina modul în care instrumentele și inițiativele de detectare participativă ar putea ajuta la abordarea problemelor de mediu urgente din Futureville, un oraș fictiv. Pentru a atinge acest obiectiv, atelierul a fost compus din trei etape.</a:t>
            </a:r>
            <a:endParaRPr lang="ro-RO" dirty="0"/>
          </a:p>
        </p:txBody>
      </p:sp>
      <p:pic>
        <p:nvPicPr>
          <p:cNvPr id="10" name="Picture 9">
            <a:extLst>
              <a:ext uri="{FF2B5EF4-FFF2-40B4-BE49-F238E27FC236}">
                <a16:creationId xmlns:a16="http://schemas.microsoft.com/office/drawing/2014/main" xmlns="" id="{C22E1A51-1D37-4F89-90F4-0267D83658E4}"/>
              </a:ext>
            </a:extLst>
          </p:cNvPr>
          <p:cNvPicPr>
            <a:picLocks noChangeAspect="1"/>
          </p:cNvPicPr>
          <p:nvPr/>
        </p:nvPicPr>
        <p:blipFill>
          <a:blip r:embed="rId2"/>
          <a:stretch>
            <a:fillRect/>
          </a:stretch>
        </p:blipFill>
        <p:spPr>
          <a:xfrm>
            <a:off x="1179900" y="2771112"/>
            <a:ext cx="4985510" cy="3323673"/>
          </a:xfrm>
          <a:prstGeom prst="rect">
            <a:avLst/>
          </a:prstGeom>
        </p:spPr>
      </p:pic>
      <p:sp>
        <p:nvSpPr>
          <p:cNvPr id="11" name="Text Placeholder 5">
            <a:extLst>
              <a:ext uri="{FF2B5EF4-FFF2-40B4-BE49-F238E27FC236}">
                <a16:creationId xmlns:a16="http://schemas.microsoft.com/office/drawing/2014/main" xmlns="" id="{022C89CF-A5C9-45F5-8224-7D9537DAEC9E}"/>
              </a:ext>
            </a:extLst>
          </p:cNvPr>
          <p:cNvSpPr txBox="1">
            <a:spLocks/>
          </p:cNvSpPr>
          <p:nvPr/>
        </p:nvSpPr>
        <p:spPr>
          <a:xfrm>
            <a:off x="5694631" y="913136"/>
            <a:ext cx="602055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IE" b="1" dirty="0">
                <a:solidFill>
                  <a:srgbClr val="ED2A59"/>
                </a:solidFill>
                <a:hlinkClick r:id="rId3">
                  <a:extLst>
                    <a:ext uri="{A12FA001-AC4F-418D-AE19-62706E023703}">
                      <ahyp:hlinkClr xmlns:ahyp="http://schemas.microsoft.com/office/drawing/2018/hyperlinkcolor" xmlns="" val="tx"/>
                    </a:ext>
                  </a:extLst>
                </a:hlinkClick>
              </a:rPr>
              <a:t>Making Sense </a:t>
            </a:r>
            <a:r>
              <a:rPr lang="en-IE" b="1" dirty="0" smtClean="0">
                <a:solidFill>
                  <a:srgbClr val="ED2A59"/>
                </a:solidFill>
              </a:rPr>
              <a:t>Pro</a:t>
            </a:r>
            <a:r>
              <a:rPr lang="ro-RO" b="1" dirty="0" smtClean="0">
                <a:solidFill>
                  <a:srgbClr val="ED2A59"/>
                </a:solidFill>
              </a:rPr>
              <a:t>i</a:t>
            </a:r>
            <a:r>
              <a:rPr lang="en-IE" b="1" dirty="0" err="1" smtClean="0">
                <a:solidFill>
                  <a:srgbClr val="ED2A59"/>
                </a:solidFill>
              </a:rPr>
              <a:t>ect</a:t>
            </a:r>
            <a:r>
              <a:rPr lang="en-IE" b="1" dirty="0" smtClean="0">
                <a:solidFill>
                  <a:srgbClr val="ED2A59"/>
                </a:solidFill>
              </a:rPr>
              <a:t> </a:t>
            </a:r>
            <a:r>
              <a:rPr lang="ro-RO" b="1" dirty="0" smtClean="0">
                <a:solidFill>
                  <a:srgbClr val="ED2A59"/>
                </a:solidFill>
              </a:rPr>
              <a:t>Dezvoltat prin Colaborare</a:t>
            </a:r>
            <a:r>
              <a:rPr lang="en-IE" b="1" dirty="0" smtClean="0">
                <a:solidFill>
                  <a:srgbClr val="ED2A59"/>
                </a:solidFill>
              </a:rPr>
              <a:t> Fab Lab</a:t>
            </a:r>
            <a:endParaRPr lang="en-IE" b="1" dirty="0">
              <a:solidFill>
                <a:srgbClr val="ED2A59"/>
              </a:solidFill>
            </a:endParaRPr>
          </a:p>
          <a:p>
            <a:pPr algn="r"/>
            <a:endParaRPr lang="en-IE" dirty="0"/>
          </a:p>
        </p:txBody>
      </p:sp>
      <p:sp>
        <p:nvSpPr>
          <p:cNvPr id="14" name="Text Placeholder 6">
            <a:extLst>
              <a:ext uri="{FF2B5EF4-FFF2-40B4-BE49-F238E27FC236}">
                <a16:creationId xmlns:a16="http://schemas.microsoft.com/office/drawing/2014/main" xmlns="" id="{BA0A365D-9652-40F7-8EB6-A79A844BC8CE}"/>
              </a:ext>
            </a:extLst>
          </p:cNvPr>
          <p:cNvSpPr txBox="1">
            <a:spLocks/>
          </p:cNvSpPr>
          <p:nvPr/>
        </p:nvSpPr>
        <p:spPr>
          <a:xfrm>
            <a:off x="1" y="0"/>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a:t>
            </a:r>
            <a:r>
              <a:rPr lang="en-IE" sz="3600" dirty="0">
                <a:solidFill>
                  <a:srgbClr val="A6377D"/>
                </a:solidFill>
                <a:latin typeface="Cooper Black" panose="0208090404030B020404" pitchFamily="18" charset="0"/>
              </a:rPr>
              <a:t>YDSI – Making Sense</a:t>
            </a:r>
          </a:p>
          <a:p>
            <a:pPr marL="0" indent="0">
              <a:spcBef>
                <a:spcPts val="0"/>
              </a:spcBef>
              <a:buNone/>
            </a:pPr>
            <a:r>
              <a:rPr lang="ro-RO" sz="2000" b="1" i="1" dirty="0" smtClean="0">
                <a:solidFill>
                  <a:srgbClr val="ED2A59"/>
                </a:solidFill>
              </a:rPr>
              <a:t>Co-crearea tehnologiei pentru schimbare cu comunitățile în cauză</a:t>
            </a:r>
            <a:endParaRPr lang="ro-RO" sz="2000" b="1" i="1" dirty="0">
              <a:solidFill>
                <a:srgbClr val="ED2A59"/>
              </a:solidFill>
            </a:endParaRPr>
          </a:p>
        </p:txBody>
      </p:sp>
    </p:spTree>
    <p:extLst>
      <p:ext uri="{BB962C8B-B14F-4D97-AF65-F5344CB8AC3E}">
        <p14:creationId xmlns:p14="http://schemas.microsoft.com/office/powerpoint/2010/main" val="4225742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D9ACB90-266B-4F03-A78C-C12BA79BDC41}"/>
              </a:ext>
            </a:extLst>
          </p:cNvPr>
          <p:cNvSpPr>
            <a:spLocks noGrp="1"/>
          </p:cNvSpPr>
          <p:nvPr>
            <p:ph type="body" sz="quarter" idx="14"/>
          </p:nvPr>
        </p:nvSpPr>
        <p:spPr>
          <a:xfrm>
            <a:off x="5458988" y="160421"/>
            <a:ext cx="6355784" cy="1021029"/>
          </a:xfrm>
        </p:spPr>
        <p:txBody>
          <a:bodyPr>
            <a:normAutofit lnSpcReduction="10000"/>
          </a:bodyPr>
          <a:lstStyle/>
          <a:p>
            <a:pPr algn="ctr"/>
            <a:r>
              <a:rPr lang="en-IE" b="1" dirty="0" err="1" smtClean="0"/>
              <a:t>Exerci</a:t>
            </a:r>
            <a:r>
              <a:rPr lang="ro-RO" b="1" dirty="0" smtClean="0"/>
              <a:t>țiu</a:t>
            </a:r>
            <a:r>
              <a:rPr lang="en-IE" b="1" dirty="0" smtClean="0"/>
              <a:t> </a:t>
            </a:r>
            <a:r>
              <a:rPr lang="en-IE" b="1" dirty="0"/>
              <a:t>– </a:t>
            </a:r>
            <a:r>
              <a:rPr lang="ro-RO" b="1" dirty="0" smtClean="0"/>
              <a:t>Creează-ți propriul</a:t>
            </a:r>
            <a:r>
              <a:rPr lang="en-IE" b="1" dirty="0" smtClean="0"/>
              <a:t> </a:t>
            </a:r>
            <a:r>
              <a:rPr lang="en-IE" b="1" dirty="0"/>
              <a:t>Makerspace</a:t>
            </a:r>
          </a:p>
        </p:txBody>
      </p:sp>
      <p:sp>
        <p:nvSpPr>
          <p:cNvPr id="5" name="Text Placeholder 4">
            <a:extLst>
              <a:ext uri="{FF2B5EF4-FFF2-40B4-BE49-F238E27FC236}">
                <a16:creationId xmlns:a16="http://schemas.microsoft.com/office/drawing/2014/main" xmlns="" id="{A4635705-F76F-4923-8B23-1960AE998B10}"/>
              </a:ext>
            </a:extLst>
          </p:cNvPr>
          <p:cNvSpPr>
            <a:spLocks noGrp="1"/>
          </p:cNvSpPr>
          <p:nvPr>
            <p:ph type="body" sz="quarter" idx="15"/>
          </p:nvPr>
        </p:nvSpPr>
        <p:spPr>
          <a:xfrm>
            <a:off x="5458988" y="1309787"/>
            <a:ext cx="6355784" cy="2754349"/>
          </a:xfrm>
        </p:spPr>
        <p:txBody>
          <a:bodyPr/>
          <a:lstStyle/>
          <a:p>
            <a:pPr algn="just"/>
            <a:r>
              <a:rPr lang="ro-RO" dirty="0" smtClean="0"/>
              <a:t>Poți </a:t>
            </a:r>
            <a:r>
              <a:rPr lang="ro-RO" dirty="0" smtClean="0"/>
              <a:t>crea propriul Makerspace acasă sau la școală. Este vorba despre crearea unui spațiu de lucru al unui proiect comunitar sau de clasă în care oamenii cu interese comune să se poată uni. Adesea, ele se învârt în jurul subiectelor din computere, design digital, știință, AI etc.</a:t>
            </a:r>
          </a:p>
          <a:p>
            <a:pPr algn="just"/>
            <a:r>
              <a:rPr lang="ro-RO" dirty="0" smtClean="0"/>
              <a:t>Atâta timp cât oamenii se pot întâlni, socializa, discuta, învăța și colabora. Acestea sunt minunate pentru grupurile de învățare care oferă cunoaștere, ajută la dezvoltarea abilităților de gândire critică și chiar mărește încrederea în sine.</a:t>
            </a:r>
          </a:p>
          <a:p>
            <a:pPr algn="just"/>
            <a:r>
              <a:rPr lang="ro-RO" dirty="0" smtClean="0"/>
              <a:t>Este vorba despre a crea ceva din nimic sau din foarte puțin și de a explora propriile interese care se află în centrul makerspace-ului</a:t>
            </a:r>
            <a:r>
              <a:rPr lang="en-IE" dirty="0" smtClean="0"/>
              <a:t>.</a:t>
            </a:r>
            <a:endParaRPr lang="en-IE" dirty="0"/>
          </a:p>
          <a:p>
            <a:endParaRPr lang="en-IE" b="0" i="0" dirty="0">
              <a:effectLst/>
              <a:latin typeface="-apple-system"/>
            </a:endParaRPr>
          </a:p>
        </p:txBody>
      </p:sp>
      <p:pic>
        <p:nvPicPr>
          <p:cNvPr id="10" name="Picture Placeholder 9" descr="A person and person looking at a computer&#10;&#10;Description automatically generated with medium confidence">
            <a:extLst>
              <a:ext uri="{FF2B5EF4-FFF2-40B4-BE49-F238E27FC236}">
                <a16:creationId xmlns:a16="http://schemas.microsoft.com/office/drawing/2014/main" xmlns="" id="{01D187A2-D5C2-4758-8695-3CAB6F33A471}"/>
              </a:ext>
            </a:extLst>
          </p:cNvPr>
          <p:cNvPicPr>
            <a:picLocks noGrp="1" noChangeAspect="1"/>
          </p:cNvPicPr>
          <p:nvPr>
            <p:ph type="pic" sz="quarter" idx="16"/>
          </p:nvPr>
        </p:nvPicPr>
        <p:blipFill>
          <a:blip r:embed="rId2"/>
          <a:srcRect l="32799" r="32799"/>
          <a:stretch>
            <a:fillRect/>
          </a:stretch>
        </p:blipFill>
        <p:spPr/>
      </p:pic>
    </p:spTree>
    <p:extLst>
      <p:ext uri="{BB962C8B-B14F-4D97-AF65-F5344CB8AC3E}">
        <p14:creationId xmlns:p14="http://schemas.microsoft.com/office/powerpoint/2010/main" val="2854249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D9ACB90-266B-4F03-A78C-C12BA79BDC41}"/>
              </a:ext>
            </a:extLst>
          </p:cNvPr>
          <p:cNvSpPr>
            <a:spLocks noGrp="1"/>
          </p:cNvSpPr>
          <p:nvPr>
            <p:ph type="body" sz="quarter" idx="14"/>
          </p:nvPr>
        </p:nvSpPr>
        <p:spPr>
          <a:xfrm>
            <a:off x="5598695" y="153910"/>
            <a:ext cx="6416842" cy="867120"/>
          </a:xfrm>
        </p:spPr>
        <p:txBody>
          <a:bodyPr>
            <a:normAutofit fontScale="92500" lnSpcReduction="20000"/>
          </a:bodyPr>
          <a:lstStyle/>
          <a:p>
            <a:pPr algn="ctr"/>
            <a:r>
              <a:rPr lang="ro-RO" b="1" dirty="0" smtClean="0"/>
              <a:t>Exercițiu</a:t>
            </a:r>
            <a:r>
              <a:rPr lang="en-IE" b="1" dirty="0" smtClean="0"/>
              <a:t> </a:t>
            </a:r>
            <a:r>
              <a:rPr lang="en-IE" b="1" dirty="0"/>
              <a:t>– </a:t>
            </a:r>
            <a:r>
              <a:rPr lang="ro-RO" b="1" dirty="0"/>
              <a:t>Creează-ți propriul</a:t>
            </a:r>
            <a:r>
              <a:rPr lang="en-IE" b="1" dirty="0"/>
              <a:t> Makerspace</a:t>
            </a:r>
          </a:p>
        </p:txBody>
      </p:sp>
      <p:sp>
        <p:nvSpPr>
          <p:cNvPr id="5" name="Text Placeholder 4">
            <a:extLst>
              <a:ext uri="{FF2B5EF4-FFF2-40B4-BE49-F238E27FC236}">
                <a16:creationId xmlns:a16="http://schemas.microsoft.com/office/drawing/2014/main" xmlns="" id="{A4635705-F76F-4923-8B23-1960AE998B10}"/>
              </a:ext>
            </a:extLst>
          </p:cNvPr>
          <p:cNvSpPr>
            <a:spLocks noGrp="1"/>
          </p:cNvSpPr>
          <p:nvPr>
            <p:ph type="body" sz="quarter" idx="15"/>
          </p:nvPr>
        </p:nvSpPr>
        <p:spPr>
          <a:xfrm>
            <a:off x="5458987" y="1021029"/>
            <a:ext cx="6556549" cy="5636445"/>
          </a:xfrm>
        </p:spPr>
        <p:txBody>
          <a:bodyPr/>
          <a:lstStyle/>
          <a:p>
            <a:r>
              <a:rPr lang="ro-RO" sz="2300" dirty="0">
                <a:latin typeface="-apple-system"/>
              </a:rPr>
              <a:t>Alocă puțin timp în sala de clasă pentru a strânge cât mai mulți oameni și invită pe alții să se alăture.</a:t>
            </a:r>
            <a:r>
              <a:rPr lang="en-IE" sz="2300" dirty="0">
                <a:latin typeface="-apple-system"/>
              </a:rPr>
              <a:t> </a:t>
            </a:r>
            <a:r>
              <a:rPr lang="ro-RO" sz="2300" dirty="0">
                <a:latin typeface="-apple-system"/>
              </a:rPr>
              <a:t>Furnizează obiectivul și începeți să lucrați la o </a:t>
            </a:r>
            <a:r>
              <a:rPr lang="ro-RO" sz="2300" dirty="0" smtClean="0">
                <a:latin typeface="-apple-system"/>
              </a:rPr>
              <a:t>idee </a:t>
            </a:r>
            <a:r>
              <a:rPr lang="en-IE" sz="2300" dirty="0" smtClean="0">
                <a:latin typeface="-apple-system"/>
              </a:rPr>
              <a:t>(</a:t>
            </a:r>
            <a:r>
              <a:rPr lang="ro-RO" sz="2300" dirty="0">
                <a:latin typeface="-apple-system"/>
              </a:rPr>
              <a:t>vezi Modulul </a:t>
            </a:r>
            <a:r>
              <a:rPr lang="en-IE" sz="2300" dirty="0">
                <a:latin typeface="-apple-system"/>
              </a:rPr>
              <a:t>3). </a:t>
            </a:r>
            <a:r>
              <a:rPr lang="ro-RO" sz="2300" dirty="0">
                <a:latin typeface="-apple-system"/>
              </a:rPr>
              <a:t>Decorați și echipați un colț cu toate echipamentele și resursele, meșteșugurile și informațiile de care aveți nevoie. Configurați un fișier pe computer cu toate ideile, informațiile, cercetările și sugestiile voastre.</a:t>
            </a:r>
            <a:endParaRPr lang="en-IE" sz="2300" dirty="0">
              <a:latin typeface="-apple-system"/>
            </a:endParaRPr>
          </a:p>
          <a:p>
            <a:r>
              <a:rPr lang="ro-RO" sz="2300" dirty="0" smtClean="0">
                <a:latin typeface="-apple-system"/>
              </a:rPr>
              <a:t>Câteva dintre abilitățile care sunt învățate într-un spațiu de producție se referă la electronică, imprimare 3D, modelare 3D, codare, robotică și chiar prelucrarea lemnului, Makerspaces încurajează, de asemenea, antreprenoriatul și sunt utilizate ca incubatoare și acceleratoare pentru startup-urile de afaceri</a:t>
            </a:r>
            <a:r>
              <a:rPr lang="en-IE" sz="2300" dirty="0" smtClean="0">
                <a:latin typeface="-apple-system"/>
              </a:rPr>
              <a:t>.</a:t>
            </a:r>
            <a:r>
              <a:rPr lang="en-IE" sz="2300" b="1" dirty="0" smtClean="0">
                <a:latin typeface="-apple-system"/>
                <a:hlinkClick r:id="rId2">
                  <a:extLst>
                    <a:ext uri="{A12FA001-AC4F-418D-AE19-62706E023703}">
                      <ahyp:hlinkClr xmlns:ahyp="http://schemas.microsoft.com/office/drawing/2018/hyperlinkcolor" xmlns="" val="tx"/>
                    </a:ext>
                  </a:extLst>
                </a:hlinkClick>
              </a:rPr>
              <a:t>Ex</a:t>
            </a:r>
            <a:r>
              <a:rPr lang="ro-RO" sz="2300" b="1" dirty="0" smtClean="0">
                <a:latin typeface="-apple-system"/>
                <a:hlinkClick r:id="rId2">
                  <a:extLst>
                    <a:ext uri="{A12FA001-AC4F-418D-AE19-62706E023703}">
                      <ahyp:hlinkClr xmlns:ahyp="http://schemas.microsoft.com/office/drawing/2018/hyperlinkcolor" xmlns="" val="tx"/>
                    </a:ext>
                  </a:extLst>
                </a:hlinkClick>
              </a:rPr>
              <a:t>e</a:t>
            </a:r>
            <a:r>
              <a:rPr lang="en-IE" sz="2300" b="1" dirty="0" err="1" smtClean="0">
                <a:latin typeface="-apple-system"/>
                <a:hlinkClick r:id="rId2">
                  <a:extLst>
                    <a:ext uri="{A12FA001-AC4F-418D-AE19-62706E023703}">
                      <ahyp:hlinkClr xmlns:ahyp="http://schemas.microsoft.com/office/drawing/2018/hyperlinkcolor" xmlns="" val="tx"/>
                    </a:ext>
                  </a:extLst>
                </a:hlinkClick>
              </a:rPr>
              <a:t>mple</a:t>
            </a:r>
            <a:r>
              <a:rPr lang="en-IE" sz="2300" b="1" dirty="0" smtClean="0">
                <a:latin typeface="-apple-system"/>
                <a:hlinkClick r:id="rId2">
                  <a:extLst>
                    <a:ext uri="{A12FA001-AC4F-418D-AE19-62706E023703}">
                      <ahyp:hlinkClr xmlns:ahyp="http://schemas.microsoft.com/office/drawing/2018/hyperlinkcolor" xmlns="" val="tx"/>
                    </a:ext>
                  </a:extLst>
                </a:hlinkClick>
              </a:rPr>
              <a:t> </a:t>
            </a:r>
            <a:r>
              <a:rPr lang="ro-RO" sz="2300" b="1" dirty="0" smtClean="0">
                <a:latin typeface="-apple-system"/>
                <a:hlinkClick r:id="rId2">
                  <a:extLst>
                    <a:ext uri="{A12FA001-AC4F-418D-AE19-62706E023703}">
                      <ahyp:hlinkClr xmlns:ahyp="http://schemas.microsoft.com/office/drawing/2018/hyperlinkcolor" xmlns="" val="tx"/>
                    </a:ext>
                  </a:extLst>
                </a:hlinkClick>
              </a:rPr>
              <a:t>de</a:t>
            </a:r>
            <a:r>
              <a:rPr lang="en-IE" sz="2300" b="1" dirty="0" smtClean="0">
                <a:latin typeface="-apple-system"/>
                <a:hlinkClick r:id="rId2">
                  <a:extLst>
                    <a:ext uri="{A12FA001-AC4F-418D-AE19-62706E023703}">
                      <ahyp:hlinkClr xmlns:ahyp="http://schemas.microsoft.com/office/drawing/2018/hyperlinkcolor" xmlns="" val="tx"/>
                    </a:ext>
                  </a:extLst>
                </a:hlinkClick>
              </a:rPr>
              <a:t> </a:t>
            </a:r>
            <a:r>
              <a:rPr lang="ro-RO" sz="2300" b="1" dirty="0" smtClean="0">
                <a:latin typeface="-apple-system"/>
                <a:hlinkClick r:id="rId2">
                  <a:extLst>
                    <a:ext uri="{A12FA001-AC4F-418D-AE19-62706E023703}">
                      <ahyp:hlinkClr xmlns:ahyp="http://schemas.microsoft.com/office/drawing/2018/hyperlinkcolor" xmlns="" val="tx"/>
                    </a:ext>
                  </a:extLst>
                </a:hlinkClick>
              </a:rPr>
              <a:t>Spații de Formare Educaționale</a:t>
            </a:r>
            <a:r>
              <a:rPr lang="ro-RO" sz="2300" b="1" dirty="0" smtClean="0">
                <a:latin typeface="-apple-system"/>
              </a:rPr>
              <a:t> </a:t>
            </a:r>
            <a:endParaRPr lang="en-IE" sz="2300" b="1" dirty="0"/>
          </a:p>
        </p:txBody>
      </p:sp>
      <p:pic>
        <p:nvPicPr>
          <p:cNvPr id="10" name="Picture Placeholder 9" descr="A person and person looking at a computer&#10;&#10;Description automatically generated with medium confidence">
            <a:extLst>
              <a:ext uri="{FF2B5EF4-FFF2-40B4-BE49-F238E27FC236}">
                <a16:creationId xmlns:a16="http://schemas.microsoft.com/office/drawing/2014/main" xmlns="" id="{01D187A2-D5C2-4758-8695-3CAB6F33A471}"/>
              </a:ext>
            </a:extLst>
          </p:cNvPr>
          <p:cNvPicPr>
            <a:picLocks noGrp="1" noChangeAspect="1"/>
          </p:cNvPicPr>
          <p:nvPr>
            <p:ph type="pic" sz="quarter" idx="16"/>
          </p:nvPr>
        </p:nvPicPr>
        <p:blipFill>
          <a:blip r:embed="rId3"/>
          <a:srcRect l="32799" r="32799"/>
          <a:stretch>
            <a:fillRect/>
          </a:stretch>
        </p:blipFill>
        <p:spPr/>
      </p:pic>
    </p:spTree>
    <p:extLst>
      <p:ext uri="{BB962C8B-B14F-4D97-AF65-F5344CB8AC3E}">
        <p14:creationId xmlns:p14="http://schemas.microsoft.com/office/powerpoint/2010/main" val="34734423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57ED65A-48E1-4601-B2B9-1DBDE3AC625D}"/>
              </a:ext>
            </a:extLst>
          </p:cNvPr>
          <p:cNvSpPr>
            <a:spLocks noGrp="1"/>
          </p:cNvSpPr>
          <p:nvPr>
            <p:ph type="body" sz="quarter" idx="14"/>
          </p:nvPr>
        </p:nvSpPr>
        <p:spPr>
          <a:xfrm>
            <a:off x="6174463" y="167442"/>
            <a:ext cx="5618322" cy="2317448"/>
          </a:xfrm>
        </p:spPr>
        <p:txBody>
          <a:bodyPr>
            <a:noAutofit/>
          </a:bodyPr>
          <a:lstStyle/>
          <a:p>
            <a:r>
              <a:rPr lang="ro-RO" b="1" i="0" dirty="0" smtClean="0">
                <a:effectLst/>
              </a:rPr>
              <a:t> Un Makerspace este  </a:t>
            </a:r>
          </a:p>
          <a:p>
            <a:r>
              <a:rPr lang="ro-RO" b="1" i="0" dirty="0" smtClean="0">
                <a:effectLst/>
              </a:rPr>
              <a:t>“o coliziune de artă, tehnologie, învățare, și colaborare”</a:t>
            </a:r>
            <a:endParaRPr lang="ro-RO" b="1" dirty="0"/>
          </a:p>
        </p:txBody>
      </p:sp>
      <p:sp>
        <p:nvSpPr>
          <p:cNvPr id="7" name="Text Placeholder 6">
            <a:extLst>
              <a:ext uri="{FF2B5EF4-FFF2-40B4-BE49-F238E27FC236}">
                <a16:creationId xmlns:a16="http://schemas.microsoft.com/office/drawing/2014/main" xmlns="" id="{FE4A2C5A-852A-4BE7-8EF8-4BC5BF373B80}"/>
              </a:ext>
            </a:extLst>
          </p:cNvPr>
          <p:cNvSpPr>
            <a:spLocks noGrp="1"/>
          </p:cNvSpPr>
          <p:nvPr>
            <p:ph type="body" sz="quarter" idx="15"/>
          </p:nvPr>
        </p:nvSpPr>
        <p:spPr>
          <a:xfrm>
            <a:off x="6174463" y="2484890"/>
            <a:ext cx="5618321" cy="2592420"/>
          </a:xfrm>
        </p:spPr>
        <p:txBody>
          <a:bodyPr/>
          <a:lstStyle/>
          <a:p>
            <a:r>
              <a:rPr lang="ro-RO" dirty="0">
                <a:latin typeface="-apple-system"/>
              </a:rPr>
              <a:t>” Un spațiu cu resurse pentru ca elevii să își lase curiozitatea și imaginația să prindă viață. O atmosferă informală, jucăușă, pentru a învăța să se desfășoare. Un spațiu în care realizarea, mai degrabă decât consumarea, este punctul central. Un spațiu în care pot înflori învățarea transdisciplinară, cercetarea, asumarea riscurilor, gândirea, elaborarea, aranjarea și întrebarea”</a:t>
            </a:r>
            <a:r>
              <a:rPr lang="ro-RO" dirty="0" smtClean="0">
                <a:latin typeface="-apple-system"/>
              </a:rPr>
              <a:t> Ann Smart</a:t>
            </a:r>
            <a:endParaRPr lang="ro-RO" dirty="0"/>
          </a:p>
        </p:txBody>
      </p:sp>
      <p:sp>
        <p:nvSpPr>
          <p:cNvPr id="8" name="Text Placeholder 7">
            <a:extLst>
              <a:ext uri="{FF2B5EF4-FFF2-40B4-BE49-F238E27FC236}">
                <a16:creationId xmlns:a16="http://schemas.microsoft.com/office/drawing/2014/main" xmlns="" id="{40B424C6-005E-499A-8185-5AD775E26889}"/>
              </a:ext>
            </a:extLst>
          </p:cNvPr>
          <p:cNvSpPr>
            <a:spLocks noGrp="1"/>
          </p:cNvSpPr>
          <p:nvPr>
            <p:ph type="body" sz="quarter" idx="16"/>
          </p:nvPr>
        </p:nvSpPr>
        <p:spPr>
          <a:xfrm>
            <a:off x="4375504" y="4685060"/>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D6B8E9AA-2AA3-4777-B09C-329493154491}"/>
              </a:ext>
            </a:extLst>
          </p:cNvPr>
          <p:cNvSpPr>
            <a:spLocks noGrp="1"/>
          </p:cNvSpPr>
          <p:nvPr>
            <p:ph type="body" sz="quarter" idx="13"/>
          </p:nvPr>
        </p:nvSpPr>
        <p:spPr>
          <a:xfrm>
            <a:off x="1363579" y="1219200"/>
            <a:ext cx="4201772" cy="3858111"/>
          </a:xfrm>
        </p:spPr>
        <p:txBody>
          <a:bodyPr>
            <a:normAutofit fontScale="92500" lnSpcReduction="10000"/>
          </a:bodyPr>
          <a:lstStyle/>
          <a:p>
            <a:r>
              <a:rPr lang="ro-RO" b="0" i="0" dirty="0" smtClean="0">
                <a:solidFill>
                  <a:srgbClr val="3F3F3F"/>
                </a:solidFill>
                <a:effectLst/>
                <a:latin typeface="-apple-system"/>
              </a:rPr>
              <a:t>“  Un </a:t>
            </a:r>
            <a:r>
              <a:rPr lang="ro-RO" i="0" dirty="0" smtClean="0">
                <a:solidFill>
                  <a:srgbClr val="3F3F3F"/>
                </a:solidFill>
                <a:latin typeface="-apple-system"/>
              </a:rPr>
              <a:t>M</a:t>
            </a:r>
            <a:r>
              <a:rPr lang="ro-RO" b="0" i="0" dirty="0" smtClean="0">
                <a:solidFill>
                  <a:srgbClr val="3F3F3F"/>
                </a:solidFill>
                <a:effectLst/>
                <a:latin typeface="-apple-system"/>
              </a:rPr>
              <a:t>akerspace (spațiu de creație) este un loc în care </a:t>
            </a:r>
            <a:r>
              <a:rPr lang="ro-RO" i="0" dirty="0">
                <a:solidFill>
                  <a:srgbClr val="3F3F3F"/>
                </a:solidFill>
                <a:latin typeface="-apple-system"/>
              </a:rPr>
              <a:t>elevii se pot aduna pentru a crea, a inventa, a se juca, a explora și a descoperi folosind o varietate de instrumente și materiale.”</a:t>
            </a:r>
            <a:endParaRPr lang="ro-RO" b="0" i="0" dirty="0" smtClean="0">
              <a:solidFill>
                <a:srgbClr val="3F3F3F"/>
              </a:solidFill>
              <a:effectLst/>
              <a:latin typeface="-apple-system"/>
            </a:endParaRPr>
          </a:p>
          <a:p>
            <a:r>
              <a:rPr lang="ro-RO" sz="2000" i="0" dirty="0" smtClean="0">
                <a:solidFill>
                  <a:srgbClr val="3F3F3F"/>
                </a:solidFill>
                <a:latin typeface="-apple-system"/>
              </a:rPr>
              <a:t>Diana Rendina, </a:t>
            </a:r>
          </a:p>
          <a:p>
            <a:r>
              <a:rPr lang="ro-RO" sz="2000" i="0" dirty="0" smtClean="0">
                <a:solidFill>
                  <a:srgbClr val="3F3F3F"/>
                </a:solidFill>
                <a:latin typeface="-apple-system"/>
              </a:rPr>
              <a:t>Studentă</a:t>
            </a:r>
            <a:endParaRPr lang="ro-RO" sz="2000" dirty="0"/>
          </a:p>
        </p:txBody>
      </p:sp>
      <p:sp>
        <p:nvSpPr>
          <p:cNvPr id="9" name="Text Placeholder 8">
            <a:extLst>
              <a:ext uri="{FF2B5EF4-FFF2-40B4-BE49-F238E27FC236}">
                <a16:creationId xmlns:a16="http://schemas.microsoft.com/office/drawing/2014/main" xmlns="" id="{CAA9C927-1D41-4C04-9041-49D3BC50B520}"/>
              </a:ext>
            </a:extLst>
          </p:cNvPr>
          <p:cNvSpPr>
            <a:spLocks noGrp="1"/>
          </p:cNvSpPr>
          <p:nvPr>
            <p:ph type="body" sz="quarter" idx="17"/>
          </p:nvPr>
        </p:nvSpPr>
        <p:spPr>
          <a:xfrm>
            <a:off x="1107543" y="1037866"/>
            <a:ext cx="1362941" cy="1320323"/>
          </a:xfrm>
        </p:spPr>
        <p:txBody>
          <a:bodyPr>
            <a:normAutofit lnSpcReduction="10000"/>
          </a:bodyPr>
          <a:lstStyle/>
          <a:p>
            <a:endParaRPr lang="en-IE" dirty="0"/>
          </a:p>
        </p:txBody>
      </p:sp>
    </p:spTree>
    <p:extLst>
      <p:ext uri="{BB962C8B-B14F-4D97-AF65-F5344CB8AC3E}">
        <p14:creationId xmlns:p14="http://schemas.microsoft.com/office/powerpoint/2010/main" val="6891938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ro-RO" b="1" dirty="0" smtClean="0"/>
              <a:t>Suport la Nivel European</a:t>
            </a:r>
            <a:endParaRPr lang="en-IE" b="1" dirty="0"/>
          </a:p>
          <a:p>
            <a:r>
              <a:rPr lang="ro-RO" sz="2800" i="1" dirty="0" smtClean="0">
                <a:hlinkClick r:id="rId2">
                  <a:extLst>
                    <a:ext uri="{A12FA001-AC4F-418D-AE19-62706E023703}">
                      <ahyp:hlinkClr xmlns:ahyp="http://schemas.microsoft.com/office/drawing/2018/hyperlinkcolor" xmlns="" val="tx"/>
                    </a:ext>
                  </a:extLst>
                </a:hlinkClick>
              </a:rPr>
              <a:t>Comisia de Inovare Socială</a:t>
            </a:r>
            <a:endParaRPr lang="en-IE" sz="2800" b="1" i="1" dirty="0"/>
          </a:p>
        </p:txBody>
      </p:sp>
      <p:sp>
        <p:nvSpPr>
          <p:cNvPr id="8" name="Text Placeholder 7">
            <a:extLst>
              <a:ext uri="{FF2B5EF4-FFF2-40B4-BE49-F238E27FC236}">
                <a16:creationId xmlns:a16="http://schemas.microsoft.com/office/drawing/2014/main" xmlns="" id="{D2CA3067-5E31-40A7-97DC-004D61D4E646}"/>
              </a:ext>
            </a:extLst>
          </p:cNvPr>
          <p:cNvSpPr>
            <a:spLocks noGrp="1"/>
          </p:cNvSpPr>
          <p:nvPr>
            <p:ph type="body" sz="quarter" idx="15"/>
          </p:nvPr>
        </p:nvSpPr>
        <p:spPr>
          <a:xfrm>
            <a:off x="5468042" y="1367108"/>
            <a:ext cx="6482532" cy="2754349"/>
          </a:xfrm>
        </p:spPr>
        <p:txBody>
          <a:bodyPr/>
          <a:lstStyle/>
          <a:p>
            <a:r>
              <a:rPr lang="ro-RO" dirty="0" smtClean="0">
                <a:hlinkClick r:id="rId2">
                  <a:extLst>
                    <a:ext uri="{A12FA001-AC4F-418D-AE19-62706E023703}">
                      <ahyp:hlinkClr xmlns:ahyp="http://schemas.microsoft.com/office/drawing/2018/hyperlinkcolor" xmlns="" val="tx"/>
                    </a:ext>
                  </a:extLst>
                </a:hlinkClick>
              </a:rPr>
              <a:t>Comisia pentru Inovare Socială </a:t>
            </a:r>
            <a:r>
              <a:rPr lang="en-IE" dirty="0" smtClean="0">
                <a:hlinkClick r:id="rId2">
                  <a:extLst>
                    <a:ext uri="{A12FA001-AC4F-418D-AE19-62706E023703}">
                      <ahyp:hlinkClr xmlns:ahyp="http://schemas.microsoft.com/office/drawing/2018/hyperlinkcolor" xmlns="" val="tx"/>
                    </a:ext>
                  </a:extLst>
                </a:hlinkClick>
              </a:rPr>
              <a:t> </a:t>
            </a:r>
            <a:r>
              <a:rPr lang="ro-RO" dirty="0" smtClean="0"/>
              <a:t>dispune de o mulțime de resurse și informații, concentrându-se pe furnizarea de sprijin în</a:t>
            </a:r>
            <a:r>
              <a:rPr lang="en-IE" dirty="0" smtClean="0"/>
              <a:t>:</a:t>
            </a:r>
            <a:endParaRPr lang="en-IE" dirty="0"/>
          </a:p>
          <a:p>
            <a:pPr marL="342900" indent="-342900">
              <a:buFont typeface="Wingdings" panose="05000000000000000000" pitchFamily="2" charset="2"/>
              <a:buChar char="ü"/>
            </a:pPr>
            <a:r>
              <a:rPr lang="ro-RO" b="1" dirty="0" smtClean="0"/>
              <a:t>Networking</a:t>
            </a:r>
            <a:r>
              <a:rPr lang="ro-RO" dirty="0" smtClean="0"/>
              <a:t> - </a:t>
            </a:r>
            <a:r>
              <a:rPr lang="ro-RO" dirty="0"/>
              <a:t>ajută companiile din întreaga Europă să se conecteze, să învețe una de la cealalaltă și să împărtășească experiențe prin portalul</a:t>
            </a:r>
            <a:r>
              <a:rPr lang="ro-RO" b="0" i="0" dirty="0" smtClean="0">
                <a:effectLst/>
              </a:rPr>
              <a:t> </a:t>
            </a:r>
            <a:r>
              <a:rPr lang="ro-RO" b="0" i="0" u="sng" dirty="0" smtClean="0">
                <a:effectLst/>
                <a:hlinkClick r:id="rId3">
                  <a:extLst>
                    <a:ext uri="{A12FA001-AC4F-418D-AE19-62706E023703}">
                      <ahyp:hlinkClr xmlns:ahyp="http://schemas.microsoft.com/office/drawing/2018/hyperlinkcolor" xmlns="" val="tx"/>
                    </a:ext>
                  </a:extLst>
                </a:hlinkClick>
              </a:rPr>
              <a:t>Comunității de Inovare Socială</a:t>
            </a:r>
            <a:r>
              <a:rPr lang="ro-RO" b="0" i="0" dirty="0" smtClean="0">
                <a:effectLst/>
              </a:rPr>
              <a:t>.</a:t>
            </a:r>
            <a:endParaRPr lang="ro-RO" dirty="0" smtClean="0"/>
          </a:p>
          <a:p>
            <a:pPr marL="342900" indent="-342900">
              <a:buFont typeface="Wingdings" panose="05000000000000000000" pitchFamily="2" charset="2"/>
              <a:buChar char="ü"/>
            </a:pPr>
            <a:r>
              <a:rPr lang="ro-RO" b="1" dirty="0" smtClean="0"/>
              <a:t>Competiții </a:t>
            </a:r>
            <a:r>
              <a:rPr lang="ro-RO" dirty="0" smtClean="0"/>
              <a:t>– </a:t>
            </a:r>
            <a:r>
              <a:rPr lang="ro-RO" b="0" i="0" dirty="0" smtClean="0">
                <a:effectLst/>
              </a:rPr>
              <a:t>organizează în fiecare an</a:t>
            </a:r>
            <a:r>
              <a:rPr lang="ro-RO" b="0" i="0" u="sng" dirty="0" smtClean="0">
                <a:effectLst/>
                <a:hlinkClick r:id="rId4">
                  <a:extLst>
                    <a:ext uri="{A12FA001-AC4F-418D-AE19-62706E023703}">
                      <ahyp:hlinkClr xmlns:ahyp="http://schemas.microsoft.com/office/drawing/2018/hyperlinkcolor" xmlns="" val="tx"/>
                    </a:ext>
                  </a:extLst>
                </a:hlinkClick>
              </a:rPr>
              <a:t> Concursul European de Inovare Socială</a:t>
            </a:r>
            <a:r>
              <a:rPr lang="ro-RO" b="0" i="0" dirty="0" smtClean="0">
                <a:effectLst/>
              </a:rPr>
              <a:t> </a:t>
            </a:r>
            <a:r>
              <a:rPr lang="ro-RO" dirty="0"/>
              <a:t>pentru a furniza și a sprijini noi soluții la provocările societății și, prin urmare, să </a:t>
            </a:r>
            <a:r>
              <a:rPr lang="ro-RO" dirty="0" smtClean="0"/>
              <a:t>crească conștientizare la nivelul comunității </a:t>
            </a:r>
            <a:r>
              <a:rPr lang="ro-RO" dirty="0"/>
              <a:t>cu privire la inovația socială</a:t>
            </a:r>
            <a:r>
              <a:rPr lang="ro-RO" b="0" i="0" dirty="0" smtClean="0">
                <a:effectLst/>
              </a:rPr>
              <a:t>. Alte competiții Europene care sprijină inovatorii sociali sunt </a:t>
            </a:r>
            <a:r>
              <a:rPr lang="ro-RO" b="0" i="0" u="sng" dirty="0" smtClean="0">
                <a:solidFill>
                  <a:srgbClr val="0563C1"/>
                </a:solidFill>
                <a:effectLst/>
                <a:hlinkClick r:id="rId5">
                  <a:extLst>
                    <a:ext uri="{A12FA001-AC4F-418D-AE19-62706E023703}">
                      <ahyp:hlinkClr xmlns:ahyp="http://schemas.microsoft.com/office/drawing/2018/hyperlinkcolor" xmlns="" val="tx"/>
                    </a:ext>
                  </a:extLst>
                </a:hlinkClick>
              </a:rPr>
              <a:t>RegioStars</a:t>
            </a:r>
            <a:r>
              <a:rPr lang="ro-RO" b="0" i="0" u="sng" dirty="0" smtClean="0">
                <a:effectLst/>
                <a:hlinkClick r:id="rId5">
                  <a:extLst>
                    <a:ext uri="{A12FA001-AC4F-418D-AE19-62706E023703}">
                      <ahyp:hlinkClr xmlns:ahyp="http://schemas.microsoft.com/office/drawing/2018/hyperlinkcolor" xmlns="" val="tx"/>
                    </a:ext>
                  </a:extLst>
                </a:hlinkClick>
              </a:rPr>
              <a:t> Awards</a:t>
            </a:r>
            <a:r>
              <a:rPr lang="ro-RO" dirty="0"/>
              <a:t> </a:t>
            </a:r>
            <a:r>
              <a:rPr lang="ro-RO" b="0" i="0" dirty="0" smtClean="0">
                <a:effectLst/>
              </a:rPr>
              <a:t>și </a:t>
            </a:r>
            <a:r>
              <a:rPr lang="ro-RO" b="0" i="0" u="sng" dirty="0" smtClean="0">
                <a:effectLst/>
                <a:hlinkClick r:id="rId6">
                  <a:extLst>
                    <a:ext uri="{A12FA001-AC4F-418D-AE19-62706E023703}">
                      <ahyp:hlinkClr xmlns:ahyp="http://schemas.microsoft.com/office/drawing/2018/hyperlinkcolor" xmlns="" val="tx"/>
                    </a:ext>
                  </a:extLst>
                </a:hlinkClick>
              </a:rPr>
              <a:t>Social Innovation Tournament</a:t>
            </a:r>
            <a:r>
              <a:rPr lang="ro-RO" b="0" i="0" dirty="0" smtClean="0">
                <a:effectLst/>
              </a:rPr>
              <a:t>.</a:t>
            </a:r>
            <a:endParaRPr lang="ro-RO" dirty="0"/>
          </a:p>
        </p:txBody>
      </p:sp>
      <p:pic>
        <p:nvPicPr>
          <p:cNvPr id="11" name="Picture Placeholder 10" descr="A picture containing text, person, person&#10;&#10;Description automatically generated">
            <a:extLst>
              <a:ext uri="{FF2B5EF4-FFF2-40B4-BE49-F238E27FC236}">
                <a16:creationId xmlns:a16="http://schemas.microsoft.com/office/drawing/2014/main" xmlns="" id="{0AD3C5C1-5D33-4DC6-BAE3-909E2D943ECF}"/>
              </a:ext>
            </a:extLst>
          </p:cNvPr>
          <p:cNvPicPr>
            <a:picLocks noGrp="1" noChangeAspect="1"/>
          </p:cNvPicPr>
          <p:nvPr>
            <p:ph type="pic" sz="quarter" idx="16"/>
          </p:nvPr>
        </p:nvPicPr>
        <p:blipFill>
          <a:blip r:embed="rId7"/>
          <a:srcRect l="11288" r="11288"/>
          <a:stretch>
            <a:fillRect/>
          </a:stretch>
        </p:blipFill>
        <p:spPr/>
      </p:pic>
    </p:spTree>
    <p:extLst>
      <p:ext uri="{BB962C8B-B14F-4D97-AF65-F5344CB8AC3E}">
        <p14:creationId xmlns:p14="http://schemas.microsoft.com/office/powerpoint/2010/main" val="29669771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ro-RO" b="1" dirty="0"/>
              <a:t>Suport la Nivel European</a:t>
            </a:r>
            <a:endParaRPr lang="en-IE" b="1" dirty="0"/>
          </a:p>
          <a:p>
            <a:r>
              <a:rPr lang="ro-RO" sz="2800" i="1" dirty="0">
                <a:hlinkClick r:id="rId2">
                  <a:extLst>
                    <a:ext uri="{A12FA001-AC4F-418D-AE19-62706E023703}">
                      <ahyp:hlinkClr xmlns="" xmlns:ahyp="http://schemas.microsoft.com/office/drawing/2018/hyperlinkcolor" xmlns:lc="http://schemas.openxmlformats.org/drawingml/2006/lockedCanvas" val="tx"/>
                    </a:ext>
                  </a:extLst>
                </a:hlinkClick>
              </a:rPr>
              <a:t>Comisia de Inovare Socială</a:t>
            </a:r>
            <a:endParaRPr lang="en-IE" sz="2800" b="1" i="1" dirty="0"/>
          </a:p>
          <a:p>
            <a:endParaRPr lang="en-IE" sz="2800" b="1" i="1" dirty="0"/>
          </a:p>
        </p:txBody>
      </p:sp>
      <p:sp>
        <p:nvSpPr>
          <p:cNvPr id="8" name="Text Placeholder 7">
            <a:extLst>
              <a:ext uri="{FF2B5EF4-FFF2-40B4-BE49-F238E27FC236}">
                <a16:creationId xmlns:a16="http://schemas.microsoft.com/office/drawing/2014/main" xmlns="" id="{D2CA3067-5E31-40A7-97DC-004D61D4E646}"/>
              </a:ext>
            </a:extLst>
          </p:cNvPr>
          <p:cNvSpPr>
            <a:spLocks noGrp="1"/>
          </p:cNvSpPr>
          <p:nvPr>
            <p:ph type="body" sz="quarter" idx="15"/>
          </p:nvPr>
        </p:nvSpPr>
        <p:spPr>
          <a:xfrm>
            <a:off x="5140959" y="1169261"/>
            <a:ext cx="6938745" cy="5258281"/>
          </a:xfrm>
        </p:spPr>
        <p:txBody>
          <a:bodyPr/>
          <a:lstStyle/>
          <a:p>
            <a:pPr marL="342900" indent="-342900">
              <a:buFont typeface="Wingdings" panose="05000000000000000000" pitchFamily="2" charset="2"/>
              <a:buChar char="ü"/>
            </a:pPr>
            <a:r>
              <a:rPr lang="en-IE" b="1" i="0" dirty="0" smtClean="0">
                <a:effectLst/>
              </a:rPr>
              <a:t>F</a:t>
            </a:r>
            <a:r>
              <a:rPr lang="ro-RO" b="1" i="0" dirty="0" smtClean="0">
                <a:effectLst/>
              </a:rPr>
              <a:t>inanțare</a:t>
            </a:r>
            <a:r>
              <a:rPr lang="en-IE" b="1" i="0" dirty="0" smtClean="0">
                <a:effectLst/>
              </a:rPr>
              <a:t> </a:t>
            </a:r>
            <a:r>
              <a:rPr lang="en-IE" b="1" i="0" dirty="0">
                <a:effectLst/>
              </a:rPr>
              <a:t>- </a:t>
            </a:r>
            <a:r>
              <a:rPr lang="ro-RO" dirty="0"/>
              <a:t>oferă finanțare directă pentru a sprijini inovarea socială prin</a:t>
            </a:r>
            <a:r>
              <a:rPr lang="en-IE" b="0" i="0" dirty="0">
                <a:effectLst/>
              </a:rPr>
              <a:t> </a:t>
            </a:r>
            <a:r>
              <a:rPr lang="ro-RO" b="0" i="0" u="sng" dirty="0" smtClean="0">
                <a:effectLst/>
                <a:hlinkClick r:id="rId3">
                  <a:extLst>
                    <a:ext uri="{A12FA001-AC4F-418D-AE19-62706E023703}">
                      <ahyp:hlinkClr xmlns:ahyp="http://schemas.microsoft.com/office/drawing/2018/hyperlinkcolor" xmlns="" val="tx"/>
                    </a:ext>
                  </a:extLst>
                </a:hlinkClick>
              </a:rPr>
              <a:t>Programul de Ocupare a Forței de Muncă și Inovare Socială, </a:t>
            </a:r>
            <a:r>
              <a:rPr lang="en-IE" b="0" i="0" dirty="0">
                <a:effectLst/>
              </a:rPr>
              <a:t> </a:t>
            </a:r>
            <a:r>
              <a:rPr lang="ro-RO" b="0" i="0" u="sng" dirty="0" smtClean="0">
                <a:effectLst/>
                <a:hlinkClick r:id="rId4">
                  <a:extLst>
                    <a:ext uri="{A12FA001-AC4F-418D-AE19-62706E023703}">
                      <ahyp:hlinkClr xmlns:ahyp="http://schemas.microsoft.com/office/drawing/2018/hyperlinkcolor" xmlns="" val="tx"/>
                    </a:ext>
                  </a:extLst>
                </a:hlinkClick>
              </a:rPr>
              <a:t>Orizont </a:t>
            </a:r>
            <a:r>
              <a:rPr lang="en-IE" b="0" i="0" u="sng" dirty="0" smtClean="0">
                <a:effectLst/>
                <a:hlinkClick r:id="rId4">
                  <a:extLst>
                    <a:ext uri="{A12FA001-AC4F-418D-AE19-62706E023703}">
                      <ahyp:hlinkClr xmlns:ahyp="http://schemas.microsoft.com/office/drawing/2018/hyperlinkcolor" xmlns="" val="tx"/>
                    </a:ext>
                  </a:extLst>
                </a:hlinkClick>
              </a:rPr>
              <a:t>2020</a:t>
            </a:r>
            <a:r>
              <a:rPr lang="en-IE" b="0" i="0" dirty="0">
                <a:effectLst/>
              </a:rPr>
              <a:t>, </a:t>
            </a:r>
            <a:r>
              <a:rPr lang="ro-RO" b="0" i="0" dirty="0" smtClean="0">
                <a:effectLst/>
              </a:rPr>
              <a:t>în special în cadrul </a:t>
            </a:r>
            <a:r>
              <a:rPr lang="ro-RO" b="0" i="0" u="sng" dirty="0" smtClean="0">
                <a:effectLst/>
                <a:hlinkClick r:id="rId5">
                  <a:extLst>
                    <a:ext uri="{A12FA001-AC4F-418D-AE19-62706E023703}">
                      <ahyp:hlinkClr xmlns:ahyp="http://schemas.microsoft.com/office/drawing/2018/hyperlinkcolor" xmlns="" val="tx"/>
                    </a:ext>
                  </a:extLst>
                </a:hlinkClick>
              </a:rPr>
              <a:t>Instrumentului IMM-urilor</a:t>
            </a:r>
            <a:r>
              <a:rPr lang="en-IE" b="0" i="0" dirty="0">
                <a:effectLst/>
              </a:rPr>
              <a:t> </a:t>
            </a:r>
            <a:r>
              <a:rPr lang="ro-RO" b="0" i="0" dirty="0" smtClean="0">
                <a:effectLst/>
              </a:rPr>
              <a:t>deschis pentru întreprinderile sociale</a:t>
            </a:r>
            <a:r>
              <a:rPr lang="en-IE" b="0" i="0" dirty="0" smtClean="0">
                <a:effectLst/>
              </a:rPr>
              <a:t> </a:t>
            </a:r>
            <a:r>
              <a:rPr lang="ro-RO" b="0" i="0" dirty="0" smtClean="0">
                <a:effectLst/>
              </a:rPr>
              <a:t>sau</a:t>
            </a:r>
            <a:r>
              <a:rPr lang="en-IE" b="0" i="0" dirty="0">
                <a:effectLst/>
              </a:rPr>
              <a:t> </a:t>
            </a:r>
            <a:r>
              <a:rPr lang="ro-RO" b="0" i="0" u="sng" dirty="0" smtClean="0">
                <a:effectLst/>
                <a:hlinkClick r:id="rId6">
                  <a:extLst>
                    <a:ext uri="{A12FA001-AC4F-418D-AE19-62706E023703}">
                      <ahyp:hlinkClr xmlns:ahyp="http://schemas.microsoft.com/office/drawing/2018/hyperlinkcolor" xmlns="" val="tx"/>
                    </a:ext>
                  </a:extLst>
                </a:hlinkClick>
              </a:rPr>
              <a:t>Platformele de Conștientizare Colectivă</a:t>
            </a:r>
            <a:r>
              <a:rPr lang="en-IE" b="0" i="0" dirty="0" smtClean="0">
                <a:effectLst/>
              </a:rPr>
              <a:t>.</a:t>
            </a:r>
            <a:r>
              <a:rPr lang="en-IE" b="0" i="0" dirty="0">
                <a:effectLst/>
              </a:rPr>
              <a:t> </a:t>
            </a:r>
          </a:p>
          <a:p>
            <a:pPr marL="342900" indent="-342900">
              <a:buFont typeface="Wingdings" panose="05000000000000000000" pitchFamily="2" charset="2"/>
              <a:buChar char="ü"/>
            </a:pPr>
            <a:r>
              <a:rPr lang="en-IE" b="1" i="0" dirty="0" err="1" smtClean="0">
                <a:effectLst/>
              </a:rPr>
              <a:t>Ecos</a:t>
            </a:r>
            <a:r>
              <a:rPr lang="ro-RO" b="1" i="0" dirty="0" smtClean="0">
                <a:effectLst/>
              </a:rPr>
              <a:t>i</a:t>
            </a:r>
            <a:r>
              <a:rPr lang="en-IE" b="1" i="0" dirty="0" smtClean="0">
                <a:effectLst/>
              </a:rPr>
              <a:t>stem</a:t>
            </a:r>
            <a:r>
              <a:rPr lang="ro-RO" b="1" i="0" dirty="0" smtClean="0">
                <a:effectLst/>
              </a:rPr>
              <a:t>e</a:t>
            </a:r>
            <a:r>
              <a:rPr lang="en-IE" b="1" i="0" dirty="0" smtClean="0">
                <a:effectLst/>
              </a:rPr>
              <a:t> </a:t>
            </a:r>
            <a:r>
              <a:rPr lang="en-IE" b="1" i="0" dirty="0">
                <a:effectLst/>
              </a:rPr>
              <a:t>- </a:t>
            </a:r>
            <a:r>
              <a:rPr lang="ro-RO" dirty="0"/>
              <a:t> îmbunătățim condițiile pentru inovarea socială și întreprinderile sociale din Europa, de asemenea, pentru a atrage investitori privați</a:t>
            </a:r>
            <a:r>
              <a:rPr lang="ro-RO" dirty="0" smtClean="0"/>
              <a:t>.</a:t>
            </a:r>
            <a:r>
              <a:rPr lang="en-IE" b="0" i="0" dirty="0" smtClean="0">
                <a:effectLst/>
              </a:rPr>
              <a:t> </a:t>
            </a:r>
            <a:r>
              <a:rPr lang="ro-RO" b="0" i="0" dirty="0" smtClean="0">
                <a:effectLst/>
              </a:rPr>
              <a:t>Află mai multe despre </a:t>
            </a:r>
            <a:r>
              <a:rPr lang="en-IE" b="0" i="0" dirty="0">
                <a:effectLst/>
              </a:rPr>
              <a:t> </a:t>
            </a:r>
            <a:r>
              <a:rPr lang="en-IE" b="0" i="0" u="sng" dirty="0">
                <a:effectLst/>
                <a:hlinkClick r:id="rId7">
                  <a:extLst>
                    <a:ext uri="{A12FA001-AC4F-418D-AE19-62706E023703}">
                      <ahyp:hlinkClr xmlns:ahyp="http://schemas.microsoft.com/office/drawing/2018/hyperlinkcolor" xmlns="" val="tx"/>
                    </a:ext>
                  </a:extLst>
                </a:hlinkClick>
              </a:rPr>
              <a:t>Social </a:t>
            </a:r>
            <a:r>
              <a:rPr lang="ro-RO" b="0" i="0" u="sng" dirty="0" smtClean="0">
                <a:effectLst/>
                <a:hlinkClick r:id="rId7">
                  <a:extLst>
                    <a:ext uri="{A12FA001-AC4F-418D-AE19-62706E023703}">
                      <ahyp:hlinkClr xmlns:ahyp="http://schemas.microsoft.com/office/drawing/2018/hyperlinkcolor" xmlns="" val="tx"/>
                    </a:ext>
                  </a:extLst>
                </a:hlinkClick>
              </a:rPr>
              <a:t>Inițiativa pentru Afaceri Social</a:t>
            </a:r>
            <a:r>
              <a:rPr lang="en-IE" b="0" i="0" u="sng" dirty="0" smtClean="0">
                <a:effectLst/>
                <a:hlinkClick r:id="rId7">
                  <a:extLst>
                    <a:ext uri="{A12FA001-AC4F-418D-AE19-62706E023703}">
                      <ahyp:hlinkClr xmlns:ahyp="http://schemas.microsoft.com/office/drawing/2018/hyperlinkcolor" xmlns="" val="tx"/>
                    </a:ext>
                  </a:extLst>
                </a:hlinkClick>
              </a:rPr>
              <a:t>e</a:t>
            </a:r>
            <a:r>
              <a:rPr lang="en-IE" b="0" i="0" dirty="0">
                <a:effectLst/>
              </a:rPr>
              <a:t> </a:t>
            </a:r>
            <a:r>
              <a:rPr lang="ro-RO" b="0" i="0" dirty="0" smtClean="0">
                <a:effectLst/>
              </a:rPr>
              <a:t>și</a:t>
            </a:r>
            <a:r>
              <a:rPr lang="en-IE" b="0" i="0" dirty="0">
                <a:effectLst/>
              </a:rPr>
              <a:t> </a:t>
            </a:r>
            <a:r>
              <a:rPr lang="ro-RO" b="0" i="0" dirty="0" smtClean="0">
                <a:effectLst/>
              </a:rPr>
              <a:t> </a:t>
            </a:r>
            <a:r>
              <a:rPr lang="ro-RO" b="0" i="0" u="sng" dirty="0" smtClean="0">
                <a:effectLst/>
                <a:hlinkClick r:id="rId8">
                  <a:extLst>
                    <a:ext uri="{A12FA001-AC4F-418D-AE19-62706E023703}">
                      <ahyp:hlinkClr xmlns:ahyp="http://schemas.microsoft.com/office/drawing/2018/hyperlinkcolor" xmlns="" val="tx"/>
                    </a:ext>
                  </a:extLst>
                </a:hlinkClick>
              </a:rPr>
              <a:t>Inițiativa </a:t>
            </a:r>
            <a:r>
              <a:rPr lang="en-IE" u="sng" dirty="0">
                <a:hlinkClick r:id="rId8">
                  <a:extLst>
                    <a:ext uri="{A12FA001-AC4F-418D-AE19-62706E023703}">
                      <ahyp:hlinkClr xmlns="" xmlns:ahyp="http://schemas.microsoft.com/office/drawing/2018/hyperlinkcolor" xmlns:lc="http://schemas.openxmlformats.org/drawingml/2006/lockedCanvas" val="tx"/>
                    </a:ext>
                  </a:extLst>
                </a:hlinkClick>
              </a:rPr>
              <a:t>Start-Up </a:t>
            </a:r>
            <a:r>
              <a:rPr lang="en-IE" b="0" i="0" u="sng" dirty="0" smtClean="0">
                <a:effectLst/>
                <a:hlinkClick r:id="rId8">
                  <a:extLst>
                    <a:ext uri="{A12FA001-AC4F-418D-AE19-62706E023703}">
                      <ahyp:hlinkClr xmlns:ahyp="http://schemas.microsoft.com/office/drawing/2018/hyperlinkcolor" xmlns="" val="tx"/>
                    </a:ext>
                  </a:extLst>
                </a:hlinkClick>
              </a:rPr>
              <a:t>&amp; Scale-Up</a:t>
            </a:r>
            <a:r>
              <a:rPr lang="en-IE" b="0" i="0" dirty="0" smtClean="0">
                <a:effectLst/>
              </a:rPr>
              <a:t>.</a:t>
            </a:r>
            <a:endParaRPr lang="en-IE" dirty="0"/>
          </a:p>
          <a:p>
            <a:pPr marL="342900" indent="-342900">
              <a:buFont typeface="Wingdings" panose="05000000000000000000" pitchFamily="2" charset="2"/>
              <a:buChar char="ü"/>
            </a:pPr>
            <a:r>
              <a:rPr lang="en-IE" b="1" i="0" dirty="0">
                <a:effectLst/>
              </a:rPr>
              <a:t>Impact - </a:t>
            </a:r>
            <a:r>
              <a:rPr lang="ro-RO" dirty="0"/>
              <a:t> adunăm și diseminăm dovezi despre beneficiile inovației sociale și metodologii pentru măsurarea rezultatelor</a:t>
            </a:r>
            <a:r>
              <a:rPr lang="en-IE" b="0" i="0" dirty="0" smtClean="0">
                <a:effectLst/>
              </a:rPr>
              <a:t>.</a:t>
            </a:r>
            <a:r>
              <a:rPr lang="en-IE" b="0" i="0" dirty="0">
                <a:effectLst/>
              </a:rPr>
              <a:t> </a:t>
            </a:r>
          </a:p>
          <a:p>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xmlns="" id="{0AD3C5C1-5D33-4DC6-BAE3-909E2D943ECF}"/>
              </a:ext>
            </a:extLst>
          </p:cNvPr>
          <p:cNvPicPr>
            <a:picLocks noGrp="1" noChangeAspect="1"/>
          </p:cNvPicPr>
          <p:nvPr>
            <p:ph type="pic" sz="quarter" idx="16"/>
          </p:nvPr>
        </p:nvPicPr>
        <p:blipFill>
          <a:blip r:embed="rId9"/>
          <a:srcRect l="11288" r="11288"/>
          <a:stretch>
            <a:fillRect/>
          </a:stretch>
        </p:blipFill>
        <p:spPr/>
      </p:pic>
    </p:spTree>
    <p:extLst>
      <p:ext uri="{BB962C8B-B14F-4D97-AF65-F5344CB8AC3E}">
        <p14:creationId xmlns:p14="http://schemas.microsoft.com/office/powerpoint/2010/main" val="3938802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ro-RO" b="1" dirty="0"/>
              <a:t>Suport la Nivel European</a:t>
            </a:r>
            <a:endParaRPr lang="en-IE" b="1" dirty="0"/>
          </a:p>
          <a:p>
            <a:r>
              <a:rPr lang="ro-RO" sz="2800" i="1" dirty="0">
                <a:hlinkClick r:id="rId2">
                  <a:extLst>
                    <a:ext uri="{A12FA001-AC4F-418D-AE19-62706E023703}">
                      <ahyp:hlinkClr xmlns:ahyp="http://schemas.microsoft.com/office/drawing/2018/hyperlinkcolor" xmlns="" xmlns:lc="http://schemas.openxmlformats.org/drawingml/2006/lockedCanvas" val="tx"/>
                    </a:ext>
                  </a:extLst>
                </a:hlinkClick>
              </a:rPr>
              <a:t>Comisia de Inovare Socială</a:t>
            </a:r>
            <a:endParaRPr lang="en-IE" sz="2800" b="1" i="1" dirty="0"/>
          </a:p>
        </p:txBody>
      </p:sp>
      <p:sp>
        <p:nvSpPr>
          <p:cNvPr id="8" name="Text Placeholder 7">
            <a:extLst>
              <a:ext uri="{FF2B5EF4-FFF2-40B4-BE49-F238E27FC236}">
                <a16:creationId xmlns:a16="http://schemas.microsoft.com/office/drawing/2014/main" xmlns="" id="{D2CA3067-5E31-40A7-97DC-004D61D4E646}"/>
              </a:ext>
            </a:extLst>
          </p:cNvPr>
          <p:cNvSpPr>
            <a:spLocks noGrp="1"/>
          </p:cNvSpPr>
          <p:nvPr>
            <p:ph type="body" sz="quarter" idx="15"/>
          </p:nvPr>
        </p:nvSpPr>
        <p:spPr>
          <a:xfrm>
            <a:off x="5359398" y="1367108"/>
            <a:ext cx="6591176" cy="2754349"/>
          </a:xfrm>
        </p:spPr>
        <p:txBody>
          <a:bodyPr/>
          <a:lstStyle/>
          <a:p>
            <a:r>
              <a:rPr lang="ro-RO" b="1" i="0" dirty="0" smtClean="0">
                <a:effectLst/>
              </a:rPr>
              <a:t>Incubația </a:t>
            </a:r>
            <a:r>
              <a:rPr lang="ro-RO" b="0" i="0" dirty="0" smtClean="0">
                <a:effectLst/>
              </a:rPr>
              <a:t>- </a:t>
            </a:r>
            <a:r>
              <a:rPr lang="ro-RO" dirty="0"/>
              <a:t>sprijină structurile de incubație pentru inovarea socială în Europa, prin intermediul rețelelor de incubatoare la nivelul UE</a:t>
            </a:r>
            <a:r>
              <a:rPr lang="ro-RO" b="0" i="0" dirty="0" smtClean="0">
                <a:effectLst/>
              </a:rPr>
              <a:t>.</a:t>
            </a:r>
          </a:p>
          <a:p>
            <a:endParaRPr lang="ro-RO" dirty="0" smtClean="0"/>
          </a:p>
          <a:p>
            <a:r>
              <a:rPr lang="ro-RO" sz="2200" b="1" dirty="0" smtClean="0"/>
              <a:t>Conectează-te și păstrează legătura cu </a:t>
            </a:r>
            <a:r>
              <a:rPr lang="ro-RO" sz="2200" b="0" i="0" u="sng" dirty="0" smtClean="0">
                <a:effectLst/>
                <a:hlinkClick r:id="rId3">
                  <a:extLst>
                    <a:ext uri="{A12FA001-AC4F-418D-AE19-62706E023703}">
                      <ahyp:hlinkClr xmlns:ahyp="http://schemas.microsoft.com/office/drawing/2018/hyperlinkcolor" xmlns="" val="tx"/>
                    </a:ext>
                  </a:extLst>
                </a:hlinkClick>
              </a:rPr>
              <a:t>Comunitatea de Inovare Socială</a:t>
            </a:r>
            <a:r>
              <a:rPr lang="ro-RO" sz="2200" u="sng" dirty="0" smtClean="0"/>
              <a:t>,</a:t>
            </a:r>
            <a:r>
              <a:rPr lang="ro-RO" sz="2200" dirty="0" smtClean="0"/>
              <a:t> </a:t>
            </a:r>
            <a:r>
              <a:rPr lang="ro-RO" sz="2200" b="0" i="0" u="sng" dirty="0" smtClean="0">
                <a:effectLst/>
                <a:hlinkClick r:id="rId4">
                  <a:extLst>
                    <a:ext uri="{A12FA001-AC4F-418D-AE19-62706E023703}">
                      <ahyp:hlinkClr xmlns:ahyp="http://schemas.microsoft.com/office/drawing/2018/hyperlinkcolor" xmlns="" val="tx"/>
                    </a:ext>
                  </a:extLst>
                </a:hlinkClick>
              </a:rPr>
              <a:t>Concursul European de Inovare Socială</a:t>
            </a:r>
            <a:r>
              <a:rPr lang="ro-RO" sz="2200" b="0" i="0" dirty="0" smtClean="0">
                <a:effectLst/>
              </a:rPr>
              <a:t>-</a:t>
            </a:r>
          </a:p>
          <a:p>
            <a:endParaRPr lang="ro-RO" sz="2200" b="1" dirty="0" smtClean="0"/>
          </a:p>
          <a:p>
            <a:r>
              <a:rPr lang="ro-RO" sz="2200" b="1" dirty="0" smtClean="0"/>
              <a:t>Lecturi Suplimentare</a:t>
            </a:r>
          </a:p>
          <a:p>
            <a:pPr marL="342900" indent="-342900" algn="l">
              <a:buFont typeface="Wingdings" panose="05000000000000000000" pitchFamily="2" charset="2"/>
              <a:buChar char="§"/>
            </a:pPr>
            <a:r>
              <a:rPr lang="ro-RO" sz="2200" b="0" i="0" u="sng" dirty="0" smtClean="0">
                <a:effectLst/>
                <a:hlinkClick r:id="rId5">
                  <a:extLst>
                    <a:ext uri="{A12FA001-AC4F-418D-AE19-62706E023703}">
                      <ahyp:hlinkClr xmlns:ahyp="http://schemas.microsoft.com/office/drawing/2018/hyperlinkcolor" xmlns="" val="tx"/>
                    </a:ext>
                  </a:extLst>
                </a:hlinkClick>
              </a:rPr>
              <a:t>This is European Social innovation</a:t>
            </a:r>
            <a:endParaRPr lang="ro-RO" sz="2200" b="0" i="0" dirty="0" smtClean="0">
              <a:effectLst/>
            </a:endParaRPr>
          </a:p>
          <a:p>
            <a:pPr marL="342900" indent="-342900" algn="l">
              <a:buFont typeface="Wingdings" panose="05000000000000000000" pitchFamily="2" charset="2"/>
              <a:buChar char="§"/>
            </a:pPr>
            <a:r>
              <a:rPr lang="ro-RO" sz="2200" u="sng" dirty="0" smtClean="0"/>
              <a:t>Empowering people, driving change – Social Innovation in the European Union </a:t>
            </a:r>
            <a:r>
              <a:rPr lang="ro-RO" sz="2200" b="0" i="0" dirty="0" smtClean="0">
                <a:effectLst/>
              </a:rPr>
              <a:t> (2MB)</a:t>
            </a:r>
          </a:p>
          <a:p>
            <a:pPr marL="342900" indent="-342900" algn="l">
              <a:buFont typeface="Wingdings" panose="05000000000000000000" pitchFamily="2" charset="2"/>
              <a:buChar char="§"/>
            </a:pPr>
            <a:r>
              <a:rPr lang="ro-RO" sz="2200" b="0" i="0" u="sng" dirty="0" smtClean="0">
                <a:effectLst/>
                <a:hlinkClick r:id="rId6">
                  <a:extLst>
                    <a:ext uri="{A12FA001-AC4F-418D-AE19-62706E023703}">
                      <ahyp:hlinkClr xmlns:ahyp="http://schemas.microsoft.com/office/drawing/2018/hyperlinkcolor" xmlns="" val="tx"/>
                    </a:ext>
                  </a:extLst>
                </a:hlinkClick>
              </a:rPr>
              <a:t>Social innovation, a decade of change (BEPA) </a:t>
            </a:r>
            <a:r>
              <a:rPr lang="ro-RO" sz="2200" b="0" i="0" dirty="0" smtClean="0">
                <a:effectLst/>
              </a:rPr>
              <a:t> (2MB)</a:t>
            </a:r>
          </a:p>
          <a:p>
            <a:endParaRPr lang="ro-RO" dirty="0"/>
          </a:p>
        </p:txBody>
      </p:sp>
      <p:pic>
        <p:nvPicPr>
          <p:cNvPr id="11" name="Picture Placeholder 10" descr="A picture containing text, person, person&#10;&#10;Description automatically generated">
            <a:extLst>
              <a:ext uri="{FF2B5EF4-FFF2-40B4-BE49-F238E27FC236}">
                <a16:creationId xmlns:a16="http://schemas.microsoft.com/office/drawing/2014/main" xmlns="" id="{0AD3C5C1-5D33-4DC6-BAE3-909E2D943ECF}"/>
              </a:ext>
            </a:extLst>
          </p:cNvPr>
          <p:cNvPicPr>
            <a:picLocks noGrp="1" noChangeAspect="1"/>
          </p:cNvPicPr>
          <p:nvPr>
            <p:ph type="pic" sz="quarter" idx="16"/>
          </p:nvPr>
        </p:nvPicPr>
        <p:blipFill>
          <a:blip r:embed="rId7"/>
          <a:srcRect l="11288" r="11288"/>
          <a:stretch>
            <a:fillRect/>
          </a:stretch>
        </p:blipFill>
        <p:spPr/>
      </p:pic>
    </p:spTree>
    <p:extLst>
      <p:ext uri="{BB962C8B-B14F-4D97-AF65-F5344CB8AC3E}">
        <p14:creationId xmlns:p14="http://schemas.microsoft.com/office/powerpoint/2010/main" val="27388856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71E289A-9073-4A44-B1F2-7410D58873F5}"/>
              </a:ext>
            </a:extLst>
          </p:cNvPr>
          <p:cNvSpPr>
            <a:spLocks noGrp="1"/>
          </p:cNvSpPr>
          <p:nvPr>
            <p:ph type="body" sz="quarter" idx="14"/>
          </p:nvPr>
        </p:nvSpPr>
        <p:spPr>
          <a:xfrm>
            <a:off x="392816" y="2480650"/>
            <a:ext cx="4461735" cy="3904107"/>
          </a:xfrm>
        </p:spPr>
        <p:txBody>
          <a:bodyPr>
            <a:noAutofit/>
          </a:bodyPr>
          <a:lstStyle/>
          <a:p>
            <a:pPr marL="514350" indent="-514350">
              <a:lnSpc>
                <a:spcPct val="100000"/>
              </a:lnSpc>
              <a:spcBef>
                <a:spcPts val="0"/>
              </a:spcBef>
              <a:spcAft>
                <a:spcPts val="600"/>
              </a:spcAft>
              <a:buFont typeface="+mj-lt"/>
              <a:buAutoNum type="arabicPeriod"/>
            </a:pPr>
            <a:r>
              <a:rPr lang="ro-RO" sz="2000" b="1" dirty="0" smtClean="0">
                <a:solidFill>
                  <a:srgbClr val="009FD8"/>
                </a:solidFill>
              </a:rPr>
              <a:t>Techfugees, Marea Britanie </a:t>
            </a:r>
            <a:r>
              <a:rPr lang="ro-RO" sz="2000" dirty="0" smtClean="0">
                <a:solidFill>
                  <a:schemeClr val="tx1">
                    <a:lumMod val="85000"/>
                    <a:lumOff val="15000"/>
                  </a:schemeClr>
                </a:solidFill>
              </a:rPr>
              <a:t>S</a:t>
            </a:r>
            <a:r>
              <a:rPr lang="ro-RO" sz="2000" i="0" dirty="0" smtClean="0">
                <a:solidFill>
                  <a:schemeClr val="tx1">
                    <a:lumMod val="85000"/>
                    <a:lumOff val="15000"/>
                  </a:schemeClr>
                </a:solidFill>
              </a:rPr>
              <a:t>usținerea Persoanelor Strămutate cu Tehnologie; </a:t>
            </a:r>
            <a:r>
              <a:rPr lang="ro-RO" sz="2000" dirty="0" smtClean="0">
                <a:solidFill>
                  <a:schemeClr val="tx1">
                    <a:lumMod val="85000"/>
                    <a:lumOff val="15000"/>
                  </a:schemeClr>
                </a:solidFill>
              </a:rPr>
              <a:t>Dezvoltat prin  Colaborare</a:t>
            </a:r>
          </a:p>
          <a:p>
            <a:pPr marL="514350" indent="-514350">
              <a:lnSpc>
                <a:spcPct val="100000"/>
              </a:lnSpc>
              <a:spcBef>
                <a:spcPts val="0"/>
              </a:spcBef>
              <a:spcAft>
                <a:spcPts val="600"/>
              </a:spcAft>
              <a:buFont typeface="+mj-lt"/>
              <a:buAutoNum type="arabicPeriod"/>
            </a:pPr>
            <a:r>
              <a:rPr lang="ro-RO" sz="2000" b="1" dirty="0" smtClean="0">
                <a:solidFill>
                  <a:srgbClr val="40A67A"/>
                </a:solidFill>
              </a:rPr>
              <a:t>Goodbixbox, Macedonia </a:t>
            </a:r>
            <a:r>
              <a:rPr lang="ro-RO" sz="2000" dirty="0" smtClean="0">
                <a:solidFill>
                  <a:schemeClr val="tx1">
                    <a:lumMod val="85000"/>
                    <a:lumOff val="15000"/>
                  </a:schemeClr>
                </a:solidFill>
              </a:rPr>
              <a:t>Ce Trebuie Să Aibă Antreprenorii Sociali în Caseta de Instrumente Pentru a-și Spori Șansele de Succes</a:t>
            </a:r>
          </a:p>
          <a:p>
            <a:pPr marL="514350" indent="-514350">
              <a:lnSpc>
                <a:spcPct val="100000"/>
              </a:lnSpc>
              <a:spcBef>
                <a:spcPts val="0"/>
              </a:spcBef>
              <a:spcAft>
                <a:spcPts val="600"/>
              </a:spcAft>
              <a:buFont typeface="+mj-lt"/>
              <a:buAutoNum type="arabicPeriod"/>
            </a:pPr>
            <a:r>
              <a:rPr lang="ro-RO" sz="2000" b="1" dirty="0" smtClean="0">
                <a:solidFill>
                  <a:srgbClr val="F89D2A"/>
                </a:solidFill>
              </a:rPr>
              <a:t>Lallab, Franța </a:t>
            </a:r>
            <a:r>
              <a:rPr lang="ro-RO" sz="2000" dirty="0">
                <a:solidFill>
                  <a:schemeClr val="tx1">
                    <a:lumMod val="85000"/>
                    <a:lumOff val="15000"/>
                  </a:schemeClr>
                </a:solidFill>
              </a:rPr>
              <a:t>Un mediu de </a:t>
            </a:r>
            <a:r>
              <a:rPr lang="ro-RO" sz="2000" dirty="0" smtClean="0">
                <a:solidFill>
                  <a:schemeClr val="tx1">
                    <a:lumMod val="85000"/>
                    <a:lumOff val="15000"/>
                  </a:schemeClr>
                </a:solidFill>
              </a:rPr>
              <a:t>Colaborare </a:t>
            </a:r>
            <a:r>
              <a:rPr lang="ro-RO" sz="2000" dirty="0">
                <a:solidFill>
                  <a:schemeClr val="tx1">
                    <a:lumMod val="85000"/>
                    <a:lumOff val="15000"/>
                  </a:schemeClr>
                </a:solidFill>
              </a:rPr>
              <a:t>cu </a:t>
            </a:r>
            <a:r>
              <a:rPr lang="ro-RO" sz="2000" dirty="0" smtClean="0">
                <a:solidFill>
                  <a:schemeClr val="tx1">
                    <a:lumMod val="85000"/>
                    <a:lumOff val="15000"/>
                  </a:schemeClr>
                </a:solidFill>
              </a:rPr>
              <a:t>Resurse </a:t>
            </a:r>
            <a:r>
              <a:rPr lang="ro-RO" sz="2000" dirty="0">
                <a:solidFill>
                  <a:schemeClr val="tx1">
                    <a:lumMod val="85000"/>
                    <a:lumOff val="15000"/>
                  </a:schemeClr>
                </a:solidFill>
              </a:rPr>
              <a:t>și I</a:t>
            </a:r>
            <a:r>
              <a:rPr lang="ro-RO" sz="2000" dirty="0" smtClean="0">
                <a:solidFill>
                  <a:schemeClr val="tx1">
                    <a:lumMod val="85000"/>
                    <a:lumOff val="15000"/>
                  </a:schemeClr>
                </a:solidFill>
              </a:rPr>
              <a:t>nstrumente </a:t>
            </a:r>
            <a:r>
              <a:rPr lang="ro-RO" sz="2000" dirty="0">
                <a:solidFill>
                  <a:schemeClr val="tx1">
                    <a:lumMod val="85000"/>
                    <a:lumOff val="15000"/>
                  </a:schemeClr>
                </a:solidFill>
              </a:rPr>
              <a:t>care </a:t>
            </a:r>
            <a:r>
              <a:rPr lang="ro-RO" sz="2000" dirty="0" smtClean="0">
                <a:solidFill>
                  <a:schemeClr val="tx1">
                    <a:lumMod val="85000"/>
                    <a:lumOff val="15000"/>
                  </a:schemeClr>
                </a:solidFill>
              </a:rPr>
              <a:t>Susțin Libertatea </a:t>
            </a:r>
            <a:r>
              <a:rPr lang="ro-RO" sz="2000" dirty="0">
                <a:solidFill>
                  <a:schemeClr val="tx1">
                    <a:lumMod val="85000"/>
                    <a:lumOff val="15000"/>
                  </a:schemeClr>
                </a:solidFill>
              </a:rPr>
              <a:t>fiecărei </a:t>
            </a:r>
            <a:r>
              <a:rPr lang="ro-RO" sz="2000" dirty="0" smtClean="0">
                <a:solidFill>
                  <a:schemeClr val="tx1">
                    <a:lumMod val="85000"/>
                    <a:lumOff val="15000"/>
                  </a:schemeClr>
                </a:solidFill>
              </a:rPr>
              <a:t>Femei Musulmane</a:t>
            </a:r>
            <a:endParaRPr lang="ro-RO" sz="2000" dirty="0">
              <a:solidFill>
                <a:schemeClr val="tx1">
                  <a:lumMod val="85000"/>
                  <a:lumOff val="15000"/>
                </a:schemeClr>
              </a:solidFill>
              <a:highlight>
                <a:srgbClr val="FFFF00"/>
              </a:highlight>
            </a:endParaRPr>
          </a:p>
        </p:txBody>
      </p:sp>
      <p:sp>
        <p:nvSpPr>
          <p:cNvPr id="6" name="Text Placeholder 5">
            <a:extLst>
              <a:ext uri="{FF2B5EF4-FFF2-40B4-BE49-F238E27FC236}">
                <a16:creationId xmlns:a16="http://schemas.microsoft.com/office/drawing/2014/main" xmlns="" id="{B06C9984-1347-4C5F-94A5-C9DEBE3564DA}"/>
              </a:ext>
            </a:extLst>
          </p:cNvPr>
          <p:cNvSpPr>
            <a:spLocks noGrp="1"/>
          </p:cNvSpPr>
          <p:nvPr>
            <p:ph type="body" sz="quarter" idx="15"/>
          </p:nvPr>
        </p:nvSpPr>
        <p:spPr>
          <a:xfrm>
            <a:off x="852920" y="411736"/>
            <a:ext cx="4001631" cy="697353"/>
          </a:xfrm>
        </p:spPr>
        <p:txBody>
          <a:bodyPr>
            <a:noAutofit/>
          </a:bodyPr>
          <a:lstStyle/>
          <a:p>
            <a:pPr>
              <a:lnSpc>
                <a:spcPct val="100000"/>
              </a:lnSpc>
              <a:spcBef>
                <a:spcPts val="0"/>
              </a:spcBef>
            </a:pPr>
            <a:r>
              <a:rPr lang="ro-RO" sz="4400" b="1" dirty="0" smtClean="0"/>
              <a:t>Studii de Caz</a:t>
            </a:r>
            <a:endParaRPr lang="en-IE" sz="4400" b="1" dirty="0"/>
          </a:p>
          <a:p>
            <a:pPr>
              <a:lnSpc>
                <a:spcPct val="100000"/>
              </a:lnSpc>
              <a:spcBef>
                <a:spcPts val="0"/>
              </a:spcBef>
            </a:pPr>
            <a:r>
              <a:rPr lang="ro-RO" b="1" dirty="0" smtClean="0">
                <a:solidFill>
                  <a:srgbClr val="ED2A59"/>
                </a:solidFill>
              </a:rPr>
              <a:t>Tineri Inovatori Social Digitali</a:t>
            </a:r>
            <a:r>
              <a:rPr lang="en-IE" b="1" dirty="0" smtClean="0">
                <a:solidFill>
                  <a:srgbClr val="ED2A59"/>
                </a:solidFill>
              </a:rPr>
              <a:t> </a:t>
            </a:r>
            <a:endParaRPr lang="en-IE" b="1" dirty="0">
              <a:solidFill>
                <a:srgbClr val="ED2A59"/>
              </a:solidFill>
            </a:endParaRPr>
          </a:p>
        </p:txBody>
      </p:sp>
      <p:pic>
        <p:nvPicPr>
          <p:cNvPr id="12" name="Picture Placeholder 11" descr="A group of people posing for a photo&#10;&#10;Description automatically generated">
            <a:extLst>
              <a:ext uri="{FF2B5EF4-FFF2-40B4-BE49-F238E27FC236}">
                <a16:creationId xmlns:a16="http://schemas.microsoft.com/office/drawing/2014/main" xmlns="" id="{DF17B2FB-0FFE-45EF-A8AE-4160A0DA1C14}"/>
              </a:ext>
            </a:extLst>
          </p:cNvPr>
          <p:cNvPicPr>
            <a:picLocks noGrp="1" noChangeAspect="1"/>
          </p:cNvPicPr>
          <p:nvPr>
            <p:ph type="pic" sz="quarter" idx="10"/>
          </p:nvPr>
        </p:nvPicPr>
        <p:blipFill>
          <a:blip r:embed="rId2"/>
          <a:srcRect l="8256" r="8256"/>
          <a:stretch>
            <a:fillRect/>
          </a:stretch>
        </p:blipFill>
        <p:spPr/>
      </p:pic>
    </p:spTree>
    <p:extLst>
      <p:ext uri="{BB962C8B-B14F-4D97-AF65-F5344CB8AC3E}">
        <p14:creationId xmlns:p14="http://schemas.microsoft.com/office/powerpoint/2010/main" val="25380844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A9228A-C688-448D-8513-4A1E85D5EABF}"/>
              </a:ext>
            </a:extLst>
          </p:cNvPr>
          <p:cNvSpPr>
            <a:spLocks noGrp="1"/>
          </p:cNvSpPr>
          <p:nvPr>
            <p:ph type="body" sz="quarter" idx="14"/>
          </p:nvPr>
        </p:nvSpPr>
        <p:spPr>
          <a:xfrm>
            <a:off x="128337" y="1908740"/>
            <a:ext cx="6335214" cy="2644774"/>
          </a:xfrm>
        </p:spPr>
        <p:txBody>
          <a:bodyPr/>
          <a:lstStyle/>
          <a:p>
            <a:pPr algn="ctr">
              <a:spcBef>
                <a:spcPts val="0"/>
              </a:spcBef>
            </a:pPr>
            <a:r>
              <a:rPr lang="ro-RO" b="1" dirty="0"/>
              <a:t>Dezvoltat prin Colaborare de la o Fotografie Emoționanță a Băiatului Sirian, Aylan Kurdi, în vârstă de 3 </a:t>
            </a:r>
            <a:r>
              <a:rPr lang="ro-RO" b="1" dirty="0" smtClean="0"/>
              <a:t>ani.</a:t>
            </a:r>
            <a:endParaRPr lang="ro-RO" b="1" dirty="0"/>
          </a:p>
          <a:p>
            <a:pPr algn="ctr">
              <a:spcBef>
                <a:spcPts val="0"/>
              </a:spcBef>
            </a:pPr>
            <a:r>
              <a:rPr lang="ro-RO" b="0" i="0" dirty="0" smtClean="0">
                <a:effectLst/>
                <a:latin typeface="Karla"/>
              </a:rPr>
              <a:t>Techfugees a fost creat în Septembrie </a:t>
            </a:r>
            <a:r>
              <a:rPr lang="ro-RO" dirty="0">
                <a:latin typeface="Karla"/>
              </a:rPr>
              <a:t>2015 în </a:t>
            </a:r>
            <a:r>
              <a:rPr lang="ro-RO" dirty="0" smtClean="0">
                <a:latin typeface="Karla"/>
              </a:rPr>
              <a:t>urma apelului </a:t>
            </a:r>
            <a:r>
              <a:rPr lang="ro-RO" dirty="0">
                <a:latin typeface="Karla"/>
              </a:rPr>
              <a:t>pe Facebook </a:t>
            </a:r>
            <a:r>
              <a:rPr lang="ro-RO" dirty="0" smtClean="0">
                <a:latin typeface="Karla"/>
              </a:rPr>
              <a:t>făcut de </a:t>
            </a:r>
            <a:r>
              <a:rPr lang="ro-RO" dirty="0">
                <a:latin typeface="Karla"/>
              </a:rPr>
              <a:t>Mike Butcher, redactor general al TechCrunch din Europa, ca răspuns la imaginea corpului neînsuflețit al lui Aylan pe o plajă turcească. Câteva zile mai târziu, 300 de persoane au fost reunite la Londra pentru o primă conferință, urmată de un </a:t>
            </a:r>
            <a:r>
              <a:rPr lang="ro-RO" dirty="0" smtClean="0">
                <a:latin typeface="Karla"/>
              </a:rPr>
              <a:t>hackathon. Această </a:t>
            </a:r>
            <a:r>
              <a:rPr lang="ro-RO" dirty="0">
                <a:latin typeface="Karla"/>
              </a:rPr>
              <a:t>experiență a fost începutul dezvoltării afacerilor noastre de inovare socială digitală Techfugees.</a:t>
            </a:r>
            <a:endParaRPr lang="ro-RO" b="0" i="0" dirty="0" smtClean="0">
              <a:effectLst/>
              <a:latin typeface="Karla"/>
            </a:endParaRPr>
          </a:p>
          <a:p>
            <a:pPr algn="ctr">
              <a:spcBef>
                <a:spcPts val="0"/>
              </a:spcBef>
            </a:pPr>
            <a:endParaRPr lang="ro-RO" dirty="0"/>
          </a:p>
        </p:txBody>
      </p:sp>
      <p:sp>
        <p:nvSpPr>
          <p:cNvPr id="6" name="Text Placeholder 5">
            <a:extLst>
              <a:ext uri="{FF2B5EF4-FFF2-40B4-BE49-F238E27FC236}">
                <a16:creationId xmlns:a16="http://schemas.microsoft.com/office/drawing/2014/main" xmlns="" id="{50F3EB2B-8789-4A9D-93F5-34B728CDA4A9}"/>
              </a:ext>
            </a:extLst>
          </p:cNvPr>
          <p:cNvSpPr>
            <a:spLocks noGrp="1"/>
          </p:cNvSpPr>
          <p:nvPr>
            <p:ph type="body" sz="quarter" idx="15"/>
          </p:nvPr>
        </p:nvSpPr>
        <p:spPr>
          <a:xfrm>
            <a:off x="0" y="850712"/>
            <a:ext cx="7026442" cy="1106153"/>
          </a:xfrm>
        </p:spPr>
        <p:txBody>
          <a:bodyPr>
            <a:noAutofit/>
          </a:bodyPr>
          <a:lstStyle/>
          <a:p>
            <a:pPr algn="ctr"/>
            <a:r>
              <a:rPr lang="ro-RO" b="1" i="0" dirty="0" smtClean="0"/>
              <a:t>Susținerea Persoanelor</a:t>
            </a:r>
            <a:r>
              <a:rPr lang="en-IE" b="1" i="0" dirty="0" smtClean="0"/>
              <a:t> </a:t>
            </a:r>
            <a:r>
              <a:rPr lang="ro-RO" b="1" i="0" dirty="0" smtClean="0"/>
              <a:t>Strămutate prin Tehnologie</a:t>
            </a:r>
            <a:endParaRPr lang="en-US" dirty="0"/>
          </a:p>
          <a:p>
            <a:endParaRPr lang="en-IE" dirty="0"/>
          </a:p>
          <a:p>
            <a:endParaRPr lang="en-IE" dirty="0"/>
          </a:p>
        </p:txBody>
      </p:sp>
      <p:pic>
        <p:nvPicPr>
          <p:cNvPr id="8" name="Picture 2">
            <a:extLst>
              <a:ext uri="{FF2B5EF4-FFF2-40B4-BE49-F238E27FC236}">
                <a16:creationId xmlns:a16="http://schemas.microsoft.com/office/drawing/2014/main" xmlns="" id="{F98C0344-13A4-450F-9B92-1F573D01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910" y="269852"/>
            <a:ext cx="2857500" cy="2857500"/>
          </a:xfrm>
          <a:prstGeom prst="teardrop">
            <a:avLst/>
          </a:prstGeom>
          <a:noFill/>
          <a:extLst>
            <a:ext uri="{909E8E84-426E-40DD-AFC4-6F175D3DCCD1}">
              <a14:hiddenFill xmlns:a14="http://schemas.microsoft.com/office/drawing/2010/main">
                <a:solidFill>
                  <a:srgbClr val="FFFFFF"/>
                </a:solidFill>
              </a14:hiddenFill>
            </a:ext>
          </a:extLst>
        </p:spPr>
      </p:pic>
      <p:pic>
        <p:nvPicPr>
          <p:cNvPr id="10" name="Picture 2" descr="A person smiling for the camera&#10;&#10;Description automatically generated with medium confidence">
            <a:extLst>
              <a:ext uri="{FF2B5EF4-FFF2-40B4-BE49-F238E27FC236}">
                <a16:creationId xmlns:a16="http://schemas.microsoft.com/office/drawing/2014/main" xmlns="" id="{80D2CF54-18A3-493C-9D69-AB414247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726" y="260794"/>
            <a:ext cx="2857500" cy="28575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E85A79D-61DE-4C86-8F04-5A9A54D271CC}"/>
              </a:ext>
            </a:extLst>
          </p:cNvPr>
          <p:cNvSpPr txBox="1"/>
          <p:nvPr/>
        </p:nvSpPr>
        <p:spPr>
          <a:xfrm>
            <a:off x="6591888" y="3032888"/>
            <a:ext cx="3397556" cy="646331"/>
          </a:xfrm>
          <a:prstGeom prst="rect">
            <a:avLst/>
          </a:prstGeom>
          <a:noFill/>
        </p:spPr>
        <p:txBody>
          <a:bodyPr wrap="square" rtlCol="0">
            <a:spAutoFit/>
          </a:bodyPr>
          <a:lstStyle/>
          <a:p>
            <a:pPr algn="ctr"/>
            <a:r>
              <a:rPr lang="en-IE" b="1" i="1" dirty="0">
                <a:solidFill>
                  <a:schemeClr val="bg1"/>
                </a:solidFill>
              </a:rPr>
              <a:t>Josephine </a:t>
            </a:r>
            <a:r>
              <a:rPr lang="en-IE" b="1" i="1" dirty="0" err="1">
                <a:solidFill>
                  <a:schemeClr val="bg1"/>
                </a:solidFill>
              </a:rPr>
              <a:t>Goube</a:t>
            </a:r>
            <a:r>
              <a:rPr lang="en-IE" b="1" i="1" dirty="0">
                <a:solidFill>
                  <a:schemeClr val="bg1"/>
                </a:solidFill>
              </a:rPr>
              <a:t>, </a:t>
            </a:r>
            <a:endParaRPr lang="ro-RO" b="1" i="1" dirty="0" smtClean="0">
              <a:solidFill>
                <a:schemeClr val="bg1"/>
              </a:solidFill>
            </a:endParaRPr>
          </a:p>
          <a:p>
            <a:pPr algn="ctr"/>
            <a:r>
              <a:rPr lang="en-IE" b="1" i="1" dirty="0" smtClean="0">
                <a:solidFill>
                  <a:schemeClr val="bg1"/>
                </a:solidFill>
              </a:rPr>
              <a:t>Co Fond</a:t>
            </a:r>
            <a:r>
              <a:rPr lang="ro-RO" b="1" i="1" dirty="0" smtClean="0">
                <a:solidFill>
                  <a:schemeClr val="bg1"/>
                </a:solidFill>
              </a:rPr>
              <a:t>ato</a:t>
            </a:r>
            <a:r>
              <a:rPr lang="en-IE" b="1" i="1" dirty="0" smtClean="0">
                <a:solidFill>
                  <a:schemeClr val="bg1"/>
                </a:solidFill>
              </a:rPr>
              <a:t>r </a:t>
            </a:r>
            <a:r>
              <a:rPr lang="en-IE" b="1" i="1" dirty="0">
                <a:solidFill>
                  <a:schemeClr val="bg1"/>
                </a:solidFill>
              </a:rPr>
              <a:t>&amp; </a:t>
            </a:r>
            <a:r>
              <a:rPr lang="ro-RO" b="1" i="1" dirty="0" smtClean="0">
                <a:solidFill>
                  <a:schemeClr val="bg1"/>
                </a:solidFill>
              </a:rPr>
              <a:t>Director</a:t>
            </a:r>
            <a:r>
              <a:rPr lang="ro-RO" b="1" i="1" dirty="0">
                <a:solidFill>
                  <a:schemeClr val="bg1"/>
                </a:solidFill>
              </a:rPr>
              <a:t> </a:t>
            </a:r>
            <a:r>
              <a:rPr lang="ro-RO" b="1" i="1" dirty="0" smtClean="0">
                <a:solidFill>
                  <a:schemeClr val="bg1"/>
                </a:solidFill>
              </a:rPr>
              <a:t>Executiv</a:t>
            </a:r>
            <a:endParaRPr lang="en-IE" b="1" i="1" dirty="0">
              <a:solidFill>
                <a:schemeClr val="bg1"/>
              </a:solidFill>
            </a:endParaRPr>
          </a:p>
        </p:txBody>
      </p:sp>
      <p:sp>
        <p:nvSpPr>
          <p:cNvPr id="12" name="TextBox 11">
            <a:extLst>
              <a:ext uri="{FF2B5EF4-FFF2-40B4-BE49-F238E27FC236}">
                <a16:creationId xmlns:a16="http://schemas.microsoft.com/office/drawing/2014/main" xmlns="" id="{2E8270FD-AF92-4CDA-8988-4ACFABD54791}"/>
              </a:ext>
            </a:extLst>
          </p:cNvPr>
          <p:cNvSpPr txBox="1"/>
          <p:nvPr/>
        </p:nvSpPr>
        <p:spPr>
          <a:xfrm>
            <a:off x="9565521" y="3032887"/>
            <a:ext cx="2731131" cy="646331"/>
          </a:xfrm>
          <a:prstGeom prst="rect">
            <a:avLst/>
          </a:prstGeom>
          <a:noFill/>
        </p:spPr>
        <p:txBody>
          <a:bodyPr wrap="square" rtlCol="0">
            <a:spAutoFit/>
          </a:bodyPr>
          <a:lstStyle/>
          <a:p>
            <a:pPr algn="ctr"/>
            <a:r>
              <a:rPr lang="en-IE" b="1" i="1" dirty="0">
                <a:solidFill>
                  <a:schemeClr val="bg1"/>
                </a:solidFill>
              </a:rPr>
              <a:t>Min Teo, </a:t>
            </a:r>
            <a:endParaRPr lang="ro-RO" b="1" i="1" dirty="0" smtClean="0">
              <a:solidFill>
                <a:schemeClr val="bg1"/>
              </a:solidFill>
            </a:endParaRPr>
          </a:p>
          <a:p>
            <a:pPr algn="ctr"/>
            <a:r>
              <a:rPr lang="ro-RO" b="1" i="1" dirty="0" smtClean="0">
                <a:solidFill>
                  <a:schemeClr val="bg1"/>
                </a:solidFill>
              </a:rPr>
              <a:t>Membru Fondator</a:t>
            </a:r>
            <a:endParaRPr lang="en-IE" b="1" i="1" dirty="0">
              <a:solidFill>
                <a:schemeClr val="bg1"/>
              </a:solidFill>
            </a:endParaRPr>
          </a:p>
        </p:txBody>
      </p:sp>
      <p:pic>
        <p:nvPicPr>
          <p:cNvPr id="2054" name="Picture 6" descr="Death of Alan Kurdi - Wikipedia">
            <a:extLst>
              <a:ext uri="{FF2B5EF4-FFF2-40B4-BE49-F238E27FC236}">
                <a16:creationId xmlns:a16="http://schemas.microsoft.com/office/drawing/2014/main" xmlns="" id="{B7D65DD7-8406-4EAA-B8FA-ADE1BF9D0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181" y="3842530"/>
            <a:ext cx="2888679" cy="23711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D3AAE81-D9E8-4343-A969-C51F767B703D}"/>
              </a:ext>
            </a:extLst>
          </p:cNvPr>
          <p:cNvSpPr txBox="1"/>
          <p:nvPr/>
        </p:nvSpPr>
        <p:spPr>
          <a:xfrm>
            <a:off x="8059949" y="6266645"/>
            <a:ext cx="3138534" cy="369332"/>
          </a:xfrm>
          <a:prstGeom prst="rect">
            <a:avLst/>
          </a:prstGeom>
          <a:noFill/>
        </p:spPr>
        <p:txBody>
          <a:bodyPr wrap="square" rtlCol="0">
            <a:spAutoFit/>
          </a:bodyPr>
          <a:lstStyle/>
          <a:p>
            <a:pPr algn="ctr"/>
            <a:r>
              <a:rPr lang="ro-RO" b="1" i="1" dirty="0" smtClean="0">
                <a:solidFill>
                  <a:schemeClr val="bg1"/>
                </a:solidFill>
              </a:rPr>
              <a:t>Micuțul </a:t>
            </a:r>
            <a:r>
              <a:rPr lang="en-IE" b="1" i="1" dirty="0" err="1" smtClean="0">
                <a:solidFill>
                  <a:schemeClr val="bg1"/>
                </a:solidFill>
              </a:rPr>
              <a:t>Aylan</a:t>
            </a:r>
            <a:r>
              <a:rPr lang="en-IE" b="1" i="1" dirty="0" smtClean="0">
                <a:solidFill>
                  <a:schemeClr val="bg1"/>
                </a:solidFill>
              </a:rPr>
              <a:t> </a:t>
            </a:r>
            <a:r>
              <a:rPr lang="en-IE" b="1" i="1" dirty="0">
                <a:solidFill>
                  <a:schemeClr val="bg1"/>
                </a:solidFill>
              </a:rPr>
              <a:t>Kurdi (RIP)</a:t>
            </a:r>
          </a:p>
        </p:txBody>
      </p:sp>
      <p:sp>
        <p:nvSpPr>
          <p:cNvPr id="19" name="Text Placeholder 6">
            <a:extLst>
              <a:ext uri="{FF2B5EF4-FFF2-40B4-BE49-F238E27FC236}">
                <a16:creationId xmlns:a16="http://schemas.microsoft.com/office/drawing/2014/main" xmlns="" id="{22F9CD5D-3E77-49FC-919B-3A7DB0576876}"/>
              </a:ext>
            </a:extLst>
          </p:cNvPr>
          <p:cNvSpPr txBox="1">
            <a:spLocks/>
          </p:cNvSpPr>
          <p:nvPr/>
        </p:nvSpPr>
        <p:spPr>
          <a:xfrm>
            <a:off x="291386" y="260794"/>
            <a:ext cx="916948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chemeClr val="bg1"/>
                </a:solidFill>
                <a:latin typeface="Cooper Black" panose="0208090404030B020404" pitchFamily="18" charset="0"/>
              </a:rPr>
              <a:t>EX</a:t>
            </a:r>
            <a:r>
              <a:rPr lang="ro-RO" sz="3600" dirty="0" smtClean="0">
                <a:solidFill>
                  <a:schemeClr val="bg1"/>
                </a:solidFill>
                <a:latin typeface="Cooper Black" panose="0208090404030B020404" pitchFamily="18" charset="0"/>
              </a:rPr>
              <a:t>E</a:t>
            </a:r>
            <a:r>
              <a:rPr lang="en-IE" sz="3600" dirty="0" smtClean="0">
                <a:solidFill>
                  <a:schemeClr val="bg1"/>
                </a:solidFill>
                <a:latin typeface="Cooper Black" panose="0208090404030B020404" pitchFamily="18" charset="0"/>
              </a:rPr>
              <a:t>MPLE YDSI </a:t>
            </a:r>
            <a:r>
              <a:rPr lang="en-IE" sz="3600" dirty="0">
                <a:solidFill>
                  <a:schemeClr val="bg1"/>
                </a:solidFill>
                <a:latin typeface="Cooper Black" panose="0208090404030B020404" pitchFamily="18" charset="0"/>
              </a:rPr>
              <a:t>– </a:t>
            </a:r>
            <a:r>
              <a:rPr lang="en-IE" sz="3600" dirty="0" err="1">
                <a:solidFill>
                  <a:schemeClr val="bg1"/>
                </a:solidFill>
                <a:latin typeface="Cooper Black" panose="0208090404030B020404" pitchFamily="18" charset="0"/>
              </a:rPr>
              <a:t>Techfugees</a:t>
            </a:r>
            <a:r>
              <a:rPr lang="en-IE" sz="3600" dirty="0">
                <a:solidFill>
                  <a:schemeClr val="bg1"/>
                </a:solidFill>
                <a:latin typeface="Cooper Black" panose="0208090404030B020404" pitchFamily="18" charset="0"/>
              </a:rPr>
              <a:t>, UK</a:t>
            </a: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4168334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A9228A-C688-448D-8513-4A1E85D5EABF}"/>
              </a:ext>
            </a:extLst>
          </p:cNvPr>
          <p:cNvSpPr>
            <a:spLocks noGrp="1"/>
          </p:cNvSpPr>
          <p:nvPr>
            <p:ph type="body" sz="quarter" idx="14"/>
          </p:nvPr>
        </p:nvSpPr>
        <p:spPr>
          <a:xfrm>
            <a:off x="622499" y="2106613"/>
            <a:ext cx="5259621" cy="2644774"/>
          </a:xfrm>
        </p:spPr>
        <p:txBody>
          <a:bodyPr/>
          <a:lstStyle/>
          <a:p>
            <a:pPr algn="ctr">
              <a:spcBef>
                <a:spcPts val="0"/>
              </a:spcBef>
            </a:pPr>
            <a:r>
              <a:rPr lang="en-IE" b="1" dirty="0" smtClean="0">
                <a:solidFill>
                  <a:srgbClr val="FFFFFF"/>
                </a:solidFill>
              </a:rPr>
              <a:t>CO-CRE</a:t>
            </a:r>
            <a:r>
              <a:rPr lang="ro-RO" b="1" dirty="0" smtClean="0">
                <a:solidFill>
                  <a:srgbClr val="FFFFFF"/>
                </a:solidFill>
              </a:rPr>
              <a:t>E</a:t>
            </a:r>
            <a:r>
              <a:rPr lang="en-IE" b="1" dirty="0" smtClean="0">
                <a:solidFill>
                  <a:srgbClr val="FFFFFF"/>
                </a:solidFill>
              </a:rPr>
              <a:t>M </a:t>
            </a:r>
            <a:r>
              <a:rPr lang="en-IE" b="1" dirty="0">
                <a:solidFill>
                  <a:srgbClr val="FFFFFF"/>
                </a:solidFill>
              </a:rPr>
              <a:t>SOLUȚII </a:t>
            </a:r>
            <a:r>
              <a:rPr lang="en-IE" b="1" dirty="0" smtClean="0">
                <a:solidFill>
                  <a:srgbClr val="FFFFFF"/>
                </a:solidFill>
              </a:rPr>
              <a:t>TEHNICE</a:t>
            </a:r>
            <a:endParaRPr lang="ro-RO" b="1" dirty="0" smtClean="0">
              <a:solidFill>
                <a:srgbClr val="FFFFFF"/>
              </a:solidFill>
            </a:endParaRPr>
          </a:p>
          <a:p>
            <a:pPr algn="ctr">
              <a:spcBef>
                <a:spcPts val="0"/>
              </a:spcBef>
            </a:pPr>
            <a:r>
              <a:rPr lang="ro-RO" dirty="0" smtClean="0">
                <a:solidFill>
                  <a:srgbClr val="FFFFFF"/>
                </a:solidFill>
              </a:rPr>
              <a:t>Aducem laolaltă inovatori, filantropi, cercetători și antreprenori sociali, atât din comunitățile de refugiați, cât și din comunitățile locale, pentru a crea împreună soluții tehnologice</a:t>
            </a:r>
            <a:endParaRPr lang="ro-RO" b="0" i="0" dirty="0" smtClean="0">
              <a:solidFill>
                <a:srgbClr val="FFFFFF"/>
              </a:solidFill>
              <a:effectLst/>
            </a:endParaRPr>
          </a:p>
          <a:p>
            <a:endParaRPr lang="en-IE" dirty="0"/>
          </a:p>
        </p:txBody>
      </p:sp>
      <p:sp>
        <p:nvSpPr>
          <p:cNvPr id="6" name="Text Placeholder 5">
            <a:extLst>
              <a:ext uri="{FF2B5EF4-FFF2-40B4-BE49-F238E27FC236}">
                <a16:creationId xmlns:a16="http://schemas.microsoft.com/office/drawing/2014/main" xmlns="" id="{50F3EB2B-8789-4A9D-93F5-34B728CDA4A9}"/>
              </a:ext>
            </a:extLst>
          </p:cNvPr>
          <p:cNvSpPr>
            <a:spLocks noGrp="1"/>
          </p:cNvSpPr>
          <p:nvPr>
            <p:ph type="body" sz="quarter" idx="15"/>
          </p:nvPr>
        </p:nvSpPr>
        <p:spPr>
          <a:xfrm>
            <a:off x="0" y="931364"/>
            <a:ext cx="6671220" cy="1100547"/>
          </a:xfrm>
        </p:spPr>
        <p:txBody>
          <a:bodyPr>
            <a:noAutofit/>
          </a:bodyPr>
          <a:lstStyle/>
          <a:p>
            <a:pPr algn="ctr"/>
            <a:r>
              <a:rPr lang="ro-RO" b="1" dirty="0"/>
              <a:t>Susținerea Persoanelor</a:t>
            </a:r>
            <a:r>
              <a:rPr lang="en-IE" b="1" dirty="0"/>
              <a:t> </a:t>
            </a:r>
            <a:r>
              <a:rPr lang="ro-RO" b="1" dirty="0"/>
              <a:t>Strămutate prin Tehnologie</a:t>
            </a:r>
            <a:endParaRPr lang="en-US" dirty="0"/>
          </a:p>
          <a:p>
            <a:endParaRPr lang="en-IE" dirty="0"/>
          </a:p>
          <a:p>
            <a:endParaRPr lang="en-IE" dirty="0"/>
          </a:p>
        </p:txBody>
      </p:sp>
      <p:sp>
        <p:nvSpPr>
          <p:cNvPr id="7" name="Text Placeholder 6">
            <a:extLst>
              <a:ext uri="{FF2B5EF4-FFF2-40B4-BE49-F238E27FC236}">
                <a16:creationId xmlns:a16="http://schemas.microsoft.com/office/drawing/2014/main" xmlns="" id="{1A219780-8D51-4B28-B3EC-BFF3946A609F}"/>
              </a:ext>
            </a:extLst>
          </p:cNvPr>
          <p:cNvSpPr>
            <a:spLocks noGrp="1"/>
          </p:cNvSpPr>
          <p:nvPr>
            <p:ph type="body" sz="quarter" idx="16"/>
          </p:nvPr>
        </p:nvSpPr>
        <p:spPr>
          <a:xfrm>
            <a:off x="622499" y="4310012"/>
            <a:ext cx="5259621" cy="2090788"/>
          </a:xfrm>
        </p:spPr>
        <p:txBody>
          <a:bodyPr/>
          <a:lstStyle/>
          <a:p>
            <a:pPr algn="ctr">
              <a:spcBef>
                <a:spcPts val="0"/>
              </a:spcBef>
            </a:pPr>
            <a:r>
              <a:rPr lang="ro-RO" b="1" i="0" dirty="0" smtClean="0">
                <a:solidFill>
                  <a:srgbClr val="FFFFFF"/>
                </a:solidFill>
                <a:effectLst/>
              </a:rPr>
              <a:t>COLABORĂM ÎN ÎNTREAGA LUME</a:t>
            </a:r>
            <a:endParaRPr lang="en-IE" b="1" i="0" dirty="0">
              <a:solidFill>
                <a:srgbClr val="FFFFFF"/>
              </a:solidFill>
              <a:effectLst/>
            </a:endParaRPr>
          </a:p>
          <a:p>
            <a:pPr algn="ctr">
              <a:spcBef>
                <a:spcPts val="0"/>
              </a:spcBef>
            </a:pPr>
            <a:r>
              <a:rPr lang="ro-RO" dirty="0"/>
              <a:t>Lucrăm ca o platformă globală deschisă datorită unei comunități mondiale de voluntari de pe cele cinci continente și prin platforme construite de acasă, cum ar fi </a:t>
            </a:r>
            <a:r>
              <a:rPr lang="ro-RO" i="1" dirty="0"/>
              <a:t>Basefugees</a:t>
            </a:r>
            <a:endParaRPr lang="en-IE" b="0" i="1" dirty="0">
              <a:solidFill>
                <a:srgbClr val="FFFFFF"/>
              </a:solidFill>
              <a:effectLst/>
            </a:endParaRPr>
          </a:p>
          <a:p>
            <a:endParaRPr lang="en-IE" dirty="0"/>
          </a:p>
        </p:txBody>
      </p:sp>
      <p:pic>
        <p:nvPicPr>
          <p:cNvPr id="8" name="Picture 2">
            <a:extLst>
              <a:ext uri="{FF2B5EF4-FFF2-40B4-BE49-F238E27FC236}">
                <a16:creationId xmlns:a16="http://schemas.microsoft.com/office/drawing/2014/main" xmlns="" id="{F98C0344-13A4-450F-9B92-1F573D01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14" y="784285"/>
            <a:ext cx="2857500" cy="2857500"/>
          </a:xfrm>
          <a:prstGeom prst="teardrop">
            <a:avLst/>
          </a:prstGeom>
          <a:noFill/>
          <a:extLst>
            <a:ext uri="{909E8E84-426E-40DD-AFC4-6F175D3DCCD1}">
              <a14:hiddenFill xmlns:a14="http://schemas.microsoft.com/office/drawing/2010/main">
                <a:solidFill>
                  <a:srgbClr val="FFFFFF"/>
                </a:solidFill>
              </a14:hiddenFill>
            </a:ext>
          </a:extLst>
        </p:spPr>
      </p:pic>
      <p:pic>
        <p:nvPicPr>
          <p:cNvPr id="10" name="Picture 2" descr="A person smiling for the camera&#10;&#10;Description automatically generated with medium confidence">
            <a:extLst>
              <a:ext uri="{FF2B5EF4-FFF2-40B4-BE49-F238E27FC236}">
                <a16:creationId xmlns:a16="http://schemas.microsoft.com/office/drawing/2014/main" xmlns="" id="{80D2CF54-18A3-493C-9D69-AB414247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3931" y="784285"/>
            <a:ext cx="2857500" cy="28575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E85A79D-61DE-4C86-8F04-5A9A54D271CC}"/>
              </a:ext>
            </a:extLst>
          </p:cNvPr>
          <p:cNvSpPr txBox="1"/>
          <p:nvPr/>
        </p:nvSpPr>
        <p:spPr>
          <a:xfrm>
            <a:off x="5955868" y="3639910"/>
            <a:ext cx="3357591" cy="646331"/>
          </a:xfrm>
          <a:prstGeom prst="rect">
            <a:avLst/>
          </a:prstGeom>
          <a:noFill/>
        </p:spPr>
        <p:txBody>
          <a:bodyPr wrap="square" rtlCol="0">
            <a:spAutoFit/>
          </a:bodyPr>
          <a:lstStyle/>
          <a:p>
            <a:pPr algn="ctr"/>
            <a:r>
              <a:rPr lang="en-IE" b="1" i="1" dirty="0">
                <a:solidFill>
                  <a:schemeClr val="bg1"/>
                </a:solidFill>
              </a:rPr>
              <a:t>Josephine </a:t>
            </a:r>
            <a:r>
              <a:rPr lang="en-IE" b="1" i="1" dirty="0" err="1">
                <a:solidFill>
                  <a:schemeClr val="bg1"/>
                </a:solidFill>
              </a:rPr>
              <a:t>Goube</a:t>
            </a:r>
            <a:r>
              <a:rPr lang="en-IE" b="1" i="1" dirty="0">
                <a:solidFill>
                  <a:schemeClr val="bg1"/>
                </a:solidFill>
              </a:rPr>
              <a:t>, </a:t>
            </a:r>
            <a:endParaRPr lang="ro-RO" b="1" i="1" dirty="0" smtClean="0">
              <a:solidFill>
                <a:schemeClr val="bg1"/>
              </a:solidFill>
            </a:endParaRPr>
          </a:p>
          <a:p>
            <a:pPr algn="ctr"/>
            <a:r>
              <a:rPr lang="en-IE" b="1" i="1" dirty="0" smtClean="0">
                <a:solidFill>
                  <a:schemeClr val="bg1"/>
                </a:solidFill>
              </a:rPr>
              <a:t>Co Fond</a:t>
            </a:r>
            <a:r>
              <a:rPr lang="ro-RO" b="1" i="1" dirty="0" smtClean="0">
                <a:solidFill>
                  <a:schemeClr val="bg1"/>
                </a:solidFill>
              </a:rPr>
              <a:t>ato</a:t>
            </a:r>
            <a:r>
              <a:rPr lang="en-IE" b="1" i="1" dirty="0" smtClean="0">
                <a:solidFill>
                  <a:schemeClr val="bg1"/>
                </a:solidFill>
              </a:rPr>
              <a:t>r </a:t>
            </a:r>
            <a:r>
              <a:rPr lang="en-IE" b="1" i="1" dirty="0">
                <a:solidFill>
                  <a:schemeClr val="bg1"/>
                </a:solidFill>
              </a:rPr>
              <a:t>&amp; </a:t>
            </a:r>
            <a:r>
              <a:rPr lang="ro-RO" b="1" i="1" dirty="0" smtClean="0">
                <a:solidFill>
                  <a:schemeClr val="bg1"/>
                </a:solidFill>
              </a:rPr>
              <a:t>Director Executiv</a:t>
            </a:r>
            <a:endParaRPr lang="en-IE" b="1" i="1" dirty="0">
              <a:solidFill>
                <a:schemeClr val="bg1"/>
              </a:solidFill>
            </a:endParaRPr>
          </a:p>
        </p:txBody>
      </p:sp>
      <p:sp>
        <p:nvSpPr>
          <p:cNvPr id="12" name="TextBox 11">
            <a:extLst>
              <a:ext uri="{FF2B5EF4-FFF2-40B4-BE49-F238E27FC236}">
                <a16:creationId xmlns:a16="http://schemas.microsoft.com/office/drawing/2014/main" xmlns="" id="{2E8270FD-AF92-4CDA-8988-4ACFABD54791}"/>
              </a:ext>
            </a:extLst>
          </p:cNvPr>
          <p:cNvSpPr txBox="1"/>
          <p:nvPr/>
        </p:nvSpPr>
        <p:spPr>
          <a:xfrm>
            <a:off x="9203931" y="3641785"/>
            <a:ext cx="3138534" cy="646331"/>
          </a:xfrm>
          <a:prstGeom prst="rect">
            <a:avLst/>
          </a:prstGeom>
          <a:noFill/>
        </p:spPr>
        <p:txBody>
          <a:bodyPr wrap="square" rtlCol="0">
            <a:spAutoFit/>
          </a:bodyPr>
          <a:lstStyle/>
          <a:p>
            <a:pPr algn="ctr"/>
            <a:r>
              <a:rPr lang="en-IE" b="1" i="1" dirty="0">
                <a:solidFill>
                  <a:schemeClr val="bg1"/>
                </a:solidFill>
              </a:rPr>
              <a:t>Min Teo, </a:t>
            </a:r>
            <a:endParaRPr lang="ro-RO" b="1" i="1" dirty="0" smtClean="0">
              <a:solidFill>
                <a:schemeClr val="bg1"/>
              </a:solidFill>
            </a:endParaRPr>
          </a:p>
          <a:p>
            <a:pPr algn="ctr"/>
            <a:r>
              <a:rPr lang="ro-RO" b="1" i="1" dirty="0" smtClean="0">
                <a:solidFill>
                  <a:schemeClr val="bg1"/>
                </a:solidFill>
              </a:rPr>
              <a:t>Membru Fondator</a:t>
            </a:r>
            <a:endParaRPr lang="en-IE" b="1" i="1" dirty="0">
              <a:solidFill>
                <a:schemeClr val="bg1"/>
              </a:solidFill>
            </a:endParaRPr>
          </a:p>
        </p:txBody>
      </p:sp>
      <p:sp>
        <p:nvSpPr>
          <p:cNvPr id="13" name="Text Placeholder 6">
            <a:extLst>
              <a:ext uri="{FF2B5EF4-FFF2-40B4-BE49-F238E27FC236}">
                <a16:creationId xmlns:a16="http://schemas.microsoft.com/office/drawing/2014/main" xmlns="" id="{0DE0CC79-1604-4BF7-85C7-E0D00E01E4D7}"/>
              </a:ext>
            </a:extLst>
          </p:cNvPr>
          <p:cNvSpPr txBox="1">
            <a:spLocks/>
          </p:cNvSpPr>
          <p:nvPr/>
        </p:nvSpPr>
        <p:spPr>
          <a:xfrm>
            <a:off x="6205914" y="4751387"/>
            <a:ext cx="5259621" cy="17478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ro-RO" b="1" i="0" dirty="0" smtClean="0">
                <a:solidFill>
                  <a:srgbClr val="FFFFFF"/>
                </a:solidFill>
                <a:effectLst/>
              </a:rPr>
              <a:t>LUCRĂM</a:t>
            </a:r>
            <a:r>
              <a:rPr lang="en-IE" b="1" i="0" dirty="0" smtClean="0">
                <a:solidFill>
                  <a:srgbClr val="FFFFFF"/>
                </a:solidFill>
                <a:effectLst/>
              </a:rPr>
              <a:t> </a:t>
            </a:r>
            <a:r>
              <a:rPr lang="en-IE" b="1" i="0" dirty="0">
                <a:solidFill>
                  <a:srgbClr val="FFFFFF"/>
                </a:solidFill>
                <a:effectLst/>
              </a:rPr>
              <a:t>99</a:t>
            </a:r>
            <a:r>
              <a:rPr lang="en-IE" b="1" i="0" dirty="0" smtClean="0">
                <a:solidFill>
                  <a:srgbClr val="FFFFFF"/>
                </a:solidFill>
                <a:effectLst/>
              </a:rPr>
              <a:t>%</a:t>
            </a:r>
            <a:r>
              <a:rPr lang="ro-RO" b="1" i="0" dirty="0" smtClean="0">
                <a:solidFill>
                  <a:srgbClr val="FFFFFF"/>
                </a:solidFill>
                <a:effectLst/>
              </a:rPr>
              <a:t> DIN TIMP</a:t>
            </a:r>
            <a:r>
              <a:rPr lang="en-IE" b="1" i="0" dirty="0" smtClean="0">
                <a:solidFill>
                  <a:srgbClr val="FFFFFF"/>
                </a:solidFill>
                <a:effectLst/>
              </a:rPr>
              <a:t> </a:t>
            </a:r>
            <a:r>
              <a:rPr lang="en-IE" b="1" i="0" dirty="0">
                <a:solidFill>
                  <a:srgbClr val="FFFFFF"/>
                </a:solidFill>
                <a:effectLst/>
              </a:rPr>
              <a:t>ONLINE</a:t>
            </a:r>
          </a:p>
          <a:p>
            <a:pPr algn="ctr">
              <a:spcBef>
                <a:spcPts val="0"/>
              </a:spcBef>
            </a:pPr>
            <a:r>
              <a:rPr lang="en-IE" dirty="0">
                <a:solidFill>
                  <a:srgbClr val="FFFFFF"/>
                </a:solidFill>
              </a:rPr>
              <a:t>Am </a:t>
            </a:r>
            <a:r>
              <a:rPr lang="ro-RO" dirty="0" smtClean="0">
                <a:solidFill>
                  <a:srgbClr val="FFFFFF"/>
                </a:solidFill>
              </a:rPr>
              <a:t>dezvoltat o metodologie virtuală de inovație deschisă și livrăm programe într-un mod la distanță</a:t>
            </a:r>
            <a:endParaRPr lang="ro-RO" dirty="0"/>
          </a:p>
        </p:txBody>
      </p:sp>
      <p:sp>
        <p:nvSpPr>
          <p:cNvPr id="14" name="Text Placeholder 6">
            <a:extLst>
              <a:ext uri="{FF2B5EF4-FFF2-40B4-BE49-F238E27FC236}">
                <a16:creationId xmlns:a16="http://schemas.microsoft.com/office/drawing/2014/main" xmlns="" id="{7F8EA15F-B704-4022-A32C-FD4ED8CACC87}"/>
              </a:ext>
            </a:extLst>
          </p:cNvPr>
          <p:cNvSpPr txBox="1">
            <a:spLocks/>
          </p:cNvSpPr>
          <p:nvPr/>
        </p:nvSpPr>
        <p:spPr>
          <a:xfrm>
            <a:off x="354760" y="260794"/>
            <a:ext cx="916948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chemeClr val="bg1"/>
                </a:solidFill>
                <a:latin typeface="Cooper Black" panose="0208090404030B020404" pitchFamily="18" charset="0"/>
              </a:rPr>
              <a:t>EX</a:t>
            </a:r>
            <a:r>
              <a:rPr lang="ro-RO" sz="3600" dirty="0" smtClean="0">
                <a:solidFill>
                  <a:schemeClr val="bg1"/>
                </a:solidFill>
                <a:latin typeface="Cooper Black" panose="0208090404030B020404" pitchFamily="18" charset="0"/>
              </a:rPr>
              <a:t>E</a:t>
            </a:r>
            <a:r>
              <a:rPr lang="en-IE" sz="3600" dirty="0" smtClean="0">
                <a:solidFill>
                  <a:schemeClr val="bg1"/>
                </a:solidFill>
                <a:latin typeface="Cooper Black" panose="0208090404030B020404" pitchFamily="18" charset="0"/>
              </a:rPr>
              <a:t>MPLE YDSI </a:t>
            </a:r>
            <a:r>
              <a:rPr lang="en-IE" sz="3600" dirty="0">
                <a:solidFill>
                  <a:schemeClr val="bg1"/>
                </a:solidFill>
                <a:latin typeface="Cooper Black" panose="0208090404030B020404" pitchFamily="18" charset="0"/>
              </a:rPr>
              <a:t>– </a:t>
            </a:r>
            <a:r>
              <a:rPr lang="en-IE" sz="3600" dirty="0" err="1">
                <a:solidFill>
                  <a:schemeClr val="bg1"/>
                </a:solidFill>
                <a:latin typeface="Cooper Black" panose="0208090404030B020404" pitchFamily="18" charset="0"/>
              </a:rPr>
              <a:t>Techfugees</a:t>
            </a:r>
            <a:r>
              <a:rPr lang="en-IE" sz="3600" dirty="0">
                <a:solidFill>
                  <a:schemeClr val="bg1"/>
                </a:solidFill>
                <a:latin typeface="Cooper Black" panose="0208090404030B020404" pitchFamily="18" charset="0"/>
              </a:rPr>
              <a:t>, UK</a:t>
            </a: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2488173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03530F7B-2DE6-44D1-81E0-F0E6F240B3E9}"/>
              </a:ext>
            </a:extLst>
          </p:cNvPr>
          <p:cNvSpPr>
            <a:spLocks noGrp="1"/>
          </p:cNvSpPr>
          <p:nvPr>
            <p:ph type="body" sz="quarter" idx="14"/>
          </p:nvPr>
        </p:nvSpPr>
        <p:spPr>
          <a:xfrm>
            <a:off x="498450" y="1665271"/>
            <a:ext cx="5259621" cy="2644774"/>
          </a:xfrm>
        </p:spPr>
        <p:txBody>
          <a:bodyPr/>
          <a:lstStyle/>
          <a:p>
            <a:r>
              <a:rPr lang="ro-RO" dirty="0"/>
              <a:t>În primul rând ai ideea clar formată. Ești gata să începi afacerea online de inovare socială digitală. </a:t>
            </a:r>
            <a:r>
              <a:rPr lang="ro-RO" dirty="0">
                <a:solidFill>
                  <a:srgbClr val="000000"/>
                </a:solidFill>
              </a:rPr>
              <a:t>Tranzacționarea online poate implica vânzarea unui produs sau serviciu sau oferirea unei platforme de rezervare online. Modul în care tranzacționezi online va depinde de tipul afacerii tale, astfel încât unii dintre acești pași ar putea să nu fie relevanți pentru toată lumea.</a:t>
            </a:r>
            <a:endParaRPr lang="en-US" dirty="0">
              <a:solidFill>
                <a:srgbClr val="000000"/>
              </a:solidFill>
            </a:endParaRPr>
          </a:p>
          <a:p>
            <a:r>
              <a:rPr lang="ro-RO" dirty="0">
                <a:solidFill>
                  <a:srgbClr val="000000"/>
                </a:solidFill>
              </a:rPr>
              <a:t>Această secțiune te va ajuta să începi să îți configurezi afacerea și te va orienta în direcția celor mai bune grupuri de suport din sector.</a:t>
            </a:r>
            <a:endParaRPr lang="en-US" dirty="0">
              <a:solidFill>
                <a:srgbClr val="000000"/>
              </a:solidFill>
            </a:endParaRPr>
          </a:p>
          <a:p>
            <a:endParaRPr lang="en-IE" dirty="0"/>
          </a:p>
        </p:txBody>
      </p:sp>
      <p:sp>
        <p:nvSpPr>
          <p:cNvPr id="6" name="Text Placeholder 5">
            <a:extLst>
              <a:ext uri="{FF2B5EF4-FFF2-40B4-BE49-F238E27FC236}">
                <a16:creationId xmlns:a16="http://schemas.microsoft.com/office/drawing/2014/main" xmlns="" id="{EA00839F-D8E5-4B56-B70C-6AA07825AAC7}"/>
              </a:ext>
            </a:extLst>
          </p:cNvPr>
          <p:cNvSpPr>
            <a:spLocks noGrp="1"/>
          </p:cNvSpPr>
          <p:nvPr>
            <p:ph type="body" sz="quarter" idx="15"/>
          </p:nvPr>
        </p:nvSpPr>
        <p:spPr>
          <a:xfrm>
            <a:off x="2352590" y="336698"/>
            <a:ext cx="7049304" cy="1310171"/>
          </a:xfrm>
        </p:spPr>
        <p:txBody>
          <a:bodyPr>
            <a:noAutofit/>
          </a:bodyPr>
          <a:lstStyle/>
          <a:p>
            <a:pPr algn="ctr"/>
            <a:r>
              <a:rPr lang="ro-RO" sz="4000" b="1" dirty="0" smtClean="0"/>
              <a:t>Cum să pui bazele unui Business Inovator Social Digital</a:t>
            </a:r>
            <a:endParaRPr lang="en-IE" sz="4000" b="1" dirty="0"/>
          </a:p>
        </p:txBody>
      </p:sp>
      <p:sp>
        <p:nvSpPr>
          <p:cNvPr id="7" name="Text Placeholder 6">
            <a:extLst>
              <a:ext uri="{FF2B5EF4-FFF2-40B4-BE49-F238E27FC236}">
                <a16:creationId xmlns:a16="http://schemas.microsoft.com/office/drawing/2014/main" xmlns="" id="{F01AB541-1597-4451-951D-28D4F4B9F43B}"/>
              </a:ext>
            </a:extLst>
          </p:cNvPr>
          <p:cNvSpPr>
            <a:spLocks noGrp="1"/>
          </p:cNvSpPr>
          <p:nvPr>
            <p:ph type="body" sz="quarter" idx="16"/>
          </p:nvPr>
        </p:nvSpPr>
        <p:spPr>
          <a:xfrm>
            <a:off x="5996412" y="1646869"/>
            <a:ext cx="5968935" cy="2644774"/>
          </a:xfrm>
        </p:spPr>
        <p:txBody>
          <a:bodyPr/>
          <a:lstStyle/>
          <a:p>
            <a:r>
              <a:rPr lang="ro-RO" dirty="0"/>
              <a:t>La început, s-ar putea să te gândești să începi o afacere online în același timp cu jobul tău cu normă întreagă sau în timp ce mergi la școală. </a:t>
            </a:r>
            <a:r>
              <a:rPr lang="ro-RO" dirty="0">
                <a:solidFill>
                  <a:srgbClr val="000000"/>
                </a:solidFill>
              </a:rPr>
              <a:t>Dar este important să înțelegi că trebuie să înregistrezi compania cu Venituri și CRO și să te asiguri de cerințele de conformitate. Apelează un birou local al comunității pentru a obține toate informațiile de care ai nevoie pentru zona respectivă din țara </a:t>
            </a:r>
            <a:r>
              <a:rPr lang="ro-RO" dirty="0" smtClean="0">
                <a:solidFill>
                  <a:srgbClr val="000000"/>
                </a:solidFill>
              </a:rPr>
              <a:t>ta</a:t>
            </a:r>
            <a:endParaRPr lang="en-IE" dirty="0">
              <a:solidFill>
                <a:srgbClr val="000000"/>
              </a:solidFill>
            </a:endParaRPr>
          </a:p>
        </p:txBody>
      </p:sp>
    </p:spTree>
    <p:extLst>
      <p:ext uri="{BB962C8B-B14F-4D97-AF65-F5344CB8AC3E}">
        <p14:creationId xmlns:p14="http://schemas.microsoft.com/office/powerpoint/2010/main" val="7395027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BE271B-7ACD-4A98-99F3-FAE8B4FE618F}"/>
              </a:ext>
            </a:extLst>
          </p:cNvPr>
          <p:cNvSpPr>
            <a:spLocks noGrp="1"/>
          </p:cNvSpPr>
          <p:nvPr>
            <p:ph type="body" sz="quarter" idx="14"/>
          </p:nvPr>
        </p:nvSpPr>
        <p:spPr>
          <a:xfrm>
            <a:off x="3743742" y="655788"/>
            <a:ext cx="8010942" cy="932380"/>
          </a:xfrm>
        </p:spPr>
        <p:txBody>
          <a:bodyPr>
            <a:noAutofit/>
          </a:bodyPr>
          <a:lstStyle/>
          <a:p>
            <a:pPr algn="r"/>
            <a:r>
              <a:rPr lang="ro-RO" sz="2800" b="1" dirty="0" smtClean="0"/>
              <a:t>Ce trebuie să aibă antreprenorii sociali în caseta de instrumente pentru a-și spori șansele de succes</a:t>
            </a:r>
            <a:endParaRPr lang="ro-RO" sz="2800" b="1" i="1" dirty="0"/>
          </a:p>
        </p:txBody>
      </p:sp>
      <p:sp>
        <p:nvSpPr>
          <p:cNvPr id="3" name="Text Placeholder 2">
            <a:extLst>
              <a:ext uri="{FF2B5EF4-FFF2-40B4-BE49-F238E27FC236}">
                <a16:creationId xmlns:a16="http://schemas.microsoft.com/office/drawing/2014/main" xmlns="" id="{B5BA0FA3-317E-4C38-9172-9105F7225DF9}"/>
              </a:ext>
            </a:extLst>
          </p:cNvPr>
          <p:cNvSpPr>
            <a:spLocks noGrp="1"/>
          </p:cNvSpPr>
          <p:nvPr>
            <p:ph type="body" sz="quarter" idx="15"/>
          </p:nvPr>
        </p:nvSpPr>
        <p:spPr>
          <a:xfrm>
            <a:off x="3550920" y="2390285"/>
            <a:ext cx="8577788" cy="2754349"/>
          </a:xfrm>
          <a:solidFill>
            <a:srgbClr val="ED2A59"/>
          </a:solidFill>
        </p:spPr>
        <p:txBody>
          <a:bodyPr/>
          <a:lstStyle/>
          <a:p>
            <a:pPr algn="ctr"/>
            <a:r>
              <a:rPr lang="en-IE" b="0" i="0" dirty="0" smtClean="0">
                <a:effectLst/>
              </a:rPr>
              <a:t>‘</a:t>
            </a:r>
            <a:r>
              <a:rPr lang="ro-RO" dirty="0"/>
              <a:t>O cutie de instrumente, ca atare, nu există, dar în prezent, echipa noastră dezvoltă un set de instrumente DIY simplificat, o platformă online </a:t>
            </a:r>
            <a:r>
              <a:rPr lang="ro-RO" dirty="0" smtClean="0"/>
              <a:t>numită</a:t>
            </a:r>
            <a:r>
              <a:rPr lang="en-IE" b="0" i="0" dirty="0">
                <a:effectLst/>
              </a:rPr>
              <a:t> </a:t>
            </a:r>
            <a:r>
              <a:rPr lang="en-IE" b="0" i="0" u="none" strike="noStrike" dirty="0">
                <a:effectLst/>
                <a:hlinkClick r:id="rId2">
                  <a:extLst>
                    <a:ext uri="{A12FA001-AC4F-418D-AE19-62706E023703}">
                      <ahyp:hlinkClr xmlns:ahyp="http://schemas.microsoft.com/office/drawing/2018/hyperlinkcolor" xmlns="" val="tx"/>
                    </a:ext>
                  </a:extLst>
                </a:hlinkClick>
              </a:rPr>
              <a:t>goodbizbox</a:t>
            </a:r>
            <a:r>
              <a:rPr lang="en-IE" b="0" i="0" dirty="0">
                <a:effectLst/>
              </a:rPr>
              <a:t>, </a:t>
            </a:r>
            <a:r>
              <a:rPr lang="en-IE" dirty="0"/>
              <a:t>care </a:t>
            </a:r>
            <a:r>
              <a:rPr lang="ro-RO" dirty="0" smtClean="0"/>
              <a:t>poate ajuta antreprenorii să descopere și să gestioneze impactul acestora printr-un proces gamificat de 15 stații. Procesele care vă vor ajuta să „mergeți pe tocuri înalte și înapoi” vă pot afecta modul de gândire, modul de a face față fricii, stilul de gestionare, modul de măsurare a impactului sau, pur și simplu, modul de construire a unui P&amp;L (declarație de profit și pierdere) într-o foaie de calcul. Cel mai bine este să solicitați un program de asistență care să vă ajute pe drumul vostru: fie că sunt programele Impact Hub, Ashoka, SIA, Skoll, GSEN sau rețeaua Innovatio</a:t>
            </a:r>
            <a:r>
              <a:rPr lang="en-IE" dirty="0" smtClean="0"/>
              <a:t>n </a:t>
            </a:r>
            <a:r>
              <a:rPr lang="en-IE" dirty="0"/>
              <a:t>for Change ’. </a:t>
            </a:r>
            <a:endParaRPr lang="en-IE" b="0" i="0" dirty="0">
              <a:effectLst/>
            </a:endParaRPr>
          </a:p>
        </p:txBody>
      </p:sp>
      <p:pic>
        <p:nvPicPr>
          <p:cNvPr id="7" name="Picture Placeholder 6" descr="A group of people&#10;&#10;Description automatically generated with low confidence">
            <a:extLst>
              <a:ext uri="{FF2B5EF4-FFF2-40B4-BE49-F238E27FC236}">
                <a16:creationId xmlns:a16="http://schemas.microsoft.com/office/drawing/2014/main" xmlns="" id="{9A5C0089-C942-4465-AB1E-653A650404B7}"/>
              </a:ext>
            </a:extLst>
          </p:cNvPr>
          <p:cNvPicPr>
            <a:picLocks noGrp="1" noChangeAspect="1"/>
          </p:cNvPicPr>
          <p:nvPr>
            <p:ph type="pic" sz="quarter" idx="16"/>
          </p:nvPr>
        </p:nvPicPr>
        <p:blipFill>
          <a:blip r:embed="rId3"/>
          <a:srcRect l="15597" r="15597"/>
          <a:stretch>
            <a:fillRect/>
          </a:stretch>
        </p:blipFill>
        <p:spPr>
          <a:xfrm>
            <a:off x="0" y="0"/>
            <a:ext cx="3550920" cy="6879132"/>
          </a:xfrm>
        </p:spPr>
      </p:pic>
      <p:sp>
        <p:nvSpPr>
          <p:cNvPr id="9" name="Text Placeholder 1">
            <a:extLst>
              <a:ext uri="{FF2B5EF4-FFF2-40B4-BE49-F238E27FC236}">
                <a16:creationId xmlns:a16="http://schemas.microsoft.com/office/drawing/2014/main" xmlns="" id="{EDE01EEF-9B4B-47B0-A4FF-C938880288E7}"/>
              </a:ext>
            </a:extLst>
          </p:cNvPr>
          <p:cNvSpPr txBox="1">
            <a:spLocks/>
          </p:cNvSpPr>
          <p:nvPr/>
        </p:nvSpPr>
        <p:spPr>
          <a:xfrm>
            <a:off x="4372104" y="1578220"/>
            <a:ext cx="729698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ro-RO" sz="2400" b="1" i="1" dirty="0" smtClean="0">
                <a:solidFill>
                  <a:schemeClr val="bg1"/>
                </a:solidFill>
                <a:hlinkClick r:id="rId4">
                  <a:extLst>
                    <a:ext uri="{A12FA001-AC4F-418D-AE19-62706E023703}">
                      <ahyp:hlinkClr xmlns:ahyp="http://schemas.microsoft.com/office/drawing/2018/hyperlinkcolor" xmlns="" val="tx"/>
                    </a:ext>
                  </a:extLst>
                </a:hlinkClick>
              </a:rPr>
              <a:t>Interviu</a:t>
            </a:r>
            <a:r>
              <a:rPr lang="ro-RO" sz="2400" i="1" dirty="0" smtClean="0">
                <a:solidFill>
                  <a:schemeClr val="bg1"/>
                </a:solidFill>
              </a:rPr>
              <a:t> cu un antreprenor social de la </a:t>
            </a:r>
            <a:r>
              <a:rPr lang="ro-RO" sz="2400" i="1" dirty="0" smtClean="0">
                <a:solidFill>
                  <a:schemeClr val="bg1"/>
                </a:solidFill>
                <a:hlinkClick r:id="rId2">
                  <a:extLst>
                    <a:ext uri="{A12FA001-AC4F-418D-AE19-62706E023703}">
                      <ahyp:hlinkClr xmlns:ahyp="http://schemas.microsoft.com/office/drawing/2018/hyperlinkcolor" xmlns="" val="tx"/>
                    </a:ext>
                  </a:extLst>
                </a:hlinkClick>
              </a:rPr>
              <a:t>Goodbizbox</a:t>
            </a:r>
            <a:r>
              <a:rPr lang="ro-RO" sz="2400" i="1" dirty="0" smtClean="0">
                <a:solidFill>
                  <a:schemeClr val="bg1"/>
                </a:solidFill>
              </a:rPr>
              <a:t>, Bistra Kumbaroska, Macedonia</a:t>
            </a:r>
            <a:endParaRPr lang="ro-RO" sz="2400" i="1" dirty="0">
              <a:solidFill>
                <a:schemeClr val="bg1"/>
              </a:solidFill>
            </a:endParaRPr>
          </a:p>
        </p:txBody>
      </p:sp>
      <p:sp>
        <p:nvSpPr>
          <p:cNvPr id="6" name="Text Placeholder 6">
            <a:extLst>
              <a:ext uri="{FF2B5EF4-FFF2-40B4-BE49-F238E27FC236}">
                <a16:creationId xmlns:a16="http://schemas.microsoft.com/office/drawing/2014/main" xmlns="" id="{F36772F1-A8B3-45D5-8EA7-992047DCBCE7}"/>
              </a:ext>
            </a:extLst>
          </p:cNvPr>
          <p:cNvSpPr txBox="1">
            <a:spLocks/>
          </p:cNvSpPr>
          <p:nvPr/>
        </p:nvSpPr>
        <p:spPr>
          <a:xfrm>
            <a:off x="0" y="-41565"/>
            <a:ext cx="8744209" cy="697353"/>
          </a:xfrm>
          <a:prstGeom prst="rect">
            <a:avLst/>
          </a:prstGeom>
          <a:solidFill>
            <a:srgbClr val="ED2A59"/>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chemeClr val="bg1"/>
                </a:solidFill>
                <a:latin typeface="Cooper Black" panose="0208090404030B020404" pitchFamily="18" charset="0"/>
              </a:rPr>
              <a:t>EX</a:t>
            </a:r>
            <a:r>
              <a:rPr lang="ro-RO" sz="3600" dirty="0" smtClean="0">
                <a:solidFill>
                  <a:schemeClr val="bg1"/>
                </a:solidFill>
                <a:latin typeface="Cooper Black" panose="0208090404030B020404" pitchFamily="18" charset="0"/>
              </a:rPr>
              <a:t>E</a:t>
            </a:r>
            <a:r>
              <a:rPr lang="en-IE" sz="3600" dirty="0" smtClean="0">
                <a:solidFill>
                  <a:schemeClr val="bg1"/>
                </a:solidFill>
                <a:latin typeface="Cooper Black" panose="0208090404030B020404" pitchFamily="18" charset="0"/>
              </a:rPr>
              <a:t>MPLE </a:t>
            </a:r>
            <a:r>
              <a:rPr lang="en-IE" sz="3600" dirty="0">
                <a:solidFill>
                  <a:schemeClr val="bg1"/>
                </a:solidFill>
                <a:latin typeface="Cooper Black" panose="0208090404030B020404" pitchFamily="18" charset="0"/>
              </a:rPr>
              <a:t>YDSI – </a:t>
            </a:r>
            <a:r>
              <a:rPr lang="ro-RO" sz="3600" dirty="0" smtClean="0">
                <a:solidFill>
                  <a:schemeClr val="bg1"/>
                </a:solidFill>
                <a:latin typeface="Cooper Black" panose="0208090404030B020404" pitchFamily="18" charset="0"/>
              </a:rPr>
              <a:t>Goodbixbox</a:t>
            </a:r>
            <a:endParaRPr lang="ro-RO"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10673191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B0AE91-BFD4-45B3-B435-4DBB94814529}"/>
              </a:ext>
            </a:extLst>
          </p:cNvPr>
          <p:cNvSpPr>
            <a:spLocks noGrp="1"/>
          </p:cNvSpPr>
          <p:nvPr>
            <p:ph type="body" sz="quarter" idx="13"/>
          </p:nvPr>
        </p:nvSpPr>
        <p:spPr>
          <a:xfrm>
            <a:off x="6725494" y="915184"/>
            <a:ext cx="4866430" cy="697353"/>
          </a:xfrm>
        </p:spPr>
        <p:txBody>
          <a:bodyPr>
            <a:noAutofit/>
          </a:bodyPr>
          <a:lstStyle/>
          <a:p>
            <a:r>
              <a:rPr lang="en-IE" sz="2400" b="1" i="1" dirty="0" err="1"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Intervi</a:t>
            </a:r>
            <a:r>
              <a:rPr lang="ro-RO" sz="2400" b="1" i="1" dirty="0" smtClean="0">
                <a:solidFill>
                  <a:schemeClr val="tx1">
                    <a:lumMod val="75000"/>
                    <a:lumOff val="25000"/>
                  </a:schemeClr>
                </a:solidFill>
                <a:hlinkClick r:id="rId2">
                  <a:extLst>
                    <a:ext uri="{A12FA001-AC4F-418D-AE19-62706E023703}">
                      <ahyp:hlinkClr xmlns:ahyp="http://schemas.microsoft.com/office/drawing/2018/hyperlinkcolor" xmlns="" val="tx"/>
                    </a:ext>
                  </a:extLst>
                </a:hlinkClick>
              </a:rPr>
              <a:t>u</a:t>
            </a:r>
            <a:r>
              <a:rPr lang="en-IE" sz="2400" i="1" dirty="0" smtClean="0">
                <a:solidFill>
                  <a:schemeClr val="tx1">
                    <a:lumMod val="75000"/>
                    <a:lumOff val="25000"/>
                  </a:schemeClr>
                </a:solidFill>
              </a:rPr>
              <a:t> </a:t>
            </a:r>
            <a:r>
              <a:rPr lang="ro-RO" sz="2400" i="1" dirty="0" smtClean="0">
                <a:solidFill>
                  <a:schemeClr val="tx1">
                    <a:lumMod val="75000"/>
                    <a:lumOff val="25000"/>
                  </a:schemeClr>
                </a:solidFill>
              </a:rPr>
              <a:t>cu un antreprenor social</a:t>
            </a:r>
            <a:r>
              <a:rPr lang="en-IE" sz="2400" i="1" dirty="0" smtClean="0">
                <a:solidFill>
                  <a:schemeClr val="tx1">
                    <a:lumMod val="75000"/>
                    <a:lumOff val="25000"/>
                  </a:schemeClr>
                </a:solidFill>
              </a:rPr>
              <a:t> </a:t>
            </a:r>
            <a:r>
              <a:rPr lang="en-IE" sz="2400" i="1" dirty="0">
                <a:solidFill>
                  <a:schemeClr val="tx1">
                    <a:lumMod val="75000"/>
                    <a:lumOff val="25000"/>
                  </a:schemeClr>
                </a:solidFill>
              </a:rPr>
              <a:t>Bistra Kumbaroska, Macedonia</a:t>
            </a:r>
          </a:p>
        </p:txBody>
      </p:sp>
      <p:sp>
        <p:nvSpPr>
          <p:cNvPr id="3" name="Text Placeholder 2">
            <a:extLst>
              <a:ext uri="{FF2B5EF4-FFF2-40B4-BE49-F238E27FC236}">
                <a16:creationId xmlns:a16="http://schemas.microsoft.com/office/drawing/2014/main" xmlns="" id="{A4F3B27E-4734-44FE-88BB-4FFA199FBC1B}"/>
              </a:ext>
            </a:extLst>
          </p:cNvPr>
          <p:cNvSpPr>
            <a:spLocks noGrp="1"/>
          </p:cNvSpPr>
          <p:nvPr>
            <p:ph type="body" sz="quarter" idx="14"/>
          </p:nvPr>
        </p:nvSpPr>
        <p:spPr>
          <a:xfrm>
            <a:off x="3411141" y="1757192"/>
            <a:ext cx="8722559" cy="2592420"/>
          </a:xfrm>
        </p:spPr>
        <p:txBody>
          <a:bodyPr/>
          <a:lstStyle/>
          <a:p>
            <a:pPr algn="ctr" fontAlgn="base"/>
            <a:endParaRPr lang="en-IE" sz="1000" b="1" i="1" dirty="0">
              <a:solidFill>
                <a:srgbClr val="ED2A59"/>
              </a:solidFill>
              <a:effectLst/>
            </a:endParaRPr>
          </a:p>
          <a:p>
            <a:pPr algn="ctr" fontAlgn="base"/>
            <a:r>
              <a:rPr lang="en-IE" b="1" i="1" dirty="0" smtClean="0">
                <a:solidFill>
                  <a:srgbClr val="ED2A59"/>
                </a:solidFill>
              </a:rPr>
              <a:t>‘</a:t>
            </a:r>
            <a:r>
              <a:rPr lang="ro-RO" b="1" i="1" dirty="0" smtClean="0">
                <a:solidFill>
                  <a:srgbClr val="ED2A59"/>
                </a:solidFill>
              </a:rPr>
              <a:t>Ai avut vreodată senzația că vrei să faci ceva pentru a face această lume un loc mai bun? Da? Noi de asemenea. De aceea am început proiectul „goodbizbox”, un nume care are un scop important pe care sperăm să-l atingem împreună cu dvs. și mulți alții împreună </a:t>
            </a:r>
            <a:r>
              <a:rPr lang="en-IE" b="1" i="1" dirty="0" smtClean="0">
                <a:solidFill>
                  <a:srgbClr val="ED2A59"/>
                </a:solidFill>
              </a:rPr>
              <a:t>’</a:t>
            </a:r>
            <a:endParaRPr lang="en-IE" b="1" i="1" dirty="0">
              <a:solidFill>
                <a:srgbClr val="ED2A59"/>
              </a:solidFill>
              <a:effectLst/>
            </a:endParaRPr>
          </a:p>
          <a:p>
            <a:pPr algn="just" fontAlgn="base"/>
            <a:r>
              <a:rPr lang="en-IE" b="1" i="0" dirty="0" smtClean="0">
                <a:solidFill>
                  <a:schemeClr val="tx1">
                    <a:lumMod val="75000"/>
                    <a:lumOff val="25000"/>
                  </a:schemeClr>
                </a:solidFill>
                <a:effectLst/>
              </a:rPr>
              <a:t>​</a:t>
            </a:r>
            <a:r>
              <a:rPr lang="ro-RO" sz="2800" b="1" i="0" dirty="0" smtClean="0">
                <a:solidFill>
                  <a:srgbClr val="389DAE"/>
                </a:solidFill>
                <a:effectLst/>
              </a:rPr>
              <a:t>Ce înseamnă</a:t>
            </a:r>
            <a:r>
              <a:rPr lang="en-IE" sz="2800" b="1" i="0" dirty="0" smtClean="0">
                <a:solidFill>
                  <a:srgbClr val="389DAE"/>
                </a:solidFill>
                <a:effectLst/>
              </a:rPr>
              <a:t> </a:t>
            </a:r>
            <a:r>
              <a:rPr lang="ro-RO" sz="2800" b="1" i="0" dirty="0" smtClean="0">
                <a:solidFill>
                  <a:srgbClr val="389DAE"/>
                </a:solidFill>
                <a:effectLst/>
              </a:rPr>
              <a:t>Goodbizbox</a:t>
            </a:r>
            <a:r>
              <a:rPr lang="en-IE" sz="2800" b="1" i="0" dirty="0" smtClean="0">
                <a:solidFill>
                  <a:srgbClr val="389DAE"/>
                </a:solidFill>
                <a:effectLst/>
              </a:rPr>
              <a:t>?</a:t>
            </a:r>
            <a:endParaRPr lang="en-IE" sz="2800" b="1" i="0" dirty="0">
              <a:solidFill>
                <a:srgbClr val="389DAE"/>
              </a:solidFill>
              <a:effectLst/>
            </a:endParaRPr>
          </a:p>
          <a:p>
            <a:pPr algn="l" fontAlgn="base"/>
            <a:r>
              <a:rPr lang="ro-RO" sz="2800" b="1" dirty="0" smtClean="0">
                <a:solidFill>
                  <a:srgbClr val="389DAE"/>
                </a:solidFill>
              </a:rPr>
              <a:t>g</a:t>
            </a:r>
            <a:r>
              <a:rPr lang="ro-RO" sz="2800" b="1" i="0" dirty="0" smtClean="0">
                <a:solidFill>
                  <a:srgbClr val="389DAE"/>
                </a:solidFill>
                <a:effectLst/>
              </a:rPr>
              <a:t>ood (bun)</a:t>
            </a:r>
            <a:r>
              <a:rPr lang="en-IE" i="0" dirty="0">
                <a:solidFill>
                  <a:schemeClr val="tx1">
                    <a:lumMod val="75000"/>
                    <a:lumOff val="25000"/>
                  </a:schemeClr>
                </a:solidFill>
                <a:effectLst/>
              </a:rPr>
              <a:t> </a:t>
            </a:r>
            <a:r>
              <a:rPr lang="ro-RO" i="0" dirty="0" smtClean="0">
                <a:solidFill>
                  <a:schemeClr val="tx1">
                    <a:lumMod val="75000"/>
                    <a:lumOff val="25000"/>
                  </a:schemeClr>
                </a:solidFill>
                <a:effectLst/>
              </a:rPr>
              <a:t>înseamnă</a:t>
            </a:r>
            <a:r>
              <a:rPr lang="en-IE" dirty="0">
                <a:solidFill>
                  <a:schemeClr val="tx1">
                    <a:lumMod val="75000"/>
                    <a:lumOff val="25000"/>
                  </a:schemeClr>
                </a:solidFill>
              </a:rPr>
              <a:t>: </a:t>
            </a:r>
            <a:r>
              <a:rPr lang="ro-RO" dirty="0" smtClean="0">
                <a:solidFill>
                  <a:schemeClr val="tx1">
                    <a:lumMod val="75000"/>
                    <a:lumOff val="25000"/>
                  </a:schemeClr>
                </a:solidFill>
              </a:rPr>
              <a:t>regenerativ, generos, fertil, atractiv, profitabil și sănătos</a:t>
            </a:r>
            <a:endParaRPr lang="ro-RO" i="0" dirty="0" smtClean="0">
              <a:solidFill>
                <a:schemeClr val="tx1">
                  <a:lumMod val="75000"/>
                  <a:lumOff val="25000"/>
                </a:schemeClr>
              </a:solidFill>
              <a:effectLst/>
            </a:endParaRPr>
          </a:p>
          <a:p>
            <a:pPr algn="l" fontAlgn="base"/>
            <a:r>
              <a:rPr lang="en-IE" sz="2800" b="1" dirty="0" smtClean="0">
                <a:solidFill>
                  <a:srgbClr val="389DAE"/>
                </a:solidFill>
              </a:rPr>
              <a:t>biz</a:t>
            </a:r>
            <a:r>
              <a:rPr lang="en-IE" sz="2800" b="1" dirty="0">
                <a:solidFill>
                  <a:srgbClr val="389DAE"/>
                </a:solidFill>
              </a:rPr>
              <a:t> </a:t>
            </a:r>
            <a:r>
              <a:rPr lang="ro-RO" dirty="0" smtClean="0">
                <a:solidFill>
                  <a:schemeClr val="tx1">
                    <a:lumMod val="75000"/>
                    <a:lumOff val="25000"/>
                  </a:schemeClr>
                </a:solidFill>
              </a:rPr>
              <a:t>înseamnă</a:t>
            </a:r>
            <a:r>
              <a:rPr lang="en-IE" i="0" dirty="0" smtClean="0">
                <a:solidFill>
                  <a:schemeClr val="tx1">
                    <a:lumMod val="75000"/>
                    <a:lumOff val="25000"/>
                  </a:schemeClr>
                </a:solidFill>
                <a:effectLst/>
              </a:rPr>
              <a:t>:</a:t>
            </a:r>
            <a:r>
              <a:rPr lang="en-IE" i="0" dirty="0">
                <a:solidFill>
                  <a:schemeClr val="tx1">
                    <a:lumMod val="75000"/>
                    <a:lumOff val="25000"/>
                  </a:schemeClr>
                </a:solidFill>
                <a:effectLst/>
              </a:rPr>
              <a:t> business, </a:t>
            </a:r>
            <a:r>
              <a:rPr lang="en-IE" dirty="0">
                <a:solidFill>
                  <a:schemeClr val="tx1">
                    <a:lumMod val="75000"/>
                    <a:lumOff val="25000"/>
                  </a:schemeClr>
                </a:solidFill>
              </a:rPr>
              <a:t>start-up </a:t>
            </a:r>
            <a:r>
              <a:rPr lang="ro-RO" dirty="0" smtClean="0">
                <a:solidFill>
                  <a:schemeClr val="tx1">
                    <a:lumMod val="75000"/>
                    <a:lumOff val="25000"/>
                  </a:schemeClr>
                </a:solidFill>
              </a:rPr>
              <a:t>sau orice fel de sistem care creează, oferă și captează valoare</a:t>
            </a:r>
            <a:endParaRPr lang="ro-RO" i="0" dirty="0" smtClean="0">
              <a:solidFill>
                <a:schemeClr val="tx1">
                  <a:lumMod val="75000"/>
                  <a:lumOff val="25000"/>
                </a:schemeClr>
              </a:solidFill>
              <a:effectLst/>
            </a:endParaRPr>
          </a:p>
          <a:p>
            <a:pPr algn="l" fontAlgn="base"/>
            <a:r>
              <a:rPr lang="ro-RO" sz="2800" b="1" dirty="0" smtClean="0">
                <a:solidFill>
                  <a:srgbClr val="389DAE"/>
                </a:solidFill>
              </a:rPr>
              <a:t>b</a:t>
            </a:r>
            <a:r>
              <a:rPr lang="en-IE" sz="2800" b="1" dirty="0" smtClean="0">
                <a:solidFill>
                  <a:srgbClr val="389DAE"/>
                </a:solidFill>
              </a:rPr>
              <a:t>ox</a:t>
            </a:r>
            <a:r>
              <a:rPr lang="ro-RO" sz="2800" b="1" dirty="0" smtClean="0">
                <a:solidFill>
                  <a:srgbClr val="389DAE"/>
                </a:solidFill>
              </a:rPr>
              <a:t>(cutie)</a:t>
            </a:r>
            <a:r>
              <a:rPr lang="en-IE" i="0" dirty="0">
                <a:solidFill>
                  <a:schemeClr val="tx1">
                    <a:lumMod val="75000"/>
                    <a:lumOff val="25000"/>
                  </a:schemeClr>
                </a:solidFill>
                <a:effectLst/>
              </a:rPr>
              <a:t> </a:t>
            </a:r>
            <a:r>
              <a:rPr lang="ro-RO" dirty="0">
                <a:solidFill>
                  <a:schemeClr val="tx1">
                    <a:lumMod val="75000"/>
                    <a:lumOff val="25000"/>
                  </a:schemeClr>
                </a:solidFill>
              </a:rPr>
              <a:t> </a:t>
            </a:r>
            <a:r>
              <a:rPr lang="ro-RO" dirty="0" smtClean="0">
                <a:solidFill>
                  <a:schemeClr val="tx1">
                    <a:lumMod val="75000"/>
                    <a:lumOff val="25000"/>
                  </a:schemeClr>
                </a:solidFill>
              </a:rPr>
              <a:t>înseamnă</a:t>
            </a:r>
            <a:r>
              <a:rPr lang="en-IE" dirty="0">
                <a:solidFill>
                  <a:schemeClr val="tx1">
                    <a:lumMod val="75000"/>
                    <a:lumOff val="25000"/>
                  </a:schemeClr>
                </a:solidFill>
              </a:rPr>
              <a:t>: cadre</a:t>
            </a:r>
            <a:r>
              <a:rPr lang="en-IE" dirty="0" smtClean="0">
                <a:solidFill>
                  <a:schemeClr val="tx1">
                    <a:lumMod val="75000"/>
                    <a:lumOff val="25000"/>
                  </a:schemeClr>
                </a:solidFill>
              </a:rPr>
              <a:t>,</a:t>
            </a:r>
            <a:r>
              <a:rPr lang="ro-RO" dirty="0" smtClean="0">
                <a:solidFill>
                  <a:schemeClr val="tx1">
                    <a:lumMod val="75000"/>
                    <a:lumOff val="25000"/>
                  </a:schemeClr>
                </a:solidFill>
              </a:rPr>
              <a:t> seturi de instrumente pas cu pas, sfaturi ușor de utilizat și trucuri plasate într-o cutie fizică</a:t>
            </a:r>
            <a:endParaRPr lang="ro-RO" i="0" dirty="0" smtClean="0">
              <a:solidFill>
                <a:schemeClr val="tx1">
                  <a:lumMod val="75000"/>
                  <a:lumOff val="25000"/>
                </a:schemeClr>
              </a:solidFill>
              <a:effectLst/>
            </a:endParaRPr>
          </a:p>
          <a:p>
            <a:endParaRPr lang="en-IE" dirty="0">
              <a:solidFill>
                <a:schemeClr val="tx1">
                  <a:lumMod val="75000"/>
                  <a:lumOff val="25000"/>
                </a:schemeClr>
              </a:solidFill>
            </a:endParaRPr>
          </a:p>
        </p:txBody>
      </p:sp>
      <p:sp>
        <p:nvSpPr>
          <p:cNvPr id="8" name="Text Placeholder 1">
            <a:extLst>
              <a:ext uri="{FF2B5EF4-FFF2-40B4-BE49-F238E27FC236}">
                <a16:creationId xmlns:a16="http://schemas.microsoft.com/office/drawing/2014/main" xmlns="" id="{B76FD455-1BAD-4E4A-A9E1-7857CD259045}"/>
              </a:ext>
            </a:extLst>
          </p:cNvPr>
          <p:cNvSpPr txBox="1">
            <a:spLocks/>
          </p:cNvSpPr>
          <p:nvPr/>
        </p:nvSpPr>
        <p:spPr>
          <a:xfrm>
            <a:off x="9480884" y="197964"/>
            <a:ext cx="2111040" cy="717220"/>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ro-RO" sz="3600" b="1" dirty="0" smtClean="0">
                <a:solidFill>
                  <a:srgbClr val="ED2A59"/>
                </a:solidFill>
              </a:rPr>
              <a:t>Interviu</a:t>
            </a:r>
            <a:r>
              <a:rPr lang="en-IE" sz="3600" b="1" dirty="0" smtClean="0">
                <a:solidFill>
                  <a:srgbClr val="ED2A59"/>
                </a:solidFill>
              </a:rPr>
              <a:t> </a:t>
            </a:r>
            <a:endParaRPr lang="en-IE" sz="3600" b="1" dirty="0">
              <a:solidFill>
                <a:srgbClr val="ED2A59"/>
              </a:solidFill>
            </a:endParaRPr>
          </a:p>
        </p:txBody>
      </p:sp>
      <p:pic>
        <p:nvPicPr>
          <p:cNvPr id="29698" name="Picture 2" descr="What it takes to start and grow as a social entrepreneur - Social  Innovation Academy">
            <a:extLst>
              <a:ext uri="{FF2B5EF4-FFF2-40B4-BE49-F238E27FC236}">
                <a16:creationId xmlns:a16="http://schemas.microsoft.com/office/drawing/2014/main" xmlns="" id="{E99051E3-01B8-4538-8F00-C326282C3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1783"/>
            <a:ext cx="3411141" cy="4548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xmlns="" id="{CD3AE6D5-B202-4A3F-945A-1696B2AB43D9}"/>
              </a:ext>
            </a:extLst>
          </p:cNvPr>
          <p:cNvSpPr txBox="1">
            <a:spLocks/>
          </p:cNvSpPr>
          <p:nvPr/>
        </p:nvSpPr>
        <p:spPr>
          <a:xfrm>
            <a:off x="64812" y="72200"/>
            <a:ext cx="8019931"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ED2A59"/>
                </a:solidFill>
                <a:latin typeface="Cooper Black" panose="0208090404030B020404" pitchFamily="18" charset="0"/>
              </a:rPr>
              <a:t>EX</a:t>
            </a:r>
            <a:r>
              <a:rPr lang="ro-RO" sz="3600" dirty="0" smtClean="0">
                <a:solidFill>
                  <a:srgbClr val="ED2A59"/>
                </a:solidFill>
                <a:latin typeface="Cooper Black" panose="0208090404030B020404" pitchFamily="18" charset="0"/>
              </a:rPr>
              <a:t>E</a:t>
            </a:r>
            <a:r>
              <a:rPr lang="en-IE" sz="3600" dirty="0" smtClean="0">
                <a:solidFill>
                  <a:srgbClr val="ED2A59"/>
                </a:solidFill>
                <a:latin typeface="Cooper Black" panose="0208090404030B020404" pitchFamily="18" charset="0"/>
              </a:rPr>
              <a:t>MPLE </a:t>
            </a:r>
            <a:r>
              <a:rPr lang="en-IE" sz="3600" dirty="0">
                <a:solidFill>
                  <a:srgbClr val="ED2A59"/>
                </a:solidFill>
                <a:latin typeface="Cooper Black" panose="0208090404030B020404" pitchFamily="18" charset="0"/>
              </a:rPr>
              <a:t>YDSI - </a:t>
            </a:r>
            <a:r>
              <a:rPr lang="en-IE" sz="3600" dirty="0" err="1">
                <a:solidFill>
                  <a:srgbClr val="ED2A59"/>
                </a:solidFill>
                <a:latin typeface="Cooper Black" panose="0208090404030B020404" pitchFamily="18" charset="0"/>
              </a:rPr>
              <a:t>Goodbizbox</a:t>
            </a:r>
            <a:endParaRPr lang="en-IE" sz="3600" dirty="0">
              <a:solidFill>
                <a:srgbClr val="ED2A59"/>
              </a:solidFill>
              <a:latin typeface="Cooper Black" panose="0208090404030B020404" pitchFamily="18" charset="0"/>
            </a:endParaRPr>
          </a:p>
          <a:p>
            <a:pPr marL="0" indent="0">
              <a:spcBef>
                <a:spcPts val="0"/>
              </a:spcBef>
              <a:buNone/>
            </a:pPr>
            <a:endParaRPr lang="en-IE" sz="2200" b="1" dirty="0">
              <a:solidFill>
                <a:srgbClr val="ED2A59"/>
              </a:solidFill>
            </a:endParaRPr>
          </a:p>
        </p:txBody>
      </p:sp>
    </p:spTree>
    <p:extLst>
      <p:ext uri="{BB962C8B-B14F-4D97-AF65-F5344CB8AC3E}">
        <p14:creationId xmlns:p14="http://schemas.microsoft.com/office/powerpoint/2010/main" val="13479192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lorful, graffiti&#10;&#10;Description automatically generated">
            <a:extLst>
              <a:ext uri="{FF2B5EF4-FFF2-40B4-BE49-F238E27FC236}">
                <a16:creationId xmlns:a16="http://schemas.microsoft.com/office/drawing/2014/main" xmlns="" id="{EF6CFFF1-B6C1-4B99-876F-8818AB6451A5}"/>
              </a:ext>
            </a:extLst>
          </p:cNvPr>
          <p:cNvPicPr>
            <a:picLocks noGrp="1" noChangeAspect="1"/>
          </p:cNvPicPr>
          <p:nvPr>
            <p:ph type="pic" sz="quarter" idx="10"/>
          </p:nvPr>
        </p:nvPicPr>
        <p:blipFill>
          <a:blip r:embed="rId2"/>
          <a:srcRect l="12491" r="12491"/>
          <a:stretch>
            <a:fillRect/>
          </a:stretch>
        </p:blipFill>
        <p:spPr/>
      </p:pic>
      <p:sp>
        <p:nvSpPr>
          <p:cNvPr id="9" name="Text Placeholder 8">
            <a:extLst>
              <a:ext uri="{FF2B5EF4-FFF2-40B4-BE49-F238E27FC236}">
                <a16:creationId xmlns:a16="http://schemas.microsoft.com/office/drawing/2014/main" xmlns="" id="{8EA7340B-D4CF-4D51-A90C-FC74F95261BA}"/>
              </a:ext>
            </a:extLst>
          </p:cNvPr>
          <p:cNvSpPr>
            <a:spLocks noGrp="1"/>
          </p:cNvSpPr>
          <p:nvPr>
            <p:ph type="body" sz="quarter" idx="14"/>
          </p:nvPr>
        </p:nvSpPr>
        <p:spPr>
          <a:xfrm>
            <a:off x="416341" y="1533599"/>
            <a:ext cx="7632190" cy="5157623"/>
          </a:xfrm>
          <a:solidFill>
            <a:schemeClr val="bg1"/>
          </a:solidFill>
        </p:spPr>
        <p:txBody>
          <a:bodyPr/>
          <a:lstStyle/>
          <a:p>
            <a:pPr>
              <a:lnSpc>
                <a:spcPct val="100000"/>
              </a:lnSpc>
              <a:spcBef>
                <a:spcPts val="0"/>
              </a:spcBef>
              <a:spcAft>
                <a:spcPts val="600"/>
              </a:spcAft>
            </a:pPr>
            <a:r>
              <a:rPr lang="en-IE" b="1" i="0" dirty="0" err="1">
                <a:solidFill>
                  <a:srgbClr val="009FD8"/>
                </a:solidFill>
                <a:effectLst/>
                <a:hlinkClick r:id="rId3">
                  <a:extLst>
                    <a:ext uri="{A12FA001-AC4F-418D-AE19-62706E023703}">
                      <ahyp:hlinkClr xmlns:ahyp="http://schemas.microsoft.com/office/drawing/2018/hyperlinkcolor" xmlns="" val="tx"/>
                    </a:ext>
                  </a:extLst>
                </a:hlinkClick>
              </a:rPr>
              <a:t>Lallab</a:t>
            </a:r>
            <a:r>
              <a:rPr lang="en-IE" b="1" i="0" dirty="0">
                <a:solidFill>
                  <a:srgbClr val="009FD8"/>
                </a:solidFill>
                <a:effectLst/>
              </a:rPr>
              <a:t> </a:t>
            </a:r>
            <a:r>
              <a:rPr lang="ro-RO" b="1" dirty="0" smtClean="0">
                <a:solidFill>
                  <a:srgbClr val="000000"/>
                </a:solidFill>
              </a:rPr>
              <a:t>este o asociație feministă și anti-rasistă al cărei scop este de a face auzite vocile și de a apăra drepturile femeilor musulmane </a:t>
            </a:r>
            <a:r>
              <a:rPr lang="ro-RO" dirty="0" smtClean="0">
                <a:solidFill>
                  <a:srgbClr val="000000"/>
                </a:solidFill>
              </a:rPr>
              <a:t>care se află în centrul opresiunilor sexiste, rasiste și islamofobe. Aducem o schimbare de paradigmă în sistemul politic francez de combatere a discriminării. Modificăm o lume în care femeile își aleg în mod liber propriile căi </a:t>
            </a:r>
            <a:r>
              <a:rPr lang="en-IE" dirty="0" smtClean="0">
                <a:solidFill>
                  <a:srgbClr val="000000"/>
                </a:solidFill>
              </a:rPr>
              <a:t>de </a:t>
            </a:r>
            <a:r>
              <a:rPr lang="ro-RO" dirty="0" smtClean="0">
                <a:solidFill>
                  <a:srgbClr val="000000"/>
                </a:solidFill>
              </a:rPr>
              <a:t>emancipare.</a:t>
            </a:r>
          </a:p>
          <a:p>
            <a:pPr>
              <a:lnSpc>
                <a:spcPct val="100000"/>
              </a:lnSpc>
              <a:spcBef>
                <a:spcPts val="0"/>
              </a:spcBef>
              <a:spcAft>
                <a:spcPts val="600"/>
              </a:spcAft>
            </a:pPr>
            <a:r>
              <a:rPr lang="ro-RO" b="1" i="0" dirty="0" smtClean="0">
                <a:solidFill>
                  <a:srgbClr val="009FD8"/>
                </a:solidFill>
                <a:effectLst/>
              </a:rPr>
              <a:t>Viziunea Noastră </a:t>
            </a:r>
            <a:r>
              <a:rPr lang="ro-RO" dirty="0" smtClean="0">
                <a:solidFill>
                  <a:srgbClr val="000000"/>
                </a:solidFill>
              </a:rPr>
              <a:t>Creem o lume în care fiecare femeie se poate împlini fără să se teamă de a fi judecată, discriminată sau abuzată indiferent de identitatea ei.</a:t>
            </a:r>
            <a:endParaRPr lang="ro-RO" b="0" i="0" dirty="0" smtClean="0">
              <a:solidFill>
                <a:srgbClr val="000000"/>
              </a:solidFill>
              <a:effectLst/>
            </a:endParaRPr>
          </a:p>
          <a:p>
            <a:pPr>
              <a:lnSpc>
                <a:spcPct val="100000"/>
              </a:lnSpc>
              <a:spcBef>
                <a:spcPts val="0"/>
              </a:spcBef>
              <a:spcAft>
                <a:spcPts val="600"/>
              </a:spcAft>
            </a:pPr>
            <a:r>
              <a:rPr lang="ro-RO" b="1" dirty="0" smtClean="0">
                <a:solidFill>
                  <a:srgbClr val="009FD8"/>
                </a:solidFill>
              </a:rPr>
              <a:t>Misiunea noastră </a:t>
            </a:r>
            <a:r>
              <a:rPr lang="en-IE" dirty="0">
                <a:solidFill>
                  <a:srgbClr val="000000"/>
                </a:solidFill>
              </a:rPr>
              <a:t>de a produce un </a:t>
            </a:r>
            <a:r>
              <a:rPr lang="ro-RO" dirty="0" smtClean="0">
                <a:solidFill>
                  <a:srgbClr val="000000"/>
                </a:solidFill>
              </a:rPr>
              <a:t>mediu, resurse și instrumente care să favorizeze libertatea fiecărei femei musulmane de a-și defini identitatea și cursul vieții</a:t>
            </a:r>
            <a:r>
              <a:rPr lang="en-IE" dirty="0" smtClean="0">
                <a:solidFill>
                  <a:srgbClr val="000000"/>
                </a:solidFill>
              </a:rPr>
              <a:t>.</a:t>
            </a:r>
            <a:endParaRPr lang="en-IE" b="0" i="0" dirty="0">
              <a:solidFill>
                <a:srgbClr val="000000"/>
              </a:solidFill>
              <a:effectLst/>
            </a:endParaRPr>
          </a:p>
        </p:txBody>
      </p:sp>
      <p:pic>
        <p:nvPicPr>
          <p:cNvPr id="1028" name="Picture 4">
            <a:extLst>
              <a:ext uri="{FF2B5EF4-FFF2-40B4-BE49-F238E27FC236}">
                <a16:creationId xmlns:a16="http://schemas.microsoft.com/office/drawing/2014/main" xmlns="" id="{A9A3DB09-1D8F-4717-8720-25C69139C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066" y="1533599"/>
            <a:ext cx="3412055" cy="34061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64818394-268B-4286-A8B6-1C20F058CAF6}"/>
              </a:ext>
            </a:extLst>
          </p:cNvPr>
          <p:cNvSpPr txBox="1"/>
          <p:nvPr/>
        </p:nvSpPr>
        <p:spPr>
          <a:xfrm>
            <a:off x="7186544" y="5951728"/>
            <a:ext cx="3138534" cy="646331"/>
          </a:xfrm>
          <a:prstGeom prst="rect">
            <a:avLst/>
          </a:prstGeom>
          <a:noFill/>
        </p:spPr>
        <p:txBody>
          <a:bodyPr wrap="square" rtlCol="0">
            <a:spAutoFit/>
          </a:bodyPr>
          <a:lstStyle/>
          <a:p>
            <a:pPr algn="ctr"/>
            <a:r>
              <a:rPr lang="en-IE" b="1" i="1" dirty="0">
                <a:solidFill>
                  <a:srgbClr val="009FD8"/>
                </a:solidFill>
              </a:rPr>
              <a:t>Lallab, Sarah </a:t>
            </a:r>
            <a:r>
              <a:rPr lang="en-IE" b="1" i="1" dirty="0" err="1">
                <a:solidFill>
                  <a:srgbClr val="009FD8"/>
                </a:solidFill>
              </a:rPr>
              <a:t>Zouak</a:t>
            </a:r>
            <a:r>
              <a:rPr lang="en-IE" b="1" i="1" dirty="0">
                <a:solidFill>
                  <a:srgbClr val="009FD8"/>
                </a:solidFill>
              </a:rPr>
              <a:t>, </a:t>
            </a:r>
            <a:endParaRPr lang="ro-RO" b="1" i="1" dirty="0" smtClean="0">
              <a:solidFill>
                <a:srgbClr val="009FD8"/>
              </a:solidFill>
            </a:endParaRPr>
          </a:p>
          <a:p>
            <a:pPr algn="ctr"/>
            <a:r>
              <a:rPr lang="en-IE" b="1" i="1" dirty="0" smtClean="0">
                <a:solidFill>
                  <a:srgbClr val="009FD8"/>
                </a:solidFill>
              </a:rPr>
              <a:t>Co Fond</a:t>
            </a:r>
            <a:r>
              <a:rPr lang="ro-RO" b="1" i="1" dirty="0" smtClean="0">
                <a:solidFill>
                  <a:srgbClr val="009FD8"/>
                </a:solidFill>
              </a:rPr>
              <a:t>ato</a:t>
            </a:r>
            <a:r>
              <a:rPr lang="en-IE" b="1" i="1" dirty="0" smtClean="0">
                <a:solidFill>
                  <a:srgbClr val="009FD8"/>
                </a:solidFill>
              </a:rPr>
              <a:t>r </a:t>
            </a:r>
            <a:r>
              <a:rPr lang="en-IE" b="1" i="1" dirty="0">
                <a:solidFill>
                  <a:srgbClr val="009FD8"/>
                </a:solidFill>
              </a:rPr>
              <a:t>&amp; Director</a:t>
            </a:r>
          </a:p>
        </p:txBody>
      </p:sp>
      <p:sp>
        <p:nvSpPr>
          <p:cNvPr id="12" name="Text Placeholder 6">
            <a:extLst>
              <a:ext uri="{FF2B5EF4-FFF2-40B4-BE49-F238E27FC236}">
                <a16:creationId xmlns:a16="http://schemas.microsoft.com/office/drawing/2014/main" xmlns="" id="{847817FF-753C-486C-B524-69D847E28747}"/>
              </a:ext>
            </a:extLst>
          </p:cNvPr>
          <p:cNvSpPr txBox="1">
            <a:spLocks/>
          </p:cNvSpPr>
          <p:nvPr/>
        </p:nvSpPr>
        <p:spPr>
          <a:xfrm>
            <a:off x="411535" y="259941"/>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a:t>
            </a:r>
            <a:r>
              <a:rPr lang="en-IE" sz="3600" dirty="0">
                <a:solidFill>
                  <a:srgbClr val="A6377D"/>
                </a:solidFill>
                <a:latin typeface="Cooper Black" panose="0208090404030B020404" pitchFamily="18" charset="0"/>
              </a:rPr>
              <a:t>YDSI – </a:t>
            </a:r>
            <a:r>
              <a:rPr lang="en-IE" sz="3600" dirty="0" err="1">
                <a:solidFill>
                  <a:srgbClr val="A6377D"/>
                </a:solidFill>
                <a:latin typeface="Cooper Black" panose="0208090404030B020404" pitchFamily="18" charset="0"/>
              </a:rPr>
              <a:t>Lallab</a:t>
            </a:r>
            <a:r>
              <a:rPr lang="en-IE" sz="3600" dirty="0">
                <a:solidFill>
                  <a:srgbClr val="A6377D"/>
                </a:solidFill>
                <a:latin typeface="Cooper Black" panose="0208090404030B020404" pitchFamily="18" charset="0"/>
              </a:rPr>
              <a:t>, </a:t>
            </a:r>
            <a:r>
              <a:rPr lang="en-IE" sz="3600" dirty="0" smtClean="0">
                <a:solidFill>
                  <a:srgbClr val="A6377D"/>
                </a:solidFill>
                <a:latin typeface="Cooper Black" panose="0208090404030B020404" pitchFamily="18" charset="0"/>
              </a:rPr>
              <a:t>Fran</a:t>
            </a:r>
            <a:r>
              <a:rPr lang="ro-RO" sz="3600" dirty="0" smtClean="0">
                <a:solidFill>
                  <a:srgbClr val="A6377D"/>
                </a:solidFill>
                <a:latin typeface="Cooper Black" panose="0208090404030B020404" pitchFamily="18" charset="0"/>
              </a:rPr>
              <a:t>ț</a:t>
            </a:r>
            <a:r>
              <a:rPr lang="ro-RO" sz="3600" dirty="0">
                <a:solidFill>
                  <a:srgbClr val="A6377D"/>
                </a:solidFill>
                <a:latin typeface="Cooper Black" panose="0208090404030B020404" pitchFamily="18" charset="0"/>
              </a:rPr>
              <a:t>a</a:t>
            </a:r>
            <a:endParaRPr lang="en-IE" sz="3600" dirty="0">
              <a:solidFill>
                <a:srgbClr val="A6377D"/>
              </a:solidFill>
              <a:latin typeface="Cooper Black" panose="0208090404030B020404" pitchFamily="18" charset="0"/>
            </a:endParaRPr>
          </a:p>
          <a:p>
            <a:pPr marL="0" indent="0">
              <a:spcBef>
                <a:spcPts val="0"/>
              </a:spcBef>
              <a:buNone/>
            </a:pPr>
            <a:r>
              <a:rPr lang="en-IE" b="1" i="1" dirty="0">
                <a:solidFill>
                  <a:srgbClr val="A6377D"/>
                </a:solidFill>
              </a:rPr>
              <a:t>Sarah </a:t>
            </a:r>
            <a:r>
              <a:rPr lang="en-IE" b="1" i="1" dirty="0" err="1">
                <a:solidFill>
                  <a:srgbClr val="A6377D"/>
                </a:solidFill>
              </a:rPr>
              <a:t>Zouak</a:t>
            </a:r>
            <a:r>
              <a:rPr lang="en-IE" b="1" i="1" dirty="0">
                <a:solidFill>
                  <a:srgbClr val="A6377D"/>
                </a:solidFill>
              </a:rPr>
              <a:t>, Co </a:t>
            </a:r>
            <a:r>
              <a:rPr lang="en-IE" b="1" i="1" dirty="0" smtClean="0">
                <a:solidFill>
                  <a:srgbClr val="A6377D"/>
                </a:solidFill>
              </a:rPr>
              <a:t>Fond</a:t>
            </a:r>
            <a:r>
              <a:rPr lang="ro-RO" b="1" i="1" dirty="0" smtClean="0">
                <a:solidFill>
                  <a:srgbClr val="A6377D"/>
                </a:solidFill>
              </a:rPr>
              <a:t>ator</a:t>
            </a:r>
            <a:r>
              <a:rPr lang="en-IE" b="1" i="1" dirty="0" smtClean="0">
                <a:solidFill>
                  <a:srgbClr val="A6377D"/>
                </a:solidFill>
              </a:rPr>
              <a:t> </a:t>
            </a:r>
            <a:r>
              <a:rPr lang="en-IE" b="1" i="1" dirty="0">
                <a:solidFill>
                  <a:srgbClr val="A6377D"/>
                </a:solidFill>
              </a:rPr>
              <a:t>&amp; Director</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701177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A0503DA-9438-4BA0-9B42-11ECE1849BB5}"/>
              </a:ext>
            </a:extLst>
          </p:cNvPr>
          <p:cNvSpPr>
            <a:spLocks noGrp="1"/>
          </p:cNvSpPr>
          <p:nvPr>
            <p:ph type="body" sz="quarter" idx="14"/>
          </p:nvPr>
        </p:nvSpPr>
        <p:spPr>
          <a:xfrm>
            <a:off x="6962274" y="945631"/>
            <a:ext cx="4892842" cy="697353"/>
          </a:xfrm>
        </p:spPr>
        <p:txBody>
          <a:bodyPr>
            <a:noAutofit/>
          </a:bodyPr>
          <a:lstStyle/>
          <a:p>
            <a:pPr algn="ctr"/>
            <a:r>
              <a:rPr lang="en-IE" b="1" dirty="0" smtClean="0">
                <a:solidFill>
                  <a:srgbClr val="A6377D"/>
                </a:solidFill>
              </a:rPr>
              <a:t>D</a:t>
            </a:r>
            <a:r>
              <a:rPr lang="ro-RO" b="1" dirty="0" smtClean="0">
                <a:solidFill>
                  <a:srgbClr val="A6377D"/>
                </a:solidFill>
              </a:rPr>
              <a:t>escoperă</a:t>
            </a:r>
            <a:r>
              <a:rPr lang="en-IE" b="1" dirty="0" smtClean="0">
                <a:solidFill>
                  <a:srgbClr val="A6377D"/>
                </a:solidFill>
              </a:rPr>
              <a:t> </a:t>
            </a:r>
            <a:r>
              <a:rPr lang="ro-RO" b="1" dirty="0" smtClean="0">
                <a:solidFill>
                  <a:srgbClr val="A6377D"/>
                </a:solidFill>
              </a:rPr>
              <a:t>evenimentele cheie și instrumentele </a:t>
            </a:r>
            <a:r>
              <a:rPr lang="en-IE" b="1" dirty="0" err="1" smtClean="0">
                <a:solidFill>
                  <a:srgbClr val="A6377D"/>
                </a:solidFill>
                <a:hlinkClick r:id="rId2"/>
              </a:rPr>
              <a:t>Lallab</a:t>
            </a:r>
            <a:endParaRPr lang="en-IE" b="1" dirty="0">
              <a:solidFill>
                <a:srgbClr val="A6377D"/>
              </a:solidFill>
            </a:endParaRPr>
          </a:p>
        </p:txBody>
      </p:sp>
      <p:sp>
        <p:nvSpPr>
          <p:cNvPr id="6" name="Text Placeholder 5">
            <a:extLst>
              <a:ext uri="{FF2B5EF4-FFF2-40B4-BE49-F238E27FC236}">
                <a16:creationId xmlns:a16="http://schemas.microsoft.com/office/drawing/2014/main" xmlns="" id="{E50E7EF4-BE6B-4687-9F45-515CB604D1EA}"/>
              </a:ext>
            </a:extLst>
          </p:cNvPr>
          <p:cNvSpPr>
            <a:spLocks noGrp="1"/>
          </p:cNvSpPr>
          <p:nvPr>
            <p:ph type="body" sz="quarter" idx="15"/>
          </p:nvPr>
        </p:nvSpPr>
        <p:spPr/>
        <p:txBody>
          <a:bodyPr/>
          <a:lstStyle/>
          <a:p>
            <a:pPr algn="ctr"/>
            <a:r>
              <a:rPr lang="ro-RO" b="1" dirty="0" smtClean="0"/>
              <a:t>În prezent</a:t>
            </a:r>
            <a:r>
              <a:rPr lang="en-IE" b="1" dirty="0" smtClean="0"/>
              <a:t> </a:t>
            </a:r>
            <a:r>
              <a:rPr lang="en-IE" b="1" dirty="0"/>
              <a:t>+50,000 </a:t>
            </a:r>
            <a:r>
              <a:rPr lang="ro-RO" b="1" dirty="0" smtClean="0"/>
              <a:t>de persoane</a:t>
            </a:r>
            <a:r>
              <a:rPr lang="en-IE" b="1" dirty="0" smtClean="0"/>
              <a:t> </a:t>
            </a:r>
            <a:r>
              <a:rPr lang="ro-RO" b="1" dirty="0" smtClean="0"/>
              <a:t>afectate pozitiv </a:t>
            </a:r>
            <a:r>
              <a:rPr lang="ro-RO" b="1" dirty="0" smtClean="0"/>
              <a:t>de Viziunea Noastră asupra feminismului Inclusiv</a:t>
            </a:r>
            <a:endParaRPr lang="en-IE" b="1" dirty="0"/>
          </a:p>
          <a:p>
            <a:pPr algn="ctr"/>
            <a:r>
              <a:rPr lang="en-IE" b="1" dirty="0">
                <a:solidFill>
                  <a:srgbClr val="009FD8"/>
                </a:solidFill>
              </a:rPr>
              <a:t>+500 </a:t>
            </a:r>
            <a:r>
              <a:rPr lang="ro-RO" b="1" dirty="0" smtClean="0">
                <a:solidFill>
                  <a:srgbClr val="009FD8"/>
                </a:solidFill>
              </a:rPr>
              <a:t>membri</a:t>
            </a:r>
            <a:r>
              <a:rPr lang="en-IE" b="1" dirty="0" smtClean="0">
                <a:solidFill>
                  <a:srgbClr val="009FD8"/>
                </a:solidFill>
              </a:rPr>
              <a:t> </a:t>
            </a:r>
            <a:r>
              <a:rPr lang="ro-RO" b="1" dirty="0" smtClean="0">
                <a:solidFill>
                  <a:srgbClr val="009FD8"/>
                </a:solidFill>
              </a:rPr>
              <a:t>aparțin comunității care oferă suport</a:t>
            </a:r>
            <a:endParaRPr lang="en-IE" b="1" dirty="0">
              <a:solidFill>
                <a:srgbClr val="009FD8"/>
              </a:solidFill>
            </a:endParaRPr>
          </a:p>
          <a:p>
            <a:pPr algn="ctr"/>
            <a:r>
              <a:rPr lang="en-IE" b="1" dirty="0">
                <a:solidFill>
                  <a:srgbClr val="ED2A59"/>
                </a:solidFill>
              </a:rPr>
              <a:t>+300 </a:t>
            </a:r>
            <a:r>
              <a:rPr lang="ro-RO" b="1" dirty="0" smtClean="0">
                <a:solidFill>
                  <a:srgbClr val="ED2A59"/>
                </a:solidFill>
              </a:rPr>
              <a:t>povești</a:t>
            </a:r>
            <a:r>
              <a:rPr lang="en-IE" b="1" dirty="0" smtClean="0">
                <a:solidFill>
                  <a:srgbClr val="ED2A59"/>
                </a:solidFill>
              </a:rPr>
              <a:t> </a:t>
            </a:r>
            <a:r>
              <a:rPr lang="ro-RO" b="1" dirty="0" smtClean="0">
                <a:solidFill>
                  <a:srgbClr val="ED2A59"/>
                </a:solidFill>
              </a:rPr>
              <a:t>scrise de membri</a:t>
            </a:r>
            <a:endParaRPr lang="en-IE" b="1" dirty="0">
              <a:solidFill>
                <a:srgbClr val="ED2A59"/>
              </a:solidFill>
            </a:endParaRPr>
          </a:p>
          <a:p>
            <a:pPr algn="ctr"/>
            <a:endParaRPr lang="en-IE" dirty="0"/>
          </a:p>
        </p:txBody>
      </p:sp>
      <p:pic>
        <p:nvPicPr>
          <p:cNvPr id="9" name="Picture 8">
            <a:hlinkClick r:id="rId3"/>
            <a:extLst>
              <a:ext uri="{FF2B5EF4-FFF2-40B4-BE49-F238E27FC236}">
                <a16:creationId xmlns:a16="http://schemas.microsoft.com/office/drawing/2014/main" xmlns="" id="{17EC5ED4-A637-4345-85AC-C56145396C3D}"/>
              </a:ext>
            </a:extLst>
          </p:cNvPr>
          <p:cNvPicPr>
            <a:picLocks noChangeAspect="1"/>
          </p:cNvPicPr>
          <p:nvPr/>
        </p:nvPicPr>
        <p:blipFill>
          <a:blip r:embed="rId4"/>
          <a:stretch>
            <a:fillRect/>
          </a:stretch>
        </p:blipFill>
        <p:spPr>
          <a:xfrm>
            <a:off x="1436324" y="2085975"/>
            <a:ext cx="5000625" cy="3276600"/>
          </a:xfrm>
          <a:prstGeom prst="rect">
            <a:avLst/>
          </a:prstGeom>
        </p:spPr>
      </p:pic>
      <p:sp>
        <p:nvSpPr>
          <p:cNvPr id="7" name="Text Placeholder 6">
            <a:extLst>
              <a:ext uri="{FF2B5EF4-FFF2-40B4-BE49-F238E27FC236}">
                <a16:creationId xmlns:a16="http://schemas.microsoft.com/office/drawing/2014/main" xmlns="" id="{371A688F-4ED9-4904-B6C1-E99C3203EAB3}"/>
              </a:ext>
            </a:extLst>
          </p:cNvPr>
          <p:cNvSpPr txBox="1">
            <a:spLocks/>
          </p:cNvSpPr>
          <p:nvPr/>
        </p:nvSpPr>
        <p:spPr>
          <a:xfrm>
            <a:off x="411535" y="248278"/>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dirty="0" smtClean="0">
                <a:solidFill>
                  <a:srgbClr val="A6377D"/>
                </a:solidFill>
                <a:latin typeface="Cooper Black" panose="0208090404030B020404" pitchFamily="18" charset="0"/>
              </a:rPr>
              <a:t>EX</a:t>
            </a:r>
            <a:r>
              <a:rPr lang="ro-RO" sz="3600" dirty="0" smtClean="0">
                <a:solidFill>
                  <a:srgbClr val="A6377D"/>
                </a:solidFill>
                <a:latin typeface="Cooper Black" panose="0208090404030B020404" pitchFamily="18" charset="0"/>
              </a:rPr>
              <a:t>E</a:t>
            </a:r>
            <a:r>
              <a:rPr lang="en-IE" sz="3600" dirty="0" smtClean="0">
                <a:solidFill>
                  <a:srgbClr val="A6377D"/>
                </a:solidFill>
                <a:latin typeface="Cooper Black" panose="0208090404030B020404" pitchFamily="18" charset="0"/>
              </a:rPr>
              <a:t>MPLE </a:t>
            </a:r>
            <a:r>
              <a:rPr lang="en-IE" sz="3600" dirty="0">
                <a:solidFill>
                  <a:srgbClr val="A6377D"/>
                </a:solidFill>
                <a:latin typeface="Cooper Black" panose="0208090404030B020404" pitchFamily="18" charset="0"/>
              </a:rPr>
              <a:t>YDSI – </a:t>
            </a:r>
            <a:r>
              <a:rPr lang="en-IE" sz="3600" dirty="0" err="1">
                <a:solidFill>
                  <a:srgbClr val="A6377D"/>
                </a:solidFill>
                <a:latin typeface="Cooper Black" panose="0208090404030B020404" pitchFamily="18" charset="0"/>
              </a:rPr>
              <a:t>Lallab</a:t>
            </a:r>
            <a:r>
              <a:rPr lang="en-IE" sz="3600" dirty="0">
                <a:solidFill>
                  <a:srgbClr val="A6377D"/>
                </a:solidFill>
                <a:latin typeface="Cooper Black" panose="0208090404030B020404" pitchFamily="18" charset="0"/>
              </a:rPr>
              <a:t>, </a:t>
            </a:r>
            <a:r>
              <a:rPr lang="en-IE" sz="3600" dirty="0" smtClean="0">
                <a:solidFill>
                  <a:srgbClr val="A6377D"/>
                </a:solidFill>
                <a:latin typeface="Cooper Black" panose="0208090404030B020404" pitchFamily="18" charset="0"/>
              </a:rPr>
              <a:t>Fran</a:t>
            </a:r>
            <a:r>
              <a:rPr lang="ro-RO" sz="3600" dirty="0" smtClean="0">
                <a:solidFill>
                  <a:srgbClr val="A6377D"/>
                </a:solidFill>
                <a:latin typeface="Cooper Black" panose="0208090404030B020404" pitchFamily="18" charset="0"/>
              </a:rPr>
              <a:t>ța</a:t>
            </a:r>
            <a:endParaRPr lang="en-IE" sz="3600" dirty="0">
              <a:solidFill>
                <a:srgbClr val="A6377D"/>
              </a:solidFill>
              <a:latin typeface="Cooper Black" panose="0208090404030B020404" pitchFamily="18" charset="0"/>
            </a:endParaRPr>
          </a:p>
          <a:p>
            <a:pPr marL="0" indent="0">
              <a:spcBef>
                <a:spcPts val="0"/>
              </a:spcBef>
              <a:buNone/>
            </a:pPr>
            <a:r>
              <a:rPr lang="en-IE" b="1" i="1" dirty="0">
                <a:solidFill>
                  <a:srgbClr val="A6377D"/>
                </a:solidFill>
              </a:rPr>
              <a:t>Sarah </a:t>
            </a:r>
            <a:r>
              <a:rPr lang="en-IE" b="1" i="1" dirty="0" err="1">
                <a:solidFill>
                  <a:srgbClr val="A6377D"/>
                </a:solidFill>
              </a:rPr>
              <a:t>Zouak</a:t>
            </a:r>
            <a:r>
              <a:rPr lang="en-IE" b="1" i="1" dirty="0">
                <a:solidFill>
                  <a:srgbClr val="A6377D"/>
                </a:solidFill>
              </a:rPr>
              <a:t>, Co Fond</a:t>
            </a:r>
            <a:r>
              <a:rPr lang="ro-RO" b="1" i="1" dirty="0">
                <a:solidFill>
                  <a:srgbClr val="A6377D"/>
                </a:solidFill>
              </a:rPr>
              <a:t>ator</a:t>
            </a:r>
            <a:r>
              <a:rPr lang="en-IE" b="1" i="1" dirty="0">
                <a:solidFill>
                  <a:srgbClr val="A6377D"/>
                </a:solidFill>
              </a:rPr>
              <a:t> &amp; Director</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2884866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144379" y="1135281"/>
            <a:ext cx="7315200" cy="1311087"/>
          </a:xfrm>
        </p:spPr>
        <p:txBody>
          <a:bodyPr/>
          <a:lstStyle/>
          <a:p>
            <a:r>
              <a:rPr lang="ro-RO" sz="6600" smtClean="0">
                <a:solidFill>
                  <a:srgbClr val="ED2A59"/>
                </a:solidFill>
              </a:rPr>
              <a:t>Urmează</a:t>
            </a:r>
            <a:r>
              <a:rPr lang="en-US" sz="6600" smtClean="0">
                <a:solidFill>
                  <a:srgbClr val="ED2A59"/>
                </a:solidFill>
              </a:rPr>
              <a:t> </a:t>
            </a:r>
            <a:r>
              <a:rPr lang="ro-RO" sz="6600" dirty="0" smtClean="0">
                <a:solidFill>
                  <a:srgbClr val="ED2A59"/>
                </a:solidFill>
              </a:rPr>
              <a:t>Modulul</a:t>
            </a:r>
            <a:r>
              <a:rPr lang="en-US" dirty="0" smtClean="0">
                <a:solidFill>
                  <a:srgbClr val="ED2A59"/>
                </a:solidFill>
              </a:rPr>
              <a:t> </a:t>
            </a:r>
            <a:r>
              <a:rPr lang="en-US" sz="6600" dirty="0">
                <a:solidFill>
                  <a:srgbClr val="ED2A59"/>
                </a:solidFill>
              </a:rPr>
              <a:t>5 </a:t>
            </a: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6" y="2446368"/>
            <a:ext cx="7846104" cy="1311087"/>
          </a:xfrm>
        </p:spPr>
        <p:txBody>
          <a:bodyPr/>
          <a:lstStyle/>
          <a:p>
            <a:pPr algn="ctr"/>
            <a:r>
              <a:rPr lang="ro-RO" sz="3600" b="1" i="0" dirty="0" smtClean="0">
                <a:solidFill>
                  <a:schemeClr val="tx1">
                    <a:lumMod val="75000"/>
                    <a:lumOff val="25000"/>
                  </a:schemeClr>
                </a:solidFill>
                <a:latin typeface="Calibri" panose="020F0502020204030204" pitchFamily="34" charset="0"/>
              </a:rPr>
              <a:t>Cum să Finanțezi </a:t>
            </a:r>
            <a:r>
              <a:rPr lang="ro-RO" sz="3600" b="1" i="0" dirty="0">
                <a:solidFill>
                  <a:schemeClr val="tx1">
                    <a:lumMod val="75000"/>
                    <a:lumOff val="25000"/>
                  </a:schemeClr>
                </a:solidFill>
                <a:latin typeface="Calibri" panose="020F0502020204030204" pitchFamily="34" charset="0"/>
              </a:rPr>
              <a:t>O</a:t>
            </a:r>
            <a:r>
              <a:rPr lang="ro-RO" sz="3600" b="1" i="0" dirty="0" smtClean="0">
                <a:solidFill>
                  <a:schemeClr val="tx1">
                    <a:lumMod val="75000"/>
                    <a:lumOff val="25000"/>
                  </a:schemeClr>
                </a:solidFill>
                <a:latin typeface="Calibri" panose="020F0502020204030204" pitchFamily="34" charset="0"/>
              </a:rPr>
              <a:t> Idee de Inovare Socială Digitală</a:t>
            </a:r>
            <a:r>
              <a:rPr lang="en-US" sz="3600" b="1" i="0" dirty="0" smtClean="0">
                <a:solidFill>
                  <a:schemeClr val="tx1">
                    <a:lumMod val="75000"/>
                    <a:lumOff val="25000"/>
                  </a:schemeClr>
                </a:solidFill>
                <a:latin typeface="Calibri" panose="020F0502020204030204" pitchFamily="34" charset="0"/>
              </a:rPr>
              <a:t>; </a:t>
            </a:r>
            <a:r>
              <a:rPr lang="ro-RO" sz="3600" b="1" i="0" dirty="0" smtClean="0">
                <a:solidFill>
                  <a:srgbClr val="40A67A"/>
                </a:solidFill>
                <a:latin typeface="Calibri" panose="020F0502020204030204" pitchFamily="34" charset="0"/>
              </a:rPr>
              <a:t>Diferite Moduri de Accesare a Finanțării</a:t>
            </a:r>
            <a:endParaRPr lang="en-US" sz="3600" b="1" i="0" dirty="0">
              <a:solidFill>
                <a:srgbClr val="40A67A"/>
              </a:solidFill>
              <a:latin typeface="Calibri" panose="020F0502020204030204" pitchFamily="34" charset="0"/>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683250" y="1215685"/>
            <a:ext cx="6330699" cy="4822223"/>
          </a:xfrm>
          <a:solidFill>
            <a:schemeClr val="bg1"/>
          </a:solidFill>
        </p:spPr>
        <p:txBody>
          <a:bodyPr/>
          <a:lstStyle/>
          <a:p>
            <a:r>
              <a:rPr lang="ro-RO" sz="2200" b="1" dirty="0" smtClean="0">
                <a:solidFill>
                  <a:srgbClr val="40A67A"/>
                </a:solidFill>
                <a:latin typeface="sofia-pro"/>
              </a:rPr>
              <a:t>Îți vei configura propriul site web, vei utiliza o platformă de revânzări precum Amazon sau eBay sau un amestec de vânzări online și vânzări </a:t>
            </a:r>
            <a:r>
              <a:rPr lang="en-IE" sz="2200" b="1" dirty="0" smtClean="0">
                <a:solidFill>
                  <a:srgbClr val="40A67A"/>
                </a:solidFill>
                <a:latin typeface="sofia-pro"/>
              </a:rPr>
              <a:t>offline?</a:t>
            </a:r>
            <a:endParaRPr lang="en-IE" sz="2200" b="1" dirty="0">
              <a:solidFill>
                <a:srgbClr val="40A67A"/>
              </a:solidFill>
              <a:latin typeface="sofia-pro"/>
            </a:endParaRPr>
          </a:p>
          <a:p>
            <a:pPr marL="457200" indent="-457200" algn="l">
              <a:buFont typeface="+mj-lt"/>
              <a:buAutoNum type="arabicPeriod"/>
            </a:pPr>
            <a:r>
              <a:rPr lang="ro-RO" sz="2000" dirty="0" smtClean="0">
                <a:solidFill>
                  <a:srgbClr val="000000"/>
                </a:solidFill>
                <a:latin typeface="sofia-pro"/>
              </a:rPr>
              <a:t>Ia în considerare </a:t>
            </a:r>
            <a:r>
              <a:rPr lang="ro-RO" sz="2000" b="0" i="0" u="none" strike="noStrike" dirty="0" smtClean="0">
                <a:solidFill>
                  <a:srgbClr val="2E61D2"/>
                </a:solidFill>
                <a:effectLst/>
                <a:latin typeface="sofia-pro"/>
                <a:hlinkClick r:id="rId2"/>
              </a:rPr>
              <a:t>scrierea unui plan de afaceri</a:t>
            </a:r>
            <a:r>
              <a:rPr lang="ro-RO" sz="2000" b="0" i="0" u="none" strike="noStrike" dirty="0" smtClean="0">
                <a:solidFill>
                  <a:srgbClr val="2E61D2"/>
                </a:solidFill>
                <a:effectLst/>
                <a:latin typeface="sofia-pro"/>
              </a:rPr>
              <a:t> </a:t>
            </a:r>
            <a:r>
              <a:rPr lang="en-IE" sz="2000" dirty="0" err="1">
                <a:solidFill>
                  <a:srgbClr val="000000"/>
                </a:solidFill>
                <a:latin typeface="sofia-pro"/>
              </a:rPr>
              <a:t>și</a:t>
            </a:r>
            <a:r>
              <a:rPr lang="en-IE" sz="2000" dirty="0">
                <a:solidFill>
                  <a:srgbClr val="000000"/>
                </a:solidFill>
                <a:latin typeface="sofia-pro"/>
              </a:rPr>
              <a:t> </a:t>
            </a:r>
            <a:r>
              <a:rPr lang="ro-RO" sz="2000" dirty="0" smtClean="0">
                <a:solidFill>
                  <a:srgbClr val="000000"/>
                </a:solidFill>
                <a:latin typeface="sofia-pro"/>
              </a:rPr>
              <a:t>cercetarea cu privire la ce opțiune este cea mai bună pentru tine. Te va ajuta să îți restrângi publicul țintă și să determini așteptările clienții tăi pe care ar trebui să te asiguri că le poți îndeplini.</a:t>
            </a:r>
            <a:endParaRPr lang="ro-RO" sz="2000" b="0" i="0" dirty="0" smtClean="0">
              <a:solidFill>
                <a:srgbClr val="000000"/>
              </a:solidFill>
              <a:effectLst/>
              <a:latin typeface="sofia-pro"/>
            </a:endParaRPr>
          </a:p>
          <a:p>
            <a:pPr marL="457200" indent="-457200" algn="l">
              <a:buFont typeface="+mj-lt"/>
              <a:buAutoNum type="arabicPeriod"/>
            </a:pPr>
            <a:r>
              <a:rPr lang="en-IE" sz="2000" b="0" i="0" u="none" strike="noStrike" dirty="0" smtClean="0">
                <a:solidFill>
                  <a:srgbClr val="2E61D2"/>
                </a:solidFill>
                <a:effectLst/>
                <a:latin typeface="sofia-pro"/>
                <a:hlinkClick r:id="rId3"/>
              </a:rPr>
              <a:t>Shopify</a:t>
            </a:r>
            <a:r>
              <a:rPr lang="en-IE" sz="2000" b="0" i="0" dirty="0" smtClean="0">
                <a:solidFill>
                  <a:srgbClr val="000000"/>
                </a:solidFill>
                <a:effectLst/>
                <a:latin typeface="sofia-pro"/>
              </a:rPr>
              <a:t> </a:t>
            </a:r>
            <a:r>
              <a:rPr lang="ro-RO" sz="2000" dirty="0" smtClean="0">
                <a:solidFill>
                  <a:srgbClr val="000000"/>
                </a:solidFill>
                <a:latin typeface="sofia-pro"/>
              </a:rPr>
              <a:t>și</a:t>
            </a:r>
            <a:r>
              <a:rPr lang="en-IE" sz="2000" b="0" i="0" dirty="0" smtClean="0">
                <a:solidFill>
                  <a:srgbClr val="000000"/>
                </a:solidFill>
                <a:effectLst/>
                <a:latin typeface="sofia-pro"/>
              </a:rPr>
              <a:t> </a:t>
            </a:r>
            <a:r>
              <a:rPr lang="en-IE" sz="2000" b="0" i="0" u="none" strike="noStrike" dirty="0" smtClean="0">
                <a:solidFill>
                  <a:srgbClr val="2E61D2"/>
                </a:solidFill>
                <a:effectLst/>
                <a:latin typeface="sofia-pro"/>
                <a:hlinkClick r:id="rId4"/>
              </a:rPr>
              <a:t>Squarespace</a:t>
            </a:r>
            <a:r>
              <a:rPr lang="en-IE" sz="2000" dirty="0" smtClean="0">
                <a:solidFill>
                  <a:srgbClr val="000000"/>
                </a:solidFill>
                <a:latin typeface="sofia-pro"/>
              </a:rPr>
              <a:t> </a:t>
            </a:r>
            <a:r>
              <a:rPr lang="ro-RO" sz="2000" dirty="0" smtClean="0">
                <a:solidFill>
                  <a:srgbClr val="000000"/>
                </a:solidFill>
                <a:latin typeface="sofia-pro"/>
              </a:rPr>
              <a:t>oferă șabloane pentru noile companii de comerț electronic. Sunt ușor de utilizat și ușor de gestionat.</a:t>
            </a:r>
          </a:p>
          <a:p>
            <a:pPr marL="457200" indent="-457200" algn="l">
              <a:buFont typeface="+mj-lt"/>
              <a:buAutoNum type="arabicPeriod"/>
            </a:pPr>
            <a:r>
              <a:rPr lang="en-IE" sz="2000" dirty="0" err="1" smtClean="0">
                <a:solidFill>
                  <a:srgbClr val="000000"/>
                </a:solidFill>
                <a:latin typeface="sofia-pro"/>
                <a:hlinkClick r:id="rId5"/>
              </a:rPr>
              <a:t>Wix</a:t>
            </a:r>
            <a:r>
              <a:rPr lang="en-IE" sz="2000" dirty="0" smtClean="0">
                <a:solidFill>
                  <a:srgbClr val="000000"/>
                </a:solidFill>
                <a:latin typeface="sofia-pro"/>
              </a:rPr>
              <a:t> </a:t>
            </a:r>
            <a:r>
              <a:rPr lang="ro-RO" sz="2000" dirty="0" smtClean="0">
                <a:solidFill>
                  <a:srgbClr val="000000"/>
                </a:solidFill>
                <a:latin typeface="sofia-pro"/>
              </a:rPr>
              <a:t>sau</a:t>
            </a:r>
            <a:r>
              <a:rPr lang="en-IE" sz="2000" dirty="0" smtClean="0">
                <a:solidFill>
                  <a:srgbClr val="000000"/>
                </a:solidFill>
                <a:latin typeface="sofia-pro"/>
              </a:rPr>
              <a:t> </a:t>
            </a:r>
            <a:r>
              <a:rPr lang="en-IE" sz="2000" dirty="0" smtClean="0">
                <a:solidFill>
                  <a:srgbClr val="000000"/>
                </a:solidFill>
                <a:latin typeface="sofia-pro"/>
                <a:hlinkClick r:id="rId6"/>
              </a:rPr>
              <a:t>WordPress</a:t>
            </a:r>
            <a:r>
              <a:rPr lang="en-IE" sz="2000" dirty="0">
                <a:solidFill>
                  <a:srgbClr val="000000"/>
                </a:solidFill>
                <a:latin typeface="sofia-pro"/>
              </a:rPr>
              <a:t> </a:t>
            </a:r>
            <a:r>
              <a:rPr lang="ro-RO" sz="2000" dirty="0" smtClean="0">
                <a:solidFill>
                  <a:srgbClr val="000000"/>
                </a:solidFill>
                <a:latin typeface="sofia-pro"/>
              </a:rPr>
              <a:t>sunt cu adevărat accesibile, ușor de configurat, platforme de site-uri web uimitoare, cu o mulțime de instrumente de dezvoltare și marketing..</a:t>
            </a:r>
            <a:endParaRPr lang="ro-RO" sz="2000" b="0" i="0" dirty="0">
              <a:solidFill>
                <a:srgbClr val="000000"/>
              </a:solidFill>
              <a:effectLst/>
              <a:latin typeface="sofia-pro"/>
            </a:endParaRPr>
          </a:p>
        </p:txBody>
      </p:sp>
      <p:pic>
        <p:nvPicPr>
          <p:cNvPr id="9" name="Picture Placeholder 8">
            <a:extLst>
              <a:ext uri="{FF2B5EF4-FFF2-40B4-BE49-F238E27FC236}">
                <a16:creationId xmlns:a16="http://schemas.microsoft.com/office/drawing/2014/main" xmlns="" id="{18AABEDB-9EEE-4476-ABCF-887163C74389}"/>
              </a:ext>
            </a:extLst>
          </p:cNvPr>
          <p:cNvPicPr>
            <a:picLocks noGrp="1" noChangeAspect="1"/>
          </p:cNvPicPr>
          <p:nvPr>
            <p:ph type="pic" sz="quarter" idx="10"/>
          </p:nvPr>
        </p:nvPicPr>
        <p:blipFill>
          <a:blip r:embed="rId7"/>
          <a:srcRect t="810" b="810"/>
          <a:stretch>
            <a:fillRect/>
          </a:stretch>
        </p:blipFill>
        <p:spPr/>
      </p:pic>
      <p:sp>
        <p:nvSpPr>
          <p:cNvPr id="8" name="Text Placeholder 5">
            <a:extLst>
              <a:ext uri="{FF2B5EF4-FFF2-40B4-BE49-F238E27FC236}">
                <a16:creationId xmlns:a16="http://schemas.microsoft.com/office/drawing/2014/main" xmlns="" id="{F639CD34-9EBA-4868-AA48-CB1D1777DFBE}"/>
              </a:ext>
            </a:extLst>
          </p:cNvPr>
          <p:cNvSpPr txBox="1">
            <a:spLocks/>
          </p:cNvSpPr>
          <p:nvPr/>
        </p:nvSpPr>
        <p:spPr>
          <a:xfrm>
            <a:off x="6455390" y="189623"/>
            <a:ext cx="5349923" cy="1028146"/>
          </a:xfrm>
          <a:prstGeom prst="rect">
            <a:avLst/>
          </a:prstGeom>
        </p:spPr>
        <p:txBody>
          <a:bodyPr vert="horz" lIns="91440" tIns="45720" rIns="91440" bIns="45720" rtlCol="0">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ro-RO" sz="3200" b="1" dirty="0" smtClean="0">
                <a:solidFill>
                  <a:srgbClr val="40A67A"/>
                </a:solidFill>
                <a:latin typeface="sofia-pro"/>
              </a:rPr>
              <a:t>PASUL</a:t>
            </a:r>
            <a:r>
              <a:rPr lang="en-IE" sz="3200" b="1" dirty="0" smtClean="0">
                <a:solidFill>
                  <a:srgbClr val="40A67A"/>
                </a:solidFill>
                <a:latin typeface="sofia-pro"/>
              </a:rPr>
              <a:t> </a:t>
            </a:r>
            <a:r>
              <a:rPr lang="en-IE" sz="3200" b="1" dirty="0">
                <a:solidFill>
                  <a:srgbClr val="40A67A"/>
                </a:solidFill>
                <a:latin typeface="sofia-pro"/>
              </a:rPr>
              <a:t>1 </a:t>
            </a:r>
            <a:r>
              <a:rPr lang="en-IE" sz="3200" b="1" dirty="0" smtClean="0">
                <a:solidFill>
                  <a:srgbClr val="ED2A59"/>
                </a:solidFill>
                <a:latin typeface="sofia-pro"/>
              </a:rPr>
              <a:t>Decide</a:t>
            </a:r>
            <a:r>
              <a:rPr lang="ro-RO" sz="3200" b="1" dirty="0" smtClean="0">
                <a:solidFill>
                  <a:srgbClr val="ED2A59"/>
                </a:solidFill>
                <a:latin typeface="sofia-pro"/>
              </a:rPr>
              <a:t>-te Cum </a:t>
            </a:r>
            <a:r>
              <a:rPr lang="en-IE" sz="3200" b="1" dirty="0" smtClean="0">
                <a:solidFill>
                  <a:srgbClr val="ED2A59"/>
                </a:solidFill>
                <a:latin typeface="sofia-pro"/>
              </a:rPr>
              <a:t> </a:t>
            </a:r>
            <a:r>
              <a:rPr lang="ro-RO" sz="3200" b="1" dirty="0" smtClean="0">
                <a:solidFill>
                  <a:srgbClr val="ED2A59"/>
                </a:solidFill>
                <a:latin typeface="sofia-pro"/>
              </a:rPr>
              <a:t>Distribui sau Vinzi</a:t>
            </a:r>
            <a:r>
              <a:rPr lang="en-IE" sz="3200" b="1" dirty="0" smtClean="0">
                <a:solidFill>
                  <a:srgbClr val="ED2A59"/>
                </a:solidFill>
                <a:latin typeface="sofia-pro"/>
              </a:rPr>
              <a:t> Online</a:t>
            </a:r>
          </a:p>
        </p:txBody>
      </p:sp>
    </p:spTree>
    <p:extLst>
      <p:ext uri="{BB962C8B-B14F-4D97-AF65-F5344CB8AC3E}">
        <p14:creationId xmlns:p14="http://schemas.microsoft.com/office/powerpoint/2010/main" val="4169363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F94CF190-BAD4-4887-843A-7C884C2B8BFF}"/>
              </a:ext>
            </a:extLst>
          </p:cNvPr>
          <p:cNvSpPr>
            <a:spLocks noGrp="1"/>
          </p:cNvSpPr>
          <p:nvPr>
            <p:ph type="body" sz="quarter" idx="13"/>
          </p:nvPr>
        </p:nvSpPr>
        <p:spPr>
          <a:xfrm>
            <a:off x="6228785" y="271606"/>
            <a:ext cx="5564000" cy="1052228"/>
          </a:xfrm>
        </p:spPr>
        <p:txBody>
          <a:bodyPr>
            <a:normAutofit fontScale="92500" lnSpcReduction="10000"/>
          </a:bodyPr>
          <a:lstStyle/>
          <a:p>
            <a:pPr algn="l">
              <a:lnSpc>
                <a:spcPct val="100000"/>
              </a:lnSpc>
              <a:spcBef>
                <a:spcPts val="0"/>
              </a:spcBef>
            </a:pPr>
            <a:r>
              <a:rPr lang="ro-RO" sz="3500" b="1" dirty="0">
                <a:solidFill>
                  <a:srgbClr val="40A67A"/>
                </a:solidFill>
                <a:latin typeface="sofia-pro"/>
              </a:rPr>
              <a:t>PASUL</a:t>
            </a:r>
            <a:r>
              <a:rPr lang="en-IE" sz="3500" b="1" dirty="0">
                <a:solidFill>
                  <a:srgbClr val="40A67A"/>
                </a:solidFill>
                <a:latin typeface="sofia-pro"/>
              </a:rPr>
              <a:t> 1 </a:t>
            </a:r>
            <a:r>
              <a:rPr lang="en-IE" sz="3500" b="1" dirty="0">
                <a:solidFill>
                  <a:srgbClr val="ED2A59"/>
                </a:solidFill>
                <a:latin typeface="sofia-pro"/>
              </a:rPr>
              <a:t>Decide</a:t>
            </a:r>
            <a:r>
              <a:rPr lang="ro-RO" sz="3500" b="1" dirty="0">
                <a:solidFill>
                  <a:srgbClr val="ED2A59"/>
                </a:solidFill>
                <a:latin typeface="sofia-pro"/>
              </a:rPr>
              <a:t>-te Cum </a:t>
            </a:r>
            <a:r>
              <a:rPr lang="en-IE" sz="3500" b="1" dirty="0">
                <a:solidFill>
                  <a:srgbClr val="ED2A59"/>
                </a:solidFill>
                <a:latin typeface="sofia-pro"/>
              </a:rPr>
              <a:t> </a:t>
            </a:r>
            <a:r>
              <a:rPr lang="ro-RO" sz="3500" b="1" dirty="0">
                <a:solidFill>
                  <a:srgbClr val="ED2A59"/>
                </a:solidFill>
                <a:latin typeface="sofia-pro"/>
              </a:rPr>
              <a:t>Distribui sau Vinzi</a:t>
            </a:r>
            <a:r>
              <a:rPr lang="en-IE" sz="3500" b="1" dirty="0">
                <a:solidFill>
                  <a:srgbClr val="ED2A59"/>
                </a:solidFill>
                <a:latin typeface="sofia-pro"/>
              </a:rPr>
              <a:t> Online</a:t>
            </a:r>
          </a:p>
          <a:p>
            <a:pPr>
              <a:lnSpc>
                <a:spcPct val="120000"/>
              </a:lnSpc>
              <a:spcBef>
                <a:spcPts val="0"/>
              </a:spcBef>
            </a:pPr>
            <a:endParaRPr lang="en-IE" dirty="0"/>
          </a:p>
        </p:txBody>
      </p:sp>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683250" y="1331261"/>
            <a:ext cx="6244893" cy="2592420"/>
          </a:xfrm>
        </p:spPr>
        <p:txBody>
          <a:bodyPr/>
          <a:lstStyle/>
          <a:p>
            <a:r>
              <a:rPr lang="ro-RO" sz="2200" b="1" dirty="0">
                <a:solidFill>
                  <a:srgbClr val="40A67A"/>
                </a:solidFill>
                <a:latin typeface="sofia-pro"/>
              </a:rPr>
              <a:t>Îți vei configura propriul site web, vei utiliza o platformă de revânzări precum Amazon sau eBay sau un amestec de vânzări online și vânzări </a:t>
            </a:r>
            <a:r>
              <a:rPr lang="en-IE" sz="2200" b="1" dirty="0">
                <a:solidFill>
                  <a:srgbClr val="40A67A"/>
                </a:solidFill>
                <a:latin typeface="sofia-pro"/>
              </a:rPr>
              <a:t>offline?</a:t>
            </a:r>
          </a:p>
          <a:p>
            <a:pPr marL="457200" indent="-457200" algn="just">
              <a:buFont typeface="+mj-lt"/>
              <a:buAutoNum type="arabicPeriod" startAt="4"/>
            </a:pPr>
            <a:r>
              <a:rPr lang="ro-RO" sz="2200" dirty="0" smtClean="0">
                <a:solidFill>
                  <a:srgbClr val="000000"/>
                </a:solidFill>
                <a:latin typeface="sofia-pro"/>
              </a:rPr>
              <a:t>Există, de asemenea, instrumente excelente online care te ajută să îți gestionezi afacerea.</a:t>
            </a:r>
            <a:r>
              <a:rPr lang="ro-RO" sz="2200" b="0" i="0" dirty="0" smtClean="0">
                <a:solidFill>
                  <a:srgbClr val="000000"/>
                </a:solidFill>
                <a:effectLst/>
                <a:latin typeface="sofia-pro"/>
              </a:rPr>
              <a:t> </a:t>
            </a:r>
            <a:r>
              <a:rPr lang="ro-RO" sz="2200" b="0" i="0" dirty="0" smtClean="0">
                <a:solidFill>
                  <a:srgbClr val="000000"/>
                </a:solidFill>
                <a:effectLst/>
                <a:latin typeface="sofia-pro"/>
                <a:hlinkClick r:id="rId2"/>
              </a:rPr>
              <a:t>Google </a:t>
            </a:r>
            <a:r>
              <a:rPr lang="ro-RO" sz="2200" dirty="0" smtClean="0">
                <a:solidFill>
                  <a:srgbClr val="000000"/>
                </a:solidFill>
                <a:latin typeface="sofia-pro"/>
                <a:hlinkClick r:id="rId2"/>
              </a:rPr>
              <a:t>Workspace</a:t>
            </a:r>
            <a:r>
              <a:rPr lang="ro-RO" sz="2200" dirty="0" smtClean="0">
                <a:solidFill>
                  <a:srgbClr val="000000"/>
                </a:solidFill>
                <a:latin typeface="sofia-pro"/>
              </a:rPr>
              <a:t> este o colecție de cloud computing, instrumente de productivitate și colaborare, software și produse pentru companii și proiecte. Tot ce ai nevoie pentru a lucra într-un singur loc. Unități partajate, calendare partajate, e-mail de afaceri, conferințe video, formulare interactive online ...</a:t>
            </a:r>
          </a:p>
          <a:p>
            <a:pPr lvl="1" algn="l"/>
            <a:r>
              <a:rPr lang="ro-RO" sz="2200" dirty="0" smtClean="0">
                <a:solidFill>
                  <a:srgbClr val="000000"/>
                </a:solidFill>
                <a:latin typeface="sofia-pro"/>
                <a:hlinkClick r:id="rId3"/>
              </a:rPr>
              <a:t>Începe aici</a:t>
            </a:r>
            <a:endParaRPr lang="en-IE" sz="2200" dirty="0">
              <a:solidFill>
                <a:srgbClr val="000000"/>
              </a:solidFill>
              <a:latin typeface="sofia-pro"/>
            </a:endParaRPr>
          </a:p>
          <a:p>
            <a:endParaRPr lang="en-IE" dirty="0"/>
          </a:p>
        </p:txBody>
      </p:sp>
      <p:pic>
        <p:nvPicPr>
          <p:cNvPr id="9" name="Picture Placeholder 8">
            <a:extLst>
              <a:ext uri="{FF2B5EF4-FFF2-40B4-BE49-F238E27FC236}">
                <a16:creationId xmlns:a16="http://schemas.microsoft.com/office/drawing/2014/main" xmlns="" id="{18AABEDB-9EEE-4476-ABCF-887163C74389}"/>
              </a:ext>
            </a:extLst>
          </p:cNvPr>
          <p:cNvPicPr>
            <a:picLocks noGrp="1" noChangeAspect="1"/>
          </p:cNvPicPr>
          <p:nvPr>
            <p:ph type="pic" sz="quarter" idx="10"/>
          </p:nvPr>
        </p:nvPicPr>
        <p:blipFill>
          <a:blip r:embed="rId4"/>
          <a:srcRect t="810" b="810"/>
          <a:stretch>
            <a:fillRect/>
          </a:stretch>
        </p:blipFill>
        <p:spPr/>
      </p:pic>
    </p:spTree>
    <p:extLst>
      <p:ext uri="{BB962C8B-B14F-4D97-AF65-F5344CB8AC3E}">
        <p14:creationId xmlns:p14="http://schemas.microsoft.com/office/powerpoint/2010/main" val="3708801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839486" y="1317743"/>
            <a:ext cx="6125547" cy="2592420"/>
          </a:xfrm>
        </p:spPr>
        <p:txBody>
          <a:bodyPr/>
          <a:lstStyle/>
          <a:p>
            <a:r>
              <a:rPr lang="ro-RO" b="1" i="0" dirty="0" smtClean="0">
                <a:solidFill>
                  <a:srgbClr val="000000"/>
                </a:solidFill>
                <a:effectLst/>
                <a:latin typeface="sofia-pro"/>
              </a:rPr>
              <a:t>Vorbește </a:t>
            </a:r>
            <a:r>
              <a:rPr lang="ro-RO" b="1" dirty="0">
                <a:solidFill>
                  <a:srgbClr val="000000"/>
                </a:solidFill>
                <a:latin typeface="sofia-pro"/>
              </a:rPr>
              <a:t>cu profesioniști </a:t>
            </a:r>
            <a:r>
              <a:rPr lang="ro-RO" b="1" dirty="0" smtClean="0">
                <a:solidFill>
                  <a:srgbClr val="000000"/>
                </a:solidFill>
                <a:latin typeface="sofia-pro"/>
              </a:rPr>
              <a:t>sau mentori </a:t>
            </a:r>
            <a:r>
              <a:rPr lang="ro-RO" b="1" i="0" dirty="0" smtClean="0">
                <a:solidFill>
                  <a:srgbClr val="000000"/>
                </a:solidFill>
                <a:effectLst/>
                <a:latin typeface="sofia-pro"/>
              </a:rPr>
              <a:t>experți recomandați de autoritățile locale</a:t>
            </a:r>
            <a:endParaRPr lang="en-IE" b="1" i="0" dirty="0">
              <a:solidFill>
                <a:srgbClr val="000000"/>
              </a:solidFill>
              <a:effectLst/>
              <a:latin typeface="sofia-pro"/>
            </a:endParaRPr>
          </a:p>
          <a:p>
            <a:pPr algn="just"/>
            <a:r>
              <a:rPr lang="ro-RO" dirty="0">
                <a:solidFill>
                  <a:srgbClr val="000000"/>
                </a:solidFill>
              </a:rPr>
              <a:t>Organizează o întâlnire cu biroul local pentru întreprinderi. Acestea vor fi esențiale pe parcursul dezvoltării inițiale și îți vor oferi cele mai bune informații și asistență de care ai nevoie pentru a-ți înființa afacerea.</a:t>
            </a:r>
            <a:endParaRPr lang="en-US" dirty="0">
              <a:solidFill>
                <a:srgbClr val="000000"/>
              </a:solidFill>
            </a:endParaRPr>
          </a:p>
          <a:p>
            <a:pPr marL="342900" indent="-342900" algn="l">
              <a:buFont typeface="Wingdings" panose="05000000000000000000" pitchFamily="2" charset="2"/>
              <a:buChar char="ü"/>
            </a:pPr>
            <a:r>
              <a:rPr lang="ro-RO" dirty="0" smtClean="0"/>
              <a:t>oferă </a:t>
            </a:r>
            <a:r>
              <a:rPr lang="ro-RO" dirty="0"/>
              <a:t>sprijin financiar direct cu 10 angajați sau mai </a:t>
            </a:r>
            <a:r>
              <a:rPr lang="ro-RO" dirty="0" smtClean="0"/>
              <a:t>puțin.</a:t>
            </a:r>
            <a:endParaRPr lang="ro-RO" dirty="0">
              <a:solidFill>
                <a:srgbClr val="000000"/>
              </a:solidFill>
            </a:endParaRPr>
          </a:p>
          <a:p>
            <a:pPr marL="342900" indent="-342900" algn="l">
              <a:buFont typeface="Wingdings" panose="05000000000000000000" pitchFamily="2" charset="2"/>
              <a:buChar char="ü"/>
            </a:pPr>
            <a:r>
              <a:rPr lang="ro-RO" dirty="0" smtClean="0"/>
              <a:t>oferă </a:t>
            </a:r>
            <a:r>
              <a:rPr lang="ro-RO" dirty="0"/>
              <a:t>consiliere cu privire la opțiunile de finanțare și dezvoltarea planului de afaceri.</a:t>
            </a:r>
            <a:endParaRPr lang="en-US" dirty="0"/>
          </a:p>
          <a:p>
            <a:pPr marL="342900" indent="-342900" algn="l">
              <a:buFont typeface="Wingdings" panose="05000000000000000000" pitchFamily="2" charset="2"/>
              <a:buChar char="ü"/>
            </a:pPr>
            <a:r>
              <a:rPr lang="ro-RO" dirty="0" smtClean="0"/>
              <a:t>oferă </a:t>
            </a:r>
            <a:r>
              <a:rPr lang="ro-RO" dirty="0"/>
              <a:t>informații despre afaceri, servicii de consiliere și asistență pentru întreprinderi.</a:t>
            </a:r>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01818" y="162423"/>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200" b="1" dirty="0" smtClean="0">
                <a:solidFill>
                  <a:srgbClr val="ED2A59"/>
                </a:solidFill>
                <a:latin typeface="sofia-pro"/>
              </a:rPr>
              <a:t>PASUL </a:t>
            </a:r>
            <a:r>
              <a:rPr lang="en-IE" sz="3200" b="1" dirty="0">
                <a:solidFill>
                  <a:srgbClr val="ED2A59"/>
                </a:solidFill>
                <a:latin typeface="sofia-pro"/>
              </a:rPr>
              <a:t>2 </a:t>
            </a:r>
            <a:r>
              <a:rPr lang="ro-RO" sz="3200" b="1" dirty="0" smtClean="0">
                <a:solidFill>
                  <a:srgbClr val="009FD8"/>
                </a:solidFill>
                <a:latin typeface="sofia-pro"/>
              </a:rPr>
              <a:t>Contactează</a:t>
            </a:r>
            <a:r>
              <a:rPr lang="en-IE" sz="3200" b="1" dirty="0" smtClean="0">
                <a:solidFill>
                  <a:srgbClr val="009FD8"/>
                </a:solidFill>
                <a:latin typeface="sofia-pro"/>
              </a:rPr>
              <a:t> </a:t>
            </a:r>
            <a:r>
              <a:rPr lang="ro-RO" sz="3200" b="1" dirty="0" smtClean="0">
                <a:solidFill>
                  <a:srgbClr val="009FD8"/>
                </a:solidFill>
                <a:latin typeface="sofia-pro"/>
              </a:rPr>
              <a:t>Oficiul</a:t>
            </a:r>
            <a:r>
              <a:rPr lang="en-IE" sz="3200" b="1" dirty="0" smtClean="0">
                <a:solidFill>
                  <a:srgbClr val="009FD8"/>
                </a:solidFill>
                <a:latin typeface="sofia-pro"/>
              </a:rPr>
              <a:t> Local </a:t>
            </a:r>
            <a:r>
              <a:rPr lang="ro-RO" sz="3200" b="1" dirty="0" smtClean="0">
                <a:solidFill>
                  <a:srgbClr val="009FD8"/>
                </a:solidFill>
                <a:latin typeface="sofia-pro"/>
              </a:rPr>
              <a:t>pentru</a:t>
            </a:r>
            <a:r>
              <a:rPr lang="en-IE" sz="3200" b="1" dirty="0" smtClean="0">
                <a:solidFill>
                  <a:srgbClr val="009FD8"/>
                </a:solidFill>
                <a:latin typeface="sofia-pro"/>
              </a:rPr>
              <a:t> </a:t>
            </a:r>
            <a:r>
              <a:rPr lang="ro-RO" sz="3200" b="1" dirty="0" smtClean="0">
                <a:solidFill>
                  <a:srgbClr val="009FD8"/>
                </a:solidFill>
                <a:latin typeface="sofia-pro"/>
              </a:rPr>
              <a:t>Întreprinderi</a:t>
            </a:r>
            <a:endParaRPr lang="en-IE" sz="3200" b="1" dirty="0">
              <a:solidFill>
                <a:srgbClr val="009FD8"/>
              </a:solidFill>
              <a:latin typeface="sofia-pro"/>
            </a:endParaRPr>
          </a:p>
          <a:p>
            <a:pPr>
              <a:lnSpc>
                <a:spcPct val="120000"/>
              </a:lnSpc>
              <a:spcBef>
                <a:spcPts val="0"/>
              </a:spcBef>
            </a:pPr>
            <a:endParaRPr lang="en-IE" dirty="0"/>
          </a:p>
        </p:txBody>
      </p:sp>
      <p:pic>
        <p:nvPicPr>
          <p:cNvPr id="11" name="Picture Placeholder 10" descr="A person smiling and holding a computer&#10;&#10;Description automatically generated with low confidence">
            <a:extLst>
              <a:ext uri="{FF2B5EF4-FFF2-40B4-BE49-F238E27FC236}">
                <a16:creationId xmlns:a16="http://schemas.microsoft.com/office/drawing/2014/main" xmlns="" id="{E48CF9DB-2912-43E3-9751-E6BE227A9516}"/>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68270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28190</TotalTime>
  <Words>5938</Words>
  <Application>Microsoft Office PowerPoint</Application>
  <PresentationFormat>Widescreen</PresentationFormat>
  <Paragraphs>361</Paragraphs>
  <Slides>64</Slides>
  <Notes>1</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64</vt:i4>
      </vt:variant>
    </vt:vector>
  </HeadingPairs>
  <TitlesOfParts>
    <vt:vector size="88" baseType="lpstr">
      <vt:lpstr>MS PGothic</vt:lpstr>
      <vt:lpstr>-apple-system</vt:lpstr>
      <vt:lpstr>Arial</vt:lpstr>
      <vt:lpstr>Averta</vt:lpstr>
      <vt:lpstr>Barlow</vt:lpstr>
      <vt:lpstr>Calibri</vt:lpstr>
      <vt:lpstr>Calibri Light</vt:lpstr>
      <vt:lpstr>Cooper Black</vt:lpstr>
      <vt:lpstr>Geneva</vt:lpstr>
      <vt:lpstr>inherit</vt:lpstr>
      <vt:lpstr>Karla</vt:lpstr>
      <vt:lpstr>Khand</vt:lpstr>
      <vt:lpstr>Miller</vt:lpstr>
      <vt:lpstr>Montserrat</vt:lpstr>
      <vt:lpstr>proxima-nova</vt:lpstr>
      <vt:lpstr>proxima-nova-1</vt:lpstr>
      <vt:lpstr>Quattrocento Sans</vt:lpstr>
      <vt:lpstr>Rubik</vt:lpstr>
      <vt:lpstr>Scala</vt:lpstr>
      <vt:lpstr>Segoe UI</vt:lpstr>
      <vt:lpstr>sofia-pro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Utilizator</cp:lastModifiedBy>
  <cp:revision>815</cp:revision>
  <cp:lastPrinted>2021-01-20T10:03:38Z</cp:lastPrinted>
  <dcterms:created xsi:type="dcterms:W3CDTF">2020-04-01T16:37:27Z</dcterms:created>
  <dcterms:modified xsi:type="dcterms:W3CDTF">2021-06-07T06:22:48Z</dcterms:modified>
</cp:coreProperties>
</file>