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7" r:id="rId2"/>
    <p:sldId id="1240" r:id="rId3"/>
    <p:sldId id="385" r:id="rId4"/>
    <p:sldId id="1111" r:id="rId5"/>
    <p:sldId id="315" r:id="rId6"/>
    <p:sldId id="1224" r:id="rId7"/>
    <p:sldId id="1231" r:id="rId8"/>
    <p:sldId id="1234" r:id="rId9"/>
    <p:sldId id="1232" r:id="rId10"/>
    <p:sldId id="1233" r:id="rId11"/>
    <p:sldId id="1225" r:id="rId12"/>
    <p:sldId id="1219" r:id="rId13"/>
    <p:sldId id="1107" r:id="rId14"/>
    <p:sldId id="1239" r:id="rId15"/>
    <p:sldId id="1183" r:id="rId16"/>
    <p:sldId id="1114" r:id="rId17"/>
    <p:sldId id="1171" r:id="rId18"/>
    <p:sldId id="1173" r:id="rId19"/>
    <p:sldId id="1170" r:id="rId20"/>
    <p:sldId id="1174" r:id="rId21"/>
    <p:sldId id="1177" r:id="rId22"/>
    <p:sldId id="1179" r:id="rId23"/>
    <p:sldId id="1175" r:id="rId24"/>
    <p:sldId id="1176" r:id="rId25"/>
    <p:sldId id="1180" r:id="rId26"/>
    <p:sldId id="1182" r:id="rId27"/>
    <p:sldId id="1169" r:id="rId28"/>
    <p:sldId id="1186" r:id="rId29"/>
    <p:sldId id="1192" r:id="rId30"/>
    <p:sldId id="1193" r:id="rId31"/>
    <p:sldId id="1222" r:id="rId32"/>
    <p:sldId id="1205" r:id="rId33"/>
    <p:sldId id="1201" r:id="rId34"/>
    <p:sldId id="1196" r:id="rId35"/>
    <p:sldId id="853" r:id="rId36"/>
    <p:sldId id="863" r:id="rId37"/>
    <p:sldId id="854" r:id="rId38"/>
    <p:sldId id="1197" r:id="rId39"/>
    <p:sldId id="1198" r:id="rId40"/>
    <p:sldId id="1199" r:id="rId41"/>
    <p:sldId id="1216" r:id="rId42"/>
    <p:sldId id="1215" r:id="rId43"/>
    <p:sldId id="1217" r:id="rId44"/>
    <p:sldId id="1218" r:id="rId45"/>
    <p:sldId id="1207" r:id="rId46"/>
    <p:sldId id="1211" r:id="rId47"/>
    <p:sldId id="1208" r:id="rId48"/>
    <p:sldId id="1209" r:id="rId49"/>
    <p:sldId id="1212" r:id="rId50"/>
    <p:sldId id="1214" r:id="rId51"/>
    <p:sldId id="1163" r:id="rId52"/>
    <p:sldId id="1159" r:id="rId53"/>
    <p:sldId id="1236" r:id="rId54"/>
    <p:sldId id="375" r:id="rId55"/>
    <p:sldId id="1190" r:id="rId56"/>
    <p:sldId id="377" r:id="rId57"/>
    <p:sldId id="1235" r:id="rId58"/>
    <p:sldId id="1227" r:id="rId59"/>
    <p:sldId id="1200" r:id="rId60"/>
    <p:sldId id="1204" r:id="rId61"/>
    <p:sldId id="1202" r:id="rId62"/>
    <p:sldId id="1238" r:id="rId63"/>
    <p:sldId id="1237" r:id="rId64"/>
    <p:sldId id="1156" r:id="rId65"/>
    <p:sldId id="1229" r:id="rId66"/>
    <p:sldId id="1230" r:id="rId67"/>
    <p:sldId id="1132" r:id="rId68"/>
    <p:sldId id="290" r:id="rId69"/>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89"/>
    <a:srgbClr val="6D3A93"/>
    <a:srgbClr val="009FD8"/>
    <a:srgbClr val="ED2A59"/>
    <a:srgbClr val="A6377D"/>
    <a:srgbClr val="40A67A"/>
    <a:srgbClr val="FDA81F"/>
    <a:srgbClr val="FBC412"/>
    <a:srgbClr val="F89D2A"/>
    <a:srgbClr val="EF6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712" autoAdjust="0"/>
  </p:normalViewPr>
  <p:slideViewPr>
    <p:cSldViewPr snapToGrid="0" snapToObjects="1">
      <p:cViewPr varScale="1">
        <p:scale>
          <a:sx n="74" d="100"/>
          <a:sy n="74" d="100"/>
        </p:scale>
        <p:origin x="582" y="84"/>
      </p:cViewPr>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99BF7BB0-6091-49CF-814A-6A7166FC1959}" type="datetimeFigureOut">
              <a:rPr lang="en-US" smtClean="0"/>
              <a:t>6/7/2021</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F114603A-A7F8-4785-8B93-D9BA7F8D9E0E}" type="slidenum">
              <a:rPr lang="en-US" smtClean="0"/>
              <a:t>‹#›</a:t>
            </a:fld>
            <a:endParaRPr lang="en-US"/>
          </a:p>
        </p:txBody>
      </p:sp>
    </p:spTree>
    <p:extLst>
      <p:ext uri="{BB962C8B-B14F-4D97-AF65-F5344CB8AC3E}">
        <p14:creationId xmlns:p14="http://schemas.microsoft.com/office/powerpoint/2010/main" val="789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963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icture Placeholder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with photo - White &amp; Yelllow">
  <p:cSld name="1_Text with photo - White &amp; Yelllow">
    <p:spTree>
      <p:nvGrpSpPr>
        <p:cNvPr id="1" name="Shape 23"/>
        <p:cNvGrpSpPr/>
        <p:nvPr/>
      </p:nvGrpSpPr>
      <p:grpSpPr>
        <a:xfrm>
          <a:off x="0" y="0"/>
          <a:ext cx="0" cy="0"/>
          <a:chOff x="0" y="0"/>
          <a:chExt cx="0" cy="0"/>
        </a:xfrm>
      </p:grpSpPr>
      <p:sp>
        <p:nvSpPr>
          <p:cNvPr id="24" name="Google Shape;24;p78"/>
          <p:cNvSpPr/>
          <p:nvPr/>
        </p:nvSpPr>
        <p:spPr>
          <a:xfrm>
            <a:off x="14068"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78"/>
          <p:cNvSpPr/>
          <p:nvPr/>
        </p:nvSpPr>
        <p:spPr>
          <a:xfrm>
            <a:off x="0" y="0"/>
            <a:ext cx="5661026"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78"/>
          <p:cNvSpPr>
            <a:spLocks noGrp="1"/>
          </p:cNvSpPr>
          <p:nvPr>
            <p:ph type="pic" idx="2"/>
          </p:nvPr>
        </p:nvSpPr>
        <p:spPr>
          <a:xfrm>
            <a:off x="6530975" y="784225"/>
            <a:ext cx="3832225" cy="52895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78"/>
          <p:cNvSpPr/>
          <p:nvPr/>
        </p:nvSpPr>
        <p:spPr>
          <a:xfrm>
            <a:off x="9246786" y="1215933"/>
            <a:ext cx="2924393" cy="4426134"/>
          </a:xfrm>
          <a:custGeom>
            <a:avLst/>
            <a:gdLst/>
            <a:ahLst/>
            <a:cxnLst/>
            <a:rect l="l" t="t" r="r" b="b"/>
            <a:pathLst>
              <a:path w="2924393" h="4426134" extrusionOk="0">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78"/>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8"/>
          <p:cNvSpPr txBox="1">
            <a:spLocks noGrp="1"/>
          </p:cNvSpPr>
          <p:nvPr>
            <p:ph type="body" idx="3"/>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8"/>
          <p:cNvSpPr txBox="1">
            <a:spLocks noGrp="1"/>
          </p:cNvSpPr>
          <p:nvPr>
            <p:ph type="body" idx="4"/>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39545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6/7/2021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 id="214748369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the-sse.org/resources/starting/writing-your-first-business-plan/"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ngsocialinnovators.ie/ysi-blog" TargetMode="External"/><Relationship Id="rId3" Type="http://schemas.openxmlformats.org/officeDocument/2006/relationships/hyperlink" Target="https://www.nesta.org.uk/?gclid=Cj0KCQiAv6yCBhCLARIsABqJTjZEBayU6gr4T-8BGE7fxqrya_ia0jFy5LwkOd3VbaFc29Fe3eK-IIEaAk6vEALw_wcB" TargetMode="External"/><Relationship Id="rId7" Type="http://schemas.openxmlformats.org/officeDocument/2006/relationships/hyperlink" Target="https://www.youngsocialinnovators.ie/programmes-initiatives/" TargetMode="External"/><Relationship Id="rId2" Type="http://schemas.openxmlformats.org/officeDocument/2006/relationships/hyperlink" Target="https://www.socialenterprise.org.uk/" TargetMode="External"/><Relationship Id="rId1" Type="http://schemas.openxmlformats.org/officeDocument/2006/relationships/slideLayout" Target="../slideLayouts/slideLayout30.xml"/><Relationship Id="rId6" Type="http://schemas.openxmlformats.org/officeDocument/2006/relationships/hyperlink" Target="https://www.youngsocialinnovators.ie/" TargetMode="External"/><Relationship Id="rId11" Type="http://schemas.openxmlformats.org/officeDocument/2006/relationships/hyperlink" Target="https://www.the-sse.org/resources/starting/start-social-enterprise-10-steps/" TargetMode="External"/><Relationship Id="rId5" Type="http://schemas.openxmlformats.org/officeDocument/2006/relationships/hyperlink" Target="https://www.unltd.org.uk/our-support/learning-area/" TargetMode="External"/><Relationship Id="rId10" Type="http://schemas.openxmlformats.org/officeDocument/2006/relationships/hyperlink" Target="https://www.youngsocialinnovators.ie/awards/" TargetMode="External"/><Relationship Id="rId4" Type="http://schemas.openxmlformats.org/officeDocument/2006/relationships/hyperlink" Target="https://www.unltd.org.uk/" TargetMode="External"/><Relationship Id="rId9" Type="http://schemas.openxmlformats.org/officeDocument/2006/relationships/hyperlink" Target="https://www.youngsocialinnovators.ie/learning-la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igitalsocial.eu/project/1819/crowdfunding-social-innovation" TargetMode="Externa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s-S0HZeXe-k" TargetMode="Externa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vzMQjB2p-SU" TargetMode="Externa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mitticool.com/6-wonderful-benefits-of-drinking-water-from-clay-bottle/" TargetMode="Externa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ZI_YCKKLc4M" TargetMode="External"/><Relationship Id="rId1" Type="http://schemas.openxmlformats.org/officeDocument/2006/relationships/slideLayout" Target="../slideLayouts/slideLayout40.xml"/><Relationship Id="rId4" Type="http://schemas.openxmlformats.org/officeDocument/2006/relationships/hyperlink" Target="https://mitticool.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5CSXYWGZ2Mc" TargetMode="External"/><Relationship Id="rId2" Type="http://schemas.openxmlformats.org/officeDocument/2006/relationships/hyperlink" Target="http://innovation.brac.net/fif2019/" TargetMode="Externa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GjQE4AALulPqiR_DQ4C9sRftMy7qAMU-/edit#bookmark=id.1fob9te" TargetMode="External"/><Relationship Id="rId2" Type="http://schemas.openxmlformats.org/officeDocument/2006/relationships/hyperlink" Target="https://www.ericsson.com/49e8f7/assets/local/news/2016/05/ict-sdg.pdf" TargetMode="External"/><Relationship Id="rId1" Type="http://schemas.openxmlformats.org/officeDocument/2006/relationships/slideLayout" Target="../slideLayouts/slideLayout9.xml"/><Relationship Id="rId5" Type="http://schemas.openxmlformats.org/officeDocument/2006/relationships/image" Target="../media/image27.jpg"/><Relationship Id="rId4" Type="http://schemas.openxmlformats.org/officeDocument/2006/relationships/hyperlink" Target="https://www.undp.org/content/undp/en/home/sustainable-development-goal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reliefweb.int/report/niger/niger-launches-chatbot-whatsapp-answer-covid-19-queries" TargetMode="External"/><Relationship Id="rId2" Type="http://schemas.openxmlformats.org/officeDocument/2006/relationships/hyperlink" Target="https://www.weforum.org/agenda/2017/08/mobile-technology-humanitarian-crisis/" TargetMode="Externa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thriveforchange.org/programs"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s://nestainvestments.org.uk/" TargetMode="External"/><Relationship Id="rId2" Type="http://schemas.openxmlformats.org/officeDocument/2006/relationships/hyperlink" Target="https://www.nesta.org.uk/project/impact-investments/" TargetMode="Externa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reloadgreece.com/" TargetMode="Externa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dd9Pth22DX8" TargetMode="External"/><Relationship Id="rId2" Type="http://schemas.openxmlformats.org/officeDocument/2006/relationships/image" Target="../media/image34.jpeg"/><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hyperlink" Target="http://www.peeryfoundation.org/" TargetMode="Externa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www.fairfinance.org.uk/" TargetMode="External"/><Relationship Id="rId2" Type="http://schemas.openxmlformats.org/officeDocument/2006/relationships/hyperlink" Target="http://clearlysocialangels.com/" TargetMode="External"/><Relationship Id="rId1" Type="http://schemas.openxmlformats.org/officeDocument/2006/relationships/slideLayout" Target="../slideLayouts/slideLayout31.xml"/><Relationship Id="rId6" Type="http://schemas.openxmlformats.org/officeDocument/2006/relationships/hyperlink" Target="http://startups.co.uk/tech-start-up-which-helps-get-elderly-online-secures-600000-angel-investment/" TargetMode="External"/><Relationship Id="rId5" Type="http://schemas.openxmlformats.org/officeDocument/2006/relationships/hyperlink" Target="http://www.globalangels.org/" TargetMode="External"/><Relationship Id="rId4" Type="http://schemas.openxmlformats.org/officeDocument/2006/relationships/hyperlink" Target="https://playmob.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extremistechnology.com/" TargetMode="External"/><Relationship Id="rId2" Type="http://schemas.openxmlformats.org/officeDocument/2006/relationships/hyperlink" Target="https://en.wikipedia.org/wiki/Philanthropy" TargetMode="External"/><Relationship Id="rId1" Type="http://schemas.openxmlformats.org/officeDocument/2006/relationships/slideLayout" Target="../slideLayouts/slideLayout31.xml"/><Relationship Id="rId4" Type="http://schemas.openxmlformats.org/officeDocument/2006/relationships/hyperlink" Target="https://nextbillion.net/what-motivates-an-impact-ange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enterprise-ireland.com/en/Invest-in-Emerging-Companies/Source-of-Private-Capital/Business-Angels-BES,-Angel-Networks-.html" TargetMode="External"/><Relationship Id="rId7" Type="http://schemas.openxmlformats.org/officeDocument/2006/relationships/hyperlink" Target="https://www.conexioconsulting.com/angel-investors-in-turkey/" TargetMode="External"/><Relationship Id="rId2" Type="http://schemas.openxmlformats.org/officeDocument/2006/relationships/hyperlink" Target="https://www.eban.org/" TargetMode="External"/><Relationship Id="rId1" Type="http://schemas.openxmlformats.org/officeDocument/2006/relationships/slideLayout" Target="../slideLayouts/slideLayout31.xml"/><Relationship Id="rId6" Type="http://schemas.openxmlformats.org/officeDocument/2006/relationships/hyperlink" Target="https://www.eif.org/what_we_do/equity/eaf/Finland.htm" TargetMode="External"/><Relationship Id="rId5" Type="http://schemas.openxmlformats.org/officeDocument/2006/relationships/hyperlink" Target="https://www.angelinvestmentnetwork.co.uk/" TargetMode="External"/><Relationship Id="rId4" Type="http://schemas.openxmlformats.org/officeDocument/2006/relationships/hyperlink" Target="https://www.angelinvestmentnetwork.d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nesta.org.uk/report/crowdfunding-good-causes/"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Equity_crowdfunding" TargetMode="External"/><Relationship Id="rId2" Type="http://schemas.openxmlformats.org/officeDocument/2006/relationships/hyperlink" Target="https://en.wikipedia.org/wiki/Crowdfunding" TargetMode="External"/><Relationship Id="rId1" Type="http://schemas.openxmlformats.org/officeDocument/2006/relationships/slideLayout" Target="../slideLayouts/slideLayout15.xml"/><Relationship Id="rId5" Type="http://schemas.openxmlformats.org/officeDocument/2006/relationships/image" Target="../media/image32.jpg"/><Relationship Id="rId4" Type="http://schemas.openxmlformats.org/officeDocument/2006/relationships/hyperlink" Target="https://www.nesta.org.uk/blog/9-crowdfunding-platforms-for-charities-community-groups-and-social-entrepreneurs/?gclid=Cj0KCQiAnKeCBhDPARIsAFDTLTKOt73UgXY1kccy-bb8C-SvFi2SkV7SCJmZG66QW8et1yMH9HrtefEaAmkVEALw_wcB"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www.nesta.org.uk/blog/crowdfunder-a-crowdfunding-platform-for-community-groups-businesses-charities-and-social-enterprises/" TargetMode="Externa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hyperlink" Target="http://t.sidekickopen06.com/e1t/c/5/f18dQhb0S7lC8dDMPbW2n0x6l2B9nMJW7t5XZs8pTkHbW3LyNcM3LQ4lFW3LPXXH56dy5jd6B3Sg02?t=http://www.crowdfunder.co.uk/plus/crowdfund-for-arts/arts&amp;si=5706764136218624&amp;pi=89cd6c9e-d97b-4f58-fbb2-b2693a3762f7" TargetMode="External"/><Relationship Id="rId2" Type="http://schemas.openxmlformats.org/officeDocument/2006/relationships/hyperlink" Target="http://www.crowdfunder.co.uk/95-crowdfunding-tips/95-tips-for-crowdfunders-your-guide-to-running-a-successful-project" TargetMode="External"/><Relationship Id="rId1" Type="http://schemas.openxmlformats.org/officeDocument/2006/relationships/slideLayout" Target="../slideLayouts/slideLayout33.xml"/><Relationship Id="rId4" Type="http://schemas.openxmlformats.org/officeDocument/2006/relationships/hyperlink" Target="https://www.nesta.org.uk/blog/crowdfunder-a-crowdfunding-platform-for-community-groups-businesses-charities-and-social-enterprises/"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digitalsocial.eu/project/1819/crowdfunding-social-innovation"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goodhere.org/capital/incubator" TargetMode="External"/><Relationship Id="rId13" Type="http://schemas.openxmlformats.org/officeDocument/2006/relationships/image" Target="../media/image37.png"/><Relationship Id="rId3" Type="http://schemas.openxmlformats.org/officeDocument/2006/relationships/hyperlink" Target="https://goodhere.org/organizations" TargetMode="External"/><Relationship Id="rId7" Type="http://schemas.openxmlformats.org/officeDocument/2006/relationships/hyperlink" Target="https://goodhere.org/capital/crowdfunding" TargetMode="External"/><Relationship Id="rId12" Type="http://schemas.openxmlformats.org/officeDocument/2006/relationships/image" Target="../media/image36.png"/><Relationship Id="rId2" Type="http://schemas.openxmlformats.org/officeDocument/2006/relationships/hyperlink" Target="https://goodhere.org/?utm_term=social%20innovation&amp;utm_campaign=Good+Here+DSA&amp;utm_source=adwords&amp;utm_medium=ppc&amp;hsa_acc=8742646434&amp;hsa_cam=10279687820&amp;hsa_grp=107259463103&amp;hsa_ad=462825288442&amp;hsa_src=g&amp;hsa_tgt=kwd-89321845&amp;hsa_kw=social%20innovation&amp;hsa_mt=b&amp;hsa_net=adwords&amp;hsa_ver=3&amp;gclid=Cj0KCQiAnKeCBhDPARIsAFDTLTKvKLH6XRRWfaAH-ZSbPWmz2z4bt7Ulb8fl7KjACz-BmEe-qckc92saAgN8EALw_wcB" TargetMode="External"/><Relationship Id="rId1" Type="http://schemas.openxmlformats.org/officeDocument/2006/relationships/slideLayout" Target="../slideLayouts/slideLayout40.xml"/><Relationship Id="rId6" Type="http://schemas.openxmlformats.org/officeDocument/2006/relationships/hyperlink" Target="https://goodhere.org/capital/grant" TargetMode="External"/><Relationship Id="rId11" Type="http://schemas.openxmlformats.org/officeDocument/2006/relationships/hyperlink" Target="https://goodhere.org/capital/prize" TargetMode="External"/><Relationship Id="rId5" Type="http://schemas.openxmlformats.org/officeDocument/2006/relationships/hyperlink" Target="https://goodhere.org/capital" TargetMode="External"/><Relationship Id="rId10" Type="http://schemas.openxmlformats.org/officeDocument/2006/relationships/hyperlink" Target="https://goodhere.org/capital/accelerator" TargetMode="External"/><Relationship Id="rId4" Type="http://schemas.openxmlformats.org/officeDocument/2006/relationships/hyperlink" Target="https://goodhere.discourse.group/" TargetMode="External"/><Relationship Id="rId9" Type="http://schemas.openxmlformats.org/officeDocument/2006/relationships/hyperlink" Target="https://goodhere.org/capital/venture-capita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socialinnovationacademy.eu/role-social-technology-social-innovation-healthcare-digital-start-focusing-cancer/" TargetMode="External"/><Relationship Id="rId1" Type="http://schemas.openxmlformats.org/officeDocument/2006/relationships/slideLayout" Target="../slideLayouts/slideLayout31.xml"/><Relationship Id="rId4" Type="http://schemas.openxmlformats.org/officeDocument/2006/relationships/hyperlink" Target="https://www.careacross.c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hyperlink" Target="https://www.enterprise-ireland.com/EI_Corporate/en/Start-a-Business-in-Ireland/Information-Store-for-Start-ups/Supporting-SMEs-Online-Tool.html" TargetMode="Externa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hyperlink" Target="https://www.thriftify.ie/" TargetMode="External"/><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hyperlink" Target="https://www.irishtimes.com/business/innovation/i-found-a-book-i-needed-for-1-and-it-was-60-on-amazon-1.3919880"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thriftify.ie/blog/post/thriftify-raises-500k-investment" TargetMode="External"/><Relationship Id="rId1" Type="http://schemas.openxmlformats.org/officeDocument/2006/relationships/slideLayout" Target="../slideLayouts/slideLayout38.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iznovator.com/about-us/" TargetMode="Externa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hyperlink" Target="https://www.nesta.org.uk/toolkit/challenge-prizes-a-practice-guide/" TargetMode="External"/><Relationship Id="rId2" Type="http://schemas.openxmlformats.org/officeDocument/2006/relationships/hyperlink" Target="https://ec.europa.eu/growth/content/commission-announces-winners-2020-european-social-innovation-competition_en" TargetMode="Externa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9bPgNEDdX3E" TargetMode="Externa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8" Type="http://schemas.openxmlformats.org/officeDocument/2006/relationships/hyperlink" Target="https://resortecs.com/"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hyperlink" Target="https://youtu.be/LpAXCGYyy4A" TargetMode="External"/><Relationship Id="rId1" Type="http://schemas.openxmlformats.org/officeDocument/2006/relationships/slideLayout" Target="../slideLayouts/slideLayout24.xml"/><Relationship Id="rId6" Type="http://schemas.openxmlformats.org/officeDocument/2006/relationships/hyperlink" Target="https://youtu.be/VwguaopIIiM" TargetMode="External"/><Relationship Id="rId5" Type="http://schemas.openxmlformats.org/officeDocument/2006/relationships/image" Target="../media/image48.PNG"/><Relationship Id="rId10" Type="http://schemas.openxmlformats.org/officeDocument/2006/relationships/hyperlink" Target="https://www.culturalintellectualproperty.com/" TargetMode="External"/><Relationship Id="rId4" Type="http://schemas.openxmlformats.org/officeDocument/2006/relationships/hyperlink" Target="https://www.intheknow.com/post/the-future-of-fashion-is-700-shirts-that-dont-actually-exist/?guccounter=1&amp;guce_referrer=aHR0cHM6Ly93d3cuZ29vZ2xlLmNvbS8&amp;guce_referrer_sig=AQAAAIlrT5xdbw45lgkQb3dCKboqsI35RvmerB88qMVPvEp-l_wXKo_E1rMkbxv20rzd2Bm5jaNKQEwjWEMXZnVeX3P22SLU7sUkuW4FOzsoUh0Uogar2G1G51FPHyX4dYfyQA_eQ4FXFtx3C_LaQTwJVnWdvfIurMCJgPnGIUbYNUxQ" TargetMode="External"/><Relationship Id="rId9" Type="http://schemas.openxmlformats.org/officeDocument/2006/relationships/hyperlink" Target="https://tribute-brand.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E2ooC80LMjA" TargetMode="External"/><Relationship Id="rId2" Type="http://schemas.openxmlformats.org/officeDocument/2006/relationships/hyperlink" Target="https://empower.eco/" TargetMode="External"/><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hyperlink" Target="https://ec.europa.eu/research/eic/index.cfm?pg=prizes_aid" TargetMode="External"/><Relationship Id="rId2" Type="http://schemas.openxmlformats.org/officeDocument/2006/relationships/hyperlink" Target="https://ec.europa.eu/research/eic/index.cfm?pg=prizes_blockchains" TargetMode="External"/><Relationship Id="rId1" Type="http://schemas.openxmlformats.org/officeDocument/2006/relationships/slideLayout" Target="../slideLayouts/slideLayout31.xml"/><Relationship Id="rId5" Type="http://schemas.openxmlformats.org/officeDocument/2006/relationships/hyperlink" Target="https://www.nesta.org.uk/toolkit/challenge-prizes-a-practice-guide/" TargetMode="External"/><Relationship Id="rId4" Type="http://schemas.openxmlformats.org/officeDocument/2006/relationships/hyperlink" Target="http://ec.europa.eu/research/horizonprize/index.cfm?prize=social-innovation"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acumenacademy.org/blog/how-take-your-social-venture-pitch-next-level" TargetMode="Externa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www.youngsocialinnovators.ie/ysi-blog/teens-impress-dragons-at-ysi-den-2021/" TargetMode="Externa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ngsocialinnovators.ie/ysi-blog/teens-impress-dragons-at-ysi-den-2021/" TargetMode="Externa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hyperlink" Target="https://youtu.be/XWRtG_PDRik" TargetMode="External"/><Relationship Id="rId2" Type="http://schemas.openxmlformats.org/officeDocument/2006/relationships/hyperlink" Target="https://youtu.be/vT8kPwgkjyo" TargetMode="Externa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hyperlink" Target="https://youtu.be/SB16xgtFmco" TargetMode="Externa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s://www.tbd.community/en/a/lean-startup-social-entrepreneurs" TargetMode="External"/><Relationship Id="rId2" Type="http://schemas.openxmlformats.org/officeDocument/2006/relationships/hyperlink" Target="https://www.productplan.com/glossary/minimum-viable-product/" TargetMode="External"/><Relationship Id="rId1" Type="http://schemas.openxmlformats.org/officeDocument/2006/relationships/slideLayout" Target="../slideLayouts/slideLayout30.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hyperlink" Target="https://www.bbvaopenmind.com/en/economy/finance/the-value-proposition-in-the-social-enterprise/" TargetMode="External"/><Relationship Id="rId2" Type="http://schemas.openxmlformats.org/officeDocument/2006/relationships/hyperlink" Target="https://www.the-sse.org/resources/starting/finding-social-enterprise-mentor/"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s://www.the-sse.org/resources/starting/what-funding-is-available-for-social-entrepreneurs/" TargetMode="External"/><Relationship Id="rId2" Type="http://schemas.openxmlformats.org/officeDocument/2006/relationships/hyperlink" Target="https://www.the-sse.org/resources/idea/communicating-your-idea/" TargetMode="External"/><Relationship Id="rId1" Type="http://schemas.openxmlformats.org/officeDocument/2006/relationships/slideLayout" Target="../slideLayouts/slideLayout30.xml"/><Relationship Id="rId4" Type="http://schemas.openxmlformats.org/officeDocument/2006/relationships/hyperlink" Target="https://www.the-sse.org/resources/starting/finding-money-start-social-enterpri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610249" y="4023697"/>
            <a:ext cx="4280491" cy="731140"/>
          </a:xfrm>
        </p:spPr>
        <p:txBody>
          <a:bodyPr>
            <a:noAutofit/>
          </a:bodyPr>
          <a:lstStyle/>
          <a:p>
            <a:pPr algn="ctr"/>
            <a:r>
              <a:rPr lang="ro-RO" sz="2400" dirty="0" smtClean="0">
                <a:solidFill>
                  <a:srgbClr val="FFFFFF"/>
                </a:solidFill>
                <a:latin typeface="Calibri" panose="020F0502020204030204" pitchFamily="34" charset="0"/>
                <a:ea typeface="Calibri" panose="020F0502020204030204" pitchFamily="34" charset="0"/>
              </a:rPr>
              <a:t>Cum </a:t>
            </a:r>
            <a:r>
              <a:rPr lang="ro-RO" sz="2400" dirty="0">
                <a:solidFill>
                  <a:srgbClr val="FFFFFF"/>
                </a:solidFill>
                <a:latin typeface="Calibri" panose="020F0502020204030204" pitchFamily="34" charset="0"/>
                <a:ea typeface="Calibri" panose="020F0502020204030204" pitchFamily="34" charset="0"/>
              </a:rPr>
              <a:t>S</a:t>
            </a:r>
            <a:r>
              <a:rPr lang="ro-RO" sz="2400" dirty="0" smtClean="0">
                <a:solidFill>
                  <a:srgbClr val="FFFFFF"/>
                </a:solidFill>
                <a:latin typeface="Calibri" panose="020F0502020204030204" pitchFamily="34" charset="0"/>
                <a:ea typeface="Calibri" panose="020F0502020204030204" pitchFamily="34" charset="0"/>
              </a:rPr>
              <a:t>ă </a:t>
            </a:r>
            <a:r>
              <a:rPr lang="ro-RO" sz="2400" dirty="0">
                <a:solidFill>
                  <a:srgbClr val="FFFFFF"/>
                </a:solidFill>
                <a:latin typeface="Calibri" panose="020F0502020204030204" pitchFamily="34" charset="0"/>
                <a:ea typeface="Calibri" panose="020F0502020204030204" pitchFamily="34" charset="0"/>
              </a:rPr>
              <a:t>Î</a:t>
            </a:r>
            <a:r>
              <a:rPr lang="ro-RO" sz="2400" dirty="0" smtClean="0">
                <a:solidFill>
                  <a:srgbClr val="FFFFFF"/>
                </a:solidFill>
                <a:latin typeface="Calibri" panose="020F0502020204030204" pitchFamily="34" charset="0"/>
                <a:ea typeface="Calibri" panose="020F0502020204030204" pitchFamily="34" charset="0"/>
              </a:rPr>
              <a:t>ți </a:t>
            </a:r>
            <a:r>
              <a:rPr lang="ro-RO" sz="2400" dirty="0">
                <a:solidFill>
                  <a:srgbClr val="FFFFFF"/>
                </a:solidFill>
                <a:latin typeface="Calibri" panose="020F0502020204030204" pitchFamily="34" charset="0"/>
                <a:ea typeface="Calibri" panose="020F0502020204030204" pitchFamily="34" charset="0"/>
              </a:rPr>
              <a:t>F</a:t>
            </a:r>
            <a:r>
              <a:rPr lang="ro-RO" sz="2400" dirty="0" smtClean="0">
                <a:solidFill>
                  <a:srgbClr val="FFFFFF"/>
                </a:solidFill>
                <a:latin typeface="Calibri" panose="020F0502020204030204" pitchFamily="34" charset="0"/>
                <a:ea typeface="Calibri" panose="020F0502020204030204" pitchFamily="34" charset="0"/>
              </a:rPr>
              <a:t>inanțezi Ideea De Inovare Social Digitală</a:t>
            </a:r>
            <a:endParaRPr lang="en-US" sz="24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p:txBody>
          <a:bodyPr/>
          <a:lstStyle/>
          <a:p>
            <a:r>
              <a:rPr lang="ro-RO" sz="5400" b="1" dirty="0" smtClean="0"/>
              <a:t>Modulul</a:t>
            </a:r>
            <a:r>
              <a:rPr lang="en-US" sz="5400" b="1" dirty="0" smtClean="0"/>
              <a:t> </a:t>
            </a:r>
            <a:r>
              <a:rPr lang="en-US" sz="5400" b="1" dirty="0"/>
              <a:t>5</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5D3C520-12D0-4C14-973D-8884051C14C5}"/>
              </a:ext>
            </a:extLst>
          </p:cNvPr>
          <p:cNvSpPr>
            <a:spLocks noGrp="1"/>
          </p:cNvSpPr>
          <p:nvPr>
            <p:ph type="body" sz="quarter" idx="14"/>
          </p:nvPr>
        </p:nvSpPr>
        <p:spPr>
          <a:xfrm>
            <a:off x="603257" y="1195057"/>
            <a:ext cx="10985483" cy="5041970"/>
          </a:xfrm>
        </p:spPr>
        <p:txBody>
          <a:bodyPr/>
          <a:lstStyle/>
          <a:p>
            <a:r>
              <a:rPr lang="en-IE" sz="3200" b="1" dirty="0">
                <a:solidFill>
                  <a:srgbClr val="ED2A59"/>
                </a:solidFill>
              </a:rPr>
              <a:t>5.  </a:t>
            </a:r>
            <a:r>
              <a:rPr lang="ro-RO" sz="3200" b="1" dirty="0" smtClean="0">
                <a:solidFill>
                  <a:srgbClr val="ED2A59"/>
                </a:solidFill>
              </a:rPr>
              <a:t>Măsoară Impactul Social</a:t>
            </a:r>
            <a:endParaRPr lang="en-IE" sz="3200" b="1" dirty="0">
              <a:solidFill>
                <a:srgbClr val="ED2A59"/>
              </a:solidFill>
            </a:endParaRPr>
          </a:p>
          <a:p>
            <a:pPr algn="just"/>
            <a:r>
              <a:rPr lang="ro-RO" dirty="0" smtClean="0">
                <a:solidFill>
                  <a:schemeClr val="tx1">
                    <a:lumMod val="75000"/>
                    <a:lumOff val="25000"/>
                  </a:schemeClr>
                </a:solidFill>
              </a:rPr>
              <a:t>Măsurarea impactului este absolut esențială pentru identificarea și implicarea părților interesate relevante, investitori și finanțatori. Măsurarea impactului social îți va permite să demonstrezi ce diferență poți face și câți vor fi afectați pozitiv. Impactul demonstrat arată părților interesate (inclusiv finanțatorilor) că ceea ce vei face va face o diferență semnificativă (sau nu</a:t>
            </a:r>
            <a:r>
              <a:rPr lang="en-IE" dirty="0" smtClean="0">
                <a:solidFill>
                  <a:schemeClr val="tx1">
                    <a:lumMod val="75000"/>
                    <a:lumOff val="25000"/>
                  </a:schemeClr>
                </a:solidFill>
              </a:rPr>
              <a:t>).</a:t>
            </a:r>
            <a:endParaRPr lang="ro-RO" dirty="0" smtClean="0">
              <a:solidFill>
                <a:schemeClr val="tx1">
                  <a:lumMod val="75000"/>
                  <a:lumOff val="25000"/>
                </a:schemeClr>
              </a:solidFill>
            </a:endParaRPr>
          </a:p>
          <a:p>
            <a:r>
              <a:rPr lang="en-IE" sz="3200" b="1" dirty="0" smtClean="0">
                <a:solidFill>
                  <a:srgbClr val="ED2A59"/>
                </a:solidFill>
              </a:rPr>
              <a:t>6</a:t>
            </a:r>
            <a:r>
              <a:rPr lang="en-IE" sz="3200" b="1" dirty="0">
                <a:solidFill>
                  <a:srgbClr val="ED2A59"/>
                </a:solidFill>
              </a:rPr>
              <a:t>.  </a:t>
            </a:r>
            <a:r>
              <a:rPr lang="ro-RO" sz="3200" b="1" dirty="0" smtClean="0">
                <a:solidFill>
                  <a:srgbClr val="ED2A59"/>
                </a:solidFill>
              </a:rPr>
              <a:t>Scrie un Plan de Afaceri</a:t>
            </a:r>
            <a:r>
              <a:rPr lang="en-IE" sz="3200" b="1" dirty="0" smtClean="0">
                <a:solidFill>
                  <a:srgbClr val="ED2A59"/>
                </a:solidFill>
              </a:rPr>
              <a:t> </a:t>
            </a:r>
            <a:endParaRPr lang="en-IE" sz="3200" b="1" dirty="0">
              <a:solidFill>
                <a:srgbClr val="ED2A59"/>
              </a:solidFill>
            </a:endParaRPr>
          </a:p>
          <a:p>
            <a:pPr algn="just"/>
            <a:r>
              <a:rPr lang="ro-RO" dirty="0" smtClean="0">
                <a:solidFill>
                  <a:schemeClr val="tx1">
                    <a:lumMod val="75000"/>
                    <a:lumOff val="25000"/>
                  </a:schemeClr>
                </a:solidFill>
              </a:rPr>
              <a:t>Planul de afaceri oferă toate răspunsurile pe care oricine le-ar putea întreba despre afacerea ta. Și, pentru a spune ceea ce este evident, este un plan - o casă pentru toate gândurile pe care ți le-ai făcut despre cum să faci acest lucru să funcționeze. Oricine este interesat de afacerea ta (în special investitorii) îți va cere să  vadă planul de afaceri, deci este bine să ai unul chiar dacă nu crezi că este </a:t>
            </a:r>
            <a:r>
              <a:rPr lang="en-IE" dirty="0" smtClean="0">
                <a:solidFill>
                  <a:schemeClr val="tx1">
                    <a:lumMod val="75000"/>
                    <a:lumOff val="25000"/>
                  </a:schemeClr>
                </a:solidFill>
              </a:rPr>
              <a:t>perfect</a:t>
            </a:r>
            <a:r>
              <a:rPr lang="en-IE" dirty="0">
                <a:solidFill>
                  <a:schemeClr val="tx1">
                    <a:lumMod val="75000"/>
                    <a:lumOff val="25000"/>
                  </a:schemeClr>
                </a:solidFill>
              </a:rPr>
              <a:t>. </a:t>
            </a:r>
            <a:r>
              <a:rPr lang="ro-RO" dirty="0" smtClean="0">
                <a:solidFill>
                  <a:schemeClr val="tx1">
                    <a:lumMod val="75000"/>
                    <a:lumOff val="25000"/>
                  </a:schemeClr>
                </a:solidFill>
              </a:rPr>
              <a:t>Iată</a:t>
            </a:r>
            <a:r>
              <a:rPr lang="en-IE" b="0" i="0" dirty="0" smtClean="0">
                <a:solidFill>
                  <a:schemeClr val="tx1">
                    <a:lumMod val="75000"/>
                    <a:lumOff val="25000"/>
                  </a:schemeClr>
                </a:solidFill>
                <a:effectLst/>
              </a:rPr>
              <a:t> </a:t>
            </a:r>
            <a:r>
              <a:rPr lang="ro-RO" b="0" i="0" u="sng"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câteva exemple,</a:t>
            </a:r>
            <a:r>
              <a:rPr lang="en-IE" b="0" i="0" u="sng"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 </a:t>
            </a:r>
            <a:r>
              <a:rPr lang="ro-RO" dirty="0" smtClean="0">
                <a:solidFill>
                  <a:schemeClr val="tx1">
                    <a:lumMod val="75000"/>
                    <a:lumOff val="25000"/>
                  </a:schemeClr>
                </a:solidFill>
              </a:rPr>
              <a:t>dar</a:t>
            </a:r>
            <a:r>
              <a:rPr lang="en-IE" dirty="0" smtClean="0">
                <a:solidFill>
                  <a:schemeClr val="tx1">
                    <a:lumMod val="75000"/>
                    <a:lumOff val="25000"/>
                  </a:schemeClr>
                </a:solidFill>
              </a:rPr>
              <a:t> </a:t>
            </a:r>
            <a:r>
              <a:rPr lang="ro-RO" dirty="0" smtClean="0">
                <a:solidFill>
                  <a:schemeClr val="tx1">
                    <a:lumMod val="75000"/>
                    <a:lumOff val="25000"/>
                  </a:schemeClr>
                </a:solidFill>
              </a:rPr>
              <a:t>poți găsi exemple bune cu o căutare rapidă pe</a:t>
            </a:r>
            <a:r>
              <a:rPr lang="en-IE" dirty="0" smtClean="0">
                <a:solidFill>
                  <a:schemeClr val="tx1">
                    <a:lumMod val="75000"/>
                    <a:lumOff val="25000"/>
                  </a:schemeClr>
                </a:solidFill>
              </a:rPr>
              <a:t> Google.</a:t>
            </a:r>
            <a:r>
              <a:rPr lang="en-IE" b="0" i="0" dirty="0">
                <a:solidFill>
                  <a:schemeClr val="tx1">
                    <a:lumMod val="75000"/>
                    <a:lumOff val="25000"/>
                  </a:schemeClr>
                </a:solidFill>
                <a:effectLst/>
              </a:rPr>
              <a:t> </a:t>
            </a:r>
          </a:p>
          <a:p>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1C4FEE05-4B36-4A93-BECF-CBBFEC30E377}"/>
              </a:ext>
            </a:extLst>
          </p:cNvPr>
          <p:cNvSpPr>
            <a:spLocks noGrp="1"/>
          </p:cNvSpPr>
          <p:nvPr>
            <p:ph type="body" sz="quarter" idx="15"/>
          </p:nvPr>
        </p:nvSpPr>
        <p:spPr>
          <a:xfrm>
            <a:off x="603257" y="308035"/>
            <a:ext cx="11202055" cy="742843"/>
          </a:xfrm>
        </p:spPr>
        <p:txBody>
          <a:bodyPr>
            <a:normAutofit/>
          </a:bodyPr>
          <a:lstStyle/>
          <a:p>
            <a:r>
              <a:rPr lang="it-IT" b="1" dirty="0">
                <a:solidFill>
                  <a:srgbClr val="ED2A59"/>
                </a:solidFill>
              </a:rPr>
              <a:t>Sfaturi pentru lansarea unei idei simple de Inovare </a:t>
            </a:r>
            <a:r>
              <a:rPr lang="it-IT" b="1" dirty="0" smtClean="0">
                <a:solidFill>
                  <a:srgbClr val="ED2A59"/>
                </a:solidFill>
              </a:rPr>
              <a:t>Socială</a:t>
            </a:r>
            <a:endParaRPr lang="it-IT" b="1" dirty="0">
              <a:solidFill>
                <a:srgbClr val="ED2A59"/>
              </a:solidFill>
            </a:endParaRPr>
          </a:p>
        </p:txBody>
      </p:sp>
      <p:sp>
        <p:nvSpPr>
          <p:cNvPr id="7" name="Text Placeholder 4">
            <a:extLst>
              <a:ext uri="{FF2B5EF4-FFF2-40B4-BE49-F238E27FC236}">
                <a16:creationId xmlns:a16="http://schemas.microsoft.com/office/drawing/2014/main" xmlns="" id="{72936AF5-5A8E-4ACE-A42E-7BD196E2D812}"/>
              </a:ext>
            </a:extLst>
          </p:cNvPr>
          <p:cNvSpPr txBox="1">
            <a:spLocks/>
          </p:cNvSpPr>
          <p:nvPr/>
        </p:nvSpPr>
        <p:spPr>
          <a:xfrm>
            <a:off x="3147594"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3384623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5D3C520-12D0-4C14-973D-8884051C14C5}"/>
              </a:ext>
            </a:extLst>
          </p:cNvPr>
          <p:cNvSpPr>
            <a:spLocks noGrp="1"/>
          </p:cNvSpPr>
          <p:nvPr>
            <p:ph type="body" sz="quarter" idx="14"/>
          </p:nvPr>
        </p:nvSpPr>
        <p:spPr>
          <a:xfrm>
            <a:off x="245661" y="937369"/>
            <a:ext cx="11632484" cy="5185372"/>
          </a:xfrm>
        </p:spPr>
        <p:txBody>
          <a:bodyPr/>
          <a:lstStyle/>
          <a:p>
            <a:r>
              <a:rPr lang="ro-RO" dirty="0">
                <a:solidFill>
                  <a:schemeClr val="tx1">
                    <a:lumMod val="75000"/>
                    <a:lumOff val="25000"/>
                  </a:schemeClr>
                </a:solidFill>
              </a:rPr>
              <a:t>Susținătorul tău poate fi cineva sau o rețea care te va sprijini pe tot parcursul călătoriei. Vor sta cu tine și te vor susține, încurajând, influențând, crezând în tine și ghidându-te acolo unde este posibil. Vor să te vadă făcând bine și reușind</a:t>
            </a:r>
            <a:r>
              <a:rPr lang="ro-RO" dirty="0" smtClean="0">
                <a:solidFill>
                  <a:schemeClr val="tx1">
                    <a:lumMod val="75000"/>
                    <a:lumOff val="25000"/>
                  </a:schemeClr>
                </a:solidFill>
              </a:rPr>
              <a:t>.</a:t>
            </a:r>
          </a:p>
          <a:p>
            <a:r>
              <a:rPr lang="ro-RO" dirty="0">
                <a:solidFill>
                  <a:schemeClr val="tx1">
                    <a:lumMod val="75000"/>
                    <a:lumOff val="25000"/>
                  </a:schemeClr>
                </a:solidFill>
              </a:rPr>
              <a:t>După cum ai învățat în Modulele 1-4, există foarte multe resurse și sprijin, așa că nu vei fi niciodată singur. Dacă ai dubii, mergi la o rețea pentru a-ți oferi sfaturi și suport. Dacă dorești să afli mai multe consultă susținătorii locali sau vizitează Digital Social Innovation Europe</a:t>
            </a:r>
            <a:r>
              <a:rPr lang="ro-RO" dirty="0" smtClean="0">
                <a:solidFill>
                  <a:schemeClr val="tx1">
                    <a:lumMod val="75000"/>
                    <a:lumOff val="25000"/>
                  </a:schemeClr>
                </a:solidFill>
              </a:rPr>
              <a:t>.</a:t>
            </a:r>
          </a:p>
          <a:p>
            <a:pPr marL="342900" indent="-342900">
              <a:buFont typeface="Arial" panose="020B0604020202020204" pitchFamily="34" charset="0"/>
              <a:buChar char="•"/>
            </a:pPr>
            <a:r>
              <a:rPr lang="ro-RO" b="1" dirty="0" smtClean="0">
                <a:solidFill>
                  <a:srgbClr val="ED2A59"/>
                </a:solidFill>
              </a:rPr>
              <a:t>Exemple</a:t>
            </a:r>
            <a:r>
              <a:rPr lang="ro-RO" dirty="0" smtClean="0">
                <a:solidFill>
                  <a:schemeClr val="tx1">
                    <a:lumMod val="75000"/>
                    <a:lumOff val="25000"/>
                  </a:schemeClr>
                </a:solidFill>
              </a:rPr>
              <a:t> pentru sectorul </a:t>
            </a:r>
            <a:r>
              <a:rPr lang="ro-RO" b="1" dirty="0" smtClean="0">
                <a:solidFill>
                  <a:srgbClr val="ED2A59"/>
                </a:solidFill>
              </a:rPr>
              <a:t>UK: </a:t>
            </a:r>
            <a:r>
              <a:rPr lang="ro-RO" dirty="0">
                <a:solidFill>
                  <a:schemeClr val="tx1">
                    <a:lumMod val="75000"/>
                    <a:lumOff val="25000"/>
                  </a:schemeClr>
                </a:solidFill>
              </a:rPr>
              <a:t>website-urile</a:t>
            </a:r>
            <a:r>
              <a:rPr lang="ro-RO" b="1" dirty="0" smtClean="0">
                <a:solidFill>
                  <a:srgbClr val="ED2A59"/>
                </a:solidFill>
              </a:rPr>
              <a:t> </a:t>
            </a:r>
            <a:r>
              <a:rPr lang="ro-RO" b="0" i="0" u="sng"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Social Enterprise UK</a:t>
            </a:r>
            <a:r>
              <a:rPr lang="ro-RO" b="0" i="0" dirty="0" smtClean="0">
                <a:solidFill>
                  <a:schemeClr val="tx1">
                    <a:lumMod val="75000"/>
                    <a:lumOff val="25000"/>
                  </a:schemeClr>
                </a:solidFill>
                <a:effectLst/>
              </a:rPr>
              <a:t> sau </a:t>
            </a:r>
            <a:r>
              <a:rPr lang="ro-RO" b="0" i="0" dirty="0" smtClean="0">
                <a:solidFill>
                  <a:schemeClr val="tx1">
                    <a:lumMod val="75000"/>
                    <a:lumOff val="25000"/>
                  </a:schemeClr>
                </a:solidFill>
                <a:effectLst/>
                <a:hlinkClick r:id="rId3"/>
              </a:rPr>
              <a:t>Nesta</a:t>
            </a:r>
            <a:r>
              <a:rPr lang="ro-RO" b="0" i="0" dirty="0" smtClean="0">
                <a:solidFill>
                  <a:schemeClr val="tx1">
                    <a:lumMod val="75000"/>
                    <a:lumOff val="25000"/>
                  </a:schemeClr>
                </a:solidFill>
                <a:effectLst/>
              </a:rPr>
              <a:t>. </a:t>
            </a:r>
            <a:r>
              <a:rPr lang="ro-RO" b="0" i="0" dirty="0" smtClean="0">
                <a:solidFill>
                  <a:schemeClr val="tx1">
                    <a:lumMod val="75000"/>
                    <a:lumOff val="25000"/>
                  </a:schemeClr>
                </a:solidFill>
                <a:effectLst/>
                <a:hlinkClick r:id="rId4"/>
              </a:rPr>
              <a:t>UnLtd</a:t>
            </a:r>
            <a:r>
              <a:rPr lang="ro-RO" b="0" i="0" dirty="0" smtClean="0">
                <a:solidFill>
                  <a:schemeClr val="tx1">
                    <a:lumMod val="75000"/>
                    <a:lumOff val="25000"/>
                  </a:schemeClr>
                </a:solidFill>
                <a:effectLst/>
              </a:rPr>
              <a:t>, fundația pentru antreprenorii sociali, are o secțiune de </a:t>
            </a:r>
            <a:r>
              <a:rPr lang="ro-RO" b="0" i="0" u="sng" dirty="0" smtClean="0">
                <a:solidFill>
                  <a:schemeClr val="tx1">
                    <a:lumMod val="75000"/>
                    <a:lumOff val="25000"/>
                  </a:schemeClr>
                </a:solidFill>
                <a:effectLst/>
                <a:hlinkClick r:id="rId5">
                  <a:extLst>
                    <a:ext uri="{A12FA001-AC4F-418D-AE19-62706E023703}">
                      <ahyp:hlinkClr xmlns:ahyp="http://schemas.microsoft.com/office/drawing/2018/hyperlinkcolor" xmlns="" val="tx"/>
                    </a:ext>
                  </a:extLst>
                </a:hlinkClick>
              </a:rPr>
              <a:t>învățare</a:t>
            </a:r>
            <a:r>
              <a:rPr lang="ro-RO" b="0" i="0" dirty="0" smtClean="0">
                <a:solidFill>
                  <a:schemeClr val="tx1">
                    <a:lumMod val="75000"/>
                    <a:lumOff val="25000"/>
                  </a:schemeClr>
                </a:solidFill>
                <a:effectLst/>
              </a:rPr>
              <a:t> </a:t>
            </a:r>
            <a:r>
              <a:rPr lang="ro-RO" dirty="0">
                <a:solidFill>
                  <a:schemeClr val="tx1">
                    <a:lumMod val="75000"/>
                    <a:lumOff val="25000"/>
                  </a:schemeClr>
                </a:solidFill>
              </a:rPr>
              <a:t>care conține o mulțime de sfaturi pentru a te ajuta să începi cu dreptul.</a:t>
            </a:r>
          </a:p>
          <a:p>
            <a:pPr marL="342900" indent="-342900">
              <a:buFont typeface="Arial" panose="020B0604020202020204" pitchFamily="34" charset="0"/>
              <a:buChar char="•"/>
            </a:pPr>
            <a:r>
              <a:rPr lang="ro-RO" b="1" dirty="0" smtClean="0">
                <a:solidFill>
                  <a:srgbClr val="ED2A59"/>
                </a:solidFill>
              </a:rPr>
              <a:t>Exemple</a:t>
            </a:r>
            <a:r>
              <a:rPr lang="ro-RO" dirty="0" smtClean="0">
                <a:solidFill>
                  <a:schemeClr val="tx1">
                    <a:lumMod val="75000"/>
                    <a:lumOff val="25000"/>
                  </a:schemeClr>
                </a:solidFill>
              </a:rPr>
              <a:t> pentru sectorul </a:t>
            </a:r>
            <a:r>
              <a:rPr lang="ro-RO" b="1" dirty="0">
                <a:solidFill>
                  <a:srgbClr val="ED2A59"/>
                </a:solidFill>
              </a:rPr>
              <a:t>Irlandez:</a:t>
            </a:r>
            <a:r>
              <a:rPr lang="ro-RO" b="1" dirty="0" smtClean="0">
                <a:solidFill>
                  <a:srgbClr val="ED2A59"/>
                </a:solidFill>
              </a:rPr>
              <a:t> </a:t>
            </a:r>
            <a:r>
              <a:rPr lang="ro-RO" dirty="0" smtClean="0">
                <a:solidFill>
                  <a:schemeClr val="tx1">
                    <a:lumMod val="75000"/>
                    <a:lumOff val="25000"/>
                  </a:schemeClr>
                </a:solidFill>
                <a:hlinkClick r:id="rId6"/>
              </a:rPr>
              <a:t>Young Social Innovators</a:t>
            </a:r>
            <a:r>
              <a:rPr lang="ro-RO" dirty="0" smtClean="0">
                <a:solidFill>
                  <a:schemeClr val="tx1">
                    <a:lumMod val="75000"/>
                    <a:lumOff val="25000"/>
                  </a:schemeClr>
                </a:solidFill>
              </a:rPr>
              <a:t> au </a:t>
            </a:r>
            <a:r>
              <a:rPr lang="ro-RO" dirty="0" smtClean="0">
                <a:solidFill>
                  <a:schemeClr val="tx1">
                    <a:lumMod val="75000"/>
                    <a:lumOff val="25000"/>
                  </a:schemeClr>
                </a:solidFill>
                <a:hlinkClick r:id="rId7"/>
              </a:rPr>
              <a:t>Programe</a:t>
            </a:r>
            <a:r>
              <a:rPr lang="ro-RO" dirty="0" smtClean="0">
                <a:solidFill>
                  <a:schemeClr val="tx1">
                    <a:lumMod val="75000"/>
                    <a:lumOff val="25000"/>
                  </a:schemeClr>
                </a:solidFill>
              </a:rPr>
              <a:t>, </a:t>
            </a:r>
            <a:r>
              <a:rPr lang="ro-RO" dirty="0" smtClean="0">
                <a:solidFill>
                  <a:schemeClr val="tx1">
                    <a:lumMod val="75000"/>
                    <a:lumOff val="25000"/>
                  </a:schemeClr>
                </a:solidFill>
                <a:hlinkClick r:id="rId8"/>
              </a:rPr>
              <a:t>Povești de succes</a:t>
            </a:r>
            <a:r>
              <a:rPr lang="ro-RO" dirty="0" smtClean="0">
                <a:solidFill>
                  <a:schemeClr val="tx1">
                    <a:lumMod val="75000"/>
                    <a:lumOff val="25000"/>
                  </a:schemeClr>
                </a:solidFill>
              </a:rPr>
              <a:t>, un </a:t>
            </a:r>
            <a:r>
              <a:rPr lang="ro-RO" dirty="0" smtClean="0">
                <a:solidFill>
                  <a:schemeClr val="tx1">
                    <a:lumMod val="75000"/>
                    <a:lumOff val="25000"/>
                  </a:schemeClr>
                </a:solidFill>
                <a:hlinkClick r:id="rId9"/>
              </a:rPr>
              <a:t>Laborator de învățare</a:t>
            </a:r>
            <a:r>
              <a:rPr lang="ro-RO" dirty="0" smtClean="0">
                <a:solidFill>
                  <a:schemeClr val="tx1">
                    <a:lumMod val="75000"/>
                    <a:lumOff val="25000"/>
                  </a:schemeClr>
                </a:solidFill>
              </a:rPr>
              <a:t>, </a:t>
            </a:r>
            <a:r>
              <a:rPr lang="ro-RO" dirty="0" smtClean="0">
                <a:solidFill>
                  <a:schemeClr val="tx1">
                    <a:lumMod val="75000"/>
                    <a:lumOff val="25000"/>
                  </a:schemeClr>
                </a:solidFill>
                <a:hlinkClick r:id="rId10"/>
              </a:rPr>
              <a:t>Programe de Premii</a:t>
            </a:r>
            <a:r>
              <a:rPr lang="ro-RO" dirty="0" smtClean="0">
                <a:solidFill>
                  <a:schemeClr val="tx1">
                    <a:lumMod val="75000"/>
                    <a:lumOff val="25000"/>
                  </a:schemeClr>
                </a:solidFill>
              </a:rPr>
              <a:t> și multe altele…</a:t>
            </a:r>
          </a:p>
          <a:p>
            <a:r>
              <a:rPr lang="ro-RO" sz="2800" b="1" dirty="0" smtClean="0">
                <a:solidFill>
                  <a:srgbClr val="40A67A"/>
                </a:solidFill>
              </a:rPr>
              <a:t>Abordare Simplă: </a:t>
            </a:r>
            <a:r>
              <a:rPr lang="ro-RO" b="1" dirty="0" smtClean="0">
                <a:solidFill>
                  <a:schemeClr val="tx1">
                    <a:lumMod val="75000"/>
                    <a:lumOff val="25000"/>
                  </a:schemeClr>
                </a:solidFill>
              </a:rPr>
              <a:t>intri direct în centrul sfaturilor și a suportului adecvat afacerii tale de inovare social digitală </a:t>
            </a:r>
            <a:r>
              <a:rPr lang="ro-RO" dirty="0" smtClean="0">
                <a:solidFill>
                  <a:schemeClr val="tx1">
                    <a:lumMod val="75000"/>
                    <a:lumOff val="25000"/>
                  </a:schemeClr>
                </a:solidFill>
              </a:rPr>
              <a:t>fără să pierzi timp, bani wasting time, money și cu efort minim.</a:t>
            </a:r>
          </a:p>
          <a:p>
            <a:r>
              <a:rPr lang="ro-RO" sz="1800" b="1" i="1" dirty="0" smtClean="0">
                <a:solidFill>
                  <a:srgbClr val="ED2A59"/>
                </a:solidFill>
                <a:hlinkClick r:id="rId11">
                  <a:extLst>
                    <a:ext uri="{A12FA001-AC4F-418D-AE19-62706E023703}">
                      <ahyp:hlinkClr xmlns:ahyp="http://schemas.microsoft.com/office/drawing/2018/hyperlinkcolor" xmlns="" val="tx"/>
                    </a:ext>
                  </a:extLst>
                </a:hlinkClick>
              </a:rPr>
              <a:t>Citește mai mult despre cei 10 pași</a:t>
            </a:r>
            <a:endParaRPr lang="ro-RO" sz="1800" b="1" i="1" dirty="0">
              <a:solidFill>
                <a:srgbClr val="ED2A59"/>
              </a:solidFill>
            </a:endParaRPr>
          </a:p>
        </p:txBody>
      </p:sp>
      <p:sp>
        <p:nvSpPr>
          <p:cNvPr id="6" name="Text Placeholder 5">
            <a:extLst>
              <a:ext uri="{FF2B5EF4-FFF2-40B4-BE49-F238E27FC236}">
                <a16:creationId xmlns:a16="http://schemas.microsoft.com/office/drawing/2014/main" xmlns="" id="{1C4FEE05-4B36-4A93-BECF-CBBFEC30E377}"/>
              </a:ext>
            </a:extLst>
          </p:cNvPr>
          <p:cNvSpPr>
            <a:spLocks noGrp="1"/>
          </p:cNvSpPr>
          <p:nvPr>
            <p:ph type="body" sz="quarter" idx="15"/>
          </p:nvPr>
        </p:nvSpPr>
        <p:spPr>
          <a:xfrm>
            <a:off x="603257" y="308035"/>
            <a:ext cx="10152259" cy="1439738"/>
          </a:xfrm>
        </p:spPr>
        <p:txBody>
          <a:bodyPr>
            <a:normAutofit/>
          </a:bodyPr>
          <a:lstStyle/>
          <a:p>
            <a:r>
              <a:rPr lang="en-IE" sz="4000" b="1" dirty="0">
                <a:solidFill>
                  <a:srgbClr val="ED2A59"/>
                </a:solidFill>
              </a:rPr>
              <a:t>2.  </a:t>
            </a:r>
            <a:r>
              <a:rPr lang="ro-RO" sz="4000" b="1" dirty="0" smtClean="0">
                <a:solidFill>
                  <a:srgbClr val="ED2A59"/>
                </a:solidFill>
              </a:rPr>
              <a:t>Caută susținători</a:t>
            </a:r>
            <a:r>
              <a:rPr lang="en-IE" sz="4000" b="1" dirty="0" smtClean="0">
                <a:solidFill>
                  <a:srgbClr val="ED2A59"/>
                </a:solidFill>
              </a:rPr>
              <a:t>!</a:t>
            </a:r>
            <a:endParaRPr lang="en-IE" sz="4000" b="1" dirty="0">
              <a:solidFill>
                <a:srgbClr val="ED2A59"/>
              </a:solidFill>
            </a:endParaRPr>
          </a:p>
        </p:txBody>
      </p:sp>
    </p:spTree>
    <p:extLst>
      <p:ext uri="{BB962C8B-B14F-4D97-AF65-F5344CB8AC3E}">
        <p14:creationId xmlns:p14="http://schemas.microsoft.com/office/powerpoint/2010/main" val="3311951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675E9BE1-1BA5-4BFF-9FC3-A590AA283C72}"/>
              </a:ext>
            </a:extLst>
          </p:cNvPr>
          <p:cNvSpPr>
            <a:spLocks noGrp="1"/>
          </p:cNvSpPr>
          <p:nvPr>
            <p:ph type="body" sz="quarter" idx="14"/>
          </p:nvPr>
        </p:nvSpPr>
        <p:spPr>
          <a:xfrm>
            <a:off x="7165075" y="410116"/>
            <a:ext cx="5117707" cy="697353"/>
          </a:xfrm>
        </p:spPr>
        <p:txBody>
          <a:bodyPr>
            <a:noAutofit/>
          </a:bodyPr>
          <a:lstStyle/>
          <a:p>
            <a:r>
              <a:rPr lang="ro-RO" sz="2800" b="1" u="sng"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Rețeaua de Inovare Social Digitală Europeana</a:t>
            </a:r>
            <a:r>
              <a:rPr lang="en-IE" sz="2800" b="1" u="sng"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 </a:t>
            </a:r>
            <a:r>
              <a:rPr lang="en-IE" sz="2800" b="1" u="sng"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&amp; </a:t>
            </a:r>
            <a:r>
              <a:rPr lang="ro-RO" sz="2800" b="1" u="sng"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Suport în </a:t>
            </a:r>
            <a:r>
              <a:rPr lang="en-IE" sz="2800" b="1" u="sng"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 </a:t>
            </a:r>
            <a:r>
              <a:rPr lang="en-IE" sz="2800" b="1" u="sng" dirty="0" err="1"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Europ</a:t>
            </a:r>
            <a:r>
              <a:rPr lang="ro-RO" sz="2800" b="1" u="sng"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a</a:t>
            </a:r>
            <a:endParaRPr lang="en-IE" sz="2800" b="1" u="sng"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xmlns="" id="{8CD23B27-9397-4A35-9033-A76CBB5EBACB}"/>
              </a:ext>
            </a:extLst>
          </p:cNvPr>
          <p:cNvSpPr>
            <a:spLocks noGrp="1"/>
          </p:cNvSpPr>
          <p:nvPr>
            <p:ph type="body" sz="quarter" idx="15"/>
          </p:nvPr>
        </p:nvSpPr>
        <p:spPr>
          <a:xfrm>
            <a:off x="7165075" y="1895645"/>
            <a:ext cx="4943003" cy="2592420"/>
          </a:xfrm>
        </p:spPr>
        <p:txBody>
          <a:bodyPr/>
          <a:lstStyle/>
          <a:p>
            <a:pPr marL="457200" indent="-457200">
              <a:buFont typeface="+mj-lt"/>
              <a:buAutoNum type="arabicPeriod"/>
            </a:pPr>
            <a:r>
              <a:rPr lang="ro-RO" b="1" i="0" dirty="0" smtClean="0">
                <a:solidFill>
                  <a:srgbClr val="009FD8"/>
                </a:solidFill>
                <a:effectLst/>
              </a:rPr>
              <a:t>Alătură-te comunității</a:t>
            </a:r>
            <a:r>
              <a:rPr lang="en-IE" b="1" i="0" dirty="0" smtClean="0">
                <a:solidFill>
                  <a:srgbClr val="009FD8"/>
                </a:solidFill>
                <a:effectLst/>
              </a:rPr>
              <a:t> </a:t>
            </a:r>
            <a:r>
              <a:rPr lang="ro-RO" b="1" dirty="0">
                <a:solidFill>
                  <a:schemeClr val="tx1">
                    <a:lumMod val="75000"/>
                    <a:lumOff val="25000"/>
                  </a:schemeClr>
                </a:solidFill>
              </a:rPr>
              <a:t>de </a:t>
            </a:r>
            <a:r>
              <a:rPr lang="ro-RO" b="1" dirty="0" smtClean="0">
                <a:solidFill>
                  <a:schemeClr val="tx1">
                    <a:lumMod val="75000"/>
                    <a:lumOff val="25000"/>
                  </a:schemeClr>
                </a:solidFill>
              </a:rPr>
              <a:t>peste</a:t>
            </a:r>
            <a:r>
              <a:rPr lang="en-IE" b="0" i="0" dirty="0">
                <a:solidFill>
                  <a:schemeClr val="tx1">
                    <a:lumMod val="75000"/>
                    <a:lumOff val="25000"/>
                  </a:schemeClr>
                </a:solidFill>
                <a:effectLst/>
              </a:rPr>
              <a:t> </a:t>
            </a:r>
            <a:r>
              <a:rPr lang="en-IE" b="1" i="0" dirty="0" smtClean="0">
                <a:solidFill>
                  <a:schemeClr val="tx1">
                    <a:lumMod val="75000"/>
                    <a:lumOff val="25000"/>
                  </a:schemeClr>
                </a:solidFill>
                <a:effectLst/>
              </a:rPr>
              <a:t>2,30</a:t>
            </a:r>
            <a:r>
              <a:rPr lang="ro-RO" b="1" i="0" dirty="0" smtClean="0">
                <a:solidFill>
                  <a:schemeClr val="tx1">
                    <a:lumMod val="75000"/>
                    <a:lumOff val="25000"/>
                  </a:schemeClr>
                </a:solidFill>
                <a:effectLst/>
              </a:rPr>
              <a:t>0 de organizații</a:t>
            </a:r>
            <a:r>
              <a:rPr lang="en-IE" b="1" i="0" dirty="0" smtClean="0">
                <a:solidFill>
                  <a:schemeClr val="tx1">
                    <a:lumMod val="75000"/>
                    <a:lumOff val="25000"/>
                  </a:schemeClr>
                </a:solidFill>
                <a:effectLst/>
              </a:rPr>
              <a:t> </a:t>
            </a:r>
            <a:r>
              <a:rPr lang="ro-RO" b="0" i="0" dirty="0" smtClean="0">
                <a:solidFill>
                  <a:schemeClr val="tx1">
                    <a:lumMod val="75000"/>
                    <a:lumOff val="25000"/>
                  </a:schemeClr>
                </a:solidFill>
                <a:effectLst/>
              </a:rPr>
              <a:t>și peste</a:t>
            </a:r>
            <a:r>
              <a:rPr lang="en-IE" b="0" i="0" dirty="0">
                <a:solidFill>
                  <a:schemeClr val="tx1">
                    <a:lumMod val="75000"/>
                    <a:lumOff val="25000"/>
                  </a:schemeClr>
                </a:solidFill>
                <a:effectLst/>
              </a:rPr>
              <a:t> </a:t>
            </a:r>
            <a:r>
              <a:rPr lang="en-IE" b="1" i="0" dirty="0" smtClean="0">
                <a:solidFill>
                  <a:schemeClr val="tx1">
                    <a:lumMod val="75000"/>
                    <a:lumOff val="25000"/>
                  </a:schemeClr>
                </a:solidFill>
                <a:effectLst/>
              </a:rPr>
              <a:t>1,50</a:t>
            </a:r>
            <a:r>
              <a:rPr lang="ro-RO" b="1" i="0" dirty="0" smtClean="0">
                <a:solidFill>
                  <a:schemeClr val="tx1">
                    <a:lumMod val="75000"/>
                    <a:lumOff val="25000"/>
                  </a:schemeClr>
                </a:solidFill>
                <a:effectLst/>
              </a:rPr>
              <a:t>0</a:t>
            </a:r>
            <a:r>
              <a:rPr lang="en-IE" b="1" i="0" dirty="0" smtClean="0">
                <a:solidFill>
                  <a:schemeClr val="tx1">
                    <a:lumMod val="75000"/>
                    <a:lumOff val="25000"/>
                  </a:schemeClr>
                </a:solidFill>
                <a:effectLst/>
              </a:rPr>
              <a:t> </a:t>
            </a:r>
            <a:r>
              <a:rPr lang="ro-RO" b="1" i="0" dirty="0" smtClean="0">
                <a:solidFill>
                  <a:schemeClr val="tx1">
                    <a:lumMod val="75000"/>
                    <a:lumOff val="25000"/>
                  </a:schemeClr>
                </a:solidFill>
                <a:effectLst/>
              </a:rPr>
              <a:t>de </a:t>
            </a:r>
            <a:r>
              <a:rPr lang="en-IE" b="1" i="0" dirty="0" smtClean="0">
                <a:solidFill>
                  <a:schemeClr val="tx1">
                    <a:lumMod val="75000"/>
                    <a:lumOff val="25000"/>
                  </a:schemeClr>
                </a:solidFill>
                <a:effectLst/>
              </a:rPr>
              <a:t>pro</a:t>
            </a:r>
            <a:r>
              <a:rPr lang="ro-RO" b="1" i="0" dirty="0" smtClean="0">
                <a:solidFill>
                  <a:schemeClr val="tx1">
                    <a:lumMod val="75000"/>
                    <a:lumOff val="25000"/>
                  </a:schemeClr>
                </a:solidFill>
                <a:effectLst/>
              </a:rPr>
              <a:t>iecte</a:t>
            </a:r>
            <a:r>
              <a:rPr lang="en-IE" b="0" i="0" dirty="0">
                <a:solidFill>
                  <a:schemeClr val="tx1">
                    <a:lumMod val="75000"/>
                    <a:lumOff val="25000"/>
                  </a:schemeClr>
                </a:solidFill>
                <a:effectLst/>
              </a:rPr>
              <a:t> </a:t>
            </a:r>
            <a:r>
              <a:rPr lang="ro-RO" b="0" i="0" dirty="0" smtClean="0">
                <a:solidFill>
                  <a:schemeClr val="tx1">
                    <a:lumMod val="75000"/>
                    <a:lumOff val="25000"/>
                  </a:schemeClr>
                </a:solidFill>
                <a:effectLst/>
              </a:rPr>
              <a:t>folosind tehnologii digitale</a:t>
            </a:r>
            <a:r>
              <a:rPr lang="en-IE" b="0" i="0" dirty="0" smtClean="0">
                <a:solidFill>
                  <a:schemeClr val="tx1">
                    <a:lumMod val="75000"/>
                    <a:lumOff val="25000"/>
                  </a:schemeClr>
                </a:solidFill>
                <a:effectLst/>
              </a:rPr>
              <a:t> </a:t>
            </a:r>
            <a:r>
              <a:rPr lang="ro-RO" b="0" i="0" dirty="0" smtClean="0">
                <a:solidFill>
                  <a:schemeClr val="tx1">
                    <a:lumMod val="75000"/>
                    <a:lumOff val="25000"/>
                  </a:schemeClr>
                </a:solidFill>
                <a:effectLst/>
              </a:rPr>
              <a:t>pentru a răspunde nevoilor sociale</a:t>
            </a:r>
            <a:endParaRPr lang="en-IE" b="0" i="0" dirty="0">
              <a:solidFill>
                <a:schemeClr val="tx1">
                  <a:lumMod val="75000"/>
                  <a:lumOff val="25000"/>
                </a:schemeClr>
              </a:solidFill>
              <a:effectLst/>
            </a:endParaRPr>
          </a:p>
          <a:p>
            <a:pPr marL="457200" indent="-457200">
              <a:buFont typeface="+mj-lt"/>
              <a:buAutoNum type="arabicPeriod"/>
            </a:pPr>
            <a:r>
              <a:rPr lang="ro-RO" b="1" dirty="0" smtClean="0">
                <a:solidFill>
                  <a:srgbClr val="40A67A"/>
                </a:solidFill>
              </a:rPr>
              <a:t>Citește </a:t>
            </a:r>
            <a:r>
              <a:rPr lang="ro-RO" b="1" dirty="0" smtClean="0">
                <a:solidFill>
                  <a:srgbClr val="40A67A"/>
                </a:solidFill>
              </a:rPr>
              <a:t>și implică-te </a:t>
            </a:r>
            <a:r>
              <a:rPr lang="ro-RO" dirty="0" smtClean="0">
                <a:solidFill>
                  <a:schemeClr val="tx1">
                    <a:lumMod val="75000"/>
                    <a:lumOff val="25000"/>
                  </a:schemeClr>
                </a:solidFill>
              </a:rPr>
              <a:t>în Finanțare</a:t>
            </a:r>
            <a:r>
              <a:rPr lang="en-IE" dirty="0" smtClean="0">
                <a:solidFill>
                  <a:schemeClr val="tx1">
                    <a:lumMod val="75000"/>
                    <a:lumOff val="25000"/>
                  </a:schemeClr>
                </a:solidFill>
              </a:rPr>
              <a:t>, Even</a:t>
            </a:r>
            <a:r>
              <a:rPr lang="ro-RO" dirty="0" smtClean="0">
                <a:solidFill>
                  <a:schemeClr val="tx1">
                    <a:lumMod val="75000"/>
                    <a:lumOff val="25000"/>
                  </a:schemeClr>
                </a:solidFill>
              </a:rPr>
              <a:t>imente</a:t>
            </a:r>
            <a:r>
              <a:rPr lang="en-IE" dirty="0" smtClean="0">
                <a:solidFill>
                  <a:schemeClr val="tx1">
                    <a:lumMod val="75000"/>
                    <a:lumOff val="25000"/>
                  </a:schemeClr>
                </a:solidFill>
              </a:rPr>
              <a:t>, </a:t>
            </a:r>
            <a:r>
              <a:rPr lang="ro-RO" dirty="0" smtClean="0">
                <a:solidFill>
                  <a:schemeClr val="tx1">
                    <a:lumMod val="75000"/>
                    <a:lumOff val="25000"/>
                  </a:schemeClr>
                </a:solidFill>
              </a:rPr>
              <a:t>Știri</a:t>
            </a:r>
            <a:r>
              <a:rPr lang="en-IE" dirty="0" smtClean="0">
                <a:solidFill>
                  <a:schemeClr val="tx1">
                    <a:lumMod val="75000"/>
                    <a:lumOff val="25000"/>
                  </a:schemeClr>
                </a:solidFill>
              </a:rPr>
              <a:t> </a:t>
            </a:r>
            <a:r>
              <a:rPr lang="ro-RO" dirty="0" smtClean="0">
                <a:solidFill>
                  <a:schemeClr val="tx1">
                    <a:lumMod val="75000"/>
                    <a:lumOff val="25000"/>
                  </a:schemeClr>
                </a:solidFill>
              </a:rPr>
              <a:t>și </a:t>
            </a:r>
            <a:r>
              <a:rPr lang="en-IE" dirty="0" smtClean="0">
                <a:solidFill>
                  <a:schemeClr val="tx1">
                    <a:lumMod val="75000"/>
                    <a:lumOff val="25000"/>
                  </a:schemeClr>
                </a:solidFill>
              </a:rPr>
              <a:t>Blog</a:t>
            </a:r>
            <a:r>
              <a:rPr lang="ro-RO" dirty="0" smtClean="0">
                <a:solidFill>
                  <a:schemeClr val="tx1">
                    <a:lumMod val="75000"/>
                    <a:lumOff val="25000"/>
                  </a:schemeClr>
                </a:solidFill>
              </a:rPr>
              <a:t>uri</a:t>
            </a:r>
            <a:r>
              <a:rPr lang="en-IE" dirty="0" smtClean="0">
                <a:solidFill>
                  <a:schemeClr val="tx1">
                    <a:lumMod val="75000"/>
                    <a:lumOff val="25000"/>
                  </a:schemeClr>
                </a:solidFill>
              </a:rPr>
              <a:t>, </a:t>
            </a:r>
            <a:r>
              <a:rPr lang="en-IE" dirty="0">
                <a:solidFill>
                  <a:schemeClr val="tx1">
                    <a:lumMod val="75000"/>
                    <a:lumOff val="25000"/>
                  </a:schemeClr>
                </a:solidFill>
              </a:rPr>
              <a:t>Fab </a:t>
            </a:r>
            <a:r>
              <a:rPr lang="en-IE" dirty="0" smtClean="0">
                <a:solidFill>
                  <a:schemeClr val="tx1">
                    <a:lumMod val="75000"/>
                    <a:lumOff val="25000"/>
                  </a:schemeClr>
                </a:solidFill>
              </a:rPr>
              <a:t>Lab</a:t>
            </a:r>
            <a:r>
              <a:rPr lang="ro-RO" dirty="0" smtClean="0">
                <a:solidFill>
                  <a:schemeClr val="tx1">
                    <a:lumMod val="75000"/>
                    <a:lumOff val="25000"/>
                  </a:schemeClr>
                </a:solidFill>
              </a:rPr>
              <a:t>uri</a:t>
            </a:r>
            <a:r>
              <a:rPr lang="en-IE" dirty="0" smtClean="0">
                <a:solidFill>
                  <a:schemeClr val="tx1">
                    <a:lumMod val="75000"/>
                    <a:lumOff val="25000"/>
                  </a:schemeClr>
                </a:solidFill>
              </a:rPr>
              <a:t>, </a:t>
            </a:r>
            <a:r>
              <a:rPr lang="ro-RO" dirty="0" smtClean="0">
                <a:solidFill>
                  <a:schemeClr val="tx1">
                    <a:lumMod val="75000"/>
                    <a:lumOff val="25000"/>
                  </a:schemeClr>
                </a:solidFill>
              </a:rPr>
              <a:t>Rețele</a:t>
            </a:r>
            <a:r>
              <a:rPr lang="en-IE" dirty="0" smtClean="0">
                <a:solidFill>
                  <a:schemeClr val="tx1">
                    <a:lumMod val="75000"/>
                    <a:lumOff val="25000"/>
                  </a:schemeClr>
                </a:solidFill>
              </a:rPr>
              <a:t>, </a:t>
            </a:r>
            <a:r>
              <a:rPr lang="ro-RO" dirty="0" smtClean="0">
                <a:solidFill>
                  <a:schemeClr val="tx1">
                    <a:lumMod val="75000"/>
                    <a:lumOff val="25000"/>
                  </a:schemeClr>
                </a:solidFill>
              </a:rPr>
              <a:t>Spații de Colaborare</a:t>
            </a:r>
            <a:r>
              <a:rPr lang="en-IE" dirty="0" smtClean="0">
                <a:solidFill>
                  <a:schemeClr val="tx1">
                    <a:lumMod val="75000"/>
                    <a:lumOff val="25000"/>
                  </a:schemeClr>
                </a:solidFill>
              </a:rPr>
              <a:t>…specific</a:t>
            </a:r>
            <a:r>
              <a:rPr lang="ro-RO" dirty="0" smtClean="0">
                <a:solidFill>
                  <a:schemeClr val="tx1">
                    <a:lumMod val="75000"/>
                    <a:lumOff val="25000"/>
                  </a:schemeClr>
                </a:solidFill>
              </a:rPr>
              <a:t>e</a:t>
            </a:r>
            <a:r>
              <a:rPr lang="en-IE" dirty="0" smtClean="0">
                <a:solidFill>
                  <a:schemeClr val="tx1">
                    <a:lumMod val="75000"/>
                    <a:lumOff val="25000"/>
                  </a:schemeClr>
                </a:solidFill>
              </a:rPr>
              <a:t> </a:t>
            </a:r>
            <a:r>
              <a:rPr lang="ro-RO" dirty="0" smtClean="0">
                <a:solidFill>
                  <a:schemeClr val="tx1">
                    <a:lumMod val="75000"/>
                    <a:lumOff val="25000"/>
                  </a:schemeClr>
                </a:solidFill>
              </a:rPr>
              <a:t>țării tale</a:t>
            </a:r>
            <a:r>
              <a:rPr lang="en-IE" dirty="0" smtClean="0">
                <a:solidFill>
                  <a:schemeClr val="tx1">
                    <a:lumMod val="75000"/>
                    <a:lumOff val="25000"/>
                  </a:schemeClr>
                </a:solidFill>
              </a:rPr>
              <a:t>!</a:t>
            </a:r>
            <a:endParaRPr lang="en-IE" dirty="0">
              <a:solidFill>
                <a:schemeClr val="tx1">
                  <a:lumMod val="75000"/>
                  <a:lumOff val="25000"/>
                </a:schemeClr>
              </a:solidFill>
            </a:endParaRPr>
          </a:p>
          <a:p>
            <a:pPr marL="457200" indent="-457200">
              <a:buFont typeface="+mj-lt"/>
              <a:buAutoNum type="arabicPeriod"/>
            </a:pPr>
            <a:r>
              <a:rPr lang="ro-RO" b="1" dirty="0" smtClean="0">
                <a:solidFill>
                  <a:srgbClr val="A6377D"/>
                </a:solidFill>
              </a:rPr>
              <a:t>Selectează-ți țara </a:t>
            </a:r>
            <a:r>
              <a:rPr lang="ro-RO" dirty="0" smtClean="0">
                <a:solidFill>
                  <a:schemeClr val="tx1">
                    <a:lumMod val="75000"/>
                    <a:lumOff val="25000"/>
                  </a:schemeClr>
                </a:solidFill>
              </a:rPr>
              <a:t>din hartă</a:t>
            </a:r>
            <a:r>
              <a:rPr lang="en-IE" dirty="0" smtClean="0">
                <a:solidFill>
                  <a:schemeClr val="tx1">
                    <a:lumMod val="75000"/>
                    <a:lumOff val="25000"/>
                  </a:schemeClr>
                </a:solidFill>
              </a:rPr>
              <a:t> </a:t>
            </a:r>
            <a:r>
              <a:rPr lang="ro-RO" dirty="0" smtClean="0">
                <a:solidFill>
                  <a:schemeClr val="tx1">
                    <a:lumMod val="75000"/>
                    <a:lumOff val="25000"/>
                  </a:schemeClr>
                </a:solidFill>
              </a:rPr>
              <a:t>și explorează posibilitățile din țara ta</a:t>
            </a:r>
            <a:r>
              <a:rPr lang="en-IE" dirty="0" smtClean="0">
                <a:solidFill>
                  <a:schemeClr val="tx1">
                    <a:lumMod val="75000"/>
                    <a:lumOff val="25000"/>
                  </a:schemeClr>
                </a:solidFill>
              </a:rPr>
              <a:t>…</a:t>
            </a:r>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7" name="Text Placeholder 3">
            <a:extLst>
              <a:ext uri="{FF2B5EF4-FFF2-40B4-BE49-F238E27FC236}">
                <a16:creationId xmlns:a16="http://schemas.microsoft.com/office/drawing/2014/main" xmlns="" id="{0796B4A1-46E1-45F3-8B7C-14F66C54CBE6}"/>
              </a:ext>
            </a:extLst>
          </p:cNvPr>
          <p:cNvSpPr txBox="1">
            <a:spLocks/>
          </p:cNvSpPr>
          <p:nvPr/>
        </p:nvSpPr>
        <p:spPr>
          <a:xfrm>
            <a:off x="106837" y="7678"/>
            <a:ext cx="63592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sz="3200" b="1" i="0" dirty="0" smtClean="0">
                <a:solidFill>
                  <a:srgbClr val="ED2A59"/>
                </a:solidFill>
                <a:effectLst/>
              </a:rPr>
              <a:t>Caută susținători</a:t>
            </a:r>
            <a:r>
              <a:rPr lang="en-IE" sz="3200" b="1" i="0" dirty="0" smtClean="0">
                <a:solidFill>
                  <a:srgbClr val="ED2A59"/>
                </a:solidFill>
                <a:effectLst/>
              </a:rPr>
              <a:t>!</a:t>
            </a:r>
            <a:endParaRPr lang="en-IE" sz="3200" b="1" i="0" dirty="0">
              <a:solidFill>
                <a:srgbClr val="ED2A59"/>
              </a:solidFill>
              <a:effectLst/>
            </a:endParaRPr>
          </a:p>
          <a:p>
            <a:pPr algn="ctr"/>
            <a:r>
              <a:rPr lang="en-IE" sz="2800" i="1" dirty="0" smtClean="0">
                <a:solidFill>
                  <a:srgbClr val="ED2A59"/>
                </a:solidFill>
                <a:effectLst/>
              </a:rPr>
              <a:t>Explore</a:t>
            </a:r>
            <a:r>
              <a:rPr lang="ro-RO" sz="2800" i="1" dirty="0" smtClean="0">
                <a:solidFill>
                  <a:srgbClr val="ED2A59"/>
                </a:solidFill>
                <a:effectLst/>
              </a:rPr>
              <a:t>ază</a:t>
            </a:r>
            <a:r>
              <a:rPr lang="en-IE" sz="2800" i="1" dirty="0" smtClean="0">
                <a:solidFill>
                  <a:srgbClr val="ED2A59"/>
                </a:solidFill>
                <a:effectLst/>
              </a:rPr>
              <a:t> </a:t>
            </a:r>
            <a:r>
              <a:rPr lang="ro-RO" sz="2800" i="1" dirty="0" smtClean="0">
                <a:solidFill>
                  <a:srgbClr val="ED2A59"/>
                </a:solidFill>
                <a:effectLst/>
              </a:rPr>
              <a:t>Rețeaua </a:t>
            </a:r>
            <a:r>
              <a:rPr lang="en-IE" sz="2800" i="1" dirty="0" smtClean="0">
                <a:solidFill>
                  <a:srgbClr val="ED2A59"/>
                </a:solidFill>
                <a:effectLst/>
              </a:rPr>
              <a:t>Europe</a:t>
            </a:r>
            <a:r>
              <a:rPr lang="ro-RO" sz="2800" i="1" dirty="0" smtClean="0">
                <a:solidFill>
                  <a:srgbClr val="ED2A59"/>
                </a:solidFill>
                <a:effectLst/>
              </a:rPr>
              <a:t>ană în creștere</a:t>
            </a:r>
            <a:r>
              <a:rPr lang="en-IE" sz="2800" i="1" dirty="0" smtClean="0">
                <a:solidFill>
                  <a:srgbClr val="ED2A59"/>
                </a:solidFill>
                <a:effectLst/>
              </a:rPr>
              <a:t> </a:t>
            </a:r>
            <a:r>
              <a:rPr lang="ro-RO" sz="2800" i="1" dirty="0" smtClean="0">
                <a:solidFill>
                  <a:srgbClr val="ED2A59"/>
                </a:solidFill>
                <a:effectLst/>
              </a:rPr>
              <a:t>pentru Inovare Social Digitală</a:t>
            </a:r>
            <a:endParaRPr lang="en-IE" sz="2800" i="1" dirty="0">
              <a:solidFill>
                <a:srgbClr val="ED2A59"/>
              </a:solidFill>
              <a:effectLst/>
            </a:endParaRPr>
          </a:p>
        </p:txBody>
      </p:sp>
      <p:pic>
        <p:nvPicPr>
          <p:cNvPr id="9" name="Picture 8">
            <a:extLst>
              <a:ext uri="{FF2B5EF4-FFF2-40B4-BE49-F238E27FC236}">
                <a16:creationId xmlns:a16="http://schemas.microsoft.com/office/drawing/2014/main" xmlns="" id="{8955C988-9034-4BFB-BCAC-C8461A0D2F2D}"/>
              </a:ext>
            </a:extLst>
          </p:cNvPr>
          <p:cNvPicPr>
            <a:picLocks noChangeAspect="1"/>
          </p:cNvPicPr>
          <p:nvPr/>
        </p:nvPicPr>
        <p:blipFill>
          <a:blip r:embed="rId3"/>
          <a:stretch>
            <a:fillRect/>
          </a:stretch>
        </p:blipFill>
        <p:spPr>
          <a:xfrm>
            <a:off x="1474736" y="2471596"/>
            <a:ext cx="5117707" cy="2628429"/>
          </a:xfrm>
          <a:prstGeom prst="rect">
            <a:avLst/>
          </a:prstGeom>
        </p:spPr>
      </p:pic>
    </p:spTree>
    <p:extLst>
      <p:ext uri="{BB962C8B-B14F-4D97-AF65-F5344CB8AC3E}">
        <p14:creationId xmlns:p14="http://schemas.microsoft.com/office/powerpoint/2010/main" val="3632175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150808F4-7420-43D1-9C8D-BC3AC1E0240A}"/>
              </a:ext>
            </a:extLst>
          </p:cNvPr>
          <p:cNvSpPr>
            <a:spLocks noGrp="1"/>
          </p:cNvSpPr>
          <p:nvPr>
            <p:ph type="body" sz="quarter" idx="13"/>
          </p:nvPr>
        </p:nvSpPr>
        <p:spPr>
          <a:xfrm>
            <a:off x="5923128" y="0"/>
            <a:ext cx="6268872" cy="697353"/>
          </a:xfrm>
        </p:spPr>
        <p:txBody>
          <a:bodyPr>
            <a:noAutofit/>
          </a:bodyPr>
          <a:lstStyle/>
          <a:p>
            <a:pPr algn="ctr"/>
            <a:r>
              <a:rPr lang="en-IE" b="1" dirty="0"/>
              <a:t>3. </a:t>
            </a:r>
            <a:r>
              <a:rPr lang="ro-RO" b="1" dirty="0" smtClean="0"/>
              <a:t>Inovarea simplă</a:t>
            </a:r>
            <a:r>
              <a:rPr lang="en-IE" b="1" dirty="0" smtClean="0"/>
              <a:t> </a:t>
            </a:r>
            <a:r>
              <a:rPr lang="ro-RO" b="1" dirty="0" smtClean="0"/>
              <a:t>la intersecție cu Inovarea Socială</a:t>
            </a:r>
            <a:endParaRPr lang="en-IE" b="1" dirty="0"/>
          </a:p>
          <a:p>
            <a:pPr algn="ctr">
              <a:spcBef>
                <a:spcPts val="0"/>
              </a:spcBef>
            </a:pPr>
            <a:r>
              <a:rPr lang="ro-RO" sz="2800" b="1" dirty="0" smtClean="0">
                <a:solidFill>
                  <a:srgbClr val="EF619A"/>
                </a:solidFill>
              </a:rPr>
              <a:t>Inovarea frugală</a:t>
            </a:r>
            <a:r>
              <a:rPr lang="en-IE" sz="2800" b="1" dirty="0" smtClean="0">
                <a:solidFill>
                  <a:srgbClr val="EF619A"/>
                </a:solidFill>
              </a:rPr>
              <a:t> </a:t>
            </a:r>
            <a:r>
              <a:rPr lang="ro-RO" sz="2800" b="1" dirty="0" smtClean="0">
                <a:solidFill>
                  <a:srgbClr val="EF619A"/>
                </a:solidFill>
              </a:rPr>
              <a:t>răspunde la limitarea de resurse, fonduri</a:t>
            </a:r>
            <a:r>
              <a:rPr lang="en-IE" sz="2800" b="1" dirty="0" smtClean="0">
                <a:solidFill>
                  <a:srgbClr val="EF619A"/>
                </a:solidFill>
              </a:rPr>
              <a:t>, </a:t>
            </a:r>
            <a:r>
              <a:rPr lang="ro-RO" sz="2800" b="1" dirty="0" smtClean="0">
                <a:solidFill>
                  <a:srgbClr val="EF619A"/>
                </a:solidFill>
              </a:rPr>
              <a:t>și </a:t>
            </a:r>
            <a:r>
              <a:rPr lang="en-IE" sz="2800" b="1" dirty="0" smtClean="0">
                <a:solidFill>
                  <a:srgbClr val="EF619A"/>
                </a:solidFill>
              </a:rPr>
              <a:t>material</a:t>
            </a:r>
            <a:r>
              <a:rPr lang="ro-RO" sz="2800" b="1" dirty="0" smtClean="0">
                <a:solidFill>
                  <a:srgbClr val="EF619A"/>
                </a:solidFill>
              </a:rPr>
              <a:t>e</a:t>
            </a:r>
            <a:endParaRPr lang="en-IE" sz="2800" b="1" dirty="0">
              <a:solidFill>
                <a:srgbClr val="EF619A"/>
              </a:solidFill>
            </a:endParaRPr>
          </a:p>
        </p:txBody>
      </p:sp>
      <p:sp>
        <p:nvSpPr>
          <p:cNvPr id="6" name="Text Placeholder 5">
            <a:extLst>
              <a:ext uri="{FF2B5EF4-FFF2-40B4-BE49-F238E27FC236}">
                <a16:creationId xmlns:a16="http://schemas.microsoft.com/office/drawing/2014/main" xmlns="" id="{0C2B3FEC-B00A-4FB7-BD59-7EE95BF238C6}"/>
              </a:ext>
            </a:extLst>
          </p:cNvPr>
          <p:cNvSpPr>
            <a:spLocks noGrp="1"/>
          </p:cNvSpPr>
          <p:nvPr>
            <p:ph type="body" sz="quarter" idx="14"/>
          </p:nvPr>
        </p:nvSpPr>
        <p:spPr>
          <a:xfrm>
            <a:off x="6501464" y="1830130"/>
            <a:ext cx="5555809" cy="2592420"/>
          </a:xfrm>
        </p:spPr>
        <p:txBody>
          <a:bodyPr/>
          <a:lstStyle/>
          <a:p>
            <a:r>
              <a:rPr lang="ro-RO" sz="2300" dirty="0" smtClean="0"/>
              <a:t>Inovarea frugală este capacitatea de a începe și de a menține o afacere funcțională și de a oferi valoare socială cu resurse limitate. Este vorba de rezolvare - „a face mai mult cu mai puțin”. Inovația frugală este o strategie de schimbare a jocului pentru ca întreprinderile de inovare socială să fie conștiente de costuri și </a:t>
            </a:r>
            <a:r>
              <a:rPr lang="ro-RO" sz="2300" dirty="0" smtClean="0"/>
              <a:t>eco conștiente pentru </a:t>
            </a:r>
            <a:r>
              <a:rPr lang="ro-RO" sz="2300" dirty="0" smtClean="0"/>
              <a:t>a crea idei care sunt simultan accesibile, durabile și de înaltă calitate. Chiar mai mult decât o strategie, inovația frugală este o mentalitate complet nouă, o abordare flexibilă care vede constrângerile de resurse nu ca o provocare, ci ca o oportunitate de creștere.</a:t>
            </a:r>
          </a:p>
          <a:p>
            <a:endParaRPr lang="ro-RO" b="1" dirty="0"/>
          </a:p>
        </p:txBody>
      </p:sp>
      <p:pic>
        <p:nvPicPr>
          <p:cNvPr id="12" name="Picture Placeholder 11" descr="A group of people sitting at a table looking at a computer&#10;&#10;Description automatically generated with medium confidence">
            <a:extLst>
              <a:ext uri="{FF2B5EF4-FFF2-40B4-BE49-F238E27FC236}">
                <a16:creationId xmlns:a16="http://schemas.microsoft.com/office/drawing/2014/main" xmlns=""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313903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150808F4-7420-43D1-9C8D-BC3AC1E0240A}"/>
              </a:ext>
            </a:extLst>
          </p:cNvPr>
          <p:cNvSpPr>
            <a:spLocks noGrp="1"/>
          </p:cNvSpPr>
          <p:nvPr>
            <p:ph type="body" sz="quarter" idx="13"/>
          </p:nvPr>
        </p:nvSpPr>
        <p:spPr>
          <a:xfrm>
            <a:off x="6096000" y="1039188"/>
            <a:ext cx="6162390" cy="697353"/>
          </a:xfrm>
        </p:spPr>
        <p:txBody>
          <a:bodyPr>
            <a:noAutofit/>
          </a:bodyPr>
          <a:lstStyle/>
          <a:p>
            <a:pPr algn="ctr"/>
            <a:r>
              <a:rPr lang="ro-RO" b="1" dirty="0" smtClean="0"/>
              <a:t>Ce este Inovarea Frugală</a:t>
            </a:r>
            <a:r>
              <a:rPr lang="en-IE" b="1" dirty="0" smtClean="0"/>
              <a:t>?</a:t>
            </a:r>
            <a:endParaRPr lang="en-IE" sz="2800" b="1" dirty="0">
              <a:solidFill>
                <a:srgbClr val="EF619A"/>
              </a:solidFill>
            </a:endParaRPr>
          </a:p>
        </p:txBody>
      </p:sp>
      <p:sp>
        <p:nvSpPr>
          <p:cNvPr id="6" name="Text Placeholder 5">
            <a:extLst>
              <a:ext uri="{FF2B5EF4-FFF2-40B4-BE49-F238E27FC236}">
                <a16:creationId xmlns:a16="http://schemas.microsoft.com/office/drawing/2014/main" xmlns="" id="{0C2B3FEC-B00A-4FB7-BD59-7EE95BF238C6}"/>
              </a:ext>
            </a:extLst>
          </p:cNvPr>
          <p:cNvSpPr>
            <a:spLocks noGrp="1"/>
          </p:cNvSpPr>
          <p:nvPr>
            <p:ph type="body" sz="quarter" idx="14"/>
          </p:nvPr>
        </p:nvSpPr>
        <p:spPr>
          <a:xfrm>
            <a:off x="6563764" y="2364285"/>
            <a:ext cx="5555809" cy="2592420"/>
          </a:xfrm>
        </p:spPr>
        <p:txBody>
          <a:bodyPr/>
          <a:lstStyle/>
          <a:p>
            <a:pPr algn="ctr"/>
            <a:r>
              <a:rPr lang="ro-RO" dirty="0" smtClean="0"/>
              <a:t>Prin reducerea la minimum a utilizării resurselor în dezvoltare, producție și livrare, abordându-le în moduri noi și inteligente, rezultatele inovării frugale îți pot îmbunătăți dramatic afacerea, reducând costul produselor și serviciilor </a:t>
            </a:r>
            <a:r>
              <a:rPr lang="en-IE" dirty="0" smtClean="0"/>
              <a:t>tale.</a:t>
            </a:r>
            <a:r>
              <a:rPr lang="ro-RO" dirty="0" smtClean="0"/>
              <a:t> </a:t>
            </a:r>
          </a:p>
          <a:p>
            <a:pPr algn="ctr"/>
            <a:r>
              <a:rPr lang="ro-RO" dirty="0" smtClean="0"/>
              <a:t>Inovarea frugală poate avea o misiune socială explicită</a:t>
            </a:r>
            <a:r>
              <a:rPr lang="en-IE" dirty="0" smtClean="0"/>
              <a:t>.</a:t>
            </a:r>
            <a:endParaRPr lang="en-IE" dirty="0"/>
          </a:p>
          <a:p>
            <a:pPr algn="ctr"/>
            <a:endParaRPr lang="en-IE" b="1" dirty="0"/>
          </a:p>
        </p:txBody>
      </p:sp>
      <p:pic>
        <p:nvPicPr>
          <p:cNvPr id="12" name="Picture Placeholder 11" descr="A group of people sitting at a table looking at a computer&#10;&#10;Description automatically generated with medium confidence">
            <a:extLst>
              <a:ext uri="{FF2B5EF4-FFF2-40B4-BE49-F238E27FC236}">
                <a16:creationId xmlns:a16="http://schemas.microsoft.com/office/drawing/2014/main" xmlns=""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2252094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4EA1B6D-C7CD-460E-8F23-A9EC685345D6}"/>
              </a:ext>
            </a:extLst>
          </p:cNvPr>
          <p:cNvSpPr>
            <a:spLocks noGrp="1"/>
          </p:cNvSpPr>
          <p:nvPr>
            <p:ph type="body" sz="quarter" idx="14"/>
          </p:nvPr>
        </p:nvSpPr>
        <p:spPr>
          <a:xfrm>
            <a:off x="7836103" y="887583"/>
            <a:ext cx="4175059" cy="697353"/>
          </a:xfrm>
        </p:spPr>
        <p:txBody>
          <a:bodyPr>
            <a:noAutofit/>
          </a:bodyPr>
          <a:lstStyle/>
          <a:p>
            <a:r>
              <a:rPr lang="ro-RO" sz="4800" b="1" dirty="0" smtClean="0"/>
              <a:t>Urmărește</a:t>
            </a:r>
            <a:r>
              <a:rPr lang="en-IE" sz="4800" b="1" dirty="0" smtClean="0"/>
              <a:t>…</a:t>
            </a:r>
            <a:endParaRPr lang="en-IE" sz="4800" b="1" dirty="0"/>
          </a:p>
          <a:p>
            <a:r>
              <a:rPr lang="ro-RO" b="1" dirty="0" smtClean="0"/>
              <a:t>Ce este Inovarea Frugală</a:t>
            </a:r>
            <a:r>
              <a:rPr lang="en-IE" b="1" dirty="0" smtClean="0"/>
              <a:t>?</a:t>
            </a:r>
            <a:endParaRPr lang="en-IE" b="1" dirty="0"/>
          </a:p>
        </p:txBody>
      </p:sp>
      <p:sp>
        <p:nvSpPr>
          <p:cNvPr id="5" name="Text Placeholder 4">
            <a:extLst>
              <a:ext uri="{FF2B5EF4-FFF2-40B4-BE49-F238E27FC236}">
                <a16:creationId xmlns:a16="http://schemas.microsoft.com/office/drawing/2014/main" xmlns="" id="{425BF714-3624-4BC9-BBDA-2C6208F26F76}"/>
              </a:ext>
            </a:extLst>
          </p:cNvPr>
          <p:cNvSpPr>
            <a:spLocks noGrp="1"/>
          </p:cNvSpPr>
          <p:nvPr>
            <p:ph type="body" sz="quarter" idx="15"/>
          </p:nvPr>
        </p:nvSpPr>
        <p:spPr>
          <a:xfrm>
            <a:off x="7864297" y="2895014"/>
            <a:ext cx="3981451" cy="2592420"/>
          </a:xfrm>
        </p:spPr>
        <p:txBody>
          <a:bodyPr/>
          <a:lstStyle/>
          <a:p>
            <a:r>
              <a:rPr lang="ro-RO" dirty="0" smtClean="0"/>
              <a:t>....își propune să ofere soluții inteligente, simple și accesibile. Procesele de inovare simplă pornesc de la identificarea nevoilor și a blocajelor, în special pentru secțiunile defavorizate din societate</a:t>
            </a:r>
            <a:r>
              <a:rPr lang="en-IE" dirty="0" smtClean="0"/>
              <a:t>.</a:t>
            </a:r>
            <a:endParaRPr lang="en-IE" dirty="0"/>
          </a:p>
        </p:txBody>
      </p:sp>
      <p:sp>
        <p:nvSpPr>
          <p:cNvPr id="6" name="Picture Placeholder 5">
            <a:extLst>
              <a:ext uri="{FF2B5EF4-FFF2-40B4-BE49-F238E27FC236}">
                <a16:creationId xmlns:a16="http://schemas.microsoft.com/office/drawing/2014/main" xmlns="" id="{8CE6C6C6-7636-48C8-8B0F-01D2D66829F6}"/>
              </a:ext>
            </a:extLst>
          </p:cNvPr>
          <p:cNvSpPr>
            <a:spLocks noGrp="1"/>
          </p:cNvSpPr>
          <p:nvPr>
            <p:ph type="pic" sz="quarter" idx="16"/>
          </p:nvPr>
        </p:nvSpPr>
        <p:spPr/>
      </p:sp>
      <p:pic>
        <p:nvPicPr>
          <p:cNvPr id="8" name="Picture 7">
            <a:hlinkClick r:id="rId2"/>
            <a:extLst>
              <a:ext uri="{FF2B5EF4-FFF2-40B4-BE49-F238E27FC236}">
                <a16:creationId xmlns:a16="http://schemas.microsoft.com/office/drawing/2014/main" xmlns="" id="{05FCA6BE-5F8D-42D2-B263-56C579CDF905}"/>
              </a:ext>
            </a:extLst>
          </p:cNvPr>
          <p:cNvPicPr>
            <a:picLocks noChangeAspect="1"/>
          </p:cNvPicPr>
          <p:nvPr/>
        </p:nvPicPr>
        <p:blipFill>
          <a:blip r:embed="rId3"/>
          <a:stretch>
            <a:fillRect/>
          </a:stretch>
        </p:blipFill>
        <p:spPr>
          <a:xfrm>
            <a:off x="1270861" y="2019502"/>
            <a:ext cx="5331552" cy="3433569"/>
          </a:xfrm>
          <a:prstGeom prst="rect">
            <a:avLst/>
          </a:prstGeom>
        </p:spPr>
      </p:pic>
    </p:spTree>
    <p:extLst>
      <p:ext uri="{BB962C8B-B14F-4D97-AF65-F5344CB8AC3E}">
        <p14:creationId xmlns:p14="http://schemas.microsoft.com/office/powerpoint/2010/main" val="408286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B56427C-2B99-40FB-8E14-2E822F36F82E}"/>
              </a:ext>
            </a:extLst>
          </p:cNvPr>
          <p:cNvSpPr>
            <a:spLocks noGrp="1"/>
          </p:cNvSpPr>
          <p:nvPr>
            <p:ph type="body" sz="quarter" idx="14"/>
          </p:nvPr>
        </p:nvSpPr>
        <p:spPr>
          <a:xfrm>
            <a:off x="7496270" y="570712"/>
            <a:ext cx="3981452" cy="697353"/>
          </a:xfrm>
        </p:spPr>
        <p:txBody>
          <a:bodyPr>
            <a:noAutofit/>
          </a:bodyPr>
          <a:lstStyle/>
          <a:p>
            <a:pPr algn="ctr"/>
            <a:r>
              <a:rPr lang="ro-RO" sz="4800" b="1" dirty="0" smtClean="0"/>
              <a:t>Urmărește</a:t>
            </a:r>
            <a:r>
              <a:rPr lang="en-IE" sz="4800" b="1" dirty="0" smtClean="0"/>
              <a:t>… </a:t>
            </a:r>
            <a:endParaRPr lang="en-IE" sz="4800" b="1" dirty="0"/>
          </a:p>
        </p:txBody>
      </p:sp>
      <p:sp>
        <p:nvSpPr>
          <p:cNvPr id="6" name="Text Placeholder 5">
            <a:extLst>
              <a:ext uri="{FF2B5EF4-FFF2-40B4-BE49-F238E27FC236}">
                <a16:creationId xmlns:a16="http://schemas.microsoft.com/office/drawing/2014/main" xmlns="" id="{2AB82377-EE35-448C-9C58-1822E59D30E2}"/>
              </a:ext>
            </a:extLst>
          </p:cNvPr>
          <p:cNvSpPr>
            <a:spLocks noGrp="1"/>
          </p:cNvSpPr>
          <p:nvPr>
            <p:ph type="body" sz="quarter" idx="15"/>
          </p:nvPr>
        </p:nvSpPr>
        <p:spPr>
          <a:xfrm>
            <a:off x="7378574" y="1345550"/>
            <a:ext cx="4445252" cy="2592420"/>
          </a:xfrm>
        </p:spPr>
        <p:txBody>
          <a:bodyPr/>
          <a:lstStyle/>
          <a:p>
            <a:pPr algn="ctr">
              <a:lnSpc>
                <a:spcPct val="100000"/>
              </a:lnSpc>
              <a:spcBef>
                <a:spcPts val="0"/>
              </a:spcBef>
            </a:pPr>
            <a:r>
              <a:rPr lang="ro-RO" sz="3600" b="1" dirty="0" smtClean="0">
                <a:hlinkClick r:id="rId2">
                  <a:extLst>
                    <a:ext uri="{A12FA001-AC4F-418D-AE19-62706E023703}">
                      <ahyp:hlinkClr xmlns:ahyp="http://schemas.microsoft.com/office/drawing/2018/hyperlinkcolor" xmlns="" val="tx"/>
                    </a:ext>
                  </a:extLst>
                </a:hlinkClick>
              </a:rPr>
              <a:t>Inovarea Frugală</a:t>
            </a:r>
            <a:r>
              <a:rPr lang="en-IE" sz="3600" b="1" dirty="0" smtClean="0">
                <a:hlinkClick r:id="rId2">
                  <a:extLst>
                    <a:ext uri="{A12FA001-AC4F-418D-AE19-62706E023703}">
                      <ahyp:hlinkClr xmlns:ahyp="http://schemas.microsoft.com/office/drawing/2018/hyperlinkcolor" xmlns="" val="tx"/>
                    </a:ext>
                  </a:extLst>
                </a:hlinkClick>
              </a:rPr>
              <a:t> </a:t>
            </a:r>
            <a:r>
              <a:rPr lang="ro-RO" sz="3600" b="1" dirty="0" smtClean="0"/>
              <a:t> poate avea o misiune socială explicită</a:t>
            </a:r>
            <a:endParaRPr lang="en-IE" sz="3600" b="1" dirty="0"/>
          </a:p>
          <a:p>
            <a:pPr algn="ctr"/>
            <a:r>
              <a:rPr lang="ro-RO" sz="2800" dirty="0" smtClean="0"/>
              <a:t>Se referă la produse ieftine, metode și modele noi care au fost create sau care ies din ceea ce este cunoscut drept partea de jos a piramidei sau partea inferioară neservită a pieței de masă.</a:t>
            </a:r>
            <a:endParaRPr lang="ro-RO" dirty="0"/>
          </a:p>
        </p:txBody>
      </p:sp>
      <p:pic>
        <p:nvPicPr>
          <p:cNvPr id="7" name="Picture 6">
            <a:hlinkClick r:id="rId2"/>
            <a:extLst>
              <a:ext uri="{FF2B5EF4-FFF2-40B4-BE49-F238E27FC236}">
                <a16:creationId xmlns:a16="http://schemas.microsoft.com/office/drawing/2014/main" xmlns="" id="{B91F1027-0CC7-4B4E-B3A0-BF7A7CB05934}"/>
              </a:ext>
            </a:extLst>
          </p:cNvPr>
          <p:cNvPicPr>
            <a:picLocks noChangeAspect="1"/>
          </p:cNvPicPr>
          <p:nvPr/>
        </p:nvPicPr>
        <p:blipFill>
          <a:blip r:embed="rId3"/>
          <a:stretch>
            <a:fillRect/>
          </a:stretch>
        </p:blipFill>
        <p:spPr>
          <a:xfrm>
            <a:off x="1303700" y="2244291"/>
            <a:ext cx="5287223" cy="3059577"/>
          </a:xfrm>
          <a:prstGeom prst="rect">
            <a:avLst/>
          </a:prstGeom>
        </p:spPr>
      </p:pic>
    </p:spTree>
    <p:extLst>
      <p:ext uri="{BB962C8B-B14F-4D97-AF65-F5344CB8AC3E}">
        <p14:creationId xmlns:p14="http://schemas.microsoft.com/office/powerpoint/2010/main" val="784721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C3FE14F-1642-4DF5-9CB6-21A98CE5DC1F}"/>
              </a:ext>
            </a:extLst>
          </p:cNvPr>
          <p:cNvSpPr>
            <a:spLocks noGrp="1"/>
          </p:cNvSpPr>
          <p:nvPr>
            <p:ph type="body" sz="quarter" idx="14"/>
          </p:nvPr>
        </p:nvSpPr>
        <p:spPr>
          <a:xfrm>
            <a:off x="409433" y="1844643"/>
            <a:ext cx="5086021" cy="4058215"/>
          </a:xfrm>
        </p:spPr>
        <p:txBody>
          <a:bodyPr/>
          <a:lstStyle/>
          <a:p>
            <a:r>
              <a:rPr lang="ro-RO" sz="3200" b="1" dirty="0" smtClean="0"/>
              <a:t>Inovarea Socială</a:t>
            </a:r>
            <a:endParaRPr lang="en-IE" sz="3200" b="1" dirty="0"/>
          </a:p>
          <a:p>
            <a:r>
              <a:rPr lang="ro-RO" sz="2200" dirty="0" smtClean="0"/>
              <a:t>„Transformarea sistemelor sociale în moduri care abordează problemele sociale într-un sens practic și </a:t>
            </a:r>
            <a:r>
              <a:rPr lang="ro-RO" sz="2200" b="1" dirty="0" smtClean="0"/>
              <a:t>schimbă modurile noastre de gândire despre aceste probleme</a:t>
            </a:r>
            <a:r>
              <a:rPr lang="en-IE" sz="2200" dirty="0" smtClean="0"/>
              <a:t>” </a:t>
            </a:r>
            <a:r>
              <a:rPr lang="en-IE" sz="1400" i="1" dirty="0" smtClean="0"/>
              <a:t>Lawrence, Phillips </a:t>
            </a:r>
            <a:r>
              <a:rPr lang="ro-RO" sz="1400" i="1" dirty="0" smtClean="0"/>
              <a:t>și</a:t>
            </a:r>
            <a:r>
              <a:rPr lang="en-IE" sz="1400" i="1" dirty="0" smtClean="0"/>
              <a:t>Tracey 2012, p.321 </a:t>
            </a:r>
          </a:p>
          <a:p>
            <a:r>
              <a:rPr lang="ro-RO" sz="2200" dirty="0"/>
              <a:t>„</a:t>
            </a:r>
            <a:r>
              <a:rPr lang="ro-RO" sz="2200" dirty="0" smtClean="0"/>
              <a:t>Termenul </a:t>
            </a:r>
            <a:r>
              <a:rPr lang="ro-RO" sz="2200" i="1" dirty="0" smtClean="0"/>
              <a:t>inovare socială</a:t>
            </a:r>
            <a:r>
              <a:rPr lang="ro-RO" sz="2200" dirty="0" smtClean="0"/>
              <a:t> este </a:t>
            </a:r>
            <a:r>
              <a:rPr lang="ro-RO" sz="2200" dirty="0"/>
              <a:t>utilizat pentru a descrie o gamă largă de activități organizaționale și inter-organizaționale care </a:t>
            </a:r>
            <a:r>
              <a:rPr lang="ro-RO" sz="2200" dirty="0" smtClean="0"/>
              <a:t>sunt concepute </a:t>
            </a:r>
            <a:r>
              <a:rPr lang="ro-RO" sz="2200" dirty="0"/>
              <a:t>pentru </a:t>
            </a:r>
            <a:r>
              <a:rPr lang="ro-RO" sz="2200" b="1" dirty="0"/>
              <a:t>a </a:t>
            </a:r>
            <a:r>
              <a:rPr lang="ro-RO" sz="2200" b="1" dirty="0" smtClean="0"/>
              <a:t>aborda </a:t>
            </a:r>
            <a:r>
              <a:rPr lang="ro-RO" sz="2200" b="1" i="1" dirty="0" smtClean="0"/>
              <a:t>problemele </a:t>
            </a:r>
            <a:r>
              <a:rPr lang="ro-RO" sz="2200" b="1" dirty="0" smtClean="0"/>
              <a:t>cele </a:t>
            </a:r>
            <a:r>
              <a:rPr lang="ro-RO" sz="2200" b="1" dirty="0"/>
              <a:t>mai adânc înrădăcinate ale societății, precum sărăcia, inegalitatea și degradarea mediului</a:t>
            </a:r>
            <a:r>
              <a:rPr lang="ro-RO" sz="2200" dirty="0"/>
              <a:t>” </a:t>
            </a:r>
            <a:r>
              <a:rPr lang="ro-RO" sz="2200" b="1" dirty="0" smtClean="0"/>
              <a:t> </a:t>
            </a:r>
            <a:r>
              <a:rPr lang="ro-RO" sz="1400" i="1" dirty="0" smtClean="0"/>
              <a:t>Tracey și Scott 2016, p.51 </a:t>
            </a:r>
            <a:endParaRPr lang="ro-RO" sz="1400" i="1" dirty="0"/>
          </a:p>
        </p:txBody>
      </p:sp>
      <p:sp>
        <p:nvSpPr>
          <p:cNvPr id="3" name="Text Placeholder 2">
            <a:extLst>
              <a:ext uri="{FF2B5EF4-FFF2-40B4-BE49-F238E27FC236}">
                <a16:creationId xmlns:a16="http://schemas.microsoft.com/office/drawing/2014/main" xmlns="" id="{A9534E90-80BC-4D71-90D1-96378057DDBF}"/>
              </a:ext>
            </a:extLst>
          </p:cNvPr>
          <p:cNvSpPr>
            <a:spLocks noGrp="1"/>
          </p:cNvSpPr>
          <p:nvPr>
            <p:ph type="body" sz="quarter" idx="15"/>
          </p:nvPr>
        </p:nvSpPr>
        <p:spPr>
          <a:xfrm>
            <a:off x="508178" y="333102"/>
            <a:ext cx="9495901" cy="1296522"/>
          </a:xfrm>
        </p:spPr>
        <p:txBody>
          <a:bodyPr>
            <a:normAutofit/>
          </a:bodyPr>
          <a:lstStyle/>
          <a:p>
            <a:r>
              <a:rPr lang="ro-RO" b="1" dirty="0" smtClean="0"/>
              <a:t>Care este Diferența dintre</a:t>
            </a:r>
            <a:r>
              <a:rPr lang="en-IE" b="1" dirty="0" smtClean="0"/>
              <a:t> </a:t>
            </a:r>
            <a:r>
              <a:rPr lang="ro-RO" b="1" dirty="0" smtClean="0"/>
              <a:t>Inovarea Socială</a:t>
            </a:r>
            <a:r>
              <a:rPr lang="en-IE" b="1" dirty="0" smtClean="0"/>
              <a:t> </a:t>
            </a:r>
            <a:r>
              <a:rPr lang="ro-RO" b="1" dirty="0" smtClean="0"/>
              <a:t>și</a:t>
            </a:r>
            <a:r>
              <a:rPr lang="en-IE" b="1" dirty="0" smtClean="0"/>
              <a:t> </a:t>
            </a:r>
            <a:r>
              <a:rPr lang="ro-RO" b="1" dirty="0" smtClean="0"/>
              <a:t>Inovarea Frugală</a:t>
            </a:r>
            <a:r>
              <a:rPr lang="en-IE" b="1" dirty="0" smtClean="0"/>
              <a:t>?</a:t>
            </a:r>
            <a:endParaRPr lang="en-IE" b="1" dirty="0"/>
          </a:p>
        </p:txBody>
      </p:sp>
      <p:sp>
        <p:nvSpPr>
          <p:cNvPr id="4" name="Text Placeholder 1">
            <a:extLst>
              <a:ext uri="{FF2B5EF4-FFF2-40B4-BE49-F238E27FC236}">
                <a16:creationId xmlns:a16="http://schemas.microsoft.com/office/drawing/2014/main" xmlns="" id="{3A3FCBDE-677D-4AF8-BBC8-4FD506AF3367}"/>
              </a:ext>
            </a:extLst>
          </p:cNvPr>
          <p:cNvSpPr txBox="1">
            <a:spLocks/>
          </p:cNvSpPr>
          <p:nvPr/>
        </p:nvSpPr>
        <p:spPr>
          <a:xfrm>
            <a:off x="5667471" y="1844642"/>
            <a:ext cx="6274050" cy="40582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3200" b="1" dirty="0"/>
              <a:t>Inovația </a:t>
            </a:r>
            <a:r>
              <a:rPr lang="ro-RO" sz="3200" b="1" dirty="0" smtClean="0"/>
              <a:t>Frugală </a:t>
            </a:r>
          </a:p>
          <a:p>
            <a:r>
              <a:rPr lang="ro-RO" sz="2200" dirty="0"/>
              <a:t>„Inovație frugală - crearea de </a:t>
            </a:r>
            <a:r>
              <a:rPr lang="ro-RO" sz="2200" b="1" dirty="0"/>
              <a:t>soluții mai rapide, mai bune și mai ieftine</a:t>
            </a:r>
            <a:r>
              <a:rPr lang="ro-RO" sz="2200" dirty="0"/>
              <a:t> pentru mai mulți oameni care utilizează resurse minime”</a:t>
            </a:r>
            <a:r>
              <a:rPr lang="ro-RO" sz="1400" dirty="0" smtClean="0"/>
              <a:t>Prabhu, 2017, p.1 </a:t>
            </a:r>
          </a:p>
          <a:p>
            <a:endParaRPr lang="ro-RO" sz="1000" i="1" dirty="0" smtClean="0"/>
          </a:p>
          <a:p>
            <a:r>
              <a:rPr lang="ro-RO" sz="2200" dirty="0" smtClean="0"/>
              <a:t>„Inovația </a:t>
            </a:r>
            <a:r>
              <a:rPr lang="ro-RO" sz="2200" dirty="0"/>
              <a:t>frugală </a:t>
            </a:r>
            <a:r>
              <a:rPr lang="ro-RO" sz="2200" dirty="0" smtClean="0"/>
              <a:t>este capacitatea de a face mai mult cu mai puțin” </a:t>
            </a:r>
            <a:r>
              <a:rPr lang="ro-RO" sz="1400" dirty="0" smtClean="0"/>
              <a:t>Radjou, Prabhu 2015, p.xvii</a:t>
            </a:r>
          </a:p>
          <a:p>
            <a:endParaRPr lang="ro-RO" sz="1000" dirty="0" smtClean="0"/>
          </a:p>
          <a:p>
            <a:r>
              <a:rPr lang="ro-RO" sz="2200" dirty="0"/>
              <a:t>„</a:t>
            </a:r>
            <a:r>
              <a:rPr lang="ro-RO" sz="2200" dirty="0" smtClean="0"/>
              <a:t>…</a:t>
            </a:r>
            <a:r>
              <a:rPr lang="ro-RO" sz="2000" dirty="0"/>
              <a:t>e</a:t>
            </a:r>
            <a:r>
              <a:rPr lang="ro-RO" sz="2000" dirty="0" smtClean="0"/>
              <a:t>ste </a:t>
            </a:r>
            <a:r>
              <a:rPr lang="ro-RO" sz="2000" dirty="0"/>
              <a:t>necesar un proces de inovare a proiectării care să ia în considerare în mod corespunzător nevoile și situația oamenilor din lumea în curs de dezvoltare pentru a dezvolta soluții, produse și servicii adecvate, </a:t>
            </a:r>
            <a:r>
              <a:rPr lang="ro-RO" sz="2000" dirty="0" smtClean="0"/>
              <a:t>adaptabile</a:t>
            </a:r>
            <a:r>
              <a:rPr lang="ro-RO" sz="2000" dirty="0"/>
              <a:t> </a:t>
            </a:r>
            <a:r>
              <a:rPr lang="ro-RO" sz="2000" dirty="0" smtClean="0"/>
              <a:t>și accesibile”</a:t>
            </a:r>
            <a:r>
              <a:rPr lang="ro-RO" sz="2200" dirty="0" smtClean="0"/>
              <a:t>  </a:t>
            </a:r>
            <a:r>
              <a:rPr lang="ro-RO" sz="1400" dirty="0" smtClean="0"/>
              <a:t>George, McGahan and Prabhu 2012, p.663 </a:t>
            </a:r>
            <a:endParaRPr lang="ro-RO" sz="1800" i="1" dirty="0"/>
          </a:p>
        </p:txBody>
      </p:sp>
    </p:spTree>
    <p:extLst>
      <p:ext uri="{BB962C8B-B14F-4D97-AF65-F5344CB8AC3E}">
        <p14:creationId xmlns:p14="http://schemas.microsoft.com/office/powerpoint/2010/main" val="2312956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8159FF5-3AEF-4DB7-8701-64FD0D2E373D}"/>
              </a:ext>
            </a:extLst>
          </p:cNvPr>
          <p:cNvSpPr>
            <a:spLocks noGrp="1"/>
          </p:cNvSpPr>
          <p:nvPr>
            <p:ph type="body" sz="quarter" idx="14"/>
          </p:nvPr>
        </p:nvSpPr>
        <p:spPr>
          <a:xfrm>
            <a:off x="5965980" y="108643"/>
            <a:ext cx="6029861" cy="1494272"/>
          </a:xfrm>
        </p:spPr>
        <p:txBody>
          <a:bodyPr>
            <a:normAutofit lnSpcReduction="10000"/>
          </a:bodyPr>
          <a:lstStyle/>
          <a:p>
            <a:r>
              <a:rPr lang="ro-RO" b="1" dirty="0" smtClean="0"/>
              <a:t>Inainte să adopți o abordare de Inovare frugală trebuie să iei în considerare</a:t>
            </a:r>
            <a:r>
              <a:rPr lang="en-IE" b="1" dirty="0" smtClean="0"/>
              <a:t>…</a:t>
            </a:r>
            <a:endParaRPr lang="en-IE" b="1" dirty="0"/>
          </a:p>
        </p:txBody>
      </p:sp>
      <p:sp>
        <p:nvSpPr>
          <p:cNvPr id="5" name="Text Placeholder 4">
            <a:extLst>
              <a:ext uri="{FF2B5EF4-FFF2-40B4-BE49-F238E27FC236}">
                <a16:creationId xmlns:a16="http://schemas.microsoft.com/office/drawing/2014/main" xmlns="" id="{8382AE68-EF9E-42E3-A281-75DC474E9796}"/>
              </a:ext>
            </a:extLst>
          </p:cNvPr>
          <p:cNvSpPr>
            <a:spLocks noGrp="1"/>
          </p:cNvSpPr>
          <p:nvPr>
            <p:ph type="body" sz="quarter" idx="15"/>
          </p:nvPr>
        </p:nvSpPr>
        <p:spPr>
          <a:xfrm>
            <a:off x="5357644" y="1620190"/>
            <a:ext cx="6420374" cy="4125517"/>
          </a:xfrm>
        </p:spPr>
        <p:txBody>
          <a:bodyPr/>
          <a:lstStyle/>
          <a:p>
            <a:pPr marL="342900" indent="-342900">
              <a:buFont typeface="Arial" panose="020B0604020202020204" pitchFamily="34" charset="0"/>
              <a:buChar char="•"/>
            </a:pPr>
            <a:r>
              <a:rPr lang="ro-RO" sz="2300" b="1" dirty="0" smtClean="0"/>
              <a:t>Veniturile mici ale piețelor pe care le deservești </a:t>
            </a:r>
            <a:r>
              <a:rPr lang="ro-RO" sz="2300" dirty="0"/>
              <a:t>- Bunurile și serviciile tale sunt accesibile? Poți crea o oportunitate de venit pentru cei săraci</a:t>
            </a:r>
            <a:r>
              <a:rPr lang="en-IE" sz="2300" dirty="0"/>
              <a:t> ...?</a:t>
            </a:r>
            <a:endParaRPr lang="ro-RO" sz="2300" dirty="0"/>
          </a:p>
          <a:p>
            <a:pPr marL="342900" indent="-342900">
              <a:buFont typeface="Arial" panose="020B0604020202020204" pitchFamily="34" charset="0"/>
              <a:buChar char="•"/>
            </a:pPr>
            <a:r>
              <a:rPr lang="ro-RO" sz="2300" b="1" dirty="0" smtClean="0"/>
              <a:t>Este </a:t>
            </a:r>
            <a:r>
              <a:rPr lang="ro-RO" sz="2300" b="1" dirty="0"/>
              <a:t>valoros designul</a:t>
            </a:r>
            <a:r>
              <a:rPr lang="ro-RO" sz="2300" dirty="0"/>
              <a:t>? Adică ideea ta este ecologică și sustenabilă? Le poți oferi clienților tăi o calitate bună?</a:t>
            </a:r>
            <a:endParaRPr lang="en-IE" sz="2300" dirty="0"/>
          </a:p>
          <a:p>
            <a:pPr marL="342900" indent="-342900">
              <a:buFont typeface="Arial" panose="020B0604020202020204" pitchFamily="34" charset="0"/>
              <a:buChar char="•"/>
            </a:pPr>
            <a:r>
              <a:rPr lang="ro-RO" sz="2300" b="1" dirty="0" smtClean="0"/>
              <a:t>Este </a:t>
            </a:r>
            <a:r>
              <a:rPr lang="ro-RO" sz="2300" b="1" dirty="0"/>
              <a:t>ideea ta accesibilă utilizatorilor tăi?</a:t>
            </a:r>
            <a:r>
              <a:rPr lang="ro-RO" sz="2300" dirty="0"/>
              <a:t> - Îl pot obține când au nevoie de el? Pot obține dacă sunt offline dacă nu au acces la internet sau la un computer? Poate cineva care are nevoie de ea să obțină? Dacă nu au banii de cumpărat, există o altă modalitate de a-i obține? (de exemplu, poate fi donat, există un fond pentru cei care nu își pot permite?)</a:t>
            </a:r>
            <a:endParaRPr lang="en-US" sz="2300" dirty="0"/>
          </a:p>
        </p:txBody>
      </p:sp>
      <p:pic>
        <p:nvPicPr>
          <p:cNvPr id="7" name="Picture Placeholder 6" descr="A picture containing text&#10;&#10;Description automatically generated">
            <a:extLst>
              <a:ext uri="{FF2B5EF4-FFF2-40B4-BE49-F238E27FC236}">
                <a16:creationId xmlns:a16="http://schemas.microsoft.com/office/drawing/2014/main" xmlns="" id="{596762FC-8379-45F7-BC85-04A54FA6CB03}"/>
              </a:ext>
            </a:extLst>
          </p:cNvPr>
          <p:cNvPicPr>
            <a:picLocks noGrp="1" noChangeAspect="1"/>
          </p:cNvPicPr>
          <p:nvPr>
            <p:ph type="pic" sz="quarter" idx="16"/>
          </p:nvPr>
        </p:nvPicPr>
        <p:blipFill>
          <a:blip r:embed="rId2"/>
          <a:srcRect l="11297" r="11297"/>
          <a:stretch>
            <a:fillRect/>
          </a:stretch>
        </p:blipFill>
        <p:spPr/>
      </p:pic>
    </p:spTree>
    <p:extLst>
      <p:ext uri="{BB962C8B-B14F-4D97-AF65-F5344CB8AC3E}">
        <p14:creationId xmlns:p14="http://schemas.microsoft.com/office/powerpoint/2010/main" val="4205617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C28E36D9-F15D-4A7F-ACF4-6B33A091240F}"/>
              </a:ext>
            </a:extLst>
          </p:cNvPr>
          <p:cNvSpPr>
            <a:spLocks noGrp="1"/>
          </p:cNvSpPr>
          <p:nvPr>
            <p:ph type="body" sz="quarter" idx="15"/>
          </p:nvPr>
        </p:nvSpPr>
        <p:spPr>
          <a:xfrm>
            <a:off x="5905443" y="2326304"/>
            <a:ext cx="5837686" cy="3965313"/>
          </a:xfrm>
        </p:spPr>
        <p:txBody>
          <a:bodyPr/>
          <a:lstStyle/>
          <a:p>
            <a:r>
              <a:rPr lang="ro-RO" sz="2800" i="1" dirty="0" smtClean="0">
                <a:solidFill>
                  <a:schemeClr val="tx1">
                    <a:lumMod val="85000"/>
                    <a:lumOff val="15000"/>
                  </a:schemeClr>
                </a:solidFill>
              </a:rPr>
              <a:t>Provocările inovării sociale, cum ar fi furnizarea de apă curată,</a:t>
            </a:r>
            <a:r>
              <a:rPr lang="en-IE" sz="2800" i="1" dirty="0" smtClean="0">
                <a:solidFill>
                  <a:schemeClr val="tx1">
                    <a:lumMod val="85000"/>
                    <a:lumOff val="15000"/>
                  </a:schemeClr>
                </a:solidFill>
              </a:rPr>
              <a:t> </a:t>
            </a:r>
            <a:r>
              <a:rPr lang="ro-RO" sz="2800" i="1" dirty="0" smtClean="0">
                <a:solidFill>
                  <a:schemeClr val="tx1">
                    <a:lumMod val="85000"/>
                    <a:lumOff val="15000"/>
                  </a:schemeClr>
                </a:solidFill>
              </a:rPr>
              <a:t>asigurarea </a:t>
            </a:r>
            <a:r>
              <a:rPr lang="en-IE" sz="2800" i="1" dirty="0" smtClean="0">
                <a:solidFill>
                  <a:schemeClr val="tx1">
                    <a:lumMod val="85000"/>
                    <a:lumOff val="15000"/>
                  </a:schemeClr>
                </a:solidFill>
              </a:rPr>
              <a:t> </a:t>
            </a:r>
            <a:r>
              <a:rPr lang="ro-RO" sz="2800" i="1" dirty="0" smtClean="0">
                <a:solidFill>
                  <a:schemeClr val="tx1">
                    <a:lumMod val="85000"/>
                    <a:lumOff val="15000"/>
                  </a:schemeClr>
                </a:solidFill>
              </a:rPr>
              <a:t>sănătății, schimbările climatice, sărăcia endemică, lipsa unei educații la prețuri accesibile, dezastrele naturale</a:t>
            </a:r>
            <a:r>
              <a:rPr lang="en-IE" sz="2800" i="1" dirty="0" smtClean="0">
                <a:solidFill>
                  <a:schemeClr val="tx1">
                    <a:lumMod val="85000"/>
                    <a:lumOff val="15000"/>
                  </a:schemeClr>
                </a:solidFill>
              </a:rPr>
              <a:t>, </a:t>
            </a:r>
            <a:r>
              <a:rPr lang="ro-RO" sz="2800" i="1" dirty="0" smtClean="0">
                <a:solidFill>
                  <a:schemeClr val="tx1">
                    <a:lumMod val="85000"/>
                    <a:lumOff val="15000"/>
                  </a:schemeClr>
                </a:solidFill>
              </a:rPr>
              <a:t>persoanele în vârstă neglijate, degradarea mediului, ajutorul umanitar și egalitatea economică, culturală și de gen necesită o Abordare</a:t>
            </a:r>
            <a:r>
              <a:rPr lang="en-IE" sz="2800" i="1" dirty="0" smtClean="0">
                <a:solidFill>
                  <a:schemeClr val="tx1">
                    <a:lumMod val="85000"/>
                    <a:lumOff val="15000"/>
                  </a:schemeClr>
                </a:solidFill>
              </a:rPr>
              <a:t> </a:t>
            </a:r>
            <a:r>
              <a:rPr lang="ro-RO" sz="2800" i="1" dirty="0" smtClean="0">
                <a:solidFill>
                  <a:schemeClr val="tx1">
                    <a:lumMod val="85000"/>
                    <a:lumOff val="15000"/>
                  </a:schemeClr>
                </a:solidFill>
              </a:rPr>
              <a:t>Inovatoare</a:t>
            </a:r>
            <a:r>
              <a:rPr lang="en-IE" sz="2800" i="1" dirty="0" smtClean="0">
                <a:solidFill>
                  <a:schemeClr val="tx1">
                    <a:lumMod val="85000"/>
                    <a:lumOff val="15000"/>
                  </a:schemeClr>
                </a:solidFill>
              </a:rPr>
              <a:t> </a:t>
            </a:r>
            <a:r>
              <a:rPr lang="ro-RO" sz="2800" i="1" dirty="0" smtClean="0">
                <a:solidFill>
                  <a:schemeClr val="tx1">
                    <a:lumMod val="85000"/>
                    <a:lumOff val="15000"/>
                  </a:schemeClr>
                </a:solidFill>
              </a:rPr>
              <a:t>Frugală</a:t>
            </a:r>
            <a:endParaRPr lang="en-IE" sz="2800" i="1" dirty="0">
              <a:solidFill>
                <a:schemeClr val="tx1">
                  <a:lumMod val="85000"/>
                  <a:lumOff val="15000"/>
                </a:schemeClr>
              </a:solidFill>
            </a:endParaRPr>
          </a:p>
        </p:txBody>
      </p:sp>
      <p:sp>
        <p:nvSpPr>
          <p:cNvPr id="7" name="Text Placeholder 6">
            <a:extLst>
              <a:ext uri="{FF2B5EF4-FFF2-40B4-BE49-F238E27FC236}">
                <a16:creationId xmlns:a16="http://schemas.microsoft.com/office/drawing/2014/main" xmlns="" id="{F74FC7A5-87FE-45D5-B295-966E00A63948}"/>
              </a:ext>
            </a:extLst>
          </p:cNvPr>
          <p:cNvSpPr>
            <a:spLocks noGrp="1"/>
          </p:cNvSpPr>
          <p:nvPr>
            <p:ph type="body" sz="quarter" idx="16"/>
          </p:nvPr>
        </p:nvSpPr>
        <p:spPr>
          <a:xfrm>
            <a:off x="4608476" y="3861739"/>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xmlns="" id="{69A43060-52CE-4C81-AC24-175A81D199D0}"/>
              </a:ext>
            </a:extLst>
          </p:cNvPr>
          <p:cNvSpPr>
            <a:spLocks noGrp="1"/>
          </p:cNvSpPr>
          <p:nvPr>
            <p:ph type="body" sz="quarter" idx="13"/>
          </p:nvPr>
        </p:nvSpPr>
        <p:spPr>
          <a:xfrm>
            <a:off x="1107543" y="796463"/>
            <a:ext cx="4369392" cy="4493975"/>
          </a:xfrm>
        </p:spPr>
        <p:txBody>
          <a:bodyPr>
            <a:normAutofit/>
          </a:bodyPr>
          <a:lstStyle/>
          <a:p>
            <a:r>
              <a:rPr lang="it-IT" dirty="0" smtClean="0">
                <a:solidFill>
                  <a:schemeClr val="tx1">
                    <a:lumMod val="85000"/>
                    <a:lumOff val="15000"/>
                  </a:schemeClr>
                </a:solidFill>
              </a:rPr>
              <a:t>Inovarea </a:t>
            </a:r>
            <a:r>
              <a:rPr lang="it-IT" dirty="0">
                <a:solidFill>
                  <a:schemeClr val="tx1">
                    <a:lumMod val="85000"/>
                    <a:lumOff val="15000"/>
                  </a:schemeClr>
                </a:solidFill>
              </a:rPr>
              <a:t>Frugală necesită o schimbare a mentalității de la valoare pentru bani la valoare pentru mulți </a:t>
            </a:r>
            <a:endParaRPr lang="ro-RO" dirty="0" smtClean="0">
              <a:solidFill>
                <a:schemeClr val="tx1">
                  <a:lumMod val="85000"/>
                  <a:lumOff val="15000"/>
                </a:schemeClr>
              </a:solidFill>
            </a:endParaRPr>
          </a:p>
          <a:p>
            <a:r>
              <a:rPr lang="en-IE" sz="1400" dirty="0" smtClean="0">
                <a:solidFill>
                  <a:schemeClr val="tx1">
                    <a:lumMod val="85000"/>
                    <a:lumOff val="15000"/>
                  </a:schemeClr>
                </a:solidFill>
              </a:rPr>
              <a:t>(</a:t>
            </a:r>
            <a:r>
              <a:rPr lang="en-IE" sz="1400" dirty="0" err="1" smtClean="0">
                <a:solidFill>
                  <a:schemeClr val="tx1">
                    <a:lumMod val="85000"/>
                    <a:lumOff val="15000"/>
                  </a:schemeClr>
                </a:solidFill>
              </a:rPr>
              <a:t>Govindarajan</a:t>
            </a:r>
            <a:r>
              <a:rPr lang="ro-RO" sz="1400" dirty="0">
                <a:solidFill>
                  <a:schemeClr val="tx1">
                    <a:lumMod val="85000"/>
                    <a:lumOff val="15000"/>
                  </a:schemeClr>
                </a:solidFill>
              </a:rPr>
              <a:t>,</a:t>
            </a:r>
            <a:r>
              <a:rPr lang="en-IE" sz="1400" dirty="0" smtClean="0">
                <a:solidFill>
                  <a:schemeClr val="tx1">
                    <a:lumMod val="85000"/>
                    <a:lumOff val="15000"/>
                  </a:schemeClr>
                </a:solidFill>
              </a:rPr>
              <a:t> </a:t>
            </a:r>
            <a:r>
              <a:rPr lang="en-IE" sz="1400" dirty="0">
                <a:solidFill>
                  <a:schemeClr val="tx1">
                    <a:lumMod val="85000"/>
                    <a:lumOff val="15000"/>
                  </a:schemeClr>
                </a:solidFill>
              </a:rPr>
              <a:t>Trimble 2012, p. 150).</a:t>
            </a:r>
            <a:endParaRPr lang="en-IE" sz="2400"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xmlns="" id="{3EF7C260-DAF8-42EA-8B1C-CD2AB971210F}"/>
              </a:ext>
            </a:extLst>
          </p:cNvPr>
          <p:cNvSpPr>
            <a:spLocks noGrp="1"/>
          </p:cNvSpPr>
          <p:nvPr>
            <p:ph type="body" sz="quarter" idx="17"/>
          </p:nvPr>
        </p:nvSpPr>
        <p:spPr>
          <a:xfrm>
            <a:off x="679035" y="2068958"/>
            <a:ext cx="740332" cy="974493"/>
          </a:xfrm>
        </p:spPr>
        <p:txBody>
          <a:bodyPr>
            <a:normAutofit fontScale="85000" lnSpcReduction="20000"/>
          </a:bodyPr>
          <a:lstStyle/>
          <a:p>
            <a:endParaRPr lang="en-IE" dirty="0"/>
          </a:p>
        </p:txBody>
      </p:sp>
      <p:sp>
        <p:nvSpPr>
          <p:cNvPr id="10" name="Text Placeholder 9">
            <a:extLst>
              <a:ext uri="{FF2B5EF4-FFF2-40B4-BE49-F238E27FC236}">
                <a16:creationId xmlns:a16="http://schemas.microsoft.com/office/drawing/2014/main" xmlns="" id="{B9841652-200F-4CA7-9AC3-6139159D22CC}"/>
              </a:ext>
            </a:extLst>
          </p:cNvPr>
          <p:cNvSpPr>
            <a:spLocks noGrp="1"/>
          </p:cNvSpPr>
          <p:nvPr>
            <p:ph type="body" sz="quarter" idx="14"/>
          </p:nvPr>
        </p:nvSpPr>
        <p:spPr>
          <a:xfrm>
            <a:off x="6182436" y="689189"/>
            <a:ext cx="5560693" cy="1379769"/>
          </a:xfrm>
        </p:spPr>
        <p:txBody>
          <a:bodyPr>
            <a:noAutofit/>
          </a:bodyPr>
          <a:lstStyle/>
          <a:p>
            <a:r>
              <a:rPr lang="ro-RO" sz="3200" b="1" dirty="0" smtClean="0">
                <a:solidFill>
                  <a:schemeClr val="tx1">
                    <a:lumMod val="85000"/>
                    <a:lumOff val="15000"/>
                  </a:schemeClr>
                </a:solidFill>
              </a:rPr>
              <a:t>Noile idei care funcționează în îndeplinirea obiectivelor sociale au nevoie de Inovație </a:t>
            </a:r>
            <a:r>
              <a:rPr lang="en-IE" sz="3200" b="1" dirty="0" smtClean="0">
                <a:solidFill>
                  <a:schemeClr val="tx1">
                    <a:lumMod val="85000"/>
                    <a:lumOff val="15000"/>
                  </a:schemeClr>
                </a:solidFill>
              </a:rPr>
              <a:t>Frugal</a:t>
            </a:r>
            <a:r>
              <a:rPr lang="ro-RO" sz="3200" b="1" dirty="0" smtClean="0">
                <a:solidFill>
                  <a:schemeClr val="tx1">
                    <a:lumMod val="85000"/>
                    <a:lumOff val="15000"/>
                  </a:schemeClr>
                </a:solidFill>
              </a:rPr>
              <a:t>ă</a:t>
            </a:r>
            <a:endParaRPr lang="en-IE" sz="3200" b="1" dirty="0">
              <a:solidFill>
                <a:schemeClr val="tx1">
                  <a:lumMod val="85000"/>
                  <a:lumOff val="15000"/>
                </a:schemeClr>
              </a:solidFill>
            </a:endParaRPr>
          </a:p>
        </p:txBody>
      </p:sp>
    </p:spTree>
    <p:extLst>
      <p:ext uri="{BB962C8B-B14F-4D97-AF65-F5344CB8AC3E}">
        <p14:creationId xmlns:p14="http://schemas.microsoft.com/office/powerpoint/2010/main" val="1469415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 descr="A person wearing a mask&#10;&#10;Description automatically generated with low confidence"/>
          <p:cNvPicPr preferRelativeResize="0">
            <a:picLocks noGrp="1"/>
          </p:cNvPicPr>
          <p:nvPr>
            <p:ph type="pic" idx="2"/>
          </p:nvPr>
        </p:nvPicPr>
        <p:blipFill rotWithShape="1">
          <a:blip r:embed="rId3">
            <a:alphaModFix/>
          </a:blip>
          <a:srcRect t="3991" b="3991"/>
          <a:stretch/>
        </p:blipFill>
        <p:spPr>
          <a:xfrm>
            <a:off x="6530975" y="784225"/>
            <a:ext cx="3832225" cy="5289550"/>
          </a:xfrm>
          <a:prstGeom prst="rect">
            <a:avLst/>
          </a:prstGeom>
          <a:noFill/>
          <a:ln>
            <a:noFill/>
          </a:ln>
        </p:spPr>
      </p:pic>
      <p:sp>
        <p:nvSpPr>
          <p:cNvPr id="405" name="Google Shape;405;p2"/>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000"/>
              <a:buNone/>
            </a:pPr>
            <a:r>
              <a:rPr lang="en-IE" sz="7200" dirty="0"/>
              <a:t>Bine </a:t>
            </a:r>
            <a:r>
              <a:rPr lang="en-IE" sz="7200" dirty="0" err="1"/>
              <a:t>ați</a:t>
            </a:r>
            <a:r>
              <a:rPr lang="en-IE" sz="7200" dirty="0"/>
              <a:t> </a:t>
            </a:r>
            <a:r>
              <a:rPr lang="en-IE" sz="7200" dirty="0" err="1"/>
              <a:t>venit</a:t>
            </a:r>
            <a:r>
              <a:rPr lang="en-IE" sz="7200" dirty="0" smtClean="0"/>
              <a:t>! </a:t>
            </a:r>
            <a:endParaRPr dirty="0"/>
          </a:p>
        </p:txBody>
      </p:sp>
      <p:sp>
        <p:nvSpPr>
          <p:cNvPr id="406" name="Google Shape;406;p2"/>
          <p:cNvSpPr txBox="1"/>
          <p:nvPr/>
        </p:nvSpPr>
        <p:spPr>
          <a:xfrm>
            <a:off x="634925" y="166924"/>
            <a:ext cx="4461735" cy="697353"/>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E48E02"/>
              </a:buClr>
              <a:buSzPts val="2800"/>
              <a:buFont typeface="Arial"/>
              <a:buNone/>
            </a:pPr>
            <a:r>
              <a:rPr lang="en-IE" sz="2800" b="1">
                <a:solidFill>
                  <a:srgbClr val="E48E02"/>
                </a:solidFill>
                <a:latin typeface="Calibri"/>
                <a:ea typeface="Calibri"/>
                <a:cs typeface="Calibri"/>
                <a:sym typeface="Calibri"/>
              </a:rPr>
              <a:t>Prezentarea celor 6 module	</a:t>
            </a:r>
            <a:endParaRPr/>
          </a:p>
        </p:txBody>
      </p:sp>
      <p:sp>
        <p:nvSpPr>
          <p:cNvPr id="407" name="Google Shape;407;p2"/>
          <p:cNvSpPr txBox="1">
            <a:spLocks noGrp="1"/>
          </p:cNvSpPr>
          <p:nvPr>
            <p:ph type="body" idx="3"/>
          </p:nvPr>
        </p:nvSpPr>
        <p:spPr>
          <a:xfrm>
            <a:off x="215588" y="676950"/>
            <a:ext cx="5300400" cy="5947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1 </a:t>
            </a:r>
            <a:r>
              <a:rPr lang="ro-RO" sz="2200" dirty="0" smtClean="0">
                <a:solidFill>
                  <a:srgbClr val="404040"/>
                </a:solidFill>
              </a:rPr>
              <a:t>Introducere în Inovarea Social Digitală- potențialul existent la intersecția tehnologiei cu noile instrumente media</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2 </a:t>
            </a:r>
            <a:r>
              <a:rPr lang="ro-RO" sz="2200" dirty="0" smtClean="0">
                <a:solidFill>
                  <a:srgbClr val="404040"/>
                </a:solidFill>
              </a:rPr>
              <a:t>Unde se află oportunitățile pentru tineri? Soluții sociale în sănătate, democrație, consum, bani, transparența și educație</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3 </a:t>
            </a:r>
            <a:r>
              <a:rPr lang="ro-RO" sz="2200" dirty="0" smtClean="0">
                <a:solidFill>
                  <a:srgbClr val="404040"/>
                </a:solidFill>
              </a:rPr>
              <a:t>Stăpânirea și implementarea conceptului</a:t>
            </a:r>
            <a:r>
              <a:rPr lang="en-IE" sz="2200" dirty="0" smtClean="0">
                <a:solidFill>
                  <a:srgbClr val="404040"/>
                </a:solidFill>
              </a:rPr>
              <a:t> </a:t>
            </a:r>
            <a:r>
              <a:rPr lang="en-IE" sz="2200" dirty="0">
                <a:solidFill>
                  <a:srgbClr val="404040"/>
                </a:solidFill>
              </a:rPr>
              <a:t>de Design Thinking.</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4 </a:t>
            </a:r>
            <a:r>
              <a:rPr lang="ro-RO" sz="2200" dirty="0" smtClean="0">
                <a:solidFill>
                  <a:srgbClr val="404040"/>
                </a:solidFill>
              </a:rPr>
              <a:t>Cum să îți crești afacerea și să  creezi parteneriate cu scop</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5 </a:t>
            </a:r>
            <a:r>
              <a:rPr lang="en-IE" sz="2200" dirty="0">
                <a:solidFill>
                  <a:srgbClr val="404040"/>
                </a:solidFill>
              </a:rPr>
              <a:t>Cum </a:t>
            </a:r>
            <a:r>
              <a:rPr lang="ro-RO" sz="2200" dirty="0" smtClean="0">
                <a:solidFill>
                  <a:srgbClr val="404040"/>
                </a:solidFill>
              </a:rPr>
              <a:t>să îți finanțezi ideea ta de inovare social digitală</a:t>
            </a: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6 </a:t>
            </a:r>
            <a:r>
              <a:rPr lang="ro-RO" sz="2200" dirty="0" smtClean="0">
                <a:solidFill>
                  <a:srgbClr val="404040"/>
                </a:solidFill>
              </a:rPr>
              <a:t>Misiunea marketingului inovării sociale</a:t>
            </a:r>
            <a:r>
              <a:rPr lang="en-IE" sz="2200" dirty="0" smtClean="0">
                <a:solidFill>
                  <a:srgbClr val="404040"/>
                </a:solidFill>
              </a:rPr>
              <a:t> – Cum </a:t>
            </a:r>
            <a:r>
              <a:rPr lang="ro-RO" sz="2200" dirty="0" smtClean="0">
                <a:solidFill>
                  <a:srgbClr val="404040"/>
                </a:solidFill>
              </a:rPr>
              <a:t>accesezi inimi și minți</a:t>
            </a:r>
          </a:p>
          <a:p>
            <a:pPr marL="0" lvl="0" indent="0" algn="l" rtl="0">
              <a:spcBef>
                <a:spcPts val="1000"/>
              </a:spcBef>
              <a:spcAft>
                <a:spcPts val="0"/>
              </a:spcAft>
              <a:buClr>
                <a:schemeClr val="dk1"/>
              </a:buClr>
              <a:buSzPts val="1100"/>
              <a:buFont typeface="Arial"/>
              <a:buNone/>
            </a:pPr>
            <a:endParaRPr sz="2200" b="1" dirty="0">
              <a:solidFill>
                <a:srgbClr val="E48E02"/>
              </a:solidFill>
            </a:endParaRPr>
          </a:p>
          <a:p>
            <a:pPr marL="0" lvl="0" indent="0" algn="l" rtl="0">
              <a:lnSpc>
                <a:spcPct val="90000"/>
              </a:lnSpc>
              <a:spcBef>
                <a:spcPts val="1000"/>
              </a:spcBef>
              <a:spcAft>
                <a:spcPts val="0"/>
              </a:spcAft>
              <a:buClr>
                <a:srgbClr val="E48E02"/>
              </a:buClr>
              <a:buSzPts val="2300"/>
              <a:buNone/>
            </a:pPr>
            <a:endParaRPr sz="2300" b="1" dirty="0">
              <a:solidFill>
                <a:srgbClr val="E48E02"/>
              </a:solidFill>
            </a:endParaRPr>
          </a:p>
        </p:txBody>
      </p:sp>
    </p:spTree>
    <p:extLst>
      <p:ext uri="{BB962C8B-B14F-4D97-AF65-F5344CB8AC3E}">
        <p14:creationId xmlns:p14="http://schemas.microsoft.com/office/powerpoint/2010/main" val="835991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8159FF5-3AEF-4DB7-8701-64FD0D2E373D}"/>
              </a:ext>
            </a:extLst>
          </p:cNvPr>
          <p:cNvSpPr>
            <a:spLocks noGrp="1"/>
          </p:cNvSpPr>
          <p:nvPr>
            <p:ph type="body" sz="quarter" idx="14"/>
          </p:nvPr>
        </p:nvSpPr>
        <p:spPr>
          <a:xfrm>
            <a:off x="5965981" y="416459"/>
            <a:ext cx="5495706" cy="1226663"/>
          </a:xfrm>
        </p:spPr>
        <p:txBody>
          <a:bodyPr>
            <a:normAutofit/>
          </a:bodyPr>
          <a:lstStyle/>
          <a:p>
            <a:r>
              <a:rPr lang="ro-RO" b="1" dirty="0" smtClean="0">
                <a:solidFill>
                  <a:srgbClr val="ED2A59"/>
                </a:solidFill>
              </a:rPr>
              <a:t>Gândește</a:t>
            </a:r>
            <a:r>
              <a:rPr lang="en-IE" b="1" dirty="0" smtClean="0">
                <a:solidFill>
                  <a:srgbClr val="ED2A59"/>
                </a:solidFill>
              </a:rPr>
              <a:t> </a:t>
            </a:r>
            <a:r>
              <a:rPr lang="ro-RO" b="1" dirty="0" smtClean="0">
                <a:solidFill>
                  <a:srgbClr val="ED2A59"/>
                </a:solidFill>
              </a:rPr>
              <a:t>cu o mentalitate de Inovare Frugală</a:t>
            </a:r>
            <a:endParaRPr lang="en-IE" b="1" dirty="0">
              <a:solidFill>
                <a:srgbClr val="ED2A59"/>
              </a:solidFill>
            </a:endParaRPr>
          </a:p>
        </p:txBody>
      </p:sp>
      <p:sp>
        <p:nvSpPr>
          <p:cNvPr id="5" name="Text Placeholder 4">
            <a:extLst>
              <a:ext uri="{FF2B5EF4-FFF2-40B4-BE49-F238E27FC236}">
                <a16:creationId xmlns:a16="http://schemas.microsoft.com/office/drawing/2014/main" xmlns="" id="{8382AE68-EF9E-42E3-A281-75DC474E9796}"/>
              </a:ext>
            </a:extLst>
          </p:cNvPr>
          <p:cNvSpPr>
            <a:spLocks noGrp="1"/>
          </p:cNvSpPr>
          <p:nvPr>
            <p:ph type="body" sz="quarter" idx="15"/>
          </p:nvPr>
        </p:nvSpPr>
        <p:spPr>
          <a:xfrm>
            <a:off x="5349922" y="1829249"/>
            <a:ext cx="6550926" cy="5028751"/>
          </a:xfrm>
        </p:spPr>
        <p:txBody>
          <a:bodyPr/>
          <a:lstStyle/>
          <a:p>
            <a:pPr marL="342900" indent="-342900">
              <a:buFont typeface="Arial" panose="020B0604020202020204" pitchFamily="34" charset="0"/>
              <a:buChar char="•"/>
            </a:pPr>
            <a:r>
              <a:rPr lang="ro-RO" dirty="0" smtClean="0"/>
              <a:t>Cum să faci față competiției, </a:t>
            </a:r>
            <a:r>
              <a:rPr lang="ro-RO" b="1" dirty="0" smtClean="0"/>
              <a:t>reducând</a:t>
            </a:r>
            <a:r>
              <a:rPr lang="ro-RO" dirty="0" smtClean="0"/>
              <a:t> în același timp </a:t>
            </a:r>
            <a:r>
              <a:rPr lang="ro-RO" b="1" dirty="0" smtClean="0"/>
              <a:t>costurile și îmbunătățind calitatea</a:t>
            </a:r>
            <a:r>
              <a:rPr lang="en-IE" dirty="0" smtClean="0"/>
              <a:t>?</a:t>
            </a:r>
            <a:endParaRPr lang="en-IE" dirty="0"/>
          </a:p>
          <a:p>
            <a:pPr marL="342900" indent="-342900">
              <a:buFont typeface="Arial" panose="020B0604020202020204" pitchFamily="34" charset="0"/>
              <a:buChar char="•"/>
            </a:pPr>
            <a:r>
              <a:rPr lang="fr-FR" sz="2300" dirty="0" smtClean="0"/>
              <a:t>Care </a:t>
            </a:r>
            <a:r>
              <a:rPr lang="ro-RO" sz="2300" dirty="0" smtClean="0"/>
              <a:t>sunt problemele </a:t>
            </a:r>
            <a:r>
              <a:rPr lang="fr-FR" sz="2300" dirty="0" smtClean="0"/>
              <a:t>sociale </a:t>
            </a:r>
            <a:r>
              <a:rPr lang="fr-FR" sz="2300" dirty="0"/>
              <a:t>locale </a:t>
            </a:r>
            <a:r>
              <a:rPr lang="ro-RO" sz="2300" dirty="0" smtClean="0"/>
              <a:t>existente;</a:t>
            </a:r>
            <a:r>
              <a:rPr lang="fr-FR" sz="2300" dirty="0" smtClean="0"/>
              <a:t> </a:t>
            </a:r>
            <a:r>
              <a:rPr lang="ro-RO" sz="2300" dirty="0" smtClean="0"/>
              <a:t>de </a:t>
            </a:r>
            <a:r>
              <a:rPr lang="fr-FR" sz="2300" dirty="0" smtClean="0"/>
              <a:t>ex</a:t>
            </a:r>
            <a:r>
              <a:rPr lang="fr-FR" sz="2300" dirty="0"/>
              <a:t>. </a:t>
            </a:r>
            <a:r>
              <a:rPr lang="ro-RO" sz="2300" dirty="0"/>
              <a:t>n</a:t>
            </a:r>
            <a:r>
              <a:rPr lang="ro-RO" sz="2300" dirty="0" smtClean="0"/>
              <a:t>u sunt bani; infrastructură existentă de bază</a:t>
            </a:r>
            <a:r>
              <a:rPr lang="fr-FR" sz="2300" dirty="0" smtClean="0"/>
              <a:t>...</a:t>
            </a:r>
            <a:endParaRPr lang="ro-RO" sz="2300" dirty="0" smtClean="0"/>
          </a:p>
          <a:p>
            <a:pPr marL="342900" indent="-342900">
              <a:buFont typeface="Arial" panose="020B0604020202020204" pitchFamily="34" charset="0"/>
              <a:buChar char="•"/>
            </a:pPr>
            <a:r>
              <a:rPr lang="ro-RO" sz="2300" dirty="0" smtClean="0"/>
              <a:t>Cum să rezolvi </a:t>
            </a:r>
            <a:r>
              <a:rPr lang="ro-RO" sz="2300" b="1" dirty="0" smtClean="0"/>
              <a:t>mari probleme sociale gândind mic</a:t>
            </a:r>
            <a:r>
              <a:rPr lang="ro-RO" sz="2300" dirty="0" smtClean="0"/>
              <a:t> (cu resurse limitate)?</a:t>
            </a:r>
          </a:p>
          <a:p>
            <a:pPr marL="342900" indent="-342900">
              <a:buFont typeface="Arial" panose="020B0604020202020204" pitchFamily="34" charset="0"/>
              <a:buChar char="•"/>
            </a:pPr>
            <a:r>
              <a:rPr lang="it-IT" sz="2300" dirty="0" smtClean="0"/>
              <a:t>Cum </a:t>
            </a:r>
            <a:r>
              <a:rPr lang="it-IT" sz="2300" dirty="0"/>
              <a:t>să oferi </a:t>
            </a:r>
            <a:r>
              <a:rPr lang="it-IT" sz="2300" b="1" dirty="0"/>
              <a:t>inovații sensibile la valoare</a:t>
            </a:r>
            <a:r>
              <a:rPr lang="it-IT" sz="2300" dirty="0"/>
              <a:t> fără a sacrifica valoarea utilizatorului</a:t>
            </a:r>
            <a:r>
              <a:rPr lang="it-IT" sz="2300" dirty="0" smtClean="0"/>
              <a:t>?</a:t>
            </a:r>
            <a:endParaRPr lang="en-IE" sz="2300" dirty="0" smtClean="0"/>
          </a:p>
          <a:p>
            <a:pPr marL="342900" indent="-342900">
              <a:buFont typeface="Arial" panose="020B0604020202020204" pitchFamily="34" charset="0"/>
              <a:buChar char="•"/>
            </a:pPr>
            <a:r>
              <a:rPr lang="en-IE" sz="2300" dirty="0"/>
              <a:t>Cum </a:t>
            </a:r>
            <a:r>
              <a:rPr lang="ro-RO" sz="2300" dirty="0" smtClean="0"/>
              <a:t>să</a:t>
            </a:r>
            <a:r>
              <a:rPr lang="en-IE" sz="2300" dirty="0" smtClean="0"/>
              <a:t> </a:t>
            </a:r>
            <a:r>
              <a:rPr lang="ro-RO" sz="2300" dirty="0" smtClean="0"/>
              <a:t>dezvolți</a:t>
            </a:r>
            <a:r>
              <a:rPr lang="en-IE" sz="2300" dirty="0" smtClean="0"/>
              <a:t> </a:t>
            </a:r>
            <a:r>
              <a:rPr lang="ro-RO" sz="2300" dirty="0" smtClean="0"/>
              <a:t>inovații frugale pentru a se potrivi circumstanțelor și culturilor locale pentru a avea succes atât printre furnizori, cât și solicitanți</a:t>
            </a:r>
            <a:r>
              <a:rPr lang="en-IE" sz="2300" dirty="0" smtClean="0"/>
              <a:t>? </a:t>
            </a:r>
            <a:endParaRPr lang="en-IE" sz="2300" dirty="0"/>
          </a:p>
        </p:txBody>
      </p:sp>
      <p:pic>
        <p:nvPicPr>
          <p:cNvPr id="8" name="Picture Placeholder 7" descr="A picture containing person, outdoor&#10;&#10;Description automatically generated">
            <a:extLst>
              <a:ext uri="{FF2B5EF4-FFF2-40B4-BE49-F238E27FC236}">
                <a16:creationId xmlns:a16="http://schemas.microsoft.com/office/drawing/2014/main" xmlns="" id="{9DDD9BF8-6EE3-4BCD-86B8-CFF280685F74}"/>
              </a:ext>
            </a:extLst>
          </p:cNvPr>
          <p:cNvPicPr>
            <a:picLocks noGrp="1" noChangeAspect="1"/>
          </p:cNvPicPr>
          <p:nvPr>
            <p:ph type="pic" sz="quarter" idx="16"/>
          </p:nvPr>
        </p:nvPicPr>
        <p:blipFill>
          <a:blip r:embed="rId2"/>
          <a:srcRect l="11297" r="11297"/>
          <a:stretch>
            <a:fillRect/>
          </a:stretch>
        </p:blipFill>
        <p:spPr/>
      </p:pic>
    </p:spTree>
    <p:extLst>
      <p:ext uri="{BB962C8B-B14F-4D97-AF65-F5344CB8AC3E}">
        <p14:creationId xmlns:p14="http://schemas.microsoft.com/office/powerpoint/2010/main" val="3367392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CDA1150-A8E9-4040-A7B0-C9B09D553C79}"/>
              </a:ext>
            </a:extLst>
          </p:cNvPr>
          <p:cNvSpPr>
            <a:spLocks noGrp="1"/>
          </p:cNvSpPr>
          <p:nvPr>
            <p:ph type="body" sz="quarter" idx="14"/>
          </p:nvPr>
        </p:nvSpPr>
        <p:spPr>
          <a:xfrm>
            <a:off x="241724" y="1311616"/>
            <a:ext cx="5913416" cy="4158567"/>
          </a:xfrm>
        </p:spPr>
        <p:txBody>
          <a:bodyPr/>
          <a:lstStyle/>
          <a:p>
            <a:r>
              <a:rPr lang="ro-RO" b="1" i="1" dirty="0" smtClean="0">
                <a:solidFill>
                  <a:srgbClr val="009FD8"/>
                </a:solidFill>
              </a:rPr>
              <a:t>Inovație </a:t>
            </a:r>
            <a:r>
              <a:rPr lang="ro-RO" b="1" i="1" dirty="0">
                <a:solidFill>
                  <a:srgbClr val="009FD8"/>
                </a:solidFill>
              </a:rPr>
              <a:t>socială inspirată de </a:t>
            </a:r>
            <a:r>
              <a:rPr lang="ro-RO" b="1" i="1" dirty="0" smtClean="0">
                <a:solidFill>
                  <a:srgbClr val="009FD8"/>
                </a:solidFill>
              </a:rPr>
              <a:t>adversități</a:t>
            </a:r>
            <a:endParaRPr lang="ro-RO" b="1" i="1" dirty="0">
              <a:solidFill>
                <a:srgbClr val="009FD8"/>
              </a:solidFill>
            </a:endParaRPr>
          </a:p>
          <a:p>
            <a:r>
              <a:rPr lang="ro-RO" sz="2300" b="1" dirty="0" smtClean="0">
                <a:solidFill>
                  <a:srgbClr val="009FD8"/>
                </a:solidFill>
                <a:latin typeface="Scala"/>
              </a:rPr>
              <a:t>Adversitate</a:t>
            </a:r>
            <a:r>
              <a:rPr lang="ro-RO" sz="2300" b="1" dirty="0" smtClean="0">
                <a:solidFill>
                  <a:srgbClr val="000000"/>
                </a:solidFill>
                <a:latin typeface="Scala"/>
              </a:rPr>
              <a:t> </a:t>
            </a:r>
            <a:r>
              <a:rPr lang="ro-RO" sz="2300" dirty="0">
                <a:solidFill>
                  <a:srgbClr val="000000"/>
                </a:solidFill>
                <a:latin typeface="Scala"/>
              </a:rPr>
              <a:t>Î</a:t>
            </a:r>
            <a:r>
              <a:rPr lang="ro-RO" sz="2300" b="0" i="0" dirty="0" smtClean="0">
                <a:solidFill>
                  <a:srgbClr val="000000"/>
                </a:solidFill>
                <a:effectLst/>
                <a:latin typeface="Scala"/>
              </a:rPr>
              <a:t>n 2001, un cutremur a devastat satul Mansukhbhai Prajapati statul indian Gujarat. </a:t>
            </a:r>
            <a:r>
              <a:rPr lang="ro-RO" sz="2300" dirty="0">
                <a:solidFill>
                  <a:srgbClr val="000000"/>
                </a:solidFill>
                <a:latin typeface="Scala"/>
              </a:rPr>
              <a:t>Casele au fost devastate (inclusiv frigidere - fără mâncare proaspătă) </a:t>
            </a:r>
            <a:endParaRPr lang="ro-RO" sz="2300" dirty="0" smtClean="0">
              <a:solidFill>
                <a:srgbClr val="000000"/>
              </a:solidFill>
              <a:latin typeface="Scala"/>
            </a:endParaRPr>
          </a:p>
          <a:p>
            <a:r>
              <a:rPr lang="ro-RO" sz="2300" b="1" dirty="0" smtClean="0">
                <a:solidFill>
                  <a:srgbClr val="009FD8"/>
                </a:solidFill>
                <a:latin typeface="Scala"/>
              </a:rPr>
              <a:t>Inovare Frugală </a:t>
            </a:r>
            <a:r>
              <a:rPr lang="ro-RO" sz="2300" dirty="0">
                <a:solidFill>
                  <a:srgbClr val="000000"/>
                </a:solidFill>
                <a:latin typeface="Scala"/>
              </a:rPr>
              <a:t>El a venit cu o soluție simplă făcând mai multe cu resurse puține. A înființat o fabrică de moloz și a pregătit femeile locale să facă frigidere cu - lut!! </a:t>
            </a:r>
            <a:endParaRPr lang="ro-RO" sz="2300" dirty="0" smtClean="0">
              <a:solidFill>
                <a:srgbClr val="000000"/>
              </a:solidFill>
              <a:latin typeface="Scala"/>
            </a:endParaRPr>
          </a:p>
          <a:p>
            <a:r>
              <a:rPr lang="ro-RO" sz="2300" b="1" i="0" dirty="0" smtClean="0">
                <a:solidFill>
                  <a:srgbClr val="009FD8"/>
                </a:solidFill>
                <a:effectLst/>
                <a:latin typeface="Scala"/>
              </a:rPr>
              <a:t>Inovare Socială </a:t>
            </a:r>
            <a:r>
              <a:rPr lang="ro-RO" sz="2300" dirty="0">
                <a:solidFill>
                  <a:srgbClr val="000000"/>
                </a:solidFill>
                <a:latin typeface="Scala"/>
              </a:rPr>
              <a:t>A recompensat angajații cu un venit </a:t>
            </a:r>
            <a:r>
              <a:rPr lang="ro-RO" sz="2300" dirty="0" smtClean="0">
                <a:solidFill>
                  <a:srgbClr val="000000"/>
                </a:solidFill>
                <a:latin typeface="Scala"/>
              </a:rPr>
              <a:t>suplimentar și a </a:t>
            </a:r>
            <a:r>
              <a:rPr lang="ro-RO" sz="2300" dirty="0">
                <a:solidFill>
                  <a:srgbClr val="000000"/>
                </a:solidFill>
                <a:latin typeface="Scala"/>
              </a:rPr>
              <a:t>oferit altor persoane un frigider accesibil, pe care să-l poată achiziționa de pe internet </a:t>
            </a:r>
            <a:endParaRPr lang="ro-RO" sz="2300" dirty="0">
              <a:solidFill>
                <a:srgbClr val="454545"/>
              </a:solidFill>
            </a:endParaRPr>
          </a:p>
        </p:txBody>
      </p:sp>
      <p:sp>
        <p:nvSpPr>
          <p:cNvPr id="7" name="Text Placeholder 6">
            <a:extLst>
              <a:ext uri="{FF2B5EF4-FFF2-40B4-BE49-F238E27FC236}">
                <a16:creationId xmlns:a16="http://schemas.microsoft.com/office/drawing/2014/main" xmlns="" id="{EFFF27A3-0E4F-4CA1-AD8F-3E77F37FF1B2}"/>
              </a:ext>
            </a:extLst>
          </p:cNvPr>
          <p:cNvSpPr>
            <a:spLocks noGrp="1"/>
          </p:cNvSpPr>
          <p:nvPr>
            <p:ph type="body" sz="quarter" idx="15"/>
          </p:nvPr>
        </p:nvSpPr>
        <p:spPr>
          <a:xfrm>
            <a:off x="381429" y="313210"/>
            <a:ext cx="5596290" cy="697353"/>
          </a:xfrm>
        </p:spPr>
        <p:txBody>
          <a:bodyPr>
            <a:noAutofit/>
          </a:bodyPr>
          <a:lstStyle/>
          <a:p>
            <a:r>
              <a:rPr lang="en-IE" sz="3200" b="1" dirty="0" smtClean="0"/>
              <a:t>Ex</a:t>
            </a:r>
            <a:r>
              <a:rPr lang="ro-RO" sz="3200" b="1" dirty="0" smtClean="0"/>
              <a:t>emple</a:t>
            </a:r>
            <a:r>
              <a:rPr lang="en-IE" sz="3200" b="1" dirty="0" smtClean="0"/>
              <a:t> </a:t>
            </a:r>
            <a:r>
              <a:rPr lang="ro-RO" sz="3200" b="1" dirty="0" smtClean="0"/>
              <a:t>de Inovare</a:t>
            </a:r>
            <a:r>
              <a:rPr lang="en-IE" sz="3200" b="1" dirty="0" smtClean="0"/>
              <a:t> Frugal</a:t>
            </a:r>
            <a:r>
              <a:rPr lang="ro-RO" sz="3200" b="1" dirty="0" smtClean="0"/>
              <a:t>ă</a:t>
            </a:r>
            <a:endParaRPr lang="en-IE" sz="3200" b="1" dirty="0"/>
          </a:p>
          <a:p>
            <a:r>
              <a:rPr lang="en-IE" sz="2800" b="1" i="1" dirty="0">
                <a:solidFill>
                  <a:srgbClr val="A6377D"/>
                </a:solidFill>
              </a:rPr>
              <a:t>Mitticool – </a:t>
            </a:r>
            <a:r>
              <a:rPr lang="ro-RO" sz="2800" b="1" i="1" dirty="0" smtClean="0">
                <a:solidFill>
                  <a:srgbClr val="A6377D"/>
                </a:solidFill>
              </a:rPr>
              <a:t>Frigiderul Pământean</a:t>
            </a:r>
            <a:endParaRPr lang="en-IE" sz="2800" b="1" i="1" dirty="0">
              <a:solidFill>
                <a:srgbClr val="A6377D"/>
              </a:solidFill>
            </a:endParaRPr>
          </a:p>
        </p:txBody>
      </p:sp>
      <p:pic>
        <p:nvPicPr>
          <p:cNvPr id="4" name="Picture Placeholder 3" descr="A picture containing open&#10;&#10;Description automatically generated">
            <a:extLst>
              <a:ext uri="{FF2B5EF4-FFF2-40B4-BE49-F238E27FC236}">
                <a16:creationId xmlns:a16="http://schemas.microsoft.com/office/drawing/2014/main" xmlns="" id="{5A988A95-D937-44E9-81D4-DBE5C37ADFBB}"/>
              </a:ext>
            </a:extLst>
          </p:cNvPr>
          <p:cNvPicPr>
            <a:picLocks noGrp="1" noChangeAspect="1"/>
          </p:cNvPicPr>
          <p:nvPr>
            <p:ph type="pic" sz="quarter" idx="10"/>
          </p:nvPr>
        </p:nvPicPr>
        <p:blipFill>
          <a:blip r:embed="rId2"/>
          <a:srcRect t="2955" b="2955"/>
          <a:stretch>
            <a:fillRect/>
          </a:stretch>
        </p:blipFill>
        <p:spPr/>
      </p:pic>
    </p:spTree>
    <p:extLst>
      <p:ext uri="{BB962C8B-B14F-4D97-AF65-F5344CB8AC3E}">
        <p14:creationId xmlns:p14="http://schemas.microsoft.com/office/powerpoint/2010/main" val="1931286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cooking, oven, preparing&#10;&#10;Description automatically generated">
            <a:extLst>
              <a:ext uri="{FF2B5EF4-FFF2-40B4-BE49-F238E27FC236}">
                <a16:creationId xmlns:a16="http://schemas.microsoft.com/office/drawing/2014/main" xmlns="" id="{5010B129-CB56-44C3-97AE-35AEE9A27A7D}"/>
              </a:ext>
            </a:extLst>
          </p:cNvPr>
          <p:cNvPicPr>
            <a:picLocks noGrp="1" noChangeAspect="1"/>
          </p:cNvPicPr>
          <p:nvPr>
            <p:ph type="pic" sz="quarter" idx="10"/>
          </p:nvPr>
        </p:nvPicPr>
        <p:blipFill>
          <a:blip r:embed="rId2"/>
          <a:srcRect l="11041" r="11041"/>
          <a:stretch>
            <a:fillRect/>
          </a:stretch>
        </p:blipFill>
        <p:spPr>
          <a:xfrm>
            <a:off x="8790915" y="760414"/>
            <a:ext cx="3415372" cy="2727487"/>
          </a:xfrm>
        </p:spPr>
      </p:pic>
      <p:sp>
        <p:nvSpPr>
          <p:cNvPr id="6" name="Text Placeholder 5">
            <a:extLst>
              <a:ext uri="{FF2B5EF4-FFF2-40B4-BE49-F238E27FC236}">
                <a16:creationId xmlns:a16="http://schemas.microsoft.com/office/drawing/2014/main" xmlns="" id="{6E2DB95B-4A0D-4B0D-B435-1B73AE050AC9}"/>
              </a:ext>
            </a:extLst>
          </p:cNvPr>
          <p:cNvSpPr>
            <a:spLocks noGrp="1"/>
          </p:cNvSpPr>
          <p:nvPr>
            <p:ph type="body" sz="quarter" idx="14"/>
          </p:nvPr>
        </p:nvSpPr>
        <p:spPr>
          <a:xfrm>
            <a:off x="300251" y="1401684"/>
            <a:ext cx="8354862" cy="5202916"/>
          </a:xfrm>
        </p:spPr>
        <p:txBody>
          <a:bodyPr/>
          <a:lstStyle/>
          <a:p>
            <a:r>
              <a:rPr lang="ro-RO" b="1" dirty="0" smtClean="0">
                <a:solidFill>
                  <a:srgbClr val="ED2A59"/>
                </a:solidFill>
              </a:rPr>
              <a:t>Întrebări privind Inovarea Socială și Frugală? </a:t>
            </a:r>
          </a:p>
          <a:p>
            <a:pPr marL="342900" indent="-342900">
              <a:buFont typeface="Wingdings" panose="05000000000000000000" pitchFamily="2" charset="2"/>
              <a:buChar char="q"/>
            </a:pPr>
            <a:r>
              <a:rPr lang="ro-RO" dirty="0" smtClean="0">
                <a:solidFill>
                  <a:srgbClr val="222222"/>
                </a:solidFill>
                <a:latin typeface="Scala"/>
              </a:rPr>
              <a:t>„Cum </a:t>
            </a:r>
            <a:r>
              <a:rPr lang="ro-RO" dirty="0">
                <a:solidFill>
                  <a:srgbClr val="222222"/>
                </a:solidFill>
                <a:latin typeface="Scala"/>
              </a:rPr>
              <a:t>creăm un frigider suficient de ieftin pentru ca oamenii săraci să cumpere și să furnizăm energie electrică la prețuri accesibile pentru a-l opera</a:t>
            </a:r>
            <a:r>
              <a:rPr lang="ro-RO" dirty="0" smtClean="0">
                <a:solidFill>
                  <a:srgbClr val="222222"/>
                </a:solidFill>
                <a:latin typeface="Scala"/>
              </a:rPr>
              <a:t>?” </a:t>
            </a:r>
            <a:endParaRPr lang="ro-RO" b="0" i="0" dirty="0" smtClean="0">
              <a:solidFill>
                <a:srgbClr val="222222"/>
              </a:solidFill>
              <a:effectLst/>
              <a:latin typeface="Scala"/>
            </a:endParaRPr>
          </a:p>
          <a:p>
            <a:pPr marL="342900" indent="-342900">
              <a:buFont typeface="Wingdings" panose="05000000000000000000" pitchFamily="2" charset="2"/>
              <a:buChar char="q"/>
            </a:pPr>
            <a:r>
              <a:rPr lang="ro-RO" dirty="0" smtClean="0">
                <a:solidFill>
                  <a:srgbClr val="222222"/>
                </a:solidFill>
                <a:latin typeface="Scala"/>
              </a:rPr>
              <a:t>„Cum </a:t>
            </a:r>
            <a:r>
              <a:rPr lang="ro-RO" dirty="0">
                <a:solidFill>
                  <a:srgbClr val="222222"/>
                </a:solidFill>
                <a:latin typeface="Scala"/>
              </a:rPr>
              <a:t>luăm materialele disponibile la un preț accesibil și le transformăm într-o instalație frigorifică de încredere?”</a:t>
            </a:r>
            <a:endParaRPr lang="ro-RO" b="0" i="0" dirty="0" smtClean="0">
              <a:solidFill>
                <a:srgbClr val="222222"/>
              </a:solidFill>
              <a:effectLst/>
              <a:latin typeface="Scala"/>
            </a:endParaRPr>
          </a:p>
          <a:p>
            <a:pPr marL="342900" indent="-342900">
              <a:buFont typeface="Wingdings" panose="05000000000000000000" pitchFamily="2" charset="2"/>
              <a:buChar char="q"/>
            </a:pPr>
            <a:r>
              <a:rPr lang="ro-RO" dirty="0" smtClean="0">
                <a:solidFill>
                  <a:srgbClr val="222222"/>
                </a:solidFill>
                <a:latin typeface="Scala"/>
              </a:rPr>
              <a:t>„Cum </a:t>
            </a:r>
            <a:r>
              <a:rPr lang="ro-RO" dirty="0">
                <a:solidFill>
                  <a:srgbClr val="222222"/>
                </a:solidFill>
                <a:latin typeface="Scala"/>
              </a:rPr>
              <a:t>putem face ca persoanele </a:t>
            </a:r>
            <a:r>
              <a:rPr lang="ro-RO" dirty="0" smtClean="0">
                <a:solidFill>
                  <a:srgbClr val="222222"/>
                </a:solidFill>
                <a:latin typeface="Scala"/>
              </a:rPr>
              <a:t>marginalizate </a:t>
            </a:r>
            <a:r>
              <a:rPr lang="ro-RO" dirty="0">
                <a:solidFill>
                  <a:srgbClr val="222222"/>
                </a:solidFill>
                <a:latin typeface="Scala"/>
              </a:rPr>
              <a:t>să nu fie doar beneficiari, ci să devină parte a soluției?”.</a:t>
            </a:r>
            <a:endParaRPr lang="ro-RO" b="0" i="0" dirty="0" smtClean="0">
              <a:solidFill>
                <a:srgbClr val="222222"/>
              </a:solidFill>
              <a:effectLst/>
              <a:latin typeface="Scala"/>
            </a:endParaRPr>
          </a:p>
          <a:p>
            <a:r>
              <a:rPr lang="ro-RO" b="1" i="1" dirty="0" smtClean="0">
                <a:solidFill>
                  <a:srgbClr val="009FD8"/>
                </a:solidFill>
              </a:rPr>
              <a:t>Mansukhbhai </a:t>
            </a:r>
            <a:r>
              <a:rPr lang="ro-RO" b="1" i="1" dirty="0">
                <a:solidFill>
                  <a:srgbClr val="009FD8"/>
                </a:solidFill>
              </a:rPr>
              <a:t>și-a urmat inima și mintea cu </a:t>
            </a:r>
            <a:r>
              <a:rPr lang="ro-RO" b="1" i="1" dirty="0" smtClean="0">
                <a:solidFill>
                  <a:srgbClr val="009FD8"/>
                </a:solidFill>
              </a:rPr>
              <a:t>persistență</a:t>
            </a:r>
            <a:endParaRPr lang="ro-RO" b="1" i="1" dirty="0" smtClean="0">
              <a:solidFill>
                <a:srgbClr val="009FD8"/>
              </a:solidFill>
              <a:effectLst/>
              <a:latin typeface="Scala"/>
            </a:endParaRPr>
          </a:p>
          <a:p>
            <a:r>
              <a:rPr lang="ro-RO" b="1" dirty="0" smtClean="0">
                <a:solidFill>
                  <a:srgbClr val="40A67A"/>
                </a:solidFill>
              </a:rPr>
              <a:t>Designul Simplu al Inovării Frugale </a:t>
            </a:r>
            <a:r>
              <a:rPr lang="ro-RO" dirty="0"/>
              <a:t>ajută la conservarea resurselor, este ecologic și sigur. I</a:t>
            </a:r>
            <a:r>
              <a:rPr lang="ro-RO" dirty="0" smtClean="0"/>
              <a:t>novația </a:t>
            </a:r>
            <a:r>
              <a:rPr lang="ro-RO" dirty="0"/>
              <a:t>sa poate fi accesată și utilizată oriunde și ușor de </a:t>
            </a:r>
            <a:r>
              <a:rPr lang="ro-RO" dirty="0" smtClean="0"/>
              <a:t>întreținut.</a:t>
            </a:r>
          </a:p>
          <a:p>
            <a:endParaRPr lang="ro-RO" dirty="0"/>
          </a:p>
        </p:txBody>
      </p:sp>
      <p:sp>
        <p:nvSpPr>
          <p:cNvPr id="10" name="Text Placeholder 6">
            <a:extLst>
              <a:ext uri="{FF2B5EF4-FFF2-40B4-BE49-F238E27FC236}">
                <a16:creationId xmlns:a16="http://schemas.microsoft.com/office/drawing/2014/main" xmlns="" id="{F531221E-2386-47B0-9B77-762BA472012D}"/>
              </a:ext>
            </a:extLst>
          </p:cNvPr>
          <p:cNvSpPr txBox="1">
            <a:spLocks/>
          </p:cNvSpPr>
          <p:nvPr/>
        </p:nvSpPr>
        <p:spPr>
          <a:xfrm>
            <a:off x="528927" y="233677"/>
            <a:ext cx="723253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t>Ex</a:t>
            </a:r>
            <a:r>
              <a:rPr lang="ro-RO" sz="3200" b="1" dirty="0"/>
              <a:t>emple</a:t>
            </a:r>
            <a:r>
              <a:rPr lang="en-IE" sz="3200" b="1" dirty="0"/>
              <a:t> </a:t>
            </a:r>
            <a:r>
              <a:rPr lang="ro-RO" sz="3200" b="1" dirty="0"/>
              <a:t>de Inovare</a:t>
            </a:r>
            <a:r>
              <a:rPr lang="en-IE" sz="3200" b="1" dirty="0"/>
              <a:t> Frugal</a:t>
            </a:r>
            <a:r>
              <a:rPr lang="ro-RO" sz="3200" b="1" dirty="0"/>
              <a:t>ă</a:t>
            </a:r>
            <a:endParaRPr lang="en-IE" sz="3200" b="1" dirty="0"/>
          </a:p>
          <a:p>
            <a:r>
              <a:rPr lang="en-IE" sz="3200" b="1" i="1" dirty="0" err="1">
                <a:solidFill>
                  <a:srgbClr val="A6377D"/>
                </a:solidFill>
              </a:rPr>
              <a:t>Mitticool</a:t>
            </a:r>
            <a:r>
              <a:rPr lang="en-IE" sz="3200" b="1" i="1" dirty="0">
                <a:solidFill>
                  <a:srgbClr val="A6377D"/>
                </a:solidFill>
              </a:rPr>
              <a:t> – </a:t>
            </a:r>
            <a:r>
              <a:rPr lang="ro-RO" sz="3200" b="1" i="1" dirty="0">
                <a:solidFill>
                  <a:srgbClr val="A6377D"/>
                </a:solidFill>
              </a:rPr>
              <a:t>Frigiderul Pământean</a:t>
            </a:r>
            <a:endParaRPr lang="en-IE" sz="3200" b="1" i="1" dirty="0">
              <a:solidFill>
                <a:srgbClr val="A6377D"/>
              </a:solidFill>
            </a:endParaRPr>
          </a:p>
        </p:txBody>
      </p:sp>
      <p:pic>
        <p:nvPicPr>
          <p:cNvPr id="12" name="Picture 11">
            <a:extLst>
              <a:ext uri="{FF2B5EF4-FFF2-40B4-BE49-F238E27FC236}">
                <a16:creationId xmlns:a16="http://schemas.microsoft.com/office/drawing/2014/main" xmlns="" id="{0311D784-77F7-492C-8F6D-59DBA7484B2F}"/>
              </a:ext>
            </a:extLst>
          </p:cNvPr>
          <p:cNvPicPr>
            <a:picLocks noChangeAspect="1"/>
          </p:cNvPicPr>
          <p:nvPr/>
        </p:nvPicPr>
        <p:blipFill>
          <a:blip r:embed="rId3"/>
          <a:stretch>
            <a:fillRect/>
          </a:stretch>
        </p:blipFill>
        <p:spPr>
          <a:xfrm>
            <a:off x="8776628" y="4003142"/>
            <a:ext cx="3415372" cy="2094444"/>
          </a:xfrm>
          <a:prstGeom prst="rect">
            <a:avLst/>
          </a:prstGeom>
        </p:spPr>
      </p:pic>
    </p:spTree>
    <p:extLst>
      <p:ext uri="{BB962C8B-B14F-4D97-AF65-F5344CB8AC3E}">
        <p14:creationId xmlns:p14="http://schemas.microsoft.com/office/powerpoint/2010/main" val="447217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CDA1150-A8E9-4040-A7B0-C9B09D553C79}"/>
              </a:ext>
            </a:extLst>
          </p:cNvPr>
          <p:cNvSpPr>
            <a:spLocks noGrp="1"/>
          </p:cNvSpPr>
          <p:nvPr>
            <p:ph type="body" sz="quarter" idx="14"/>
          </p:nvPr>
        </p:nvSpPr>
        <p:spPr>
          <a:xfrm>
            <a:off x="627313" y="2038632"/>
            <a:ext cx="8770184" cy="3202098"/>
          </a:xfrm>
        </p:spPr>
        <p:txBody>
          <a:bodyPr/>
          <a:lstStyle/>
          <a:p>
            <a:r>
              <a:rPr lang="ro-RO" dirty="0" smtClean="0">
                <a:solidFill>
                  <a:srgbClr val="454545"/>
                </a:solidFill>
              </a:rPr>
              <a:t>Frigiderul</a:t>
            </a:r>
            <a:r>
              <a:rPr lang="en-IE" dirty="0" smtClean="0">
                <a:solidFill>
                  <a:srgbClr val="454545"/>
                </a:solidFill>
              </a:rPr>
              <a:t> </a:t>
            </a:r>
            <a:r>
              <a:rPr lang="ro-RO" dirty="0" smtClean="0">
                <a:solidFill>
                  <a:srgbClr val="454545"/>
                </a:solidFill>
              </a:rPr>
              <a:t>folosește un efect de răcire din evaporarea apei pentru a atinge o temperatură mai scăzută </a:t>
            </a:r>
          </a:p>
          <a:p>
            <a:r>
              <a:rPr lang="ro-RO" dirty="0">
                <a:solidFill>
                  <a:srgbClr val="454545"/>
                </a:solidFill>
              </a:rPr>
              <a:t>Acum oferă numeroase produse pentru peste 63 de orașe; Sticlă de apă din argilă de pământ, filtre de pământ, vase de </a:t>
            </a:r>
            <a:r>
              <a:rPr lang="ro-RO" dirty="0" smtClean="0">
                <a:solidFill>
                  <a:srgbClr val="454545"/>
                </a:solidFill>
              </a:rPr>
              <a:t>gătit…</a:t>
            </a:r>
            <a:endParaRPr lang="ro-RO" dirty="0" smtClean="0"/>
          </a:p>
          <a:p>
            <a:pPr marL="342900" indent="-342900">
              <a:buFont typeface="Arial" panose="020B0604020202020204" pitchFamily="34" charset="0"/>
              <a:buChar char="•"/>
            </a:pPr>
            <a:r>
              <a:rPr lang="ro-RO" dirty="0" smtClean="0">
                <a:solidFill>
                  <a:srgbClr val="454545"/>
                </a:solidFill>
              </a:rPr>
              <a:t>De </a:t>
            </a:r>
            <a:r>
              <a:rPr lang="ro-RO" dirty="0">
                <a:solidFill>
                  <a:srgbClr val="454545"/>
                </a:solidFill>
              </a:rPr>
              <a:t>asemenea, păstrează înțelepciunea tradițională a Indiei și abilitățile de </a:t>
            </a:r>
            <a:r>
              <a:rPr lang="ro-RO" dirty="0" smtClean="0">
                <a:solidFill>
                  <a:srgbClr val="454545"/>
                </a:solidFill>
              </a:rPr>
              <a:t>olărit</a:t>
            </a:r>
            <a:endParaRPr lang="ro-RO" dirty="0">
              <a:solidFill>
                <a:srgbClr val="454545"/>
              </a:solidFill>
            </a:endParaRPr>
          </a:p>
          <a:p>
            <a:pPr marL="342900" indent="-342900">
              <a:buFont typeface="Arial" panose="020B0604020202020204" pitchFamily="34" charset="0"/>
              <a:buChar char="•"/>
            </a:pPr>
            <a:r>
              <a:rPr lang="ro-RO" dirty="0" smtClean="0">
                <a:solidFill>
                  <a:srgbClr val="454545"/>
                </a:solidFill>
                <a:hlinkClick r:id="rId2"/>
              </a:rPr>
              <a:t>Avantajele</a:t>
            </a:r>
            <a:r>
              <a:rPr lang="ro-RO" dirty="0" smtClean="0">
                <a:solidFill>
                  <a:srgbClr val="454545"/>
                </a:solidFill>
              </a:rPr>
              <a:t> </a:t>
            </a:r>
            <a:r>
              <a:rPr lang="ro-RO" dirty="0">
                <a:solidFill>
                  <a:srgbClr val="454545"/>
                </a:solidFill>
              </a:rPr>
              <a:t>utilizării argilei în sticle de apă și articole de bucătărie reduce risipa de plastic, produse chimice fără chimicale, previne aciditatea, deoarece argila are proprietăți alcaline, mai ieftine, puteri de vindecare din mineralele din </a:t>
            </a:r>
            <a:r>
              <a:rPr lang="ro-RO" dirty="0" smtClean="0">
                <a:solidFill>
                  <a:srgbClr val="454545"/>
                </a:solidFill>
              </a:rPr>
              <a:t>argilă…</a:t>
            </a:r>
            <a:endParaRPr lang="ro-RO" dirty="0">
              <a:solidFill>
                <a:srgbClr val="454545"/>
              </a:solidFill>
            </a:endParaRPr>
          </a:p>
        </p:txBody>
      </p:sp>
      <p:sp>
        <p:nvSpPr>
          <p:cNvPr id="7" name="Text Placeholder 6">
            <a:extLst>
              <a:ext uri="{FF2B5EF4-FFF2-40B4-BE49-F238E27FC236}">
                <a16:creationId xmlns:a16="http://schemas.microsoft.com/office/drawing/2014/main" xmlns="" id="{EFFF27A3-0E4F-4CA1-AD8F-3E77F37FF1B2}"/>
              </a:ext>
            </a:extLst>
          </p:cNvPr>
          <p:cNvSpPr>
            <a:spLocks noGrp="1"/>
          </p:cNvSpPr>
          <p:nvPr>
            <p:ph type="body" sz="quarter" idx="15"/>
          </p:nvPr>
        </p:nvSpPr>
        <p:spPr>
          <a:xfrm>
            <a:off x="527726" y="496155"/>
            <a:ext cx="7923750" cy="1331309"/>
          </a:xfrm>
        </p:spPr>
        <p:txBody>
          <a:bodyPr>
            <a:normAutofit/>
          </a:bodyPr>
          <a:lstStyle/>
          <a:p>
            <a:r>
              <a:rPr lang="en-IE" b="1" dirty="0"/>
              <a:t>Ex</a:t>
            </a:r>
            <a:r>
              <a:rPr lang="ro-RO" b="1" dirty="0"/>
              <a:t>emple</a:t>
            </a:r>
            <a:r>
              <a:rPr lang="en-IE" b="1" dirty="0"/>
              <a:t> </a:t>
            </a:r>
            <a:r>
              <a:rPr lang="ro-RO" b="1" dirty="0"/>
              <a:t>de Inovare</a:t>
            </a:r>
            <a:r>
              <a:rPr lang="en-IE" b="1" dirty="0"/>
              <a:t> Frugal</a:t>
            </a:r>
            <a:r>
              <a:rPr lang="ro-RO" b="1" dirty="0"/>
              <a:t>ă</a:t>
            </a:r>
            <a:endParaRPr lang="en-IE" b="1" dirty="0"/>
          </a:p>
          <a:p>
            <a:r>
              <a:rPr lang="en-IE" b="1" i="1" dirty="0" err="1">
                <a:solidFill>
                  <a:srgbClr val="A6377D"/>
                </a:solidFill>
              </a:rPr>
              <a:t>Mitticool</a:t>
            </a:r>
            <a:r>
              <a:rPr lang="en-IE" b="1" i="1" dirty="0">
                <a:solidFill>
                  <a:srgbClr val="A6377D"/>
                </a:solidFill>
              </a:rPr>
              <a:t> – </a:t>
            </a:r>
            <a:r>
              <a:rPr lang="ro-RO" b="1" i="1" dirty="0">
                <a:solidFill>
                  <a:srgbClr val="A6377D"/>
                </a:solidFill>
              </a:rPr>
              <a:t>Frigiderul Pământean</a:t>
            </a:r>
            <a:endParaRPr lang="en-IE" b="1" i="1" dirty="0">
              <a:solidFill>
                <a:srgbClr val="A6377D"/>
              </a:solidFill>
            </a:endParaRPr>
          </a:p>
        </p:txBody>
      </p:sp>
      <p:pic>
        <p:nvPicPr>
          <p:cNvPr id="1028" name="Picture 4" descr="300X300">
            <a:extLst>
              <a:ext uri="{FF2B5EF4-FFF2-40B4-BE49-F238E27FC236}">
                <a16:creationId xmlns:a16="http://schemas.microsoft.com/office/drawing/2014/main" xmlns="" id="{ED1B3471-FC96-4FC3-BBCC-9B453CA93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647" y="2136618"/>
            <a:ext cx="3337239" cy="333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5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9A27246-926A-4551-A084-992B6E25ED76}"/>
              </a:ext>
            </a:extLst>
          </p:cNvPr>
          <p:cNvSpPr>
            <a:spLocks noGrp="1"/>
          </p:cNvSpPr>
          <p:nvPr>
            <p:ph type="body" sz="quarter" idx="14"/>
          </p:nvPr>
        </p:nvSpPr>
        <p:spPr>
          <a:xfrm>
            <a:off x="7670042" y="2082640"/>
            <a:ext cx="4286101" cy="697353"/>
          </a:xfrm>
        </p:spPr>
        <p:txBody>
          <a:bodyPr>
            <a:noAutofit/>
          </a:bodyPr>
          <a:lstStyle/>
          <a:p>
            <a:r>
              <a:rPr lang="ro-RO" sz="3200" b="1" dirty="0" smtClean="0">
                <a:solidFill>
                  <a:srgbClr val="40A67A"/>
                </a:solidFill>
              </a:rPr>
              <a:t>Construirea Tehnologiei moderne cu argilă</a:t>
            </a:r>
            <a:endParaRPr lang="en-IE" sz="3200" b="1" dirty="0">
              <a:solidFill>
                <a:srgbClr val="40A67A"/>
              </a:solidFill>
            </a:endParaRPr>
          </a:p>
        </p:txBody>
      </p:sp>
      <p:sp>
        <p:nvSpPr>
          <p:cNvPr id="6" name="Text Placeholder 5">
            <a:extLst>
              <a:ext uri="{FF2B5EF4-FFF2-40B4-BE49-F238E27FC236}">
                <a16:creationId xmlns:a16="http://schemas.microsoft.com/office/drawing/2014/main" xmlns="" id="{8DC49B8F-F596-4FBC-BD37-AA9D6758FB73}"/>
              </a:ext>
            </a:extLst>
          </p:cNvPr>
          <p:cNvSpPr>
            <a:spLocks noGrp="1"/>
          </p:cNvSpPr>
          <p:nvPr>
            <p:ph type="body" sz="quarter" idx="15"/>
          </p:nvPr>
        </p:nvSpPr>
        <p:spPr>
          <a:xfrm>
            <a:off x="7670042" y="3143015"/>
            <a:ext cx="3981451" cy="2592420"/>
          </a:xfrm>
        </p:spPr>
        <p:txBody>
          <a:bodyPr/>
          <a:lstStyle/>
          <a:p>
            <a:r>
              <a:rPr lang="ro-RO" b="0" i="0" dirty="0" smtClean="0">
                <a:solidFill>
                  <a:schemeClr val="tx1">
                    <a:lumMod val="75000"/>
                    <a:lumOff val="25000"/>
                  </a:schemeClr>
                </a:solidFill>
                <a:effectLst/>
              </a:rPr>
              <a:t>Mansukhbhai Prajapati</a:t>
            </a:r>
            <a:r>
              <a:rPr lang="ro-RO" dirty="0">
                <a:solidFill>
                  <a:schemeClr val="tx1">
                    <a:lumMod val="75000"/>
                    <a:lumOff val="25000"/>
                  </a:schemeClr>
                </a:solidFill>
              </a:rPr>
              <a:t>, </a:t>
            </a:r>
            <a:r>
              <a:rPr lang="ro-RO" dirty="0" smtClean="0">
                <a:solidFill>
                  <a:schemeClr val="tx1">
                    <a:lumMod val="75000"/>
                    <a:lumOff val="25000"/>
                  </a:schemeClr>
                </a:solidFill>
              </a:rPr>
              <a:t>instruit </a:t>
            </a:r>
            <a:r>
              <a:rPr lang="ro-RO" dirty="0">
                <a:solidFill>
                  <a:schemeClr val="tx1">
                    <a:lumMod val="75000"/>
                    <a:lumOff val="25000"/>
                  </a:schemeClr>
                </a:solidFill>
              </a:rPr>
              <a:t>ca producător de țiglă, fabrică aparate de bucătărie moderne, cum ar fi frigiderul și oale și tigăi antiaderente ... din lut.</a:t>
            </a:r>
            <a:endParaRPr lang="ro-RO" b="0" i="0" dirty="0" smtClean="0">
              <a:solidFill>
                <a:srgbClr val="454545"/>
              </a:solidFill>
              <a:effectLst/>
            </a:endParaRPr>
          </a:p>
          <a:p>
            <a:endParaRPr lang="ro-RO" dirty="0">
              <a:solidFill>
                <a:schemeClr val="tx1">
                  <a:lumMod val="75000"/>
                  <a:lumOff val="25000"/>
                </a:schemeClr>
              </a:solidFill>
            </a:endParaRPr>
          </a:p>
        </p:txBody>
      </p:sp>
      <p:pic>
        <p:nvPicPr>
          <p:cNvPr id="11" name="Picture 10">
            <a:hlinkClick r:id="rId2"/>
            <a:extLst>
              <a:ext uri="{FF2B5EF4-FFF2-40B4-BE49-F238E27FC236}">
                <a16:creationId xmlns:a16="http://schemas.microsoft.com/office/drawing/2014/main" xmlns="" id="{BF79AAC8-F1C2-4BB5-89A2-6645AED0D18E}"/>
              </a:ext>
            </a:extLst>
          </p:cNvPr>
          <p:cNvPicPr>
            <a:picLocks noChangeAspect="1"/>
          </p:cNvPicPr>
          <p:nvPr/>
        </p:nvPicPr>
        <p:blipFill>
          <a:blip r:embed="rId3"/>
          <a:stretch>
            <a:fillRect/>
          </a:stretch>
        </p:blipFill>
        <p:spPr>
          <a:xfrm>
            <a:off x="1345725" y="2311082"/>
            <a:ext cx="5256688" cy="3015257"/>
          </a:xfrm>
          <a:prstGeom prst="rect">
            <a:avLst/>
          </a:prstGeom>
        </p:spPr>
      </p:pic>
      <p:sp>
        <p:nvSpPr>
          <p:cNvPr id="12" name="Text Placeholder 5">
            <a:extLst>
              <a:ext uri="{FF2B5EF4-FFF2-40B4-BE49-F238E27FC236}">
                <a16:creationId xmlns:a16="http://schemas.microsoft.com/office/drawing/2014/main" xmlns="" id="{B5F24D75-E1C8-436F-9B11-B84D66BBB693}"/>
              </a:ext>
            </a:extLst>
          </p:cNvPr>
          <p:cNvSpPr txBox="1">
            <a:spLocks/>
          </p:cNvSpPr>
          <p:nvPr/>
        </p:nvSpPr>
        <p:spPr>
          <a:xfrm>
            <a:off x="1092547" y="169809"/>
            <a:ext cx="10139559" cy="15498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i="1" dirty="0">
                <a:solidFill>
                  <a:srgbClr val="337AB7"/>
                </a:solidFill>
                <a:hlinkClick r:id="rId4"/>
              </a:rPr>
              <a:t>‘Mitticool</a:t>
            </a:r>
            <a:r>
              <a:rPr lang="en-IE" sz="2800" b="1" i="1" dirty="0">
                <a:solidFill>
                  <a:srgbClr val="454545"/>
                </a:solidFill>
              </a:rPr>
              <a:t>, </a:t>
            </a:r>
            <a:r>
              <a:rPr lang="ro-RO" sz="2800" b="1" i="1" dirty="0" smtClean="0">
                <a:solidFill>
                  <a:srgbClr val="454545"/>
                </a:solidFill>
              </a:rPr>
              <a:t>frigiderul din lut care nu necesită electricitate, costă mai puțin de 50 USD și poate păstra mâncarea proaspătă timp de 2-3 zile, este doar un exemplu al puterii„ inovației frugale</a:t>
            </a:r>
            <a:r>
              <a:rPr lang="en-IE" sz="2800" b="1" i="1" dirty="0" smtClean="0">
                <a:solidFill>
                  <a:srgbClr val="454545"/>
                </a:solidFill>
              </a:rPr>
              <a:t>”, </a:t>
            </a:r>
            <a:r>
              <a:rPr lang="ro-RO" sz="2800" dirty="0" smtClean="0">
                <a:solidFill>
                  <a:srgbClr val="454545"/>
                </a:solidFill>
              </a:rPr>
              <a:t>Mansukhbhai</a:t>
            </a:r>
            <a:r>
              <a:rPr lang="en-IE" sz="2800" dirty="0" smtClean="0">
                <a:solidFill>
                  <a:srgbClr val="454545"/>
                </a:solidFill>
              </a:rPr>
              <a:t> </a:t>
            </a:r>
            <a:r>
              <a:rPr lang="en-IE" sz="2800" dirty="0">
                <a:solidFill>
                  <a:srgbClr val="454545"/>
                </a:solidFill>
              </a:rPr>
              <a:t>Prajapati</a:t>
            </a:r>
          </a:p>
          <a:p>
            <a:endParaRPr lang="en-IE" sz="2800" dirty="0">
              <a:solidFill>
                <a:srgbClr val="454545"/>
              </a:solidFill>
            </a:endParaRPr>
          </a:p>
          <a:p>
            <a:endParaRPr lang="en-IE" sz="2800" dirty="0">
              <a:solidFill>
                <a:schemeClr val="tx1">
                  <a:lumMod val="75000"/>
                  <a:lumOff val="25000"/>
                </a:schemeClr>
              </a:solidFill>
            </a:endParaRPr>
          </a:p>
        </p:txBody>
      </p:sp>
    </p:spTree>
    <p:extLst>
      <p:ext uri="{BB962C8B-B14F-4D97-AF65-F5344CB8AC3E}">
        <p14:creationId xmlns:p14="http://schemas.microsoft.com/office/powerpoint/2010/main" val="79130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2BE4046-6A09-46EB-96DF-48C34BFBB608}"/>
              </a:ext>
            </a:extLst>
          </p:cNvPr>
          <p:cNvSpPr>
            <a:spLocks noGrp="1"/>
          </p:cNvSpPr>
          <p:nvPr>
            <p:ph type="body" sz="quarter" idx="14"/>
          </p:nvPr>
        </p:nvSpPr>
        <p:spPr>
          <a:xfrm>
            <a:off x="463020" y="252418"/>
            <a:ext cx="6338837" cy="1557196"/>
          </a:xfrm>
        </p:spPr>
        <p:txBody>
          <a:bodyPr>
            <a:normAutofit fontScale="92500"/>
          </a:bodyPr>
          <a:lstStyle/>
          <a:p>
            <a:r>
              <a:rPr lang="en-IE" b="1" i="0" dirty="0" smtClean="0">
                <a:solidFill>
                  <a:srgbClr val="333333"/>
                </a:solidFill>
                <a:effectLst/>
              </a:rPr>
              <a:t>Forum</a:t>
            </a:r>
            <a:r>
              <a:rPr lang="ro-RO" b="1" i="0" dirty="0" smtClean="0">
                <a:solidFill>
                  <a:srgbClr val="333333"/>
                </a:solidFill>
                <a:effectLst/>
              </a:rPr>
              <a:t>ul de Inovare Frugală </a:t>
            </a:r>
            <a:endParaRPr lang="en-IE" b="1" i="0" dirty="0">
              <a:solidFill>
                <a:srgbClr val="333333"/>
              </a:solidFill>
              <a:effectLst/>
            </a:endParaRPr>
          </a:p>
          <a:p>
            <a:r>
              <a:rPr lang="ro-RO" sz="2800" i="0" dirty="0" smtClean="0">
                <a:solidFill>
                  <a:srgbClr val="333333"/>
                </a:solidFill>
                <a:effectLst/>
              </a:rPr>
              <a:t>Peste </a:t>
            </a:r>
            <a:r>
              <a:rPr lang="en-IE" sz="2800" i="0" dirty="0" smtClean="0">
                <a:solidFill>
                  <a:srgbClr val="333333"/>
                </a:solidFill>
                <a:effectLst/>
              </a:rPr>
              <a:t>200 </a:t>
            </a:r>
            <a:r>
              <a:rPr lang="ro-RO" sz="2800" i="0" dirty="0" smtClean="0">
                <a:solidFill>
                  <a:srgbClr val="333333"/>
                </a:solidFill>
                <a:effectLst/>
              </a:rPr>
              <a:t>de practicieni de dezvoltare</a:t>
            </a:r>
            <a:r>
              <a:rPr lang="en-IE" sz="2800" i="0" dirty="0" smtClean="0">
                <a:solidFill>
                  <a:srgbClr val="333333"/>
                </a:solidFill>
                <a:effectLst/>
              </a:rPr>
              <a:t>, </a:t>
            </a:r>
            <a:r>
              <a:rPr lang="ro-RO" sz="2800" i="0" dirty="0" smtClean="0">
                <a:solidFill>
                  <a:srgbClr val="333333"/>
                </a:solidFill>
                <a:effectLst/>
              </a:rPr>
              <a:t>Inovatori</a:t>
            </a:r>
            <a:r>
              <a:rPr lang="en-IE" sz="2800" i="0" dirty="0" smtClean="0">
                <a:solidFill>
                  <a:srgbClr val="333333"/>
                </a:solidFill>
                <a:effectLst/>
              </a:rPr>
              <a:t>, </a:t>
            </a:r>
            <a:r>
              <a:rPr lang="ro-RO" sz="2800" i="0" dirty="0" smtClean="0">
                <a:solidFill>
                  <a:srgbClr val="333333"/>
                </a:solidFill>
                <a:effectLst/>
              </a:rPr>
              <a:t>Antreprenori</a:t>
            </a:r>
            <a:r>
              <a:rPr lang="en-IE" sz="2800" i="0" dirty="0" smtClean="0">
                <a:solidFill>
                  <a:srgbClr val="333333"/>
                </a:solidFill>
                <a:effectLst/>
              </a:rPr>
              <a:t>, Invest</a:t>
            </a:r>
            <a:r>
              <a:rPr lang="ro-RO" sz="2800" i="0" dirty="0" smtClean="0">
                <a:solidFill>
                  <a:srgbClr val="333333"/>
                </a:solidFill>
                <a:effectLst/>
              </a:rPr>
              <a:t>itori</a:t>
            </a:r>
            <a:r>
              <a:rPr lang="en-IE" sz="2800" i="0" dirty="0" smtClean="0">
                <a:solidFill>
                  <a:srgbClr val="333333"/>
                </a:solidFill>
                <a:effectLst/>
              </a:rPr>
              <a:t> </a:t>
            </a:r>
            <a:r>
              <a:rPr lang="ro-RO" sz="2800" dirty="0" smtClean="0">
                <a:solidFill>
                  <a:srgbClr val="333333"/>
                </a:solidFill>
              </a:rPr>
              <a:t>și </a:t>
            </a:r>
            <a:r>
              <a:rPr lang="ro-RO" sz="2800" i="0" dirty="0" smtClean="0">
                <a:solidFill>
                  <a:srgbClr val="333333"/>
                </a:solidFill>
                <a:effectLst/>
              </a:rPr>
              <a:t>Activiști</a:t>
            </a:r>
            <a:r>
              <a:rPr lang="en-IE" sz="2800" i="0" dirty="0">
                <a:solidFill>
                  <a:srgbClr val="333333"/>
                </a:solidFill>
                <a:effectLst/>
              </a:rPr>
              <a:t> </a:t>
            </a:r>
          </a:p>
          <a:p>
            <a:endParaRPr lang="en-IE" b="1" dirty="0"/>
          </a:p>
        </p:txBody>
      </p:sp>
      <p:sp>
        <p:nvSpPr>
          <p:cNvPr id="6" name="Text Placeholder 5">
            <a:extLst>
              <a:ext uri="{FF2B5EF4-FFF2-40B4-BE49-F238E27FC236}">
                <a16:creationId xmlns:a16="http://schemas.microsoft.com/office/drawing/2014/main" xmlns="" id="{29E6C146-8A91-447A-9C00-B0F12FFA5A6A}"/>
              </a:ext>
            </a:extLst>
          </p:cNvPr>
          <p:cNvSpPr>
            <a:spLocks noGrp="1"/>
          </p:cNvSpPr>
          <p:nvPr>
            <p:ph type="body" sz="quarter" idx="15"/>
          </p:nvPr>
        </p:nvSpPr>
        <p:spPr>
          <a:xfrm>
            <a:off x="7001301" y="642045"/>
            <a:ext cx="4882115" cy="2592420"/>
          </a:xfrm>
        </p:spPr>
        <p:txBody>
          <a:bodyPr/>
          <a:lstStyle/>
          <a:p>
            <a:pPr algn="ctr" fontAlgn="base"/>
            <a:r>
              <a:rPr lang="it-IT" b="1" dirty="0" smtClean="0">
                <a:solidFill>
                  <a:srgbClr val="ED2A59"/>
                </a:solidFill>
              </a:rPr>
              <a:t>Acolo </a:t>
            </a:r>
            <a:r>
              <a:rPr lang="it-IT" b="1" dirty="0">
                <a:solidFill>
                  <a:srgbClr val="ED2A59"/>
                </a:solidFill>
              </a:rPr>
              <a:t>unde 85% din tinerii </a:t>
            </a:r>
            <a:r>
              <a:rPr lang="ro-RO" b="1" dirty="0" smtClean="0">
                <a:solidFill>
                  <a:srgbClr val="ED2A59"/>
                </a:solidFill>
              </a:rPr>
              <a:t>din lumea întreagă</a:t>
            </a:r>
            <a:r>
              <a:rPr lang="it-IT" b="1" dirty="0" smtClean="0">
                <a:solidFill>
                  <a:srgbClr val="ED2A59"/>
                </a:solidFill>
              </a:rPr>
              <a:t> </a:t>
            </a:r>
            <a:r>
              <a:rPr lang="it-IT" b="1" dirty="0">
                <a:solidFill>
                  <a:srgbClr val="ED2A59"/>
                </a:solidFill>
              </a:rPr>
              <a:t>construiesc un viitor pentru ca noi toți să prosperăm</a:t>
            </a:r>
            <a:r>
              <a:rPr lang="it-IT" b="1" dirty="0" smtClean="0">
                <a:solidFill>
                  <a:srgbClr val="ED2A59"/>
                </a:solidFill>
              </a:rPr>
              <a:t>.</a:t>
            </a:r>
            <a:endParaRPr lang="ro-RO" b="1" dirty="0" smtClean="0">
              <a:solidFill>
                <a:srgbClr val="ED2A59"/>
              </a:solidFill>
            </a:endParaRPr>
          </a:p>
          <a:p>
            <a:pPr algn="ctr" fontAlgn="base"/>
            <a:r>
              <a:rPr lang="en-IE" b="1" i="0"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Forum </a:t>
            </a:r>
            <a:r>
              <a:rPr lang="ro-RO" b="1" i="0"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de Inovare Frugală </a:t>
            </a:r>
            <a:r>
              <a:rPr lang="en-IE" b="1" i="0"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(FIF</a:t>
            </a:r>
            <a:r>
              <a:rPr lang="en-IE" b="1" i="0" dirty="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 </a:t>
            </a:r>
            <a:r>
              <a:rPr lang="ro-RO" dirty="0" smtClean="0">
                <a:solidFill>
                  <a:srgbClr val="333333"/>
                </a:solidFill>
              </a:rPr>
              <a:t>este o platformă pentru liderii din sudul global pentru a se conecta și a explora soluții pentru cele mai dure provocări ale lumii. FIF 2019 va explora tema „Scalarea oportunităților pentru tineri”, la care au luat parte practicieni și finanțatori de dezvoltare, tineri inovatori într-o conferință de 2 zile pentru a colabora pentru impact la scară mondială.</a:t>
            </a:r>
            <a:endParaRPr lang="ro-RO" b="0" i="0" dirty="0" smtClean="0">
              <a:solidFill>
                <a:srgbClr val="333333"/>
              </a:solidFill>
              <a:effectLst/>
            </a:endParaRPr>
          </a:p>
          <a:p>
            <a:endParaRPr lang="en-IE" dirty="0"/>
          </a:p>
        </p:txBody>
      </p:sp>
      <p:pic>
        <p:nvPicPr>
          <p:cNvPr id="9" name="Picture Placeholder 8">
            <a:hlinkClick r:id="rId3"/>
            <a:extLst>
              <a:ext uri="{FF2B5EF4-FFF2-40B4-BE49-F238E27FC236}">
                <a16:creationId xmlns:a16="http://schemas.microsoft.com/office/drawing/2014/main" xmlns="" id="{5CB9219E-82A4-42B0-8FBC-67C0D33BF478}"/>
              </a:ext>
            </a:extLst>
          </p:cNvPr>
          <p:cNvPicPr>
            <a:picLocks noGrp="1" noChangeAspect="1"/>
          </p:cNvPicPr>
          <p:nvPr>
            <p:ph type="pic" sz="quarter" idx="16"/>
          </p:nvPr>
        </p:nvPicPr>
        <p:blipFill rotWithShape="1">
          <a:blip r:embed="rId4"/>
          <a:srcRect l="4810" r="4810"/>
          <a:stretch/>
        </p:blipFill>
        <p:spPr/>
      </p:pic>
    </p:spTree>
    <p:extLst>
      <p:ext uri="{BB962C8B-B14F-4D97-AF65-F5344CB8AC3E}">
        <p14:creationId xmlns:p14="http://schemas.microsoft.com/office/powerpoint/2010/main" val="2169304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548268-61FD-40A4-A4A0-0CC29F7D2E95}"/>
              </a:ext>
            </a:extLst>
          </p:cNvPr>
          <p:cNvSpPr>
            <a:spLocks noGrp="1"/>
          </p:cNvSpPr>
          <p:nvPr>
            <p:ph type="body" sz="quarter" idx="13"/>
          </p:nvPr>
        </p:nvSpPr>
        <p:spPr>
          <a:xfrm>
            <a:off x="6252747" y="1331476"/>
            <a:ext cx="4411019" cy="3715819"/>
          </a:xfrm>
        </p:spPr>
        <p:txBody>
          <a:bodyPr>
            <a:normAutofit fontScale="92500" lnSpcReduction="20000"/>
          </a:bodyPr>
          <a:lstStyle/>
          <a:p>
            <a:r>
              <a:rPr lang="ro-RO" dirty="0" smtClean="0"/>
              <a:t>”Inovația Frugală este mai importantă ca oricând, cu o recentă criză financiară generată de COVID-19, Europa are nevoie de o abordare a inovației care să se concentreze pe furnizarea de inovații și tehnologii accesibile, adecvate scopului și ușor de utilizat. Inovarea Frugală oferă soluții pentru provocările care apar”</a:t>
            </a:r>
            <a:endParaRPr lang="ro-RO" dirty="0"/>
          </a:p>
        </p:txBody>
      </p:sp>
      <p:pic>
        <p:nvPicPr>
          <p:cNvPr id="3" name="Picture 2" descr="A picture containing grass, outdoor, person, hand&#10;&#10;Description automatically generated">
            <a:extLst>
              <a:ext uri="{FF2B5EF4-FFF2-40B4-BE49-F238E27FC236}">
                <a16:creationId xmlns:a16="http://schemas.microsoft.com/office/drawing/2014/main" xmlns="" id="{45EF2FCA-6371-4844-BFA1-C6FDDEBCCBE7}"/>
              </a:ext>
            </a:extLst>
          </p:cNvPr>
          <p:cNvPicPr>
            <a:picLocks noChangeAspect="1"/>
          </p:cNvPicPr>
          <p:nvPr/>
        </p:nvPicPr>
        <p:blipFill>
          <a:blip r:embed="rId2"/>
          <a:stretch>
            <a:fillRect/>
          </a:stretch>
        </p:blipFill>
        <p:spPr>
          <a:xfrm>
            <a:off x="577266" y="1891677"/>
            <a:ext cx="4431527" cy="3589699"/>
          </a:xfrm>
          <a:prstGeom prst="rect">
            <a:avLst/>
          </a:prstGeom>
        </p:spPr>
      </p:pic>
    </p:spTree>
    <p:extLst>
      <p:ext uri="{BB962C8B-B14F-4D97-AF65-F5344CB8AC3E}">
        <p14:creationId xmlns:p14="http://schemas.microsoft.com/office/powerpoint/2010/main" val="1673571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088A949-BA8E-4B03-A962-CC01680F4422}"/>
              </a:ext>
            </a:extLst>
          </p:cNvPr>
          <p:cNvSpPr>
            <a:spLocks noGrp="1"/>
          </p:cNvSpPr>
          <p:nvPr>
            <p:ph type="body" sz="quarter" idx="13"/>
          </p:nvPr>
        </p:nvSpPr>
        <p:spPr>
          <a:xfrm>
            <a:off x="6096001" y="245027"/>
            <a:ext cx="5696784" cy="1180608"/>
          </a:xfrm>
        </p:spPr>
        <p:txBody>
          <a:bodyPr>
            <a:normAutofit/>
          </a:bodyPr>
          <a:lstStyle/>
          <a:p>
            <a:r>
              <a:rPr lang="en-IE" b="1" dirty="0" smtClean="0">
                <a:solidFill>
                  <a:srgbClr val="ED2A59"/>
                </a:solidFill>
              </a:rPr>
              <a:t>T</a:t>
            </a:r>
            <a:r>
              <a:rPr lang="ro-RO" b="1" dirty="0" smtClean="0">
                <a:solidFill>
                  <a:srgbClr val="ED2A59"/>
                </a:solidFill>
              </a:rPr>
              <a:t>IC</a:t>
            </a:r>
            <a:r>
              <a:rPr lang="en-IE" b="1" dirty="0" smtClean="0">
                <a:solidFill>
                  <a:srgbClr val="ED2A59"/>
                </a:solidFill>
              </a:rPr>
              <a:t> </a:t>
            </a:r>
            <a:r>
              <a:rPr lang="ro-RO" b="1" dirty="0" smtClean="0">
                <a:solidFill>
                  <a:srgbClr val="ED2A59"/>
                </a:solidFill>
              </a:rPr>
              <a:t>ca Abordare</a:t>
            </a:r>
            <a:r>
              <a:rPr lang="en-IE" b="1" dirty="0" smtClean="0">
                <a:solidFill>
                  <a:srgbClr val="ED2A59"/>
                </a:solidFill>
              </a:rPr>
              <a:t> </a:t>
            </a:r>
            <a:r>
              <a:rPr lang="ro-RO" b="1" dirty="0" smtClean="0">
                <a:solidFill>
                  <a:srgbClr val="ED2A59"/>
                </a:solidFill>
              </a:rPr>
              <a:t>la Inovarea</a:t>
            </a:r>
            <a:r>
              <a:rPr lang="en-IE" b="1" dirty="0" smtClean="0">
                <a:solidFill>
                  <a:srgbClr val="ED2A59"/>
                </a:solidFill>
              </a:rPr>
              <a:t> Social</a:t>
            </a:r>
            <a:r>
              <a:rPr lang="ro-RO" b="1" dirty="0" smtClean="0">
                <a:solidFill>
                  <a:srgbClr val="ED2A59"/>
                </a:solidFill>
              </a:rPr>
              <a:t>ă</a:t>
            </a:r>
            <a:r>
              <a:rPr lang="en-IE" b="1" dirty="0" smtClean="0">
                <a:solidFill>
                  <a:srgbClr val="ED2A59"/>
                </a:solidFill>
              </a:rPr>
              <a:t> </a:t>
            </a:r>
            <a:r>
              <a:rPr lang="ro-RO" b="1" dirty="0" smtClean="0">
                <a:solidFill>
                  <a:srgbClr val="ED2A59"/>
                </a:solidFill>
              </a:rPr>
              <a:t>Frugală</a:t>
            </a:r>
            <a:endParaRPr lang="en-IE" b="1" dirty="0">
              <a:solidFill>
                <a:srgbClr val="ED2A59"/>
              </a:solidFill>
            </a:endParaRPr>
          </a:p>
        </p:txBody>
      </p:sp>
      <p:sp>
        <p:nvSpPr>
          <p:cNvPr id="6" name="Text Placeholder 5">
            <a:extLst>
              <a:ext uri="{FF2B5EF4-FFF2-40B4-BE49-F238E27FC236}">
                <a16:creationId xmlns:a16="http://schemas.microsoft.com/office/drawing/2014/main" xmlns="" id="{4686B686-DC0C-465C-BFFB-87762046A1BD}"/>
              </a:ext>
            </a:extLst>
          </p:cNvPr>
          <p:cNvSpPr>
            <a:spLocks noGrp="1"/>
          </p:cNvSpPr>
          <p:nvPr>
            <p:ph type="body" sz="quarter" idx="14"/>
          </p:nvPr>
        </p:nvSpPr>
        <p:spPr>
          <a:xfrm>
            <a:off x="5683250" y="1425633"/>
            <a:ext cx="6109534" cy="4960879"/>
          </a:xfrm>
        </p:spPr>
        <p:txBody>
          <a:bodyPr/>
          <a:lstStyle/>
          <a:p>
            <a:r>
              <a:rPr lang="ro-RO" dirty="0">
                <a:solidFill>
                  <a:srgbClr val="252525"/>
                </a:solidFill>
              </a:rPr>
              <a:t>Tehnologia informației și comunicațiilor (TIC), de exemplu dispozitivele și aplicațiile mobile, este, fără îndoială, tehnologia dominantă a timpului nostru. Din perspectiva consumatorilor, TIC-urile pot fi considerate o formă de inovație „frugală”, deoarece prezintă soluții inovatoare, la prețuri reduse, pentru problemele de zi cu zi, care sunt flexibile și accesibile pentru utilizatorii cu resurse limitate</a:t>
            </a:r>
            <a:r>
              <a:rPr lang="ro-RO" dirty="0" smtClean="0">
                <a:solidFill>
                  <a:srgbClr val="252525"/>
                </a:solidFill>
              </a:rPr>
              <a:t>.</a:t>
            </a:r>
            <a:r>
              <a:rPr lang="ro-RO" dirty="0">
                <a:solidFill>
                  <a:srgbClr val="252525"/>
                </a:solidFill>
              </a:rPr>
              <a:t> Dacă sunt utilizate în mod eficient, TIC-urile au fost citate ca fiind un </a:t>
            </a:r>
            <a:r>
              <a:rPr lang="ro-RO" b="0" i="0" dirty="0" smtClean="0">
                <a:solidFill>
                  <a:srgbClr val="032167"/>
                </a:solidFill>
                <a:effectLst/>
                <a:hlinkClick r:id="rId2"/>
              </a:rPr>
              <a:t>‘game changer’</a:t>
            </a:r>
            <a:r>
              <a:rPr lang="ro-RO" b="0" i="0" dirty="0" smtClean="0">
                <a:solidFill>
                  <a:srgbClr val="252525"/>
                </a:solidFill>
                <a:effectLst/>
              </a:rPr>
              <a:t> </a:t>
            </a:r>
            <a:r>
              <a:rPr lang="ro-RO" dirty="0"/>
              <a:t>în dezvoltarea umană, stimulând progresele </a:t>
            </a:r>
            <a:r>
              <a:rPr lang="ro-RO" dirty="0" smtClean="0"/>
              <a:t>în </a:t>
            </a:r>
            <a:r>
              <a:rPr lang="ro-RO" b="0" i="0" dirty="0" smtClean="0">
                <a:solidFill>
                  <a:srgbClr val="032167"/>
                </a:solidFill>
                <a:effectLst/>
                <a:hlinkClick r:id="rId3"/>
              </a:rPr>
              <a:t>Obiectivele de Dezvoltare Durabilă</a:t>
            </a:r>
            <a:r>
              <a:rPr lang="ro-RO" b="0" i="0" dirty="0" smtClean="0">
                <a:solidFill>
                  <a:srgbClr val="032167"/>
                </a:solidFill>
                <a:effectLst/>
              </a:rPr>
              <a:t> </a:t>
            </a:r>
            <a:r>
              <a:rPr lang="ro-RO" b="0" i="0" dirty="0" smtClean="0">
                <a:solidFill>
                  <a:srgbClr val="032167"/>
                </a:solidFill>
                <a:effectLst/>
                <a:hlinkClick r:id="rId4"/>
              </a:rPr>
              <a:t>(SDGs)</a:t>
            </a:r>
            <a:r>
              <a:rPr lang="ro-RO" b="0" i="0" dirty="0" smtClean="0">
                <a:solidFill>
                  <a:srgbClr val="252525"/>
                </a:solidFill>
                <a:effectLst/>
              </a:rPr>
              <a:t> și încurajând egalitatea de gen.</a:t>
            </a:r>
            <a:endParaRPr lang="ro-RO" dirty="0"/>
          </a:p>
        </p:txBody>
      </p:sp>
      <p:pic>
        <p:nvPicPr>
          <p:cNvPr id="3" name="Picture Placeholder 2" descr="A picture containing text, person, indoor&#10;&#10;Description automatically generated">
            <a:extLst>
              <a:ext uri="{FF2B5EF4-FFF2-40B4-BE49-F238E27FC236}">
                <a16:creationId xmlns:a16="http://schemas.microsoft.com/office/drawing/2014/main" xmlns="" id="{02AA149F-D6E0-44EB-B3A9-C93FCBA093D6}"/>
              </a:ext>
            </a:extLst>
          </p:cNvPr>
          <p:cNvPicPr>
            <a:picLocks noGrp="1" noChangeAspect="1"/>
          </p:cNvPicPr>
          <p:nvPr>
            <p:ph type="pic" sz="quarter" idx="10"/>
          </p:nvPr>
        </p:nvPicPr>
        <p:blipFill>
          <a:blip r:embed="rId5"/>
          <a:srcRect t="810" b="810"/>
          <a:stretch>
            <a:fillRect/>
          </a:stretch>
        </p:blipFill>
        <p:spPr/>
      </p:pic>
    </p:spTree>
    <p:extLst>
      <p:ext uri="{BB962C8B-B14F-4D97-AF65-F5344CB8AC3E}">
        <p14:creationId xmlns:p14="http://schemas.microsoft.com/office/powerpoint/2010/main" val="1746870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686B686-DC0C-465C-BFFB-87762046A1BD}"/>
              </a:ext>
            </a:extLst>
          </p:cNvPr>
          <p:cNvSpPr>
            <a:spLocks noGrp="1"/>
          </p:cNvSpPr>
          <p:nvPr>
            <p:ph type="body" sz="quarter" idx="14"/>
          </p:nvPr>
        </p:nvSpPr>
        <p:spPr>
          <a:xfrm>
            <a:off x="6096000" y="1525221"/>
            <a:ext cx="5696784" cy="5162181"/>
          </a:xfrm>
        </p:spPr>
        <p:txBody>
          <a:bodyPr/>
          <a:lstStyle/>
          <a:p>
            <a:r>
              <a:rPr lang="ro-RO" dirty="0">
                <a:solidFill>
                  <a:schemeClr val="tx1">
                    <a:lumMod val="85000"/>
                    <a:lumOff val="15000"/>
                  </a:schemeClr>
                </a:solidFill>
              </a:rPr>
              <a:t>Creșterea utilizării tehnologiei mobile în asistența umanitară, de exemplu, </a:t>
            </a:r>
            <a:r>
              <a:rPr lang="ro-RO" b="1" i="0" dirty="0" smtClean="0">
                <a:solidFill>
                  <a:srgbClr val="009FD8"/>
                </a:solidFill>
                <a:effectLst/>
                <a:hlinkClick r:id="rId2">
                  <a:extLst>
                    <a:ext uri="{A12FA001-AC4F-418D-AE19-62706E023703}">
                      <ahyp:hlinkClr xmlns:ahyp="http://schemas.microsoft.com/office/drawing/2018/hyperlinkcolor" xmlns="" val="tx"/>
                    </a:ext>
                  </a:extLst>
                </a:hlinkClick>
              </a:rPr>
              <a:t>permiterea transferurilor de numerar</a:t>
            </a:r>
            <a:r>
              <a:rPr lang="ro-RO" b="1" i="0" dirty="0" smtClean="0">
                <a:solidFill>
                  <a:srgbClr val="009FD8"/>
                </a:solidFill>
                <a:effectLst/>
              </a:rPr>
              <a:t> prin bani mobili</a:t>
            </a:r>
            <a:r>
              <a:rPr lang="ro-RO" b="0" i="0" dirty="0" smtClean="0">
                <a:solidFill>
                  <a:schemeClr val="tx1">
                    <a:lumMod val="85000"/>
                    <a:lumOff val="15000"/>
                  </a:schemeClr>
                </a:solidFill>
                <a:effectLst/>
              </a:rPr>
              <a:t>, și </a:t>
            </a:r>
            <a:r>
              <a:rPr lang="ro-RO" b="1" i="0" dirty="0" smtClean="0">
                <a:solidFill>
                  <a:srgbClr val="A6377D"/>
                </a:solidFill>
                <a:effectLst/>
              </a:rPr>
              <a:t>facilitarea accesului la utilitățile de bază, inclusiv energie, apă și canalizare</a:t>
            </a:r>
            <a:r>
              <a:rPr lang="ro-RO" b="0" i="0" dirty="0" smtClean="0">
                <a:solidFill>
                  <a:schemeClr val="tx1">
                    <a:lumMod val="85000"/>
                    <a:lumOff val="15000"/>
                  </a:schemeClr>
                </a:solidFill>
                <a:effectLst/>
              </a:rPr>
              <a:t>. </a:t>
            </a:r>
          </a:p>
          <a:p>
            <a:r>
              <a:rPr lang="ro-RO" dirty="0">
                <a:solidFill>
                  <a:schemeClr val="tx1">
                    <a:lumMod val="85000"/>
                    <a:lumOff val="15000"/>
                  </a:schemeClr>
                </a:solidFill>
              </a:rPr>
              <a:t>Aplicațiile de telefonie mobilă pentru informații publice și asistență, de exemplu, </a:t>
            </a:r>
            <a:r>
              <a:rPr lang="ro-RO" b="0" i="0" dirty="0" smtClean="0">
                <a:solidFill>
                  <a:schemeClr val="tx1">
                    <a:lumMod val="85000"/>
                    <a:lumOff val="15000"/>
                  </a:schemeClr>
                </a:solidFill>
                <a:effectLst/>
              </a:rPr>
              <a:t>înființarea serviciilor de chatbot </a:t>
            </a:r>
            <a:r>
              <a:rPr lang="ro-RO" b="1" i="1" dirty="0" smtClean="0">
                <a:solidFill>
                  <a:srgbClr val="40A67A"/>
                </a:solidFill>
                <a:effectLst/>
                <a:hlinkClick r:id="rId3">
                  <a:extLst>
                    <a:ext uri="{A12FA001-AC4F-418D-AE19-62706E023703}">
                      <ahyp:hlinkClr xmlns:ahyp="http://schemas.microsoft.com/office/drawing/2018/hyperlinkcolor" xmlns="" val="tx"/>
                    </a:ext>
                  </a:extLst>
                </a:hlinkClick>
              </a:rPr>
              <a:t>WhatsApp </a:t>
            </a:r>
            <a:r>
              <a:rPr lang="ro-RO" b="1" i="1" dirty="0" smtClean="0">
                <a:solidFill>
                  <a:srgbClr val="40A67A"/>
                </a:solidFill>
                <a:effectLst/>
              </a:rPr>
              <a:t> </a:t>
            </a:r>
            <a:r>
              <a:rPr lang="ro-RO" dirty="0">
                <a:solidFill>
                  <a:schemeClr val="tx1">
                    <a:lumMod val="85000"/>
                    <a:lumOff val="15000"/>
                  </a:schemeClr>
                </a:solidFill>
              </a:rPr>
              <a:t>pot oferi coordonare locală pentru protecția vitală în timpul pandemiei COVID-19</a:t>
            </a:r>
            <a:r>
              <a:rPr lang="ro-RO" dirty="0" smtClean="0"/>
              <a:t>…</a:t>
            </a:r>
          </a:p>
          <a:p>
            <a:endParaRPr lang="ro-RO" sz="1000" b="1" i="1" dirty="0" smtClean="0">
              <a:solidFill>
                <a:srgbClr val="ED2A59"/>
              </a:solidFill>
            </a:endParaRPr>
          </a:p>
          <a:p>
            <a:r>
              <a:rPr lang="ro-RO" b="1" i="1" dirty="0" smtClean="0">
                <a:solidFill>
                  <a:srgbClr val="ED2A59"/>
                </a:solidFill>
              </a:rPr>
              <a:t>Următoarea </a:t>
            </a:r>
            <a:r>
              <a:rPr lang="ro-RO" b="1" i="1" dirty="0">
                <a:solidFill>
                  <a:srgbClr val="ED2A59"/>
                </a:solidFill>
              </a:rPr>
              <a:t>secțiune va demonstra cu exemple cum se realizează acest lucru…. </a:t>
            </a:r>
            <a:endParaRPr lang="ro-RO" b="1" i="1" dirty="0" smtClean="0">
              <a:solidFill>
                <a:srgbClr val="ED2A59"/>
              </a:solidFill>
            </a:endParaRPr>
          </a:p>
          <a:p>
            <a:r>
              <a:rPr lang="ro-RO" b="1" i="1" dirty="0" smtClean="0">
                <a:solidFill>
                  <a:srgbClr val="40A67A"/>
                </a:solidFill>
                <a:effectLst/>
              </a:rPr>
              <a:t> </a:t>
            </a:r>
          </a:p>
          <a:p>
            <a:endParaRPr lang="ro-RO" dirty="0">
              <a:solidFill>
                <a:schemeClr val="tx1">
                  <a:lumMod val="85000"/>
                  <a:lumOff val="15000"/>
                </a:schemeClr>
              </a:solidFill>
            </a:endParaRPr>
          </a:p>
        </p:txBody>
      </p:sp>
      <p:pic>
        <p:nvPicPr>
          <p:cNvPr id="3" name="Picture Placeholder 2" descr="A picture containing person, person, indoor&#10;&#10;Description automatically generated">
            <a:extLst>
              <a:ext uri="{FF2B5EF4-FFF2-40B4-BE49-F238E27FC236}">
                <a16:creationId xmlns:a16="http://schemas.microsoft.com/office/drawing/2014/main" xmlns="" id="{77B1D20E-831F-46FD-935D-65C7806D45BF}"/>
              </a:ext>
            </a:extLst>
          </p:cNvPr>
          <p:cNvPicPr>
            <a:picLocks noGrp="1" noChangeAspect="1"/>
          </p:cNvPicPr>
          <p:nvPr>
            <p:ph type="pic" sz="quarter" idx="10"/>
          </p:nvPr>
        </p:nvPicPr>
        <p:blipFill>
          <a:blip r:embed="rId4"/>
          <a:srcRect t="810" b="810"/>
          <a:stretch>
            <a:fillRect/>
          </a:stretch>
        </p:blipFill>
        <p:spPr/>
      </p:pic>
      <p:sp>
        <p:nvSpPr>
          <p:cNvPr id="9" name="Text Placeholder 4">
            <a:extLst>
              <a:ext uri="{FF2B5EF4-FFF2-40B4-BE49-F238E27FC236}">
                <a16:creationId xmlns:a16="http://schemas.microsoft.com/office/drawing/2014/main" xmlns="" id="{B7469BB8-508F-4967-BE4F-41941112FAB8}"/>
              </a:ext>
            </a:extLst>
          </p:cNvPr>
          <p:cNvSpPr txBox="1">
            <a:spLocks/>
          </p:cNvSpPr>
          <p:nvPr/>
        </p:nvSpPr>
        <p:spPr>
          <a:xfrm>
            <a:off x="6590923" y="245026"/>
            <a:ext cx="5201861" cy="15048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dirty="0">
                <a:solidFill>
                  <a:srgbClr val="ED2A59"/>
                </a:solidFill>
              </a:rPr>
              <a:t>TIC ca Abordare la Inovarea Socială Frugală</a:t>
            </a:r>
          </a:p>
        </p:txBody>
      </p:sp>
    </p:spTree>
    <p:extLst>
      <p:ext uri="{BB962C8B-B14F-4D97-AF65-F5344CB8AC3E}">
        <p14:creationId xmlns:p14="http://schemas.microsoft.com/office/powerpoint/2010/main" val="4264446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686B686-DC0C-465C-BFFB-87762046A1BD}"/>
              </a:ext>
            </a:extLst>
          </p:cNvPr>
          <p:cNvSpPr>
            <a:spLocks noGrp="1"/>
          </p:cNvSpPr>
          <p:nvPr>
            <p:ph type="body" sz="quarter" idx="14"/>
          </p:nvPr>
        </p:nvSpPr>
        <p:spPr>
          <a:xfrm>
            <a:off x="5131559" y="1463143"/>
            <a:ext cx="6810232" cy="2592420"/>
          </a:xfrm>
        </p:spPr>
        <p:txBody>
          <a:bodyPr/>
          <a:lstStyle/>
          <a:p>
            <a:r>
              <a:rPr lang="ro-RO" dirty="0" smtClean="0">
                <a:solidFill>
                  <a:srgbClr val="252525"/>
                </a:solidFill>
              </a:rPr>
              <a:t>Un </a:t>
            </a:r>
            <a:r>
              <a:rPr lang="ro-RO" b="1" dirty="0">
                <a:solidFill>
                  <a:srgbClr val="40A67A"/>
                </a:solidFill>
              </a:rPr>
              <a:t>grup WhatsApp </a:t>
            </a:r>
            <a:r>
              <a:rPr lang="ro-RO" dirty="0">
                <a:solidFill>
                  <a:srgbClr val="252525"/>
                </a:solidFill>
              </a:rPr>
              <a:t>simplu pentru refugiați este un exemplu al modului în care TIC pot spori autonomia și reziliența femeilor refugiate</a:t>
            </a:r>
          </a:p>
          <a:p>
            <a:r>
              <a:rPr lang="ro-RO" dirty="0">
                <a:solidFill>
                  <a:srgbClr val="252525"/>
                </a:solidFill>
              </a:rPr>
              <a:t>Instrumentele </a:t>
            </a:r>
            <a:r>
              <a:rPr lang="ro-RO" dirty="0" smtClean="0">
                <a:solidFill>
                  <a:srgbClr val="252525"/>
                </a:solidFill>
              </a:rPr>
              <a:t>TIC </a:t>
            </a:r>
            <a:r>
              <a:rPr lang="ro-RO" dirty="0">
                <a:solidFill>
                  <a:srgbClr val="252525"/>
                </a:solidFill>
              </a:rPr>
              <a:t>pot fi utile în </a:t>
            </a:r>
            <a:r>
              <a:rPr lang="ro-RO" b="1" dirty="0">
                <a:solidFill>
                  <a:srgbClr val="ED2A59"/>
                </a:solidFill>
              </a:rPr>
              <a:t>comunicarea digitală locală</a:t>
            </a:r>
            <a:r>
              <a:rPr lang="ro-RO" dirty="0">
                <a:solidFill>
                  <a:srgbClr val="252525"/>
                </a:solidFill>
              </a:rPr>
              <a:t>, </a:t>
            </a:r>
            <a:r>
              <a:rPr lang="ro-RO" dirty="0" smtClean="0">
                <a:solidFill>
                  <a:srgbClr val="252525"/>
                </a:solidFill>
              </a:rPr>
              <a:t>inclusiv pentru </a:t>
            </a:r>
            <a:r>
              <a:rPr lang="ro-RO" dirty="0">
                <a:solidFill>
                  <a:srgbClr val="252525"/>
                </a:solidFill>
              </a:rPr>
              <a:t>a ajunge la grupuri de refugiați săraci și analfabeți (prin mesaje vocale </a:t>
            </a:r>
            <a:r>
              <a:rPr lang="ro-RO" dirty="0" smtClean="0">
                <a:solidFill>
                  <a:srgbClr val="252525"/>
                </a:solidFill>
              </a:rPr>
              <a:t>/ imagini)</a:t>
            </a:r>
          </a:p>
          <a:p>
            <a:r>
              <a:rPr lang="ro-RO" dirty="0">
                <a:solidFill>
                  <a:srgbClr val="252525"/>
                </a:solidFill>
              </a:rPr>
              <a:t>Instrumentele TIC pot permite </a:t>
            </a:r>
            <a:r>
              <a:rPr lang="ro-RO" b="1" dirty="0">
                <a:solidFill>
                  <a:srgbClr val="ED2A59"/>
                </a:solidFill>
              </a:rPr>
              <a:t>solidaritate socială vitală și coordonare economică, </a:t>
            </a:r>
            <a:r>
              <a:rPr lang="ro-RO" b="1" dirty="0" smtClean="0">
                <a:solidFill>
                  <a:srgbClr val="ED2A59"/>
                </a:solidFill>
              </a:rPr>
              <a:t>sprijin </a:t>
            </a:r>
            <a:r>
              <a:rPr lang="ro-RO" b="1" dirty="0">
                <a:solidFill>
                  <a:srgbClr val="ED2A59"/>
                </a:solidFill>
              </a:rPr>
              <a:t>pentru </a:t>
            </a:r>
            <a:r>
              <a:rPr lang="ro-RO" b="1" dirty="0" smtClean="0">
                <a:solidFill>
                  <a:srgbClr val="ED2A59"/>
                </a:solidFill>
              </a:rPr>
              <a:t>supraviețuire, </a:t>
            </a:r>
            <a:r>
              <a:rPr lang="ro-RO" b="1" dirty="0">
                <a:solidFill>
                  <a:srgbClr val="ED2A59"/>
                </a:solidFill>
              </a:rPr>
              <a:t>marketing </a:t>
            </a:r>
            <a:r>
              <a:rPr lang="ro-RO" b="1" dirty="0" smtClean="0">
                <a:solidFill>
                  <a:srgbClr val="ED2A59"/>
                </a:solidFill>
              </a:rPr>
              <a:t>&amp; comunicare online. </a:t>
            </a:r>
          </a:p>
          <a:p>
            <a:r>
              <a:rPr lang="ro-RO" dirty="0">
                <a:solidFill>
                  <a:srgbClr val="252525"/>
                </a:solidFill>
              </a:rPr>
              <a:t>Instrumentele TIC pot </a:t>
            </a:r>
            <a:r>
              <a:rPr lang="ro-RO" dirty="0" smtClean="0">
                <a:solidFill>
                  <a:srgbClr val="252525"/>
                </a:solidFill>
              </a:rPr>
              <a:t>facilita și </a:t>
            </a:r>
            <a:r>
              <a:rPr lang="ro-RO" dirty="0">
                <a:solidFill>
                  <a:srgbClr val="252525"/>
                </a:solidFill>
              </a:rPr>
              <a:t>schimbul de informații despre </a:t>
            </a:r>
            <a:r>
              <a:rPr lang="ro-RO" b="1" dirty="0">
                <a:solidFill>
                  <a:srgbClr val="ED2A59"/>
                </a:solidFill>
              </a:rPr>
              <a:t>sănătatea </a:t>
            </a:r>
            <a:r>
              <a:rPr lang="ro-RO" b="1" dirty="0" smtClean="0">
                <a:solidFill>
                  <a:srgbClr val="ED2A59"/>
                </a:solidFill>
              </a:rPr>
              <a:t>publică, </a:t>
            </a:r>
            <a:r>
              <a:rPr lang="ro-RO" b="1" dirty="0">
                <a:solidFill>
                  <a:srgbClr val="ED2A59"/>
                </a:solidFill>
              </a:rPr>
              <a:t>securitate și combaterea știrilor false </a:t>
            </a:r>
            <a:r>
              <a:rPr lang="ro-RO" dirty="0">
                <a:solidFill>
                  <a:srgbClr val="252525"/>
                </a:solidFill>
              </a:rPr>
              <a:t>care sunt adesea distribuite prin intermediul rețelelor sociale sau „pe stradă”</a:t>
            </a:r>
          </a:p>
        </p:txBody>
      </p:sp>
      <p:pic>
        <p:nvPicPr>
          <p:cNvPr id="3" name="Picture Placeholder 2" descr="A person holding a tablet&#10;&#10;Description automatically generated with medium confidence">
            <a:extLst>
              <a:ext uri="{FF2B5EF4-FFF2-40B4-BE49-F238E27FC236}">
                <a16:creationId xmlns:a16="http://schemas.microsoft.com/office/drawing/2014/main" xmlns="" id="{10F20363-A771-4F8A-BB3C-1458B4BEAD28}"/>
              </a:ext>
            </a:extLst>
          </p:cNvPr>
          <p:cNvPicPr>
            <a:picLocks noGrp="1" noChangeAspect="1"/>
          </p:cNvPicPr>
          <p:nvPr>
            <p:ph type="pic" sz="quarter" idx="10"/>
          </p:nvPr>
        </p:nvPicPr>
        <p:blipFill>
          <a:blip r:embed="rId2"/>
          <a:srcRect t="725" b="725"/>
          <a:stretch>
            <a:fillRect/>
          </a:stretch>
        </p:blipFill>
        <p:spPr>
          <a:xfrm>
            <a:off x="1631950" y="1525588"/>
            <a:ext cx="3355975" cy="4960937"/>
          </a:xfrm>
        </p:spPr>
      </p:pic>
      <p:sp>
        <p:nvSpPr>
          <p:cNvPr id="7" name="Text Placeholder 4">
            <a:extLst>
              <a:ext uri="{FF2B5EF4-FFF2-40B4-BE49-F238E27FC236}">
                <a16:creationId xmlns:a16="http://schemas.microsoft.com/office/drawing/2014/main" xmlns="" id="{19B568C3-7F43-4450-8899-D6CD75FF7ADA}"/>
              </a:ext>
            </a:extLst>
          </p:cNvPr>
          <p:cNvSpPr txBox="1">
            <a:spLocks/>
          </p:cNvSpPr>
          <p:nvPr/>
        </p:nvSpPr>
        <p:spPr>
          <a:xfrm>
            <a:off x="-36213" y="145438"/>
            <a:ext cx="6477956" cy="1504899"/>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3800" b="1" i="1" dirty="0">
                <a:solidFill>
                  <a:srgbClr val="40A67A"/>
                </a:solidFill>
              </a:rPr>
              <a:t>Exemplu WhatsApp </a:t>
            </a:r>
            <a:r>
              <a:rPr lang="ro-RO" sz="3800" b="1" i="1" dirty="0" smtClean="0">
                <a:solidFill>
                  <a:srgbClr val="40A67A"/>
                </a:solidFill>
              </a:rPr>
              <a:t>pentru Refugiați</a:t>
            </a:r>
            <a:endParaRPr lang="ro-RO" sz="3800" dirty="0" smtClean="0"/>
          </a:p>
          <a:p>
            <a:pPr algn="ctr"/>
            <a:r>
              <a:rPr lang="ro-RO" sz="3100" dirty="0">
                <a:solidFill>
                  <a:schemeClr val="tx1">
                    <a:lumMod val="75000"/>
                    <a:lumOff val="25000"/>
                  </a:schemeClr>
                </a:solidFill>
              </a:rPr>
              <a:t>Inovații de bază pentru a determina comunitățile angajate să își rezolve propriile probleme imediate</a:t>
            </a:r>
          </a:p>
        </p:txBody>
      </p:sp>
      <p:sp>
        <p:nvSpPr>
          <p:cNvPr id="10" name="Text Placeholder 4">
            <a:extLst>
              <a:ext uri="{FF2B5EF4-FFF2-40B4-BE49-F238E27FC236}">
                <a16:creationId xmlns:a16="http://schemas.microsoft.com/office/drawing/2014/main" xmlns="" id="{5EABE032-23F3-429D-B81D-26FF1FD37AA6}"/>
              </a:ext>
            </a:extLst>
          </p:cNvPr>
          <p:cNvSpPr txBox="1">
            <a:spLocks/>
          </p:cNvSpPr>
          <p:nvPr/>
        </p:nvSpPr>
        <p:spPr>
          <a:xfrm>
            <a:off x="6590923" y="245026"/>
            <a:ext cx="5201861" cy="15048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dirty="0">
                <a:solidFill>
                  <a:srgbClr val="ED2A59"/>
                </a:solidFill>
              </a:rPr>
              <a:t>TIC ca Abordare la Inovarea Socială Frugală</a:t>
            </a:r>
          </a:p>
        </p:txBody>
      </p:sp>
    </p:spTree>
    <p:extLst>
      <p:ext uri="{BB962C8B-B14F-4D97-AF65-F5344CB8AC3E}">
        <p14:creationId xmlns:p14="http://schemas.microsoft.com/office/powerpoint/2010/main" val="1033556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5392316" y="1531420"/>
            <a:ext cx="6799684" cy="2592420"/>
          </a:xfrm>
        </p:spPr>
        <p:txBody>
          <a:bodyPr/>
          <a:lstStyle/>
          <a:p>
            <a:pPr marL="342900" indent="-342900" algn="l">
              <a:buFont typeface="Arial" panose="020B0604020202020204" pitchFamily="34" charset="0"/>
              <a:buAutoNum type="arabicPeriod"/>
            </a:pPr>
            <a:r>
              <a:rPr lang="ro-RO" sz="2300" b="1" dirty="0" smtClean="0">
                <a:solidFill>
                  <a:srgbClr val="009FD8"/>
                </a:solidFill>
                <a:latin typeface="Calibri" panose="020F0502020204030204" pitchFamily="34" charset="0"/>
              </a:rPr>
              <a:t>Începe-ți </a:t>
            </a:r>
            <a:r>
              <a:rPr lang="ro-RO" sz="2300" b="1" dirty="0">
                <a:solidFill>
                  <a:srgbClr val="009FD8"/>
                </a:solidFill>
                <a:latin typeface="Calibri" panose="020F0502020204030204" pitchFamily="34" charset="0"/>
              </a:rPr>
              <a:t>afacerea sau ideea de inovare socială </a:t>
            </a:r>
            <a:r>
              <a:rPr lang="ro-RO" sz="2300" dirty="0">
                <a:solidFill>
                  <a:schemeClr val="tx1">
                    <a:lumMod val="75000"/>
                    <a:lumOff val="25000"/>
                  </a:schemeClr>
                </a:solidFill>
                <a:latin typeface="Calibri" panose="020F0502020204030204" pitchFamily="34" charset="0"/>
              </a:rPr>
              <a:t>folosind resurse minime și inovație modestă; un tur de unde să obții resursele potrivite pentru pornirea corectă a start-upului.</a:t>
            </a:r>
          </a:p>
          <a:p>
            <a:pPr marL="342900" indent="-342900" algn="l">
              <a:buFont typeface="Arial" panose="020B0604020202020204" pitchFamily="34" charset="0"/>
              <a:buAutoNum type="arabicPeriod"/>
            </a:pPr>
            <a:r>
              <a:rPr lang="ro-RO" sz="2300" b="1" dirty="0" smtClean="0">
                <a:solidFill>
                  <a:srgbClr val="ED2A59"/>
                </a:solidFill>
                <a:latin typeface="Calibri" panose="020F0502020204030204" pitchFamily="34" charset="0"/>
              </a:rPr>
              <a:t>Înțelege </a:t>
            </a:r>
            <a:r>
              <a:rPr lang="ro-RO" sz="2300" b="1" dirty="0">
                <a:solidFill>
                  <a:srgbClr val="ED2A59"/>
                </a:solidFill>
                <a:latin typeface="Calibri" panose="020F0502020204030204" pitchFamily="34" charset="0"/>
              </a:rPr>
              <a:t>diferitele abordări și modalitățile de finanțare </a:t>
            </a:r>
            <a:r>
              <a:rPr lang="ro-RO" sz="2300" dirty="0">
                <a:solidFill>
                  <a:schemeClr val="tx1">
                    <a:lumMod val="75000"/>
                    <a:lumOff val="25000"/>
                  </a:schemeClr>
                </a:solidFill>
                <a:latin typeface="Calibri" panose="020F0502020204030204" pitchFamily="34" charset="0"/>
              </a:rPr>
              <a:t>a afacerii tale. Începutul mic și frugal și, adesea, local este cel mai bun mod de a merge. Cum îți poți finanța afacerea fără a recurge la un împrumut sau un pachet </a:t>
            </a:r>
            <a:r>
              <a:rPr lang="ro-RO" sz="2300" dirty="0" smtClean="0">
                <a:solidFill>
                  <a:schemeClr val="tx1">
                    <a:lumMod val="75000"/>
                    <a:lumOff val="25000"/>
                  </a:schemeClr>
                </a:solidFill>
                <a:latin typeface="Calibri" panose="020F0502020204030204" pitchFamily="34" charset="0"/>
              </a:rPr>
              <a:t>financiar.</a:t>
            </a:r>
            <a:endParaRPr lang="ro-RO" sz="230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ro-RO" sz="2300" b="1" dirty="0" smtClean="0">
                <a:solidFill>
                  <a:srgbClr val="E48E02"/>
                </a:solidFill>
                <a:latin typeface="Calibri" panose="020F0502020204030204" pitchFamily="34" charset="0"/>
              </a:rPr>
              <a:t>Află</a:t>
            </a:r>
            <a:r>
              <a:rPr lang="en-IE" sz="2300" b="1" dirty="0" smtClean="0">
                <a:solidFill>
                  <a:srgbClr val="E48E02"/>
                </a:solidFill>
                <a:latin typeface="Calibri" panose="020F0502020204030204" pitchFamily="34" charset="0"/>
              </a:rPr>
              <a:t> </a:t>
            </a:r>
            <a:r>
              <a:rPr lang="en-IE" sz="2300" b="1" dirty="0">
                <a:solidFill>
                  <a:srgbClr val="E48E02"/>
                </a:solidFill>
                <a:latin typeface="Calibri" panose="020F0502020204030204" pitchFamily="34" charset="0"/>
              </a:rPr>
              <a:t>cum </a:t>
            </a:r>
            <a:r>
              <a:rPr lang="ro-RO" sz="2300" b="1" dirty="0" smtClean="0">
                <a:solidFill>
                  <a:srgbClr val="E48E02"/>
                </a:solidFill>
                <a:latin typeface="Calibri" panose="020F0502020204030204" pitchFamily="34" charset="0"/>
              </a:rPr>
              <a:t>să</a:t>
            </a:r>
            <a:r>
              <a:rPr lang="en-IE" sz="2300" b="1" dirty="0" smtClean="0">
                <a:solidFill>
                  <a:srgbClr val="E48E02"/>
                </a:solidFill>
                <a:latin typeface="Calibri" panose="020F0502020204030204" pitchFamily="34" charset="0"/>
              </a:rPr>
              <a:t> </a:t>
            </a:r>
            <a:r>
              <a:rPr lang="ro-RO" sz="2300" b="1" dirty="0" smtClean="0">
                <a:solidFill>
                  <a:srgbClr val="E48E02"/>
                </a:solidFill>
                <a:latin typeface="Calibri" panose="020F0502020204030204" pitchFamily="34" charset="0"/>
              </a:rPr>
              <a:t>prezinți (</a:t>
            </a:r>
            <a:r>
              <a:rPr lang="en-IE" sz="2300" b="1" dirty="0" smtClean="0">
                <a:solidFill>
                  <a:srgbClr val="E48E02"/>
                </a:solidFill>
                <a:latin typeface="Calibri" panose="020F0502020204030204" pitchFamily="34" charset="0"/>
              </a:rPr>
              <a:t>pitch</a:t>
            </a:r>
            <a:r>
              <a:rPr lang="ro-RO" sz="2300" b="1" dirty="0" smtClean="0">
                <a:solidFill>
                  <a:srgbClr val="E48E02"/>
                </a:solidFill>
                <a:latin typeface="Calibri" panose="020F0502020204030204" pitchFamily="34" charset="0"/>
              </a:rPr>
              <a:t>)</a:t>
            </a:r>
            <a:r>
              <a:rPr lang="en-IE" sz="2300" b="1" dirty="0" smtClean="0">
                <a:solidFill>
                  <a:srgbClr val="E48E02"/>
                </a:solidFill>
                <a:latin typeface="Calibri" panose="020F0502020204030204" pitchFamily="34" charset="0"/>
              </a:rPr>
              <a:t> </a:t>
            </a:r>
            <a:r>
              <a:rPr lang="en-IE" sz="2300" dirty="0" smtClean="0">
                <a:solidFill>
                  <a:schemeClr val="tx1">
                    <a:lumMod val="75000"/>
                    <a:lumOff val="25000"/>
                  </a:schemeClr>
                </a:solidFill>
                <a:latin typeface="Calibri" panose="020F0502020204030204" pitchFamily="34" charset="0"/>
              </a:rPr>
              <a:t>in 3 min</a:t>
            </a:r>
            <a:r>
              <a:rPr lang="ro-RO" sz="2300" dirty="0" smtClean="0">
                <a:solidFill>
                  <a:schemeClr val="tx1">
                    <a:lumMod val="75000"/>
                    <a:lumOff val="25000"/>
                  </a:schemeClr>
                </a:solidFill>
                <a:latin typeface="Calibri" panose="020F0502020204030204" pitchFamily="34" charset="0"/>
              </a:rPr>
              <a:t>ute</a:t>
            </a:r>
            <a:r>
              <a:rPr lang="en-IE" sz="2300" dirty="0">
                <a:solidFill>
                  <a:schemeClr val="tx1">
                    <a:lumMod val="75000"/>
                    <a:lumOff val="25000"/>
                  </a:schemeClr>
                </a:solidFill>
                <a:latin typeface="Calibri" panose="020F0502020204030204" pitchFamily="34" charset="0"/>
              </a:rPr>
              <a:t> </a:t>
            </a:r>
            <a:r>
              <a:rPr lang="ro-RO" sz="2300" dirty="0" smtClean="0">
                <a:solidFill>
                  <a:schemeClr val="tx1">
                    <a:lumMod val="75000"/>
                    <a:lumOff val="25000"/>
                  </a:schemeClr>
                </a:solidFill>
                <a:latin typeface="Calibri" panose="020F0502020204030204" pitchFamily="34" charset="0"/>
              </a:rPr>
              <a:t>potențialilor investitori, agențiilor de finanțare, agențiilor de asistență și publicului, astfel încât să le poți vinde ideea </a:t>
            </a:r>
            <a:r>
              <a:rPr lang="en-IE" sz="2300" dirty="0" smtClean="0">
                <a:solidFill>
                  <a:schemeClr val="tx1">
                    <a:lumMod val="75000"/>
                    <a:lumOff val="25000"/>
                  </a:schemeClr>
                </a:solidFill>
                <a:latin typeface="Calibri" panose="020F0502020204030204" pitchFamily="34" charset="0"/>
              </a:rPr>
              <a:t>ta</a:t>
            </a:r>
            <a:r>
              <a:rPr lang="ro-RO" sz="2300" dirty="0" smtClean="0">
                <a:solidFill>
                  <a:schemeClr val="tx1">
                    <a:lumMod val="75000"/>
                    <a:lumOff val="25000"/>
                  </a:schemeClr>
                </a:solidFill>
                <a:latin typeface="Calibri" panose="020F0502020204030204" pitchFamily="34" charset="0"/>
              </a:rPr>
              <a:t>.</a:t>
            </a:r>
            <a:endParaRPr lang="en-US" sz="2300" dirty="0">
              <a:solidFill>
                <a:schemeClr val="tx1">
                  <a:lumMod val="75000"/>
                  <a:lumOff val="25000"/>
                </a:schemeClr>
              </a:solidFill>
              <a:latin typeface="Calibri" panose="020F0502020204030204" pitchFamily="34" charset="0"/>
            </a:endParaRPr>
          </a:p>
          <a:p>
            <a:pPr marL="342900" indent="-342900" algn="l">
              <a:buAutoNum type="arabicPeriod"/>
            </a:pPr>
            <a:endParaRPr lang="en-IE" sz="2300" dirty="0">
              <a:solidFill>
                <a:schemeClr val="tx1">
                  <a:lumMod val="75000"/>
                  <a:lumOff val="25000"/>
                </a:schemeClr>
              </a:solidFill>
              <a:highlight>
                <a:srgbClr val="FFFF00"/>
              </a:highlight>
              <a:latin typeface="Calibri" panose="020F0502020204030204" pitchFamily="34" charset="0"/>
            </a:endParaRPr>
          </a:p>
          <a:p>
            <a:pPr marL="342900" indent="-342900" algn="l">
              <a:buAutoNum type="arabicPeriod"/>
            </a:pPr>
            <a:endParaRPr lang="en-IE" dirty="0">
              <a:solidFill>
                <a:schemeClr val="tx1">
                  <a:lumMod val="75000"/>
                  <a:lumOff val="25000"/>
                </a:schemeClr>
              </a:solidFill>
              <a:highlight>
                <a:srgbClr val="FFFF00"/>
              </a:highlight>
              <a:latin typeface="Calibri" panose="020F0502020204030204" pitchFamily="34" charset="0"/>
            </a:endParaRPr>
          </a:p>
          <a:p>
            <a:pPr algn="l"/>
            <a:endParaRPr lang="en-US" dirty="0">
              <a:solidFill>
                <a:srgbClr val="ED2A59"/>
              </a:solidFill>
              <a:highlight>
                <a:srgbClr val="FFFF00"/>
              </a:highlight>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ro-RO" sz="3200" b="1" dirty="0" smtClean="0">
                <a:solidFill>
                  <a:schemeClr val="bg1"/>
                </a:solidFill>
              </a:rPr>
              <a:t>Modulul</a:t>
            </a:r>
            <a:r>
              <a:rPr lang="en-IE" sz="3200" b="1" dirty="0" smtClean="0">
                <a:solidFill>
                  <a:schemeClr val="bg1"/>
                </a:solidFill>
              </a:rPr>
              <a:t> </a:t>
            </a:r>
            <a:r>
              <a:rPr lang="en-IE" sz="3200" b="1" dirty="0">
                <a:solidFill>
                  <a:schemeClr val="bg1"/>
                </a:solidFill>
              </a:rPr>
              <a:t>5 </a:t>
            </a:r>
            <a:r>
              <a:rPr lang="ro-RO" sz="3200" b="1" dirty="0" smtClean="0">
                <a:solidFill>
                  <a:schemeClr val="bg1"/>
                </a:solidFill>
              </a:rPr>
              <a:t>Obiective</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AACE1DA2-A5A9-4A44-BD0B-694379748D19}"/>
              </a:ext>
            </a:extLst>
          </p:cNvPr>
          <p:cNvSpPr txBox="1">
            <a:spLocks/>
          </p:cNvSpPr>
          <p:nvPr/>
        </p:nvSpPr>
        <p:spPr>
          <a:xfrm>
            <a:off x="4473469" y="1682220"/>
            <a:ext cx="7417222" cy="405821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300" dirty="0" smtClean="0">
                <a:solidFill>
                  <a:schemeClr val="tx1">
                    <a:lumMod val="75000"/>
                    <a:lumOff val="25000"/>
                  </a:schemeClr>
                </a:solidFill>
              </a:rPr>
              <a:t>Proiectul </a:t>
            </a:r>
            <a:r>
              <a:rPr lang="ro-RO" sz="2300" dirty="0">
                <a:solidFill>
                  <a:schemeClr val="tx1">
                    <a:lumMod val="75000"/>
                    <a:lumOff val="25000"/>
                  </a:schemeClr>
                </a:solidFill>
              </a:rPr>
              <a:t>de </a:t>
            </a:r>
            <a:r>
              <a:rPr lang="ro-RO" sz="2300" b="1" dirty="0">
                <a:solidFill>
                  <a:srgbClr val="009FD8"/>
                </a:solidFill>
              </a:rPr>
              <a:t>I</a:t>
            </a:r>
            <a:r>
              <a:rPr lang="ro-RO" sz="2300" b="1" dirty="0" smtClean="0">
                <a:solidFill>
                  <a:srgbClr val="009FD8"/>
                </a:solidFill>
              </a:rPr>
              <a:t>novare </a:t>
            </a:r>
            <a:r>
              <a:rPr lang="ro-RO" sz="2300" b="1" dirty="0">
                <a:solidFill>
                  <a:srgbClr val="009FD8"/>
                </a:solidFill>
              </a:rPr>
              <a:t>S</a:t>
            </a:r>
            <a:r>
              <a:rPr lang="ro-RO" sz="2300" b="1" dirty="0" smtClean="0">
                <a:solidFill>
                  <a:srgbClr val="009FD8"/>
                </a:solidFill>
              </a:rPr>
              <a:t>ocială </a:t>
            </a:r>
            <a:r>
              <a:rPr lang="ro-RO" sz="2300" dirty="0">
                <a:solidFill>
                  <a:schemeClr val="tx1">
                    <a:lumMod val="75000"/>
                    <a:lumOff val="25000"/>
                  </a:schemeClr>
                </a:solidFill>
              </a:rPr>
              <a:t>pentru integrarea și incluziunea refugiaților sprijină bunăstarea fizică, financiară și socială a femeilor refugiate și oferă pregătire pentru </a:t>
            </a:r>
            <a:r>
              <a:rPr lang="ro-RO" sz="2300" dirty="0" smtClean="0">
                <a:solidFill>
                  <a:schemeClr val="tx1">
                    <a:lumMod val="75000"/>
                    <a:lumOff val="25000"/>
                  </a:schemeClr>
                </a:solidFill>
              </a:rPr>
              <a:t>conducere. </a:t>
            </a:r>
            <a:endParaRPr lang="ro-RO" sz="2300" dirty="0">
              <a:solidFill>
                <a:schemeClr val="tx1">
                  <a:lumMod val="75000"/>
                  <a:lumOff val="25000"/>
                </a:schemeClr>
              </a:solidFill>
            </a:endParaRPr>
          </a:p>
          <a:p>
            <a:r>
              <a:rPr lang="ro-RO" sz="2300" b="1" dirty="0" smtClean="0">
                <a:solidFill>
                  <a:srgbClr val="009FD8"/>
                </a:solidFill>
              </a:rPr>
              <a:t>Început Inovator Frugal</a:t>
            </a:r>
            <a:r>
              <a:rPr lang="ro-RO" sz="2300" dirty="0" smtClean="0">
                <a:solidFill>
                  <a:schemeClr val="tx1">
                    <a:lumMod val="75000"/>
                    <a:lumOff val="25000"/>
                  </a:schemeClr>
                </a:solidFill>
              </a:rPr>
              <a:t> cu un proiect autofinanțat. </a:t>
            </a:r>
          </a:p>
          <a:p>
            <a:r>
              <a:rPr lang="ro-RO" sz="2300" b="1" dirty="0" smtClean="0">
                <a:solidFill>
                  <a:srgbClr val="009FD8"/>
                </a:solidFill>
              </a:rPr>
              <a:t>Inovare </a:t>
            </a:r>
            <a:r>
              <a:rPr lang="ro-RO" sz="2300" b="1" dirty="0">
                <a:solidFill>
                  <a:srgbClr val="009FD8"/>
                </a:solidFill>
              </a:rPr>
              <a:t>socială </a:t>
            </a:r>
            <a:r>
              <a:rPr lang="ro-RO" sz="2300" b="1" dirty="0" smtClean="0">
                <a:solidFill>
                  <a:srgbClr val="009FD8"/>
                </a:solidFill>
              </a:rPr>
              <a:t>digitală. </a:t>
            </a:r>
            <a:r>
              <a:rPr lang="ro-RO" sz="2300" dirty="0">
                <a:solidFill>
                  <a:schemeClr val="tx1">
                    <a:lumMod val="75000"/>
                    <a:lumOff val="25000"/>
                  </a:schemeClr>
                </a:solidFill>
              </a:rPr>
              <a:t>Până în prezent, Thrive a susținut mai multe ateliere interne și instruire în domeniul </a:t>
            </a:r>
            <a:r>
              <a:rPr lang="ro-RO" sz="2300" dirty="0" smtClean="0">
                <a:solidFill>
                  <a:schemeClr val="tx1">
                    <a:lumMod val="75000"/>
                    <a:lumOff val="25000"/>
                  </a:schemeClr>
                </a:solidFill>
              </a:rPr>
              <a:t>sănătății (fizice </a:t>
            </a:r>
            <a:r>
              <a:rPr lang="ro-RO" sz="2300" dirty="0">
                <a:solidFill>
                  <a:schemeClr val="tx1">
                    <a:lumMod val="75000"/>
                    <a:lumOff val="25000"/>
                  </a:schemeClr>
                </a:solidFill>
              </a:rPr>
              <a:t>și mentale), financiare și sociale printr-o serie de cursuri </a:t>
            </a:r>
            <a:r>
              <a:rPr lang="ro-RO" sz="2300"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Online/Offline  </a:t>
            </a:r>
            <a:endParaRPr lang="ro-RO" sz="2300" dirty="0" smtClean="0">
              <a:solidFill>
                <a:schemeClr val="tx1">
                  <a:lumMod val="75000"/>
                  <a:lumOff val="25000"/>
                </a:schemeClr>
              </a:solidFill>
            </a:endParaRPr>
          </a:p>
          <a:p>
            <a:r>
              <a:rPr lang="ro-RO" sz="2300" dirty="0">
                <a:solidFill>
                  <a:schemeClr val="tx1">
                    <a:lumMod val="75000"/>
                    <a:lumOff val="25000"/>
                  </a:schemeClr>
                </a:solidFill>
              </a:rPr>
              <a:t>Obiectivul principal al celor 7 cursuri este ca participanții </a:t>
            </a:r>
            <a:r>
              <a:rPr lang="ro-RO" sz="2300" b="1" dirty="0">
                <a:solidFill>
                  <a:schemeClr val="tx1">
                    <a:lumMod val="75000"/>
                    <a:lumOff val="25000"/>
                  </a:schemeClr>
                </a:solidFill>
              </a:rPr>
              <a:t>să dobândească cunoștințe de bază cu privire la toate aspectele legate de înființarea unei întreprinderi sociale, să dezvolte abilități antreprenoriale critice și să câștige o rețea valoroasă </a:t>
            </a:r>
            <a:r>
              <a:rPr lang="ro-RO" sz="2300" dirty="0">
                <a:solidFill>
                  <a:schemeClr val="tx1">
                    <a:lumMod val="75000"/>
                    <a:lumOff val="25000"/>
                  </a:schemeClr>
                </a:solidFill>
              </a:rPr>
              <a:t>de alți antreprenori aspiranți și changemakeri</a:t>
            </a:r>
            <a:r>
              <a:rPr lang="ro-RO" sz="2300" dirty="0" smtClean="0">
                <a:solidFill>
                  <a:schemeClr val="tx1">
                    <a:lumMod val="75000"/>
                    <a:lumOff val="25000"/>
                  </a:schemeClr>
                </a:solidFill>
              </a:rPr>
              <a:t>.</a:t>
            </a:r>
            <a:endParaRPr lang="ro-RO" sz="2300" dirty="0">
              <a:solidFill>
                <a:schemeClr val="tx1">
                  <a:lumMod val="75000"/>
                  <a:lumOff val="25000"/>
                </a:schemeClr>
              </a:solidFill>
            </a:endParaRPr>
          </a:p>
        </p:txBody>
      </p:sp>
      <p:sp>
        <p:nvSpPr>
          <p:cNvPr id="6" name="Text Placeholder 6">
            <a:extLst>
              <a:ext uri="{FF2B5EF4-FFF2-40B4-BE49-F238E27FC236}">
                <a16:creationId xmlns:a16="http://schemas.microsoft.com/office/drawing/2014/main" xmlns="" id="{62757B11-E50C-426F-B59C-8ED609622C2B}"/>
              </a:ext>
            </a:extLst>
          </p:cNvPr>
          <p:cNvSpPr txBox="1">
            <a:spLocks/>
          </p:cNvSpPr>
          <p:nvPr/>
        </p:nvSpPr>
        <p:spPr>
          <a:xfrm>
            <a:off x="282095" y="115971"/>
            <a:ext cx="11315393" cy="13733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o-RO" dirty="0" smtClean="0">
                <a:solidFill>
                  <a:srgbClr val="A6377D"/>
                </a:solidFill>
                <a:latin typeface="Cooper Black" panose="0208090404030B020404" pitchFamily="18" charset="0"/>
              </a:rPr>
              <a:t>EXEMPLE YDSI – Thrive pentru Schimbare</a:t>
            </a:r>
            <a:endParaRPr lang="ro-RO" b="1" dirty="0" smtClean="0">
              <a:solidFill>
                <a:srgbClr val="A6377D"/>
              </a:solidFill>
            </a:endParaRPr>
          </a:p>
          <a:p>
            <a:pPr>
              <a:spcBef>
                <a:spcPts val="0"/>
              </a:spcBef>
            </a:pPr>
            <a:r>
              <a:rPr lang="ro-RO" sz="2400" b="1" i="1" dirty="0" smtClean="0">
                <a:solidFill>
                  <a:srgbClr val="40A67A"/>
                </a:solidFill>
              </a:rPr>
              <a:t>Holly Ritchie, Țările de Jos</a:t>
            </a:r>
          </a:p>
          <a:p>
            <a:pPr>
              <a:spcBef>
                <a:spcPts val="0"/>
              </a:spcBef>
            </a:pPr>
            <a:r>
              <a:rPr lang="ro-RO" sz="2000" b="1" i="1" dirty="0" smtClean="0">
                <a:solidFill>
                  <a:srgbClr val="4A4A4A"/>
                </a:solidFill>
                <a:effectLst/>
              </a:rPr>
              <a:t>Thrive își propune să sprijine dezvoltarea profesională și abilitatea femeilor în activitatea umanitară prin instruire online și la fața locului &amp; servicii de consolidare a capacităților</a:t>
            </a:r>
            <a:r>
              <a:rPr lang="ro-RO" sz="2000" b="0" i="1" dirty="0" smtClean="0">
                <a:solidFill>
                  <a:srgbClr val="4A4A4A"/>
                </a:solidFill>
                <a:effectLst/>
              </a:rPr>
              <a:t>. </a:t>
            </a:r>
            <a:endParaRPr lang="ro-RO" sz="2000" b="1" i="1" dirty="0">
              <a:solidFill>
                <a:srgbClr val="A6377D"/>
              </a:solidFill>
            </a:endParaRPr>
          </a:p>
        </p:txBody>
      </p:sp>
      <p:pic>
        <p:nvPicPr>
          <p:cNvPr id="10" name="Picture 9">
            <a:extLst>
              <a:ext uri="{FF2B5EF4-FFF2-40B4-BE49-F238E27FC236}">
                <a16:creationId xmlns:a16="http://schemas.microsoft.com/office/drawing/2014/main" xmlns="" id="{F4E99943-FF06-43C8-B051-96F9A5DD0BD3}"/>
              </a:ext>
            </a:extLst>
          </p:cNvPr>
          <p:cNvPicPr>
            <a:picLocks noChangeAspect="1"/>
          </p:cNvPicPr>
          <p:nvPr/>
        </p:nvPicPr>
        <p:blipFill>
          <a:blip r:embed="rId3"/>
          <a:stretch>
            <a:fillRect/>
          </a:stretch>
        </p:blipFill>
        <p:spPr>
          <a:xfrm>
            <a:off x="946627" y="2241863"/>
            <a:ext cx="3526842" cy="3517271"/>
          </a:xfrm>
          <a:prstGeom prst="rect">
            <a:avLst/>
          </a:prstGeom>
        </p:spPr>
      </p:pic>
    </p:spTree>
    <p:extLst>
      <p:ext uri="{BB962C8B-B14F-4D97-AF65-F5344CB8AC3E}">
        <p14:creationId xmlns:p14="http://schemas.microsoft.com/office/powerpoint/2010/main" val="2538081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42A1D5A-B6FA-4DB5-9FC8-90547E39C3A0}"/>
              </a:ext>
            </a:extLst>
          </p:cNvPr>
          <p:cNvSpPr>
            <a:spLocks noGrp="1"/>
          </p:cNvSpPr>
          <p:nvPr>
            <p:ph type="body" sz="quarter" idx="14"/>
          </p:nvPr>
        </p:nvSpPr>
        <p:spPr>
          <a:xfrm>
            <a:off x="354843" y="1900875"/>
            <a:ext cx="5854888" cy="4458982"/>
          </a:xfrm>
        </p:spPr>
        <p:txBody>
          <a:bodyPr/>
          <a:lstStyle/>
          <a:p>
            <a:pPr marL="342900" indent="-342900">
              <a:buFont typeface="Wingdings" panose="05000000000000000000" pitchFamily="2" charset="2"/>
              <a:buChar char="ü"/>
            </a:pPr>
            <a:r>
              <a:rPr lang="ro-RO" sz="3200" b="1" dirty="0" smtClean="0"/>
              <a:t>Investiții de Impact</a:t>
            </a:r>
            <a:endParaRPr lang="en-IE" sz="3200" b="1" dirty="0"/>
          </a:p>
          <a:p>
            <a:pPr marL="342900" indent="-342900">
              <a:buFont typeface="Wingdings" panose="05000000000000000000" pitchFamily="2" charset="2"/>
              <a:buChar char="ü"/>
            </a:pPr>
            <a:r>
              <a:rPr lang="ro-RO" sz="3200" b="1" dirty="0" smtClean="0"/>
              <a:t>Business Angels</a:t>
            </a:r>
            <a:endParaRPr lang="en-IE" sz="3200" b="1" dirty="0"/>
          </a:p>
          <a:p>
            <a:pPr marL="342900" indent="-342900">
              <a:buFont typeface="Wingdings" panose="05000000000000000000" pitchFamily="2" charset="2"/>
              <a:buChar char="ü"/>
            </a:pPr>
            <a:r>
              <a:rPr lang="ro-RO" sz="3200" b="1" dirty="0" smtClean="0"/>
              <a:t>Premii Provocatoare</a:t>
            </a:r>
            <a:endParaRPr lang="en-IE" sz="3200" b="1" dirty="0"/>
          </a:p>
          <a:p>
            <a:pPr marL="342900" indent="-342900">
              <a:buFont typeface="Wingdings" panose="05000000000000000000" pitchFamily="2" charset="2"/>
              <a:buChar char="ü"/>
            </a:pPr>
            <a:r>
              <a:rPr lang="en-IE" sz="3200" b="1" dirty="0" smtClean="0"/>
              <a:t>T</a:t>
            </a:r>
            <a:r>
              <a:rPr lang="ro-RO" sz="3200" b="1" dirty="0" smtClean="0"/>
              <a:t>ipuri de </a:t>
            </a:r>
            <a:r>
              <a:rPr lang="en-IE" sz="3200" b="1" dirty="0" smtClean="0"/>
              <a:t>Crowdfunding</a:t>
            </a:r>
            <a:endParaRPr lang="en-IE" sz="3200" b="1" dirty="0"/>
          </a:p>
          <a:p>
            <a:pPr marL="342900" indent="-342900">
              <a:buFont typeface="Wingdings" panose="05000000000000000000" pitchFamily="2" charset="2"/>
              <a:buChar char="ü"/>
            </a:pPr>
            <a:r>
              <a:rPr lang="ro-RO" sz="3200" b="1" dirty="0" smtClean="0"/>
              <a:t>Rețele de sprijin pentru Startup-urile de Inovare Socială</a:t>
            </a:r>
            <a:endParaRPr lang="en-IE" sz="3200" b="1" dirty="0"/>
          </a:p>
          <a:p>
            <a:pPr marL="342900" indent="-342900">
              <a:buFont typeface="Wingdings" panose="05000000000000000000" pitchFamily="2" charset="2"/>
              <a:buChar char="ü"/>
            </a:pPr>
            <a:r>
              <a:rPr lang="ro-RO" sz="3200" b="1" dirty="0" smtClean="0"/>
              <a:t>Suport de la Agenția pentru Întreprinderi</a:t>
            </a:r>
            <a:endParaRPr lang="en-IE" sz="3200" b="1" dirty="0"/>
          </a:p>
        </p:txBody>
      </p:sp>
      <p:sp>
        <p:nvSpPr>
          <p:cNvPr id="6" name="Text Placeholder 5">
            <a:extLst>
              <a:ext uri="{FF2B5EF4-FFF2-40B4-BE49-F238E27FC236}">
                <a16:creationId xmlns:a16="http://schemas.microsoft.com/office/drawing/2014/main" xmlns="" id="{7F7C70AD-3BAC-45C6-9E5B-44B04CAF2B45}"/>
              </a:ext>
            </a:extLst>
          </p:cNvPr>
          <p:cNvSpPr>
            <a:spLocks noGrp="1"/>
          </p:cNvSpPr>
          <p:nvPr>
            <p:ph type="body" sz="quarter" idx="15"/>
          </p:nvPr>
        </p:nvSpPr>
        <p:spPr>
          <a:xfrm>
            <a:off x="450376" y="864371"/>
            <a:ext cx="11407623" cy="697353"/>
          </a:xfrm>
        </p:spPr>
        <p:txBody>
          <a:bodyPr>
            <a:noAutofit/>
          </a:bodyPr>
          <a:lstStyle/>
          <a:p>
            <a:r>
              <a:rPr lang="en-US" sz="5400" b="1" dirty="0">
                <a:effectLst/>
                <a:latin typeface="Calibri" panose="020F0502020204030204" pitchFamily="34" charset="0"/>
                <a:ea typeface="Times New Roman" panose="02020603050405020304" pitchFamily="18" charset="0"/>
              </a:rPr>
              <a:t>4.  </a:t>
            </a:r>
            <a:r>
              <a:rPr lang="ro-RO" sz="5400" b="1" dirty="0" smtClean="0">
                <a:effectLst/>
                <a:latin typeface="Calibri" panose="020F0502020204030204" pitchFamily="34" charset="0"/>
                <a:ea typeface="Times New Roman" panose="02020603050405020304" pitchFamily="18" charset="0"/>
              </a:rPr>
              <a:t>Investitori de Impact</a:t>
            </a:r>
            <a:r>
              <a:rPr lang="en-US" sz="5400" b="1" dirty="0" smtClean="0">
                <a:effectLst/>
                <a:latin typeface="Calibri" panose="020F0502020204030204" pitchFamily="34" charset="0"/>
                <a:ea typeface="Times New Roman" panose="02020603050405020304" pitchFamily="18" charset="0"/>
              </a:rPr>
              <a:t>, </a:t>
            </a:r>
            <a:r>
              <a:rPr lang="en-US" sz="5400" b="1" dirty="0" err="1" smtClean="0">
                <a:effectLst/>
                <a:latin typeface="Calibri" panose="020F0502020204030204" pitchFamily="34" charset="0"/>
                <a:ea typeface="Times New Roman" panose="02020603050405020304" pitchFamily="18" charset="0"/>
              </a:rPr>
              <a:t>CrowdFunding</a:t>
            </a:r>
            <a:endParaRPr lang="en-IE" sz="5400" b="1" dirty="0"/>
          </a:p>
        </p:txBody>
      </p:sp>
      <p:pic>
        <p:nvPicPr>
          <p:cNvPr id="3" name="Picture 2">
            <a:extLst>
              <a:ext uri="{FF2B5EF4-FFF2-40B4-BE49-F238E27FC236}">
                <a16:creationId xmlns:a16="http://schemas.microsoft.com/office/drawing/2014/main" xmlns="" id="{2FCF5BA2-CDC0-4592-B0A7-85D1E6F9A28C}"/>
              </a:ext>
            </a:extLst>
          </p:cNvPr>
          <p:cNvPicPr>
            <a:picLocks noChangeAspect="1"/>
          </p:cNvPicPr>
          <p:nvPr/>
        </p:nvPicPr>
        <p:blipFill>
          <a:blip r:embed="rId2"/>
          <a:stretch>
            <a:fillRect/>
          </a:stretch>
        </p:blipFill>
        <p:spPr>
          <a:xfrm>
            <a:off x="6494937" y="2178101"/>
            <a:ext cx="5363062" cy="3575375"/>
          </a:xfrm>
          <a:prstGeom prst="rect">
            <a:avLst/>
          </a:prstGeom>
        </p:spPr>
      </p:pic>
    </p:spTree>
    <p:extLst>
      <p:ext uri="{BB962C8B-B14F-4D97-AF65-F5344CB8AC3E}">
        <p14:creationId xmlns:p14="http://schemas.microsoft.com/office/powerpoint/2010/main" val="37623630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EEA72FE4-5003-4B05-BC6D-657C9C3B9A2D}"/>
              </a:ext>
            </a:extLst>
          </p:cNvPr>
          <p:cNvSpPr>
            <a:spLocks noGrp="1"/>
          </p:cNvSpPr>
          <p:nvPr>
            <p:ph type="body" sz="quarter" idx="14"/>
          </p:nvPr>
        </p:nvSpPr>
        <p:spPr>
          <a:xfrm>
            <a:off x="508178" y="1614956"/>
            <a:ext cx="5322254" cy="4158567"/>
          </a:xfrm>
        </p:spPr>
        <p:txBody>
          <a:bodyPr/>
          <a:lstStyle/>
          <a:p>
            <a:r>
              <a:rPr lang="ro-RO" dirty="0" smtClean="0">
                <a:solidFill>
                  <a:schemeClr val="tx1">
                    <a:lumMod val="75000"/>
                    <a:lumOff val="25000"/>
                  </a:schemeClr>
                </a:solidFill>
                <a:latin typeface="Averta"/>
              </a:rPr>
              <a:t>Finanțarea alternativă oferă un sprijin suplimentar semnificativ proiectelor de „acordare de bine social” pe care altfel nu le-ar putea asigura.</a:t>
            </a:r>
          </a:p>
          <a:p>
            <a:r>
              <a:rPr lang="ro-RO" dirty="0" smtClean="0">
                <a:solidFill>
                  <a:schemeClr val="tx1">
                    <a:lumMod val="75000"/>
                    <a:lumOff val="25000"/>
                  </a:schemeClr>
                </a:solidFill>
                <a:latin typeface="Averta"/>
              </a:rPr>
              <a:t>Se estimează că aproximativ trei din patru susținători de proiecte cu accent social oferă fonduri, consiliere și sprijin suplimentar în comparație cu ceea ce ar oferi în mod normal cauzelor caritabile (de exemplu, expertiză în marketing, mentorat, conectare la expertiză etc)</a:t>
            </a:r>
          </a:p>
          <a:p>
            <a:endParaRPr lang="ro-RO"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080149DF-840E-46DA-A13E-EDEA0BE56390}"/>
              </a:ext>
            </a:extLst>
          </p:cNvPr>
          <p:cNvSpPr>
            <a:spLocks noGrp="1"/>
          </p:cNvSpPr>
          <p:nvPr>
            <p:ph type="body" sz="quarter" idx="15"/>
          </p:nvPr>
        </p:nvSpPr>
        <p:spPr>
          <a:xfrm>
            <a:off x="508178" y="700555"/>
            <a:ext cx="5141508" cy="677869"/>
          </a:xfrm>
          <a:solidFill>
            <a:srgbClr val="A6377D"/>
          </a:solidFill>
        </p:spPr>
        <p:txBody>
          <a:bodyPr>
            <a:normAutofit/>
          </a:bodyPr>
          <a:lstStyle/>
          <a:p>
            <a:pPr algn="ctr"/>
            <a:r>
              <a:rPr lang="ro-RO" b="1" dirty="0" smtClean="0">
                <a:solidFill>
                  <a:schemeClr val="bg1"/>
                </a:solidFill>
              </a:rPr>
              <a:t>Finanțare Alternativă</a:t>
            </a:r>
            <a:endParaRPr lang="en-IE" b="1" dirty="0">
              <a:solidFill>
                <a:schemeClr val="bg1"/>
              </a:solidFill>
            </a:endParaRPr>
          </a:p>
          <a:p>
            <a:endParaRPr lang="en-IE" b="1" dirty="0">
              <a:solidFill>
                <a:schemeClr val="bg1"/>
              </a:solidFill>
            </a:endParaRPr>
          </a:p>
        </p:txBody>
      </p:sp>
      <p:pic>
        <p:nvPicPr>
          <p:cNvPr id="12" name="Picture Placeholder 11">
            <a:extLst>
              <a:ext uri="{FF2B5EF4-FFF2-40B4-BE49-F238E27FC236}">
                <a16:creationId xmlns:a16="http://schemas.microsoft.com/office/drawing/2014/main" xmlns="" id="{F9AE9C70-AE96-4E97-84D5-F09F59DA11D3}"/>
              </a:ext>
            </a:extLst>
          </p:cNvPr>
          <p:cNvPicPr>
            <a:picLocks noGrp="1" noChangeAspect="1"/>
          </p:cNvPicPr>
          <p:nvPr>
            <p:ph type="pic" sz="quarter" idx="10"/>
          </p:nvPr>
        </p:nvPicPr>
        <p:blipFill>
          <a:blip r:embed="rId2"/>
          <a:srcRect l="14570" r="14570"/>
          <a:stretch>
            <a:fillRect/>
          </a:stretch>
        </p:blipFill>
        <p:spPr/>
      </p:pic>
    </p:spTree>
    <p:extLst>
      <p:ext uri="{BB962C8B-B14F-4D97-AF65-F5344CB8AC3E}">
        <p14:creationId xmlns:p14="http://schemas.microsoft.com/office/powerpoint/2010/main" val="3585739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56400AA-E2D7-438E-A623-70F5587375A2}"/>
              </a:ext>
            </a:extLst>
          </p:cNvPr>
          <p:cNvSpPr>
            <a:spLocks noGrp="1"/>
          </p:cNvSpPr>
          <p:nvPr>
            <p:ph type="body" sz="quarter" idx="14"/>
          </p:nvPr>
        </p:nvSpPr>
        <p:spPr>
          <a:xfrm>
            <a:off x="7540388" y="830396"/>
            <a:ext cx="4141112" cy="697353"/>
          </a:xfrm>
        </p:spPr>
        <p:txBody>
          <a:bodyPr>
            <a:normAutofit fontScale="92500"/>
          </a:bodyPr>
          <a:lstStyle/>
          <a:p>
            <a:r>
              <a:rPr lang="ro-RO" sz="4000" b="1" dirty="0" smtClean="0">
                <a:solidFill>
                  <a:srgbClr val="FDA81F"/>
                </a:solidFill>
              </a:rPr>
              <a:t>Urmărește</a:t>
            </a:r>
            <a:r>
              <a:rPr lang="en-IE" sz="4000" b="1" dirty="0" smtClean="0">
                <a:solidFill>
                  <a:srgbClr val="FDA81F"/>
                </a:solidFill>
              </a:rPr>
              <a:t> </a:t>
            </a:r>
            <a:r>
              <a:rPr lang="en-IE" sz="4000" b="1" dirty="0">
                <a:solidFill>
                  <a:srgbClr val="FDA81F"/>
                </a:solidFill>
              </a:rPr>
              <a:t>Video….</a:t>
            </a:r>
          </a:p>
        </p:txBody>
      </p:sp>
      <p:sp>
        <p:nvSpPr>
          <p:cNvPr id="5" name="Text Placeholder 4">
            <a:extLst>
              <a:ext uri="{FF2B5EF4-FFF2-40B4-BE49-F238E27FC236}">
                <a16:creationId xmlns:a16="http://schemas.microsoft.com/office/drawing/2014/main" xmlns="" id="{69CB3B10-242A-4812-B540-3CCAE2CFB897}"/>
              </a:ext>
            </a:extLst>
          </p:cNvPr>
          <p:cNvSpPr>
            <a:spLocks noGrp="1"/>
          </p:cNvSpPr>
          <p:nvPr>
            <p:ph type="body" sz="quarter" idx="15"/>
          </p:nvPr>
        </p:nvSpPr>
        <p:spPr>
          <a:xfrm>
            <a:off x="7540388" y="1708999"/>
            <a:ext cx="4455009" cy="2592420"/>
          </a:xfrm>
        </p:spPr>
        <p:txBody>
          <a:bodyPr/>
          <a:lstStyle/>
          <a:p>
            <a:pPr>
              <a:lnSpc>
                <a:spcPct val="100000"/>
              </a:lnSpc>
              <a:spcBef>
                <a:spcPts val="0"/>
              </a:spcBef>
            </a:pPr>
            <a:r>
              <a:rPr lang="ro-RO" sz="3200" b="1" dirty="0" smtClean="0">
                <a:solidFill>
                  <a:srgbClr val="FDA81F"/>
                </a:solidFill>
              </a:rPr>
              <a:t>Ce sunt </a:t>
            </a:r>
            <a:r>
              <a:rPr lang="ro-RO" sz="3200" b="1" dirty="0" smtClean="0">
                <a:solidFill>
                  <a:srgbClr val="FDA81F"/>
                </a:solidFill>
              </a:rPr>
              <a:t>Investițiile </a:t>
            </a:r>
            <a:r>
              <a:rPr lang="ro-RO" sz="3200" b="1" dirty="0" smtClean="0">
                <a:solidFill>
                  <a:srgbClr val="FDA81F"/>
                </a:solidFill>
              </a:rPr>
              <a:t>de Impact</a:t>
            </a:r>
            <a:r>
              <a:rPr lang="en-IE" sz="3200" b="1" dirty="0" smtClean="0">
                <a:solidFill>
                  <a:srgbClr val="FDA81F"/>
                </a:solidFill>
              </a:rPr>
              <a:t>?</a:t>
            </a:r>
            <a:endParaRPr lang="en-IE" sz="3200" b="1" dirty="0">
              <a:solidFill>
                <a:srgbClr val="FDA81F"/>
              </a:solidFill>
            </a:endParaRPr>
          </a:p>
          <a:p>
            <a:pPr>
              <a:lnSpc>
                <a:spcPct val="100000"/>
              </a:lnSpc>
              <a:spcBef>
                <a:spcPts val="0"/>
              </a:spcBef>
            </a:pPr>
            <a:r>
              <a:rPr lang="ro-RO" dirty="0" smtClean="0">
                <a:solidFill>
                  <a:schemeClr val="tx1">
                    <a:lumMod val="75000"/>
                    <a:lumOff val="25000"/>
                  </a:schemeClr>
                </a:solidFill>
              </a:rPr>
              <a:t>Este investiția în inovații cu impact ridicat conduse de antreprenori care creează un impact social real și de durată în Marea Britanie și generează o rentabilitate financiară pentru investitori.</a:t>
            </a:r>
          </a:p>
          <a:p>
            <a:pPr>
              <a:lnSpc>
                <a:spcPct val="100000"/>
              </a:lnSpc>
              <a:spcBef>
                <a:spcPts val="0"/>
              </a:spcBef>
            </a:pPr>
            <a:endParaRPr lang="ro-RO" dirty="0" smtClean="0">
              <a:solidFill>
                <a:schemeClr val="tx1">
                  <a:lumMod val="75000"/>
                  <a:lumOff val="25000"/>
                </a:schemeClr>
              </a:solidFill>
            </a:endParaRPr>
          </a:p>
          <a:p>
            <a:pPr>
              <a:lnSpc>
                <a:spcPct val="100000"/>
              </a:lnSpc>
              <a:spcBef>
                <a:spcPts val="0"/>
              </a:spcBef>
            </a:pPr>
            <a:r>
              <a:rPr lang="ro-RO" b="1" dirty="0" smtClean="0">
                <a:solidFill>
                  <a:schemeClr val="tx1">
                    <a:lumMod val="75000"/>
                    <a:lumOff val="25000"/>
                  </a:schemeClr>
                </a:solidFill>
              </a:rPr>
              <a:t>Nesta</a:t>
            </a:r>
            <a:r>
              <a:rPr lang="en-IE" b="1" dirty="0" smtClean="0">
                <a:solidFill>
                  <a:schemeClr val="tx1">
                    <a:lumMod val="75000"/>
                    <a:lumOff val="25000"/>
                  </a:schemeClr>
                </a:solidFill>
              </a:rPr>
              <a:t>, UK</a:t>
            </a:r>
          </a:p>
          <a:p>
            <a:pPr>
              <a:lnSpc>
                <a:spcPct val="100000"/>
              </a:lnSpc>
              <a:spcBef>
                <a:spcPts val="0"/>
              </a:spcBef>
            </a:pPr>
            <a:endParaRPr lang="en-IE" dirty="0">
              <a:solidFill>
                <a:schemeClr val="tx1">
                  <a:lumMod val="75000"/>
                  <a:lumOff val="25000"/>
                </a:schemeClr>
              </a:solidFill>
            </a:endParaRPr>
          </a:p>
          <a:p>
            <a:pPr>
              <a:lnSpc>
                <a:spcPct val="100000"/>
              </a:lnSpc>
              <a:spcBef>
                <a:spcPts val="0"/>
              </a:spcBef>
            </a:pPr>
            <a:endParaRPr lang="en-IE" dirty="0">
              <a:solidFill>
                <a:schemeClr val="tx1">
                  <a:lumMod val="75000"/>
                  <a:lumOff val="25000"/>
                </a:schemeClr>
              </a:solidFill>
            </a:endParaRPr>
          </a:p>
        </p:txBody>
      </p:sp>
      <p:pic>
        <p:nvPicPr>
          <p:cNvPr id="8" name="Picture 7">
            <a:extLst>
              <a:ext uri="{FF2B5EF4-FFF2-40B4-BE49-F238E27FC236}">
                <a16:creationId xmlns:a16="http://schemas.microsoft.com/office/drawing/2014/main" xmlns="" id="{17134AA2-7611-4740-A945-1066C79609D6}"/>
              </a:ext>
            </a:extLst>
          </p:cNvPr>
          <p:cNvPicPr>
            <a:picLocks noChangeAspect="1"/>
          </p:cNvPicPr>
          <p:nvPr/>
        </p:nvPicPr>
        <p:blipFill>
          <a:blip r:embed="rId2"/>
          <a:stretch>
            <a:fillRect/>
          </a:stretch>
        </p:blipFill>
        <p:spPr>
          <a:xfrm>
            <a:off x="1371881" y="2331294"/>
            <a:ext cx="5129511" cy="3031281"/>
          </a:xfrm>
          <a:prstGeom prst="rect">
            <a:avLst/>
          </a:prstGeom>
        </p:spPr>
      </p:pic>
      <p:sp>
        <p:nvSpPr>
          <p:cNvPr id="9" name="Text Placeholder 3">
            <a:extLst>
              <a:ext uri="{FF2B5EF4-FFF2-40B4-BE49-F238E27FC236}">
                <a16:creationId xmlns:a16="http://schemas.microsoft.com/office/drawing/2014/main" xmlns="" id="{0E11A261-DD5D-443D-A08D-8DDD796B5FB5}"/>
              </a:ext>
            </a:extLst>
          </p:cNvPr>
          <p:cNvSpPr txBox="1">
            <a:spLocks/>
          </p:cNvSpPr>
          <p:nvPr/>
        </p:nvSpPr>
        <p:spPr>
          <a:xfrm>
            <a:off x="1210242" y="798072"/>
            <a:ext cx="562512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4800" b="1" dirty="0" smtClean="0">
                <a:solidFill>
                  <a:schemeClr val="tx1">
                    <a:lumMod val="75000"/>
                    <a:lumOff val="25000"/>
                  </a:schemeClr>
                </a:solidFill>
              </a:rPr>
              <a:t>Investiții de Impact</a:t>
            </a:r>
            <a:endParaRPr lang="en-IE" sz="4800" b="1" dirty="0">
              <a:solidFill>
                <a:schemeClr val="tx1">
                  <a:lumMod val="75000"/>
                  <a:lumOff val="25000"/>
                </a:schemeClr>
              </a:solidFill>
            </a:endParaRPr>
          </a:p>
        </p:txBody>
      </p:sp>
    </p:spTree>
    <p:extLst>
      <p:ext uri="{BB962C8B-B14F-4D97-AF65-F5344CB8AC3E}">
        <p14:creationId xmlns:p14="http://schemas.microsoft.com/office/powerpoint/2010/main" val="4023471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F10DCF2-BFB5-49E6-A0A0-56A1090829B8}"/>
              </a:ext>
            </a:extLst>
          </p:cNvPr>
          <p:cNvSpPr>
            <a:spLocks noGrp="1"/>
          </p:cNvSpPr>
          <p:nvPr>
            <p:ph type="body" sz="quarter" idx="14"/>
          </p:nvPr>
        </p:nvSpPr>
        <p:spPr>
          <a:xfrm>
            <a:off x="3725838" y="298659"/>
            <a:ext cx="8134065" cy="5206518"/>
          </a:xfrm>
        </p:spPr>
        <p:txBody>
          <a:bodyPr/>
          <a:lstStyle/>
          <a:p>
            <a:r>
              <a:rPr lang="ro-RO" b="1" i="0" dirty="0" smtClean="0">
                <a:solidFill>
                  <a:srgbClr val="231F20"/>
                </a:solidFill>
                <a:effectLst/>
                <a:latin typeface="Averta"/>
                <a:hlinkClick r:id="rId2"/>
              </a:rPr>
              <a:t>Investițiile de </a:t>
            </a:r>
            <a:r>
              <a:rPr lang="en-IE" b="1" i="0" dirty="0" smtClean="0">
                <a:solidFill>
                  <a:srgbClr val="231F20"/>
                </a:solidFill>
                <a:effectLst/>
                <a:latin typeface="Averta"/>
                <a:hlinkClick r:id="rId2"/>
              </a:rPr>
              <a:t>Impact </a:t>
            </a:r>
            <a:r>
              <a:rPr lang="ro-RO" b="1" i="0" dirty="0" smtClean="0">
                <a:solidFill>
                  <a:srgbClr val="231F20"/>
                </a:solidFill>
                <a:effectLst/>
                <a:latin typeface="Averta"/>
                <a:hlinkClick r:id="rId2"/>
              </a:rPr>
              <a:t>ale Nesta</a:t>
            </a:r>
            <a:r>
              <a:rPr lang="ro-RO" b="1" i="0" dirty="0" smtClean="0">
                <a:solidFill>
                  <a:srgbClr val="231F20"/>
                </a:solidFill>
                <a:effectLst/>
                <a:latin typeface="Averta"/>
              </a:rPr>
              <a:t> </a:t>
            </a:r>
            <a:r>
              <a:rPr lang="ro-RO" dirty="0" smtClean="0">
                <a:solidFill>
                  <a:srgbClr val="231F20"/>
                </a:solidFill>
                <a:latin typeface="Averta"/>
              </a:rPr>
              <a:t>includ o echipă experimentată de experți din sector, capitaliști de risc, investitori de impact și evaluatori susținuți de Nesta. Angajat să sprijine antreprenorii remarcabili, Nesta aduce abilitățile, rețelele și resursele pentru a sprijini afacerile de inovare socială pentru a-și îndeplini misiunea</a:t>
            </a:r>
            <a:r>
              <a:rPr lang="en-IE" dirty="0" smtClean="0">
                <a:solidFill>
                  <a:srgbClr val="231F20"/>
                </a:solidFill>
                <a:latin typeface="Averta"/>
              </a:rPr>
              <a:t>.</a:t>
            </a:r>
            <a:r>
              <a:rPr lang="ro-RO" dirty="0" smtClean="0">
                <a:solidFill>
                  <a:srgbClr val="231F20"/>
                </a:solidFill>
                <a:latin typeface="Averta"/>
              </a:rPr>
              <a:t> </a:t>
            </a:r>
          </a:p>
          <a:p>
            <a:r>
              <a:rPr lang="ro-RO" dirty="0" smtClean="0">
                <a:solidFill>
                  <a:srgbClr val="231F20"/>
                </a:solidFill>
                <a:latin typeface="Averta"/>
              </a:rPr>
              <a:t>Nesta oferă companiilor din portofoliu expertiză și îndrumare, ajutându-le să-și dezvolte acoperirea, să-și demonstreze impactul și să devină durabile din punct de vedere financiar</a:t>
            </a:r>
            <a:r>
              <a:rPr lang="en-IE" dirty="0" smtClean="0">
                <a:solidFill>
                  <a:srgbClr val="231F20"/>
                </a:solidFill>
                <a:latin typeface="Averta"/>
              </a:rPr>
              <a:t>.</a:t>
            </a:r>
            <a:endParaRPr lang="ro-RO" dirty="0" smtClean="0">
              <a:solidFill>
                <a:srgbClr val="231F20"/>
              </a:solidFill>
              <a:latin typeface="Averta"/>
            </a:endParaRPr>
          </a:p>
          <a:p>
            <a:r>
              <a:rPr lang="en-IE" b="1" i="0" u="sng" dirty="0" err="1" smtClean="0">
                <a:solidFill>
                  <a:srgbClr val="E61F47"/>
                </a:solidFill>
                <a:effectLst/>
                <a:latin typeface="Averta"/>
                <a:hlinkClick r:id="rId3"/>
              </a:rPr>
              <a:t>Nesta</a:t>
            </a:r>
            <a:r>
              <a:rPr lang="en-IE" b="1" i="0" u="sng" dirty="0" smtClean="0">
                <a:solidFill>
                  <a:srgbClr val="E61F47"/>
                </a:solidFill>
                <a:effectLst/>
                <a:latin typeface="Averta"/>
                <a:hlinkClick r:id="rId3"/>
              </a:rPr>
              <a:t> </a:t>
            </a:r>
            <a:r>
              <a:rPr lang="en-IE" b="1" i="0" u="sng" dirty="0">
                <a:solidFill>
                  <a:srgbClr val="E61F47"/>
                </a:solidFill>
                <a:effectLst/>
                <a:latin typeface="Averta"/>
                <a:hlinkClick r:id="rId3"/>
              </a:rPr>
              <a:t>Impact Investments</a:t>
            </a:r>
            <a:r>
              <a:rPr lang="en-IE" b="1" i="0" dirty="0">
                <a:solidFill>
                  <a:srgbClr val="231F20"/>
                </a:solidFill>
                <a:effectLst/>
                <a:latin typeface="Averta"/>
              </a:rPr>
              <a:t> </a:t>
            </a:r>
            <a:r>
              <a:rPr lang="ro-RO" dirty="0" smtClean="0">
                <a:solidFill>
                  <a:srgbClr val="231F20"/>
                </a:solidFill>
                <a:latin typeface="Averta"/>
              </a:rPr>
              <a:t>este administrat de către Nesta, fondul de administrar</a:t>
            </a:r>
            <a:r>
              <a:rPr lang="en-IE" dirty="0" smtClean="0">
                <a:solidFill>
                  <a:srgbClr val="231F20"/>
                </a:solidFill>
                <a:latin typeface="Averta"/>
              </a:rPr>
              <a:t>e </a:t>
            </a:r>
            <a:r>
              <a:rPr lang="en-IE" dirty="0">
                <a:solidFill>
                  <a:srgbClr val="231F20"/>
                </a:solidFill>
                <a:latin typeface="Averta"/>
              </a:rPr>
              <a:t>a </a:t>
            </a:r>
            <a:r>
              <a:rPr lang="ro-RO" dirty="0" smtClean="0">
                <a:solidFill>
                  <a:srgbClr val="231F20"/>
                </a:solidFill>
                <a:latin typeface="Averta"/>
              </a:rPr>
              <a:t>capitalului</a:t>
            </a:r>
            <a:r>
              <a:rPr lang="en-IE" dirty="0" smtClean="0">
                <a:solidFill>
                  <a:srgbClr val="231F20"/>
                </a:solidFill>
                <a:latin typeface="Averta"/>
              </a:rPr>
              <a:t> </a:t>
            </a:r>
            <a:r>
              <a:rPr lang="ro-RO" dirty="0" smtClean="0">
                <a:solidFill>
                  <a:srgbClr val="231F20"/>
                </a:solidFill>
                <a:latin typeface="Averta"/>
              </a:rPr>
              <a:t>Nesta</a:t>
            </a:r>
            <a:r>
              <a:rPr lang="en-IE" dirty="0" smtClean="0">
                <a:solidFill>
                  <a:srgbClr val="231F20"/>
                </a:solidFill>
                <a:latin typeface="Averta"/>
              </a:rPr>
              <a:t> </a:t>
            </a:r>
            <a:r>
              <a:rPr lang="en-IE" dirty="0">
                <a:solidFill>
                  <a:srgbClr val="231F20"/>
                </a:solidFill>
                <a:latin typeface="Averta"/>
              </a:rPr>
              <a:t>Investment Management, cu </a:t>
            </a:r>
            <a:r>
              <a:rPr lang="ro-RO" dirty="0" smtClean="0">
                <a:solidFill>
                  <a:srgbClr val="231F20"/>
                </a:solidFill>
                <a:latin typeface="Averta"/>
              </a:rPr>
              <a:t>finanțare</a:t>
            </a:r>
            <a:r>
              <a:rPr lang="en-IE" dirty="0" smtClean="0">
                <a:solidFill>
                  <a:srgbClr val="231F20"/>
                </a:solidFill>
                <a:latin typeface="Averta"/>
              </a:rPr>
              <a:t> </a:t>
            </a:r>
            <a:r>
              <a:rPr lang="en-IE" dirty="0">
                <a:solidFill>
                  <a:srgbClr val="231F20"/>
                </a:solidFill>
                <a:latin typeface="Averta"/>
              </a:rPr>
              <a:t>de la Big Society Capital, </a:t>
            </a:r>
            <a:r>
              <a:rPr lang="ro-RO" dirty="0" smtClean="0">
                <a:solidFill>
                  <a:srgbClr val="231F20"/>
                </a:solidFill>
                <a:latin typeface="Averta"/>
              </a:rPr>
              <a:t>Omidyar</a:t>
            </a:r>
            <a:r>
              <a:rPr lang="en-IE" dirty="0" smtClean="0">
                <a:solidFill>
                  <a:srgbClr val="231F20"/>
                </a:solidFill>
                <a:latin typeface="Averta"/>
              </a:rPr>
              <a:t> </a:t>
            </a:r>
            <a:r>
              <a:rPr lang="en-IE" dirty="0">
                <a:solidFill>
                  <a:srgbClr val="231F20"/>
                </a:solidFill>
                <a:latin typeface="Averta"/>
              </a:rPr>
              <a:t>Network </a:t>
            </a:r>
            <a:r>
              <a:rPr lang="ro-RO" dirty="0" smtClean="0">
                <a:solidFill>
                  <a:srgbClr val="231F20"/>
                </a:solidFill>
                <a:latin typeface="Averta"/>
              </a:rPr>
              <a:t>și Nesta însăși</a:t>
            </a:r>
            <a:r>
              <a:rPr lang="en-IE" dirty="0" smtClean="0">
                <a:solidFill>
                  <a:srgbClr val="231F20"/>
                </a:solidFill>
                <a:latin typeface="Averta"/>
              </a:rPr>
              <a:t>.</a:t>
            </a:r>
            <a:endParaRPr lang="en-IE" b="0" i="0" dirty="0">
              <a:solidFill>
                <a:srgbClr val="231F20"/>
              </a:solidFill>
              <a:effectLst/>
              <a:latin typeface="Averta"/>
            </a:endParaRPr>
          </a:p>
          <a:p>
            <a:r>
              <a:rPr lang="en-IE" dirty="0" err="1">
                <a:solidFill>
                  <a:srgbClr val="231F20"/>
                </a:solidFill>
                <a:latin typeface="Averta"/>
              </a:rPr>
              <a:t>Fondul</a:t>
            </a:r>
            <a:r>
              <a:rPr lang="en-IE" dirty="0">
                <a:solidFill>
                  <a:srgbClr val="231F20"/>
                </a:solidFill>
                <a:latin typeface="Averta"/>
              </a:rPr>
              <a:t> a </a:t>
            </a:r>
            <a:r>
              <a:rPr lang="en-IE" dirty="0" err="1">
                <a:solidFill>
                  <a:srgbClr val="231F20"/>
                </a:solidFill>
                <a:latin typeface="Averta"/>
              </a:rPr>
              <a:t>fost</a:t>
            </a:r>
            <a:r>
              <a:rPr lang="en-IE" dirty="0">
                <a:solidFill>
                  <a:srgbClr val="231F20"/>
                </a:solidFill>
                <a:latin typeface="Averta"/>
              </a:rPr>
              <a:t> </a:t>
            </a:r>
            <a:r>
              <a:rPr lang="en-IE" dirty="0" err="1">
                <a:solidFill>
                  <a:srgbClr val="231F20"/>
                </a:solidFill>
                <a:latin typeface="Averta"/>
              </a:rPr>
              <a:t>lansat</a:t>
            </a:r>
            <a:r>
              <a:rPr lang="en-IE" dirty="0">
                <a:solidFill>
                  <a:srgbClr val="231F20"/>
                </a:solidFill>
                <a:latin typeface="Averta"/>
              </a:rPr>
              <a:t> </a:t>
            </a:r>
            <a:r>
              <a:rPr lang="en-IE" dirty="0" err="1">
                <a:solidFill>
                  <a:srgbClr val="231F20"/>
                </a:solidFill>
                <a:latin typeface="Averta"/>
              </a:rPr>
              <a:t>în</a:t>
            </a:r>
            <a:r>
              <a:rPr lang="en-IE" dirty="0">
                <a:solidFill>
                  <a:srgbClr val="231F20"/>
                </a:solidFill>
                <a:latin typeface="Averta"/>
              </a:rPr>
              <a:t> </a:t>
            </a:r>
            <a:r>
              <a:rPr lang="en-IE" dirty="0" err="1">
                <a:solidFill>
                  <a:srgbClr val="231F20"/>
                </a:solidFill>
                <a:latin typeface="Averta"/>
              </a:rPr>
              <a:t>noiembrie</a:t>
            </a:r>
            <a:r>
              <a:rPr lang="en-IE" dirty="0">
                <a:solidFill>
                  <a:srgbClr val="231F20"/>
                </a:solidFill>
                <a:latin typeface="Averta"/>
              </a:rPr>
              <a:t> 2012 </a:t>
            </a:r>
            <a:r>
              <a:rPr lang="en-IE" dirty="0" err="1">
                <a:solidFill>
                  <a:srgbClr val="231F20"/>
                </a:solidFill>
                <a:latin typeface="Averta"/>
              </a:rPr>
              <a:t>și</a:t>
            </a:r>
            <a:r>
              <a:rPr lang="en-IE" dirty="0">
                <a:solidFill>
                  <a:srgbClr val="231F20"/>
                </a:solidFill>
                <a:latin typeface="Averta"/>
              </a:rPr>
              <a:t> </a:t>
            </a:r>
            <a:r>
              <a:rPr lang="en-IE" dirty="0" err="1">
                <a:solidFill>
                  <a:srgbClr val="231F20"/>
                </a:solidFill>
                <a:latin typeface="Averta"/>
              </a:rPr>
              <a:t>își</a:t>
            </a:r>
            <a:r>
              <a:rPr lang="en-IE" dirty="0">
                <a:solidFill>
                  <a:srgbClr val="231F20"/>
                </a:solidFill>
                <a:latin typeface="Averta"/>
              </a:rPr>
              <a:t> </a:t>
            </a:r>
            <a:r>
              <a:rPr lang="en-IE" dirty="0" err="1">
                <a:solidFill>
                  <a:srgbClr val="231F20"/>
                </a:solidFill>
                <a:latin typeface="Averta"/>
              </a:rPr>
              <a:t>propune</a:t>
            </a:r>
            <a:r>
              <a:rPr lang="en-IE" dirty="0">
                <a:solidFill>
                  <a:srgbClr val="231F20"/>
                </a:solidFill>
                <a:latin typeface="Averta"/>
              </a:rPr>
              <a:t> </a:t>
            </a:r>
            <a:r>
              <a:rPr lang="en-IE" dirty="0" err="1">
                <a:solidFill>
                  <a:srgbClr val="231F20"/>
                </a:solidFill>
                <a:latin typeface="Averta"/>
              </a:rPr>
              <a:t>să</a:t>
            </a:r>
            <a:r>
              <a:rPr lang="en-IE" dirty="0">
                <a:solidFill>
                  <a:srgbClr val="231F20"/>
                </a:solidFill>
                <a:latin typeface="Averta"/>
              </a:rPr>
              <a:t> </a:t>
            </a:r>
            <a:r>
              <a:rPr lang="en-IE" dirty="0" err="1">
                <a:solidFill>
                  <a:srgbClr val="231F20"/>
                </a:solidFill>
                <a:latin typeface="Averta"/>
              </a:rPr>
              <a:t>realizeze</a:t>
            </a:r>
            <a:r>
              <a:rPr lang="en-IE" dirty="0">
                <a:solidFill>
                  <a:srgbClr val="231F20"/>
                </a:solidFill>
                <a:latin typeface="Averta"/>
              </a:rPr>
              <a:t> un total de 15-20 de </a:t>
            </a:r>
            <a:r>
              <a:rPr lang="en-IE" dirty="0" err="1">
                <a:solidFill>
                  <a:srgbClr val="231F20"/>
                </a:solidFill>
                <a:latin typeface="Averta"/>
              </a:rPr>
              <a:t>investiții</a:t>
            </a:r>
            <a:r>
              <a:rPr lang="en-IE" dirty="0">
                <a:solidFill>
                  <a:srgbClr val="231F20"/>
                </a:solidFill>
                <a:latin typeface="Averta"/>
              </a:rPr>
              <a:t> </a:t>
            </a:r>
            <a:r>
              <a:rPr lang="en-IE" dirty="0" err="1">
                <a:solidFill>
                  <a:srgbClr val="231F20"/>
                </a:solidFill>
                <a:latin typeface="Averta"/>
              </a:rPr>
              <a:t>pe</a:t>
            </a:r>
            <a:r>
              <a:rPr lang="en-IE" dirty="0">
                <a:solidFill>
                  <a:srgbClr val="231F20"/>
                </a:solidFill>
                <a:latin typeface="Averta"/>
              </a:rPr>
              <a:t> </a:t>
            </a:r>
            <a:r>
              <a:rPr lang="en-IE" dirty="0" err="1">
                <a:solidFill>
                  <a:srgbClr val="231F20"/>
                </a:solidFill>
                <a:latin typeface="Averta"/>
              </a:rPr>
              <a:t>parcursul</a:t>
            </a:r>
            <a:r>
              <a:rPr lang="en-IE" dirty="0">
                <a:solidFill>
                  <a:srgbClr val="231F20"/>
                </a:solidFill>
                <a:latin typeface="Averta"/>
              </a:rPr>
              <a:t> </a:t>
            </a:r>
            <a:r>
              <a:rPr lang="en-IE" dirty="0" err="1">
                <a:solidFill>
                  <a:srgbClr val="231F20"/>
                </a:solidFill>
                <a:latin typeface="Averta"/>
              </a:rPr>
              <a:t>vieții</a:t>
            </a:r>
            <a:r>
              <a:rPr lang="en-IE" dirty="0">
                <a:solidFill>
                  <a:srgbClr val="231F20"/>
                </a:solidFill>
                <a:latin typeface="Averta"/>
              </a:rPr>
              <a:t> </a:t>
            </a:r>
            <a:r>
              <a:rPr lang="en-IE" dirty="0" smtClean="0">
                <a:solidFill>
                  <a:srgbClr val="231F20"/>
                </a:solidFill>
                <a:latin typeface="Averta"/>
              </a:rPr>
              <a:t>sale</a:t>
            </a:r>
            <a:r>
              <a:rPr lang="ro-RO" dirty="0" smtClean="0">
                <a:solidFill>
                  <a:srgbClr val="231F20"/>
                </a:solidFill>
                <a:latin typeface="Averta"/>
              </a:rPr>
              <a:t>. </a:t>
            </a:r>
            <a:r>
              <a:rPr lang="ro-RO" b="1" i="0" dirty="0" smtClean="0">
                <a:solidFill>
                  <a:srgbClr val="ED2A59"/>
                </a:solidFill>
                <a:effectLst/>
                <a:latin typeface="Averta"/>
                <a:hlinkClick r:id="rId3">
                  <a:extLst>
                    <a:ext uri="{A12FA001-AC4F-418D-AE19-62706E023703}">
                      <ahyp:hlinkClr xmlns:ahyp="http://schemas.microsoft.com/office/drawing/2018/hyperlinkcolor" xmlns="" val="tx"/>
                    </a:ext>
                  </a:extLst>
                </a:hlinkClick>
              </a:rPr>
              <a:t>Solicitați investiții aici</a:t>
            </a:r>
            <a:r>
              <a:rPr lang="en-IE" b="1" i="0" dirty="0" smtClean="0">
                <a:solidFill>
                  <a:srgbClr val="ED2A59"/>
                </a:solidFill>
                <a:effectLst/>
                <a:latin typeface="Averta"/>
              </a:rPr>
              <a:t>….</a:t>
            </a:r>
          </a:p>
          <a:p>
            <a:endParaRPr lang="en-IE" dirty="0"/>
          </a:p>
        </p:txBody>
      </p:sp>
      <p:sp>
        <p:nvSpPr>
          <p:cNvPr id="6" name="Text Placeholder 5">
            <a:extLst>
              <a:ext uri="{FF2B5EF4-FFF2-40B4-BE49-F238E27FC236}">
                <a16:creationId xmlns:a16="http://schemas.microsoft.com/office/drawing/2014/main" xmlns="" id="{6EAE9338-B86A-48F1-9544-7BFB1CAD7C1D}"/>
              </a:ext>
            </a:extLst>
          </p:cNvPr>
          <p:cNvSpPr>
            <a:spLocks noGrp="1"/>
          </p:cNvSpPr>
          <p:nvPr>
            <p:ph type="body" sz="quarter" idx="15"/>
          </p:nvPr>
        </p:nvSpPr>
        <p:spPr>
          <a:xfrm>
            <a:off x="108642" y="653500"/>
            <a:ext cx="3228325" cy="5206518"/>
          </a:xfrm>
        </p:spPr>
        <p:txBody>
          <a:bodyPr>
            <a:normAutofit lnSpcReduction="10000"/>
          </a:bodyPr>
          <a:lstStyle/>
          <a:p>
            <a:pPr algn="ctr">
              <a:lnSpc>
                <a:spcPct val="100000"/>
              </a:lnSpc>
              <a:spcBef>
                <a:spcPts val="0"/>
              </a:spcBef>
            </a:pPr>
            <a:endParaRPr lang="en-IE" sz="2400" b="1" i="0" dirty="0">
              <a:solidFill>
                <a:schemeClr val="tx1">
                  <a:lumMod val="75000"/>
                  <a:lumOff val="25000"/>
                </a:schemeClr>
              </a:solidFill>
              <a:effectLst/>
            </a:endParaRPr>
          </a:p>
          <a:p>
            <a:pPr algn="ctr">
              <a:lnSpc>
                <a:spcPct val="100000"/>
              </a:lnSpc>
              <a:spcBef>
                <a:spcPts val="0"/>
              </a:spcBef>
            </a:pPr>
            <a:endParaRPr lang="en-IE" sz="2400" b="1" dirty="0">
              <a:solidFill>
                <a:schemeClr val="tx1">
                  <a:lumMod val="75000"/>
                  <a:lumOff val="25000"/>
                </a:schemeClr>
              </a:solidFill>
            </a:endParaRPr>
          </a:p>
          <a:p>
            <a:pPr algn="ctr">
              <a:lnSpc>
                <a:spcPct val="100000"/>
              </a:lnSpc>
              <a:spcBef>
                <a:spcPts val="0"/>
              </a:spcBef>
            </a:pPr>
            <a:r>
              <a:rPr lang="en-IE" sz="2400" b="1" i="0" dirty="0">
                <a:solidFill>
                  <a:schemeClr val="tx1">
                    <a:lumMod val="75000"/>
                    <a:lumOff val="25000"/>
                  </a:schemeClr>
                </a:solidFill>
                <a:effectLst/>
              </a:rPr>
              <a:t>Nesta Impact Investments </a:t>
            </a:r>
            <a:r>
              <a:rPr lang="ro-RO" sz="2400" dirty="0" smtClean="0">
                <a:solidFill>
                  <a:schemeClr val="tx1">
                    <a:lumMod val="75000"/>
                    <a:lumOff val="25000"/>
                  </a:schemeClr>
                </a:solidFill>
              </a:rPr>
              <a:t>este un fond de 17,6 milioane de lire sterline care investește în inovații care schimbă viața, care ajută la abordarea provocărilor majore cu care se confruntă persoanele în vârstă, copiii și comunitățile din Marea Britanie..</a:t>
            </a:r>
            <a:endParaRPr lang="ro-RO" sz="2400" dirty="0">
              <a:solidFill>
                <a:schemeClr val="tx1">
                  <a:lumMod val="75000"/>
                  <a:lumOff val="25000"/>
                </a:schemeClr>
              </a:solidFill>
            </a:endParaRPr>
          </a:p>
        </p:txBody>
      </p:sp>
    </p:spTree>
    <p:extLst>
      <p:ext uri="{BB962C8B-B14F-4D97-AF65-F5344CB8AC3E}">
        <p14:creationId xmlns:p14="http://schemas.microsoft.com/office/powerpoint/2010/main" val="3213006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75940CD9-DC02-4589-890E-6DC6A4ED98D0}"/>
              </a:ext>
            </a:extLst>
          </p:cNvPr>
          <p:cNvSpPr>
            <a:spLocks noGrp="1"/>
          </p:cNvSpPr>
          <p:nvPr>
            <p:ph type="body" sz="quarter" idx="16"/>
          </p:nvPr>
        </p:nvSpPr>
        <p:spPr>
          <a:xfrm>
            <a:off x="9901527" y="4681681"/>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xmlns="" id="{510C1292-4526-4F19-A65F-D7D448EA0D68}"/>
              </a:ext>
            </a:extLst>
          </p:cNvPr>
          <p:cNvSpPr>
            <a:spLocks noGrp="1"/>
          </p:cNvSpPr>
          <p:nvPr>
            <p:ph type="body" sz="quarter" idx="13"/>
          </p:nvPr>
        </p:nvSpPr>
        <p:spPr>
          <a:xfrm>
            <a:off x="6810616" y="1402856"/>
            <a:ext cx="4025705" cy="3715819"/>
          </a:xfrm>
        </p:spPr>
        <p:txBody>
          <a:bodyPr>
            <a:normAutofit fontScale="92500"/>
          </a:bodyPr>
          <a:lstStyle/>
          <a:p>
            <a:r>
              <a:rPr lang="ro-RO"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Reload Greece</a:t>
            </a:r>
            <a:r>
              <a:rPr lang="ro-RO" dirty="0" smtClean="0">
                <a:solidFill>
                  <a:schemeClr val="tx1">
                    <a:lumMod val="75000"/>
                    <a:lumOff val="25000"/>
                  </a:schemeClr>
                </a:solidFill>
              </a:rPr>
              <a:t> </a:t>
            </a:r>
            <a:r>
              <a:rPr lang="ro-RO" dirty="0">
                <a:solidFill>
                  <a:schemeClr val="tx1">
                    <a:lumMod val="75000"/>
                    <a:lumOff val="25000"/>
                  </a:schemeClr>
                </a:solidFill>
              </a:rPr>
              <a:t>este o organizație caritabilă educațională care își propune să creeze o nouă generație de antreprenori pentru a construi afaceri care vor avea un impact pozitiv asupra țării lor de origine, </a:t>
            </a:r>
            <a:r>
              <a:rPr lang="ro-RO" dirty="0" smtClean="0">
                <a:solidFill>
                  <a:schemeClr val="tx1">
                    <a:lumMod val="75000"/>
                    <a:lumOff val="25000"/>
                  </a:schemeClr>
                </a:solidFill>
              </a:rPr>
              <a:t>Grecia.</a:t>
            </a:r>
            <a:r>
              <a:rPr lang="ro-RO" b="0" i="0" dirty="0" smtClean="0">
                <a:solidFill>
                  <a:schemeClr val="tx1">
                    <a:lumMod val="75000"/>
                    <a:lumOff val="25000"/>
                  </a:schemeClr>
                </a:solidFill>
                <a:effectLst/>
                <a:latin typeface="Open Sans"/>
              </a:rPr>
              <a:t>.</a:t>
            </a:r>
            <a:endParaRPr lang="ro-RO"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xmlns="" id="{469AAD66-BB38-4C03-BD82-AC43E1A1F299}"/>
              </a:ext>
            </a:extLst>
          </p:cNvPr>
          <p:cNvSpPr>
            <a:spLocks noGrp="1"/>
          </p:cNvSpPr>
          <p:nvPr>
            <p:ph type="body" sz="quarter" idx="17"/>
          </p:nvPr>
        </p:nvSpPr>
        <p:spPr>
          <a:xfrm>
            <a:off x="6480438" y="1647826"/>
            <a:ext cx="2613204" cy="1221666"/>
          </a:xfrm>
        </p:spPr>
        <p:txBody>
          <a:bodyPr>
            <a:normAutofit fontScale="92500" lnSpcReduction="10000"/>
          </a:bodyPr>
          <a:lstStyle/>
          <a:p>
            <a:endParaRPr lang="en-IE" dirty="0"/>
          </a:p>
        </p:txBody>
      </p:sp>
      <p:sp>
        <p:nvSpPr>
          <p:cNvPr id="9" name="Text Placeholder 6">
            <a:extLst>
              <a:ext uri="{FF2B5EF4-FFF2-40B4-BE49-F238E27FC236}">
                <a16:creationId xmlns:a16="http://schemas.microsoft.com/office/drawing/2014/main" xmlns="" id="{8F7A17A9-CAFD-462B-80A6-4B28B97F7552}"/>
              </a:ext>
            </a:extLst>
          </p:cNvPr>
          <p:cNvSpPr txBox="1">
            <a:spLocks/>
          </p:cNvSpPr>
          <p:nvPr/>
        </p:nvSpPr>
        <p:spPr>
          <a:xfrm>
            <a:off x="365466" y="160910"/>
            <a:ext cx="5953447" cy="25413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b="1" i="0" dirty="0" smtClean="0">
                <a:solidFill>
                  <a:srgbClr val="A6377D"/>
                </a:solidFill>
                <a:effectLst/>
              </a:rPr>
              <a:t>Compania</a:t>
            </a:r>
            <a:r>
              <a:rPr lang="en-IE" b="1" i="0" dirty="0" smtClean="0">
                <a:solidFill>
                  <a:srgbClr val="A6377D"/>
                </a:solidFill>
                <a:effectLst/>
              </a:rPr>
              <a:t>: </a:t>
            </a:r>
            <a:r>
              <a:rPr lang="en-IE" b="1" dirty="0">
                <a:solidFill>
                  <a:srgbClr val="A6377D"/>
                </a:solidFill>
              </a:rPr>
              <a:t>Reload Greece</a:t>
            </a:r>
          </a:p>
          <a:p>
            <a:pPr>
              <a:spcBef>
                <a:spcPts val="0"/>
              </a:spcBef>
            </a:pPr>
            <a:r>
              <a:rPr lang="ro-RO" sz="2800" i="1" dirty="0" smtClean="0">
                <a:solidFill>
                  <a:srgbClr val="A6377D"/>
                </a:solidFill>
              </a:rPr>
              <a:t>Construirea </a:t>
            </a:r>
            <a:r>
              <a:rPr lang="ro-RO" sz="2800" i="1" dirty="0">
                <a:solidFill>
                  <a:srgbClr val="A6377D"/>
                </a:solidFill>
              </a:rPr>
              <a:t>unei noi generații de tineri antreprenori pentru a crea întreprinderi cu impact pozitiv în țările </a:t>
            </a:r>
            <a:r>
              <a:rPr lang="ro-RO" sz="2800" i="1" dirty="0" smtClean="0">
                <a:solidFill>
                  <a:srgbClr val="A6377D"/>
                </a:solidFill>
              </a:rPr>
              <a:t>lor</a:t>
            </a:r>
            <a:endParaRPr lang="ro-RO" sz="2800" i="1" dirty="0">
              <a:solidFill>
                <a:srgbClr val="A6377D"/>
              </a:solidFill>
            </a:endParaRPr>
          </a:p>
          <a:p>
            <a:pPr>
              <a:spcBef>
                <a:spcPts val="0"/>
              </a:spcBef>
            </a:pPr>
            <a:r>
              <a:rPr lang="ro-RO" sz="2800" dirty="0" smtClean="0">
                <a:solidFill>
                  <a:srgbClr val="A6377D"/>
                </a:solidFill>
              </a:rPr>
              <a:t>Effie Krytata, Reload Greece (RG), UK</a:t>
            </a:r>
            <a:endParaRPr lang="ro-RO" sz="2800" dirty="0">
              <a:solidFill>
                <a:srgbClr val="A6377D"/>
              </a:solidFill>
            </a:endParaRPr>
          </a:p>
        </p:txBody>
      </p:sp>
      <p:pic>
        <p:nvPicPr>
          <p:cNvPr id="3076" name="Picture 4">
            <a:extLst>
              <a:ext uri="{FF2B5EF4-FFF2-40B4-BE49-F238E27FC236}">
                <a16:creationId xmlns:a16="http://schemas.microsoft.com/office/drawing/2014/main" xmlns="" id="{8485ED18-89FB-45E0-A5DE-C2AFA059F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503" y="2803106"/>
            <a:ext cx="3490912" cy="3490912"/>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53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xmlns="" id="{437313CB-38D8-4070-9D31-035488D7C4F0}"/>
              </a:ext>
            </a:extLst>
          </p:cNvPr>
          <p:cNvSpPr/>
          <p:nvPr/>
        </p:nvSpPr>
        <p:spPr>
          <a:xfrm>
            <a:off x="7050948" y="323649"/>
            <a:ext cx="4883877" cy="4162626"/>
          </a:xfrm>
          <a:prstGeom prst="wedgeRoundRectCallout">
            <a:avLst/>
          </a:prstGeom>
          <a:solidFill>
            <a:srgbClr val="56BE92"/>
          </a:solidFill>
          <a:ln w="38100">
            <a:solidFill>
              <a:srgbClr val="E48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i="1" dirty="0" smtClean="0"/>
              <a:t>‘Nu vă gândiți prea mult, doar începeți! Există întotdeauna un milion de motive care te pot împiedica și niciodată să nu începi niciodată ceea ce vrei din cauza fricii. Cu hotărâre, muncă grea și mare pasiune în ceea ce vrei să realizezi, orice este posibil ”</a:t>
            </a:r>
            <a:endParaRPr lang="ro-RO" sz="2400" dirty="0"/>
          </a:p>
        </p:txBody>
      </p:sp>
      <p:pic>
        <p:nvPicPr>
          <p:cNvPr id="11" name="Picture 4">
            <a:extLst>
              <a:ext uri="{FF2B5EF4-FFF2-40B4-BE49-F238E27FC236}">
                <a16:creationId xmlns:a16="http://schemas.microsoft.com/office/drawing/2014/main" xmlns="" id="{E1223E0D-CE24-4663-A976-1C83345D1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50" y="4691063"/>
            <a:ext cx="2034314" cy="2034314"/>
          </a:xfrm>
          <a:prstGeom prst="teardrop">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3"/>
            <a:extLst>
              <a:ext uri="{FF2B5EF4-FFF2-40B4-BE49-F238E27FC236}">
                <a16:creationId xmlns:a16="http://schemas.microsoft.com/office/drawing/2014/main" xmlns="" id="{FAA734F7-7EEB-4A4A-A777-FA1CD0159F92}"/>
              </a:ext>
            </a:extLst>
          </p:cNvPr>
          <p:cNvPicPr>
            <a:picLocks noChangeAspect="1"/>
          </p:cNvPicPr>
          <p:nvPr/>
        </p:nvPicPr>
        <p:blipFill rotWithShape="1">
          <a:blip r:embed="rId4"/>
          <a:srcRect l="9531" t="1988" r="7891"/>
          <a:stretch/>
        </p:blipFill>
        <p:spPr>
          <a:xfrm>
            <a:off x="1337535" y="2466974"/>
            <a:ext cx="5225189" cy="2512789"/>
          </a:xfrm>
          <a:prstGeom prst="rect">
            <a:avLst/>
          </a:prstGeom>
        </p:spPr>
      </p:pic>
      <p:sp>
        <p:nvSpPr>
          <p:cNvPr id="14" name="Star: 6 Points 13">
            <a:extLst>
              <a:ext uri="{FF2B5EF4-FFF2-40B4-BE49-F238E27FC236}">
                <a16:creationId xmlns:a16="http://schemas.microsoft.com/office/drawing/2014/main" xmlns="" id="{AA78AC64-B074-4C27-B5A6-C6CBAD34C1A3}"/>
              </a:ext>
            </a:extLst>
          </p:cNvPr>
          <p:cNvSpPr/>
          <p:nvPr/>
        </p:nvSpPr>
        <p:spPr>
          <a:xfrm>
            <a:off x="175134" y="124988"/>
            <a:ext cx="3663441" cy="32087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smtClean="0">
                <a:solidFill>
                  <a:schemeClr val="bg1"/>
                </a:solidFill>
              </a:rPr>
              <a:t>Sfatul meu pentru un Inovator Social Aspirant</a:t>
            </a:r>
            <a:endParaRPr lang="ro-RO" dirty="0"/>
          </a:p>
        </p:txBody>
      </p:sp>
    </p:spTree>
    <p:extLst>
      <p:ext uri="{BB962C8B-B14F-4D97-AF65-F5344CB8AC3E}">
        <p14:creationId xmlns:p14="http://schemas.microsoft.com/office/powerpoint/2010/main" val="820323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825741"/>
            <a:ext cx="7948949" cy="5206518"/>
          </a:xfrm>
        </p:spPr>
        <p:txBody>
          <a:bodyPr/>
          <a:lstStyle/>
          <a:p>
            <a:pPr fontAlgn="base">
              <a:lnSpc>
                <a:spcPct val="100000"/>
              </a:lnSpc>
              <a:spcBef>
                <a:spcPts val="0"/>
              </a:spcBef>
            </a:pPr>
            <a:r>
              <a:rPr lang="en-IE" b="1" i="1" dirty="0">
                <a:solidFill>
                  <a:srgbClr val="389DAE"/>
                </a:solidFill>
              </a:rPr>
              <a:t>Q1 </a:t>
            </a:r>
            <a:r>
              <a:rPr lang="it-IT" i="1" dirty="0" smtClean="0">
                <a:solidFill>
                  <a:srgbClr val="E48E02"/>
                </a:solidFill>
              </a:rPr>
              <a:t>Cum </a:t>
            </a:r>
            <a:r>
              <a:rPr lang="it-IT" i="1" dirty="0">
                <a:solidFill>
                  <a:srgbClr val="E48E02"/>
                </a:solidFill>
              </a:rPr>
              <a:t>ai venit cu ideea? A fost implicat un proces creativ sau de </a:t>
            </a:r>
            <a:r>
              <a:rPr lang="it-IT" i="1" dirty="0" smtClean="0">
                <a:solidFill>
                  <a:srgbClr val="E48E02"/>
                </a:solidFill>
              </a:rPr>
              <a:t>colaborare?</a:t>
            </a:r>
            <a:endParaRPr lang="en-IE" i="1" dirty="0">
              <a:solidFill>
                <a:srgbClr val="E48E02"/>
              </a:solidFill>
            </a:endParaRPr>
          </a:p>
          <a:p>
            <a:pPr algn="just" fontAlgn="base"/>
            <a:r>
              <a:rPr lang="ro-RO" dirty="0" smtClean="0">
                <a:solidFill>
                  <a:srgbClr val="666666"/>
                </a:solidFill>
              </a:rPr>
              <a:t>Am început ca un grup de </a:t>
            </a:r>
            <a:r>
              <a:rPr lang="ro-RO" b="1" dirty="0" smtClean="0">
                <a:solidFill>
                  <a:srgbClr val="666666"/>
                </a:solidFill>
              </a:rPr>
              <a:t>5 voluntari </a:t>
            </a:r>
            <a:r>
              <a:rPr lang="ro-RO" dirty="0" smtClean="0">
                <a:solidFill>
                  <a:srgbClr val="666666"/>
                </a:solidFill>
              </a:rPr>
              <a:t>care aveau o viziune și o pasiune comune pentru a aborda problema cu care se confrunta generația noastră, dar Reload Greece a găsit pe drum mulți oameni care aveau o credință și un scop comune și s-au alăturat mișcării „Reloader”. Acum avem o comunitate de peste </a:t>
            </a:r>
            <a:r>
              <a:rPr lang="ro-RO" b="1" dirty="0" smtClean="0">
                <a:solidFill>
                  <a:srgbClr val="666666"/>
                </a:solidFill>
              </a:rPr>
              <a:t>150 de voluntari</a:t>
            </a:r>
            <a:r>
              <a:rPr lang="ro-RO" dirty="0" smtClean="0">
                <a:solidFill>
                  <a:srgbClr val="666666"/>
                </a:solidFill>
              </a:rPr>
              <a:t> și o comunitate mai largă de peste </a:t>
            </a:r>
            <a:r>
              <a:rPr lang="ro-RO" b="1" dirty="0" smtClean="0">
                <a:solidFill>
                  <a:srgbClr val="666666"/>
                </a:solidFill>
              </a:rPr>
              <a:t>20.000 de oameni </a:t>
            </a:r>
            <a:r>
              <a:rPr lang="ro-RO" dirty="0" smtClean="0">
                <a:solidFill>
                  <a:srgbClr val="666666"/>
                </a:solidFill>
              </a:rPr>
              <a:t>care sunt implicați în munca noastră. Colaborarea este o valoare cheie a organizației noastre; suntem deschiși la idei noi, nu ne ferim de noi oportunități și lucrăm împreună ca o echipă pentru a rămâne motivați și pentru a face treaba.</a:t>
            </a:r>
            <a:endParaRPr lang="ro-RO" dirty="0">
              <a:solidFill>
                <a:srgbClr val="666666"/>
              </a:solidFill>
            </a:endParaRPr>
          </a:p>
        </p:txBody>
      </p:sp>
      <p:sp>
        <p:nvSpPr>
          <p:cNvPr id="9" name="Text Placeholder 5">
            <a:extLst>
              <a:ext uri="{FF2B5EF4-FFF2-40B4-BE49-F238E27FC236}">
                <a16:creationId xmlns:a16="http://schemas.microsoft.com/office/drawing/2014/main" xmlns=""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ro-RO" b="1" dirty="0" smtClean="0">
                <a:solidFill>
                  <a:schemeClr val="tx1">
                    <a:lumMod val="75000"/>
                    <a:lumOff val="25000"/>
                  </a:schemeClr>
                </a:solidFill>
              </a:rPr>
              <a:t>Interviu cu </a:t>
            </a:r>
            <a:r>
              <a:rPr lang="ro-RO" b="1" dirty="0">
                <a:solidFill>
                  <a:schemeClr val="tx1">
                    <a:lumMod val="75000"/>
                    <a:lumOff val="25000"/>
                  </a:schemeClr>
                </a:solidFill>
              </a:rPr>
              <a:t>un </a:t>
            </a:r>
            <a:r>
              <a:rPr lang="ro-RO" b="1" dirty="0" smtClean="0">
                <a:solidFill>
                  <a:schemeClr val="tx1">
                    <a:lumMod val="75000"/>
                    <a:lumOff val="25000"/>
                  </a:schemeClr>
                </a:solidFill>
              </a:rPr>
              <a:t>Tânăr Inovator </a:t>
            </a:r>
            <a:r>
              <a:rPr lang="ro-RO" b="1" dirty="0">
                <a:solidFill>
                  <a:schemeClr val="tx1">
                    <a:lumMod val="75000"/>
                    <a:lumOff val="25000"/>
                  </a:schemeClr>
                </a:solidFill>
              </a:rPr>
              <a:t>Social </a:t>
            </a:r>
            <a:r>
              <a:rPr lang="ro-RO" b="1" dirty="0" smtClean="0">
                <a:solidFill>
                  <a:schemeClr val="tx1">
                    <a:lumMod val="75000"/>
                    <a:lumOff val="25000"/>
                  </a:schemeClr>
                </a:solidFill>
              </a:rPr>
              <a:t>Digital</a:t>
            </a: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r>
              <a:rPr lang="ro-RO" sz="2800" dirty="0" smtClean="0">
                <a:solidFill>
                  <a:schemeClr val="tx1">
                    <a:lumMod val="75000"/>
                    <a:lumOff val="25000"/>
                  </a:schemeClr>
                </a:solidFill>
              </a:rPr>
              <a:t>Effie Krytata, </a:t>
            </a:r>
            <a:r>
              <a:rPr lang="ro-RO" sz="2800"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Reload Greece</a:t>
            </a:r>
            <a:r>
              <a:rPr lang="ro-RO" sz="2800" dirty="0" smtClean="0">
                <a:solidFill>
                  <a:schemeClr val="tx1">
                    <a:lumMod val="75000"/>
                    <a:lumOff val="25000"/>
                  </a:schemeClr>
                </a:solidFill>
              </a:rPr>
              <a:t>, UK</a:t>
            </a:r>
          </a:p>
          <a:p>
            <a:pPr>
              <a:spcBef>
                <a:spcPts val="0"/>
              </a:spcBef>
            </a:pPr>
            <a:endParaRPr lang="ro-RO" sz="2800" dirty="0" smtClean="0">
              <a:solidFill>
                <a:schemeClr val="tx1">
                  <a:lumMod val="75000"/>
                  <a:lumOff val="25000"/>
                </a:schemeClr>
              </a:solidFill>
            </a:endParaRPr>
          </a:p>
          <a:p>
            <a:pPr>
              <a:spcBef>
                <a:spcPts val="0"/>
              </a:spcBef>
            </a:pPr>
            <a:r>
              <a:rPr lang="ro-RO" sz="2400" b="1" dirty="0" smtClean="0">
                <a:hlinkClick r:id="rId3">
                  <a:extLst>
                    <a:ext uri="{A12FA001-AC4F-418D-AE19-62706E023703}">
                      <ahyp:hlinkClr xmlns:ahyp="http://schemas.microsoft.com/office/drawing/2018/hyperlinkcolor" xmlns="" val="tx"/>
                    </a:ext>
                  </a:extLst>
                </a:hlinkClick>
              </a:rPr>
              <a:t>Interviu Complet</a:t>
            </a:r>
            <a:endParaRPr lang="ro-RO" sz="2400" b="1" dirty="0"/>
          </a:p>
        </p:txBody>
      </p:sp>
      <p:pic>
        <p:nvPicPr>
          <p:cNvPr id="6" name="Picture 4">
            <a:extLst>
              <a:ext uri="{FF2B5EF4-FFF2-40B4-BE49-F238E27FC236}">
                <a16:creationId xmlns:a16="http://schemas.microsoft.com/office/drawing/2014/main" xmlns=""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00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05426"/>
            <a:ext cx="7948949" cy="5206518"/>
          </a:xfrm>
        </p:spPr>
        <p:txBody>
          <a:bodyPr/>
          <a:lstStyle/>
          <a:p>
            <a:pPr fontAlgn="base"/>
            <a:r>
              <a:rPr lang="ro-RO" b="1" i="1" dirty="0" smtClean="0">
                <a:solidFill>
                  <a:srgbClr val="389DAE"/>
                </a:solidFill>
              </a:rPr>
              <a:t>Q2 </a:t>
            </a:r>
            <a:r>
              <a:rPr lang="ro-RO" sz="800" b="1" i="1" dirty="0" smtClean="0">
                <a:solidFill>
                  <a:srgbClr val="389DAE"/>
                </a:solidFill>
              </a:rPr>
              <a:t> </a:t>
            </a:r>
            <a:r>
              <a:rPr lang="ro-RO" i="1" dirty="0" smtClean="0">
                <a:solidFill>
                  <a:srgbClr val="E48E02"/>
                </a:solidFill>
              </a:rPr>
              <a:t>Care </a:t>
            </a:r>
            <a:r>
              <a:rPr lang="ro-RO" i="1" dirty="0">
                <a:solidFill>
                  <a:srgbClr val="E48E02"/>
                </a:solidFill>
              </a:rPr>
              <a:t>au fost începuturile inovației sociale? (adică cum ți-ai construit inițiativa, afacerea, ONG-ul de la zero</a:t>
            </a:r>
            <a:r>
              <a:rPr lang="ro-RO" i="1" dirty="0" smtClean="0">
                <a:solidFill>
                  <a:srgbClr val="E48E02"/>
                </a:solidFill>
              </a:rPr>
              <a:t>?)</a:t>
            </a:r>
          </a:p>
          <a:p>
            <a:pPr fontAlgn="base">
              <a:lnSpc>
                <a:spcPct val="100000"/>
              </a:lnSpc>
              <a:spcBef>
                <a:spcPts val="0"/>
              </a:spcBef>
            </a:pPr>
            <a:r>
              <a:rPr lang="ro-RO" dirty="0">
                <a:solidFill>
                  <a:srgbClr val="666666"/>
                </a:solidFill>
              </a:rPr>
              <a:t>Am început Reload Greece în timp ce eram încă la Universitate sau lucram la </a:t>
            </a:r>
            <a:r>
              <a:rPr lang="ro-RO" b="1" dirty="0">
                <a:solidFill>
                  <a:srgbClr val="666666"/>
                </a:solidFill>
              </a:rPr>
              <a:t>joburile noastre cu normă întreagă</a:t>
            </a:r>
            <a:r>
              <a:rPr lang="ro-RO" dirty="0">
                <a:solidFill>
                  <a:srgbClr val="666666"/>
                </a:solidFill>
              </a:rPr>
              <a:t>. Ne-am reuni cu toții în timpul </a:t>
            </a:r>
            <a:r>
              <a:rPr lang="ro-RO" b="1" dirty="0">
                <a:solidFill>
                  <a:srgbClr val="666666"/>
                </a:solidFill>
              </a:rPr>
              <a:t>serilor și weekend-urilor</a:t>
            </a:r>
            <a:r>
              <a:rPr lang="ro-RO" dirty="0">
                <a:solidFill>
                  <a:srgbClr val="666666"/>
                </a:solidFill>
              </a:rPr>
              <a:t> și am crescut baza de voluntari de la </a:t>
            </a:r>
            <a:r>
              <a:rPr lang="ro-RO" b="1" dirty="0">
                <a:solidFill>
                  <a:srgbClr val="666666"/>
                </a:solidFill>
              </a:rPr>
              <a:t>10 la 25</a:t>
            </a:r>
            <a:r>
              <a:rPr lang="ro-RO" dirty="0">
                <a:solidFill>
                  <a:srgbClr val="666666"/>
                </a:solidFill>
              </a:rPr>
              <a:t> de persoane. Un profesor de la London Business School, care predă strategie și antreprenoriat, ne-a permis să dezvoltăm organizația prin numirea a doi dintre noi ca asistenți de cercetare. Acest lucru ne-a oferit posibilitatea de a lucra la Reload Greece cu normă întreagă. De asemenea, am angajat câțiva stagiari incredibili și studenți MBA de la Universitate care ne-au ajutat să dezvoltăm planul nostru de afaceri inițial. Am recrutat </a:t>
            </a:r>
            <a:r>
              <a:rPr lang="ro-RO" b="1" dirty="0">
                <a:solidFill>
                  <a:srgbClr val="666666"/>
                </a:solidFill>
              </a:rPr>
              <a:t>primii membri ai consiliului nostru de administrație</a:t>
            </a:r>
            <a:r>
              <a:rPr lang="ro-RO" dirty="0">
                <a:solidFill>
                  <a:srgbClr val="666666"/>
                </a:solidFill>
              </a:rPr>
              <a:t> și am solicitat </a:t>
            </a:r>
            <a:r>
              <a:rPr lang="ro-RO" b="1" dirty="0">
                <a:solidFill>
                  <a:srgbClr val="666666"/>
                </a:solidFill>
              </a:rPr>
              <a:t>prima rundă de finanțare</a:t>
            </a:r>
            <a:r>
              <a:rPr lang="ro-RO" dirty="0">
                <a:solidFill>
                  <a:srgbClr val="666666"/>
                </a:solidFill>
              </a:rPr>
              <a:t> pentru corporații, fundații și persoane care au crezut în cauza noastră și în ceea ce am vrut să </a:t>
            </a:r>
            <a:r>
              <a:rPr lang="ro-RO" dirty="0" smtClean="0">
                <a:solidFill>
                  <a:srgbClr val="666666"/>
                </a:solidFill>
              </a:rPr>
              <a:t>realizăm.</a:t>
            </a:r>
            <a:endParaRPr lang="ro-RO" dirty="0">
              <a:solidFill>
                <a:srgbClr val="666666"/>
              </a:solidFill>
            </a:endParaRPr>
          </a:p>
        </p:txBody>
      </p:sp>
      <p:sp>
        <p:nvSpPr>
          <p:cNvPr id="9" name="Text Placeholder 5">
            <a:extLst>
              <a:ext uri="{FF2B5EF4-FFF2-40B4-BE49-F238E27FC236}">
                <a16:creationId xmlns:a16="http://schemas.microsoft.com/office/drawing/2014/main" xmlns=""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ro-RO" b="1" dirty="0">
                <a:solidFill>
                  <a:schemeClr val="tx1">
                    <a:lumMod val="75000"/>
                    <a:lumOff val="25000"/>
                  </a:schemeClr>
                </a:solidFill>
              </a:rPr>
              <a:t>Interviu cu un Tânăr Inovator Social Digital</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smtClean="0">
                <a:hlinkClick r:id="rId3">
                  <a:extLst>
                    <a:ext uri="{A12FA001-AC4F-418D-AE19-62706E023703}">
                      <ahyp:hlinkClr xmlns:ahyp="http://schemas.microsoft.com/office/drawing/2018/hyperlinkcolor" xmlns="" val="tx"/>
                    </a:ext>
                  </a:extLst>
                </a:hlinkClick>
              </a:rPr>
              <a:t>Interviu Complet</a:t>
            </a:r>
            <a:endParaRPr lang="en-IE" sz="2400" b="1" dirty="0"/>
          </a:p>
        </p:txBody>
      </p:sp>
      <p:pic>
        <p:nvPicPr>
          <p:cNvPr id="6" name="Picture 4">
            <a:extLst>
              <a:ext uri="{FF2B5EF4-FFF2-40B4-BE49-F238E27FC236}">
                <a16:creationId xmlns:a16="http://schemas.microsoft.com/office/drawing/2014/main" xmlns=""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19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05426"/>
            <a:ext cx="7948949" cy="5206518"/>
          </a:xfrm>
        </p:spPr>
        <p:txBody>
          <a:bodyPr/>
          <a:lstStyle/>
          <a:p>
            <a:pPr fontAlgn="base"/>
            <a:r>
              <a:rPr lang="ro-RO" b="1" i="1" dirty="0" smtClean="0">
                <a:solidFill>
                  <a:srgbClr val="389DAE"/>
                </a:solidFill>
              </a:rPr>
              <a:t>Q3 </a:t>
            </a:r>
            <a:r>
              <a:rPr lang="ro-RO" sz="800" b="1" i="1" dirty="0" smtClean="0">
                <a:solidFill>
                  <a:srgbClr val="389DAE"/>
                </a:solidFill>
              </a:rPr>
              <a:t> </a:t>
            </a:r>
            <a:r>
              <a:rPr lang="ro-RO" i="1" dirty="0" smtClean="0">
                <a:solidFill>
                  <a:srgbClr val="E48E02"/>
                </a:solidFill>
              </a:rPr>
              <a:t>Cum </a:t>
            </a:r>
            <a:r>
              <a:rPr lang="ro-RO" i="1" dirty="0">
                <a:solidFill>
                  <a:srgbClr val="E48E02"/>
                </a:solidFill>
              </a:rPr>
              <a:t>v-ați asigurat că ideea dvs. se potrivește de fapt nevoilor </a:t>
            </a:r>
            <a:r>
              <a:rPr lang="ro-RO" i="1" dirty="0" smtClean="0">
                <a:solidFill>
                  <a:srgbClr val="E48E02"/>
                </a:solidFill>
              </a:rPr>
              <a:t>utilizatorilor?</a:t>
            </a:r>
            <a:endParaRPr lang="ro-RO" i="1" dirty="0">
              <a:solidFill>
                <a:srgbClr val="E48E02"/>
              </a:solidFill>
            </a:endParaRPr>
          </a:p>
          <a:p>
            <a:pPr algn="l" fontAlgn="base"/>
            <a:endParaRPr lang="ro-RO" i="1" dirty="0" smtClean="0">
              <a:solidFill>
                <a:srgbClr val="E48E02"/>
              </a:solidFill>
            </a:endParaRPr>
          </a:p>
          <a:p>
            <a:pPr fontAlgn="base">
              <a:lnSpc>
                <a:spcPct val="100000"/>
              </a:lnSpc>
              <a:spcBef>
                <a:spcPts val="0"/>
              </a:spcBef>
            </a:pPr>
            <a:r>
              <a:rPr lang="ro-RO" dirty="0">
                <a:solidFill>
                  <a:srgbClr val="666666"/>
                </a:solidFill>
              </a:rPr>
              <a:t>Am organizat </a:t>
            </a:r>
            <a:r>
              <a:rPr lang="ro-RO" b="1" dirty="0">
                <a:solidFill>
                  <a:srgbClr val="666666"/>
                </a:solidFill>
              </a:rPr>
              <a:t>focus grupuri</a:t>
            </a:r>
            <a:r>
              <a:rPr lang="ro-RO" dirty="0">
                <a:solidFill>
                  <a:srgbClr val="666666"/>
                </a:solidFill>
              </a:rPr>
              <a:t>, am făcut </a:t>
            </a:r>
            <a:r>
              <a:rPr lang="ro-RO" b="1" dirty="0">
                <a:solidFill>
                  <a:srgbClr val="666666"/>
                </a:solidFill>
              </a:rPr>
              <a:t>sondaje</a:t>
            </a:r>
            <a:r>
              <a:rPr lang="ro-RO" dirty="0">
                <a:solidFill>
                  <a:srgbClr val="666666"/>
                </a:solidFill>
              </a:rPr>
              <a:t>, am organizat </a:t>
            </a:r>
            <a:r>
              <a:rPr lang="ro-RO" b="1" dirty="0">
                <a:solidFill>
                  <a:srgbClr val="666666"/>
                </a:solidFill>
              </a:rPr>
              <a:t>evenimente pilot</a:t>
            </a:r>
            <a:r>
              <a:rPr lang="ro-RO" dirty="0">
                <a:solidFill>
                  <a:srgbClr val="666666"/>
                </a:solidFill>
              </a:rPr>
              <a:t>. Am căutat și căutăm în permanență </a:t>
            </a:r>
            <a:r>
              <a:rPr lang="ro-RO" b="1" dirty="0">
                <a:solidFill>
                  <a:srgbClr val="666666"/>
                </a:solidFill>
              </a:rPr>
              <a:t>feedback</a:t>
            </a:r>
            <a:r>
              <a:rPr lang="ro-RO" dirty="0">
                <a:solidFill>
                  <a:srgbClr val="666666"/>
                </a:solidFill>
              </a:rPr>
              <a:t> în tot ceea ce facem. Am </a:t>
            </a:r>
            <a:r>
              <a:rPr lang="ro-RO" b="1" dirty="0">
                <a:solidFill>
                  <a:srgbClr val="666666"/>
                </a:solidFill>
              </a:rPr>
              <a:t>întrebat comunitatea </a:t>
            </a:r>
            <a:r>
              <a:rPr lang="ro-RO" dirty="0">
                <a:solidFill>
                  <a:srgbClr val="666666"/>
                </a:solidFill>
              </a:rPr>
              <a:t>noastră ce doriți să vedeți din ceea ce construim, care sunt nevoile dvs., cum vă putem ajuta? Ușa noastră a fost întotdeauna deschisă pentru a auzi idei noi, iar </a:t>
            </a:r>
            <a:r>
              <a:rPr lang="ro-RO" b="1" dirty="0">
                <a:solidFill>
                  <a:srgbClr val="666666"/>
                </a:solidFill>
              </a:rPr>
              <a:t>adaptarea</a:t>
            </a:r>
            <a:r>
              <a:rPr lang="ro-RO" dirty="0">
                <a:solidFill>
                  <a:srgbClr val="666666"/>
                </a:solidFill>
              </a:rPr>
              <a:t> este esențială atunci când </a:t>
            </a:r>
            <a:r>
              <a:rPr lang="ro-RO" dirty="0" smtClean="0">
                <a:solidFill>
                  <a:srgbClr val="666666"/>
                </a:solidFill>
              </a:rPr>
              <a:t>modelezi </a:t>
            </a:r>
            <a:r>
              <a:rPr lang="ro-RO" dirty="0">
                <a:solidFill>
                  <a:srgbClr val="666666"/>
                </a:solidFill>
              </a:rPr>
              <a:t>ceva </a:t>
            </a:r>
            <a:r>
              <a:rPr lang="ro-RO" dirty="0" smtClean="0">
                <a:solidFill>
                  <a:srgbClr val="666666"/>
                </a:solidFill>
              </a:rPr>
              <a:t>nou </a:t>
            </a:r>
            <a:endParaRPr lang="ro-RO" dirty="0">
              <a:solidFill>
                <a:srgbClr val="666666"/>
              </a:solidFill>
            </a:endParaRPr>
          </a:p>
        </p:txBody>
      </p:sp>
      <p:sp>
        <p:nvSpPr>
          <p:cNvPr id="9" name="Text Placeholder 5">
            <a:extLst>
              <a:ext uri="{FF2B5EF4-FFF2-40B4-BE49-F238E27FC236}">
                <a16:creationId xmlns:a16="http://schemas.microsoft.com/office/drawing/2014/main" xmlns=""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ro-RO" b="1" dirty="0">
                <a:solidFill>
                  <a:schemeClr val="tx1">
                    <a:lumMod val="75000"/>
                    <a:lumOff val="25000"/>
                  </a:schemeClr>
                </a:solidFill>
              </a:rPr>
              <a:t>Interviu cu un Tânăr Inovator Social Digital</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smtClean="0">
                <a:hlinkClick r:id="rId3">
                  <a:extLst>
                    <a:ext uri="{A12FA001-AC4F-418D-AE19-62706E023703}">
                      <ahyp:hlinkClr xmlns:ahyp="http://schemas.microsoft.com/office/drawing/2018/hyperlinkcolor" xmlns="" val="tx"/>
                    </a:ext>
                  </a:extLst>
                </a:hlinkClick>
              </a:rPr>
              <a:t>Interviu </a:t>
            </a:r>
            <a:r>
              <a:rPr lang="ro-RO" sz="2400" b="1" dirty="0" smtClean="0">
                <a:hlinkClick r:id="rId3">
                  <a:extLst>
                    <a:ext uri="{A12FA001-AC4F-418D-AE19-62706E023703}">
                      <ahyp:hlinkClr xmlns:ahyp="http://schemas.microsoft.com/office/drawing/2018/hyperlinkcolor" xmlns="" val="tx"/>
                    </a:ext>
                  </a:extLst>
                </a:hlinkClick>
              </a:rPr>
              <a:t>Complet</a:t>
            </a:r>
            <a:endParaRPr lang="en-IE" sz="2400" b="1" dirty="0"/>
          </a:p>
        </p:txBody>
      </p:sp>
      <p:pic>
        <p:nvPicPr>
          <p:cNvPr id="6" name="Picture 4">
            <a:extLst>
              <a:ext uri="{FF2B5EF4-FFF2-40B4-BE49-F238E27FC236}">
                <a16:creationId xmlns:a16="http://schemas.microsoft.com/office/drawing/2014/main" xmlns=""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87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507B5E5-421E-42CA-BA90-AA06A2B09023}"/>
              </a:ext>
            </a:extLst>
          </p:cNvPr>
          <p:cNvSpPr>
            <a:spLocks noGrp="1"/>
          </p:cNvSpPr>
          <p:nvPr>
            <p:ph type="body" sz="quarter" idx="14"/>
          </p:nvPr>
        </p:nvSpPr>
        <p:spPr>
          <a:xfrm>
            <a:off x="5998029" y="407988"/>
            <a:ext cx="5696784" cy="2783073"/>
          </a:xfrm>
        </p:spPr>
        <p:txBody>
          <a:bodyPr/>
          <a:lstStyle/>
          <a:p>
            <a:pPr>
              <a:spcBef>
                <a:spcPts val="600"/>
              </a:spcBef>
              <a:spcAft>
                <a:spcPts val="600"/>
              </a:spcAft>
            </a:pPr>
            <a:r>
              <a:rPr lang="en-US" b="1"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ro-RO" b="1"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În acest modul, vei învăța, de asemenea, cum să îți dezvolți inovația socială digitală cu resurse și fonduri folosind opțiunile Frugal Innovations și Alternative Finance</a:t>
            </a:r>
            <a:r>
              <a:rPr lang="en-US" b="1"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endParaRPr lang="en-US" b="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ro-RO"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Vei descoperi cum să abordezi ideea ta într-un mod inteligent folosind o soluție flexibilă cu costuri reduse prin abordări precum Lean Start-up și Frugal Innovation. Vei dezvolta o mentalitate flexibilă, care te va ajuta să răspunzi la limitările tale, fie că sunt financiare sau materiale, și să transformi constrângerile într-un avantaj</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endParaRPr lang="en-IE"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pic>
        <p:nvPicPr>
          <p:cNvPr id="12" name="Picture Placeholder 11" descr="A picture containing text&#10;&#10;Description automatically generated">
            <a:extLst>
              <a:ext uri="{FF2B5EF4-FFF2-40B4-BE49-F238E27FC236}">
                <a16:creationId xmlns:a16="http://schemas.microsoft.com/office/drawing/2014/main" xmlns="" id="{8E1F35FF-117E-4125-ACE1-CCB9B840FEF8}"/>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557605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05426"/>
            <a:ext cx="8101281" cy="5206518"/>
          </a:xfrm>
        </p:spPr>
        <p:txBody>
          <a:bodyPr/>
          <a:lstStyle/>
          <a:p>
            <a:pPr fontAlgn="base"/>
            <a:r>
              <a:rPr lang="ro-RO" b="1" i="1" dirty="0" smtClean="0">
                <a:solidFill>
                  <a:srgbClr val="389DAE"/>
                </a:solidFill>
              </a:rPr>
              <a:t>Q4 </a:t>
            </a:r>
            <a:r>
              <a:rPr lang="ro-RO" sz="800" b="1" i="1" dirty="0" smtClean="0">
                <a:solidFill>
                  <a:srgbClr val="389DAE"/>
                </a:solidFill>
              </a:rPr>
              <a:t> </a:t>
            </a:r>
            <a:r>
              <a:rPr lang="ro-RO" i="1" dirty="0" smtClean="0">
                <a:solidFill>
                  <a:srgbClr val="E48E02"/>
                </a:solidFill>
              </a:rPr>
              <a:t>Cum </a:t>
            </a:r>
            <a:r>
              <a:rPr lang="ro-RO" i="1" dirty="0">
                <a:solidFill>
                  <a:srgbClr val="E48E02"/>
                </a:solidFill>
              </a:rPr>
              <a:t>ați strâns banii pentru ideea dvs. și care este sfatul </a:t>
            </a:r>
            <a:r>
              <a:rPr lang="ro-RO" i="1" dirty="0" smtClean="0">
                <a:solidFill>
                  <a:srgbClr val="E48E02"/>
                </a:solidFill>
              </a:rPr>
              <a:t>pentru </a:t>
            </a:r>
            <a:r>
              <a:rPr lang="ro-RO" i="1" dirty="0">
                <a:solidFill>
                  <a:srgbClr val="E48E02"/>
                </a:solidFill>
              </a:rPr>
              <a:t>ceilalți, luând în considerare strângerea de fonduri </a:t>
            </a:r>
            <a:r>
              <a:rPr lang="ro-RO" i="1" dirty="0" smtClean="0">
                <a:solidFill>
                  <a:srgbClr val="E48E02"/>
                </a:solidFill>
              </a:rPr>
              <a:t>DYI?</a:t>
            </a:r>
          </a:p>
          <a:p>
            <a:pPr fontAlgn="base">
              <a:lnSpc>
                <a:spcPct val="100000"/>
              </a:lnSpc>
              <a:spcBef>
                <a:spcPts val="0"/>
              </a:spcBef>
            </a:pPr>
            <a:endParaRPr lang="ro-RO" dirty="0" smtClean="0">
              <a:solidFill>
                <a:srgbClr val="666666"/>
              </a:solidFill>
            </a:endParaRPr>
          </a:p>
          <a:p>
            <a:pPr fontAlgn="base">
              <a:lnSpc>
                <a:spcPct val="100000"/>
              </a:lnSpc>
              <a:spcBef>
                <a:spcPts val="0"/>
              </a:spcBef>
            </a:pPr>
            <a:r>
              <a:rPr lang="ro-RO" dirty="0" smtClean="0">
                <a:solidFill>
                  <a:srgbClr val="666666"/>
                </a:solidFill>
              </a:rPr>
              <a:t>Am </a:t>
            </a:r>
            <a:r>
              <a:rPr lang="ro-RO" dirty="0">
                <a:solidFill>
                  <a:srgbClr val="666666"/>
                </a:solidFill>
              </a:rPr>
              <a:t>început </a:t>
            </a:r>
            <a:r>
              <a:rPr lang="ro-RO" b="1" dirty="0">
                <a:solidFill>
                  <a:srgbClr val="666666"/>
                </a:solidFill>
              </a:rPr>
              <a:t>prima rundă de finanțare</a:t>
            </a:r>
            <a:r>
              <a:rPr lang="ro-RO" dirty="0">
                <a:solidFill>
                  <a:srgbClr val="666666"/>
                </a:solidFill>
              </a:rPr>
              <a:t> având o echipă și un plan solid și </a:t>
            </a:r>
            <a:r>
              <a:rPr lang="ro-RO" b="1" dirty="0">
                <a:solidFill>
                  <a:srgbClr val="666666"/>
                </a:solidFill>
              </a:rPr>
              <a:t>statutul nostru caritabil legal</a:t>
            </a:r>
            <a:r>
              <a:rPr lang="ro-RO" dirty="0">
                <a:solidFill>
                  <a:srgbClr val="666666"/>
                </a:solidFill>
              </a:rPr>
              <a:t> aprobat de Comisia de caritate. Aveam o </a:t>
            </a:r>
            <a:r>
              <a:rPr lang="ro-RO" b="1" dirty="0">
                <a:solidFill>
                  <a:srgbClr val="666666"/>
                </a:solidFill>
              </a:rPr>
              <a:t>direcție clară</a:t>
            </a:r>
            <a:r>
              <a:rPr lang="ro-RO" dirty="0">
                <a:solidFill>
                  <a:srgbClr val="666666"/>
                </a:solidFill>
              </a:rPr>
              <a:t> și știam cum vom ajunge acolo și eram foarte pasionați și dedicați să urmăm planul. Acest lucru a fost foarte important la </a:t>
            </a:r>
            <a:r>
              <a:rPr lang="ro-RO" b="1" dirty="0">
                <a:solidFill>
                  <a:srgbClr val="666666"/>
                </a:solidFill>
              </a:rPr>
              <a:t>abordarea donatorilor individuali și a organizațiilor.</a:t>
            </a:r>
            <a:r>
              <a:rPr lang="ro-RO" dirty="0">
                <a:solidFill>
                  <a:srgbClr val="666666"/>
                </a:solidFill>
              </a:rPr>
              <a:t> Am fost foarte umili că am primit sprijinul neprețuit al unor </a:t>
            </a:r>
            <a:r>
              <a:rPr lang="ro-RO" b="1" dirty="0">
                <a:solidFill>
                  <a:srgbClr val="666666"/>
                </a:solidFill>
              </a:rPr>
              <a:t>fundații stimate, corporații și persoane</a:t>
            </a:r>
            <a:r>
              <a:rPr lang="ro-RO" dirty="0">
                <a:solidFill>
                  <a:srgbClr val="666666"/>
                </a:solidFill>
              </a:rPr>
              <a:t> fără de care nu am fi putut să ne dezvoltăm organizația și cărora le suntem foarte recunoscători. Cheia cred că este pregătită, știi ce vrei să obții și cum vei ajunge acolo stabilind planul tău de trei ani. A avea </a:t>
            </a:r>
            <a:r>
              <a:rPr lang="ro-RO" b="1" dirty="0">
                <a:solidFill>
                  <a:srgbClr val="666666"/>
                </a:solidFill>
              </a:rPr>
              <a:t>o echipă</a:t>
            </a:r>
            <a:r>
              <a:rPr lang="ro-RO" dirty="0">
                <a:solidFill>
                  <a:srgbClr val="666666"/>
                </a:solidFill>
              </a:rPr>
              <a:t> ale cărei abilități sunt, de asemenea, </a:t>
            </a:r>
            <a:r>
              <a:rPr lang="ro-RO" b="1" dirty="0">
                <a:solidFill>
                  <a:srgbClr val="666666"/>
                </a:solidFill>
              </a:rPr>
              <a:t>complementare</a:t>
            </a:r>
            <a:r>
              <a:rPr lang="ro-RO" dirty="0">
                <a:solidFill>
                  <a:srgbClr val="666666"/>
                </a:solidFill>
              </a:rPr>
              <a:t>, este esențială, deoarece dovedește că ai forța motrice pentru a-ți executa </a:t>
            </a:r>
            <a:r>
              <a:rPr lang="ro-RO" dirty="0" smtClean="0">
                <a:solidFill>
                  <a:srgbClr val="666666"/>
                </a:solidFill>
              </a:rPr>
              <a:t>viziunea.</a:t>
            </a:r>
            <a:endParaRPr lang="ro-RO" dirty="0">
              <a:solidFill>
                <a:srgbClr val="666666"/>
              </a:solidFill>
            </a:endParaRPr>
          </a:p>
        </p:txBody>
      </p:sp>
      <p:sp>
        <p:nvSpPr>
          <p:cNvPr id="9" name="Text Placeholder 5">
            <a:extLst>
              <a:ext uri="{FF2B5EF4-FFF2-40B4-BE49-F238E27FC236}">
                <a16:creationId xmlns:a16="http://schemas.microsoft.com/office/drawing/2014/main" xmlns=""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ro-RO" b="1" dirty="0">
                <a:solidFill>
                  <a:schemeClr val="tx1">
                    <a:lumMod val="75000"/>
                    <a:lumOff val="25000"/>
                  </a:schemeClr>
                </a:solidFill>
              </a:rPr>
              <a:t>Interviu cu un Tânăr Inovator Social Digital</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smtClean="0">
                <a:hlinkClick r:id="rId3">
                  <a:extLst>
                    <a:ext uri="{A12FA001-AC4F-418D-AE19-62706E023703}">
                      <ahyp:hlinkClr xmlns:ahyp="http://schemas.microsoft.com/office/drawing/2018/hyperlinkcolor" xmlns="" val="tx"/>
                    </a:ext>
                  </a:extLst>
                </a:hlinkClick>
              </a:rPr>
              <a:t>Interviu </a:t>
            </a:r>
            <a:r>
              <a:rPr lang="ro-RO" sz="2400" b="1" dirty="0" smtClean="0">
                <a:hlinkClick r:id="rId3">
                  <a:extLst>
                    <a:ext uri="{A12FA001-AC4F-418D-AE19-62706E023703}">
                      <ahyp:hlinkClr xmlns:ahyp="http://schemas.microsoft.com/office/drawing/2018/hyperlinkcolor" xmlns="" val="tx"/>
                    </a:ext>
                  </a:extLst>
                </a:hlinkClick>
              </a:rPr>
              <a:t>Complet</a:t>
            </a:r>
            <a:endParaRPr lang="en-IE" sz="2400" b="1" dirty="0"/>
          </a:p>
        </p:txBody>
      </p:sp>
      <p:pic>
        <p:nvPicPr>
          <p:cNvPr id="6" name="Picture 4">
            <a:extLst>
              <a:ext uri="{FF2B5EF4-FFF2-40B4-BE49-F238E27FC236}">
                <a16:creationId xmlns:a16="http://schemas.microsoft.com/office/drawing/2014/main" xmlns=""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60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1906CAE-BE39-4996-B203-F748C3BB8F9A}"/>
              </a:ext>
            </a:extLst>
          </p:cNvPr>
          <p:cNvSpPr>
            <a:spLocks noGrp="1"/>
          </p:cNvSpPr>
          <p:nvPr>
            <p:ph type="body" sz="quarter" idx="14"/>
          </p:nvPr>
        </p:nvSpPr>
        <p:spPr>
          <a:xfrm>
            <a:off x="365465" y="1325318"/>
            <a:ext cx="4840254" cy="3273664"/>
          </a:xfrm>
        </p:spPr>
        <p:txBody>
          <a:bodyPr/>
          <a:lstStyle/>
          <a:p>
            <a:r>
              <a:rPr lang="ro-RO" dirty="0" smtClean="0">
                <a:solidFill>
                  <a:srgbClr val="333333"/>
                </a:solidFill>
              </a:rPr>
              <a:t>În </a:t>
            </a:r>
            <a:r>
              <a:rPr lang="ro-RO" dirty="0">
                <a:solidFill>
                  <a:srgbClr val="333333"/>
                </a:solidFill>
              </a:rPr>
              <a:t>mod tradițional, investitorii înger investesc în întreprinderi noi aflate în stadii incipiente despre care cred că prezintă un potențial mare de creștere și profit - oferind profituri sănătoase pentru persoanele care își asumă riscuri mari în acest moment incipient al vieții afacerii. Acest lucru este valabil și în cazul îngerilor de impact, cu faptul că aceștia caută companii cu misiuni sociale puternice și potențialul de a crea schimbări de mediu sau sociale reale, </a:t>
            </a:r>
            <a:r>
              <a:rPr lang="ro-RO" dirty="0" smtClean="0">
                <a:solidFill>
                  <a:srgbClr val="333333"/>
                </a:solidFill>
              </a:rPr>
              <a:t>scalabile. </a:t>
            </a:r>
            <a:endParaRPr lang="ro-RO"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DEBBBEF6-32AE-47D0-9B14-DCDBEF5388E6}"/>
              </a:ext>
            </a:extLst>
          </p:cNvPr>
          <p:cNvSpPr>
            <a:spLocks noGrp="1"/>
          </p:cNvSpPr>
          <p:nvPr>
            <p:ph type="body" sz="quarter" idx="15"/>
          </p:nvPr>
        </p:nvSpPr>
        <p:spPr>
          <a:xfrm>
            <a:off x="0" y="377948"/>
            <a:ext cx="7110483" cy="697353"/>
          </a:xfrm>
          <a:solidFill>
            <a:srgbClr val="A6377D"/>
          </a:solidFill>
        </p:spPr>
        <p:txBody>
          <a:bodyPr>
            <a:noAutofit/>
          </a:bodyPr>
          <a:lstStyle/>
          <a:p>
            <a:r>
              <a:rPr lang="ro-RO" sz="4800" b="1" dirty="0">
                <a:solidFill>
                  <a:schemeClr val="bg1"/>
                </a:solidFill>
              </a:rPr>
              <a:t>Î</a:t>
            </a:r>
            <a:r>
              <a:rPr lang="en-US" sz="4800" b="1" dirty="0" err="1" smtClean="0">
                <a:solidFill>
                  <a:schemeClr val="bg1"/>
                </a:solidFill>
              </a:rPr>
              <a:t>ngeri</a:t>
            </a:r>
            <a:r>
              <a:rPr lang="en-US" sz="4800" b="1" dirty="0" smtClean="0">
                <a:solidFill>
                  <a:schemeClr val="bg1"/>
                </a:solidFill>
              </a:rPr>
              <a:t> </a:t>
            </a:r>
            <a:r>
              <a:rPr lang="ro-RO" sz="4800" b="1" dirty="0" smtClean="0">
                <a:solidFill>
                  <a:schemeClr val="bg1"/>
                </a:solidFill>
              </a:rPr>
              <a:t>Investitori de Impact</a:t>
            </a:r>
            <a:endParaRPr lang="en-IE" sz="4800" b="1" dirty="0">
              <a:solidFill>
                <a:schemeClr val="bg1"/>
              </a:solidFill>
            </a:endParaRPr>
          </a:p>
        </p:txBody>
      </p:sp>
      <p:sp>
        <p:nvSpPr>
          <p:cNvPr id="4" name="Text Placeholder 3">
            <a:extLst>
              <a:ext uri="{FF2B5EF4-FFF2-40B4-BE49-F238E27FC236}">
                <a16:creationId xmlns:a16="http://schemas.microsoft.com/office/drawing/2014/main" xmlns="" id="{E6FB166F-B5A5-4760-989C-2124BD083F27}"/>
              </a:ext>
            </a:extLst>
          </p:cNvPr>
          <p:cNvSpPr>
            <a:spLocks noGrp="1"/>
          </p:cNvSpPr>
          <p:nvPr>
            <p:ph type="body" sz="quarter" idx="13"/>
          </p:nvPr>
        </p:nvSpPr>
        <p:spPr>
          <a:xfrm>
            <a:off x="6117465" y="1411670"/>
            <a:ext cx="4748295" cy="3686282"/>
          </a:xfrm>
        </p:spPr>
        <p:txBody>
          <a:bodyPr>
            <a:normAutofit fontScale="85000" lnSpcReduction="20000"/>
          </a:bodyPr>
          <a:lstStyle/>
          <a:p>
            <a:r>
              <a:rPr lang="ro-RO" i="0" dirty="0" smtClean="0"/>
              <a:t>„Jay </a:t>
            </a:r>
            <a:r>
              <a:rPr lang="ro-RO" i="0" dirty="0"/>
              <a:t>Morris, un antreprenor social și directorul de portofoliu pentru </a:t>
            </a:r>
            <a:r>
              <a:rPr lang="ro-RO" b="0" i="0" dirty="0" smtClean="0">
                <a:effectLst/>
              </a:rPr>
              <a:t> </a:t>
            </a:r>
            <a:r>
              <a:rPr lang="ro-RO" b="1" i="0" u="none" strike="noStrike" dirty="0" smtClean="0">
                <a:effectLst/>
                <a:hlinkClick r:id="rId2">
                  <a:extLst>
                    <a:ext uri="{A12FA001-AC4F-418D-AE19-62706E023703}">
                      <ahyp:hlinkClr xmlns:ahyp="http://schemas.microsoft.com/office/drawing/2018/hyperlinkcolor" xmlns="" val="tx"/>
                    </a:ext>
                  </a:extLst>
                </a:hlinkClick>
              </a:rPr>
              <a:t>Fundația Peery </a:t>
            </a:r>
            <a:r>
              <a:rPr lang="ro-RO" i="0" dirty="0"/>
              <a:t>, a sugerat că cel mai bun loc pentru a merge la capital este „curtea ta”. Recomandarea sa este să începeți prin a vă contacta propriile rețele, deoarece oamenii vor fi mai dispuși să investească în dvs. dacă există deja o relație stabilită, un nivel de încredere și un interes pentru succesul dvs</a:t>
            </a:r>
            <a:r>
              <a:rPr lang="ro-RO" i="0" dirty="0" smtClean="0"/>
              <a:t>.” </a:t>
            </a:r>
            <a:endParaRPr lang="ro-RO" dirty="0"/>
          </a:p>
        </p:txBody>
      </p:sp>
    </p:spTree>
    <p:extLst>
      <p:ext uri="{BB962C8B-B14F-4D97-AF65-F5344CB8AC3E}">
        <p14:creationId xmlns:p14="http://schemas.microsoft.com/office/powerpoint/2010/main" val="1429932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D7715D-72E1-4ECF-A896-6D42B15192F6}"/>
              </a:ext>
            </a:extLst>
          </p:cNvPr>
          <p:cNvSpPr>
            <a:spLocks noGrp="1"/>
          </p:cNvSpPr>
          <p:nvPr>
            <p:ph type="body" sz="quarter" idx="14"/>
          </p:nvPr>
        </p:nvSpPr>
        <p:spPr>
          <a:xfrm>
            <a:off x="3780430" y="1186349"/>
            <a:ext cx="7915701" cy="5206518"/>
          </a:xfrm>
        </p:spPr>
        <p:txBody>
          <a:bodyPr/>
          <a:lstStyle/>
          <a:p>
            <a:r>
              <a:rPr lang="en-IE" b="1" i="0" u="sng" dirty="0">
                <a:solidFill>
                  <a:srgbClr val="A6377D"/>
                </a:solidFill>
                <a:effectLst/>
                <a:hlinkClick r:id="rId2">
                  <a:extLst>
                    <a:ext uri="{A12FA001-AC4F-418D-AE19-62706E023703}">
                      <ahyp:hlinkClr xmlns:ahyp="http://schemas.microsoft.com/office/drawing/2018/hyperlinkcolor" xmlns="" val="tx"/>
                    </a:ext>
                  </a:extLst>
                </a:hlinkClick>
              </a:rPr>
              <a:t>Clearly Social Angels</a:t>
            </a:r>
            <a:r>
              <a:rPr lang="en-IE" b="0" i="0" dirty="0">
                <a:solidFill>
                  <a:schemeClr val="tx1">
                    <a:lumMod val="75000"/>
                    <a:lumOff val="25000"/>
                  </a:schemeClr>
                </a:solidFill>
                <a:effectLst/>
              </a:rPr>
              <a:t>, </a:t>
            </a:r>
            <a:r>
              <a:rPr lang="ro-RO" dirty="0" smtClean="0">
                <a:solidFill>
                  <a:schemeClr val="tx1">
                    <a:lumMod val="75000"/>
                    <a:lumOff val="25000"/>
                  </a:schemeClr>
                </a:solidFill>
              </a:rPr>
              <a:t>primul grup de investiții înger orientat spre impact, care ne-a adus în contact cu mulți dintre „primii adoptatori” ai acestei forme de investiții</a:t>
            </a:r>
            <a:r>
              <a:rPr lang="en-IE" dirty="0" smtClean="0">
                <a:solidFill>
                  <a:schemeClr val="tx1">
                    <a:lumMod val="75000"/>
                    <a:lumOff val="25000"/>
                  </a:schemeClr>
                </a:solidFill>
              </a:rPr>
              <a:t>.</a:t>
            </a:r>
            <a:r>
              <a:rPr lang="en-IE" b="0" i="0" dirty="0" smtClean="0">
                <a:solidFill>
                  <a:schemeClr val="tx1">
                    <a:lumMod val="75000"/>
                    <a:lumOff val="25000"/>
                  </a:schemeClr>
                </a:solidFill>
                <a:effectLst/>
              </a:rPr>
              <a:t> </a:t>
            </a:r>
            <a:endParaRPr lang="en-IE" b="0" i="0" dirty="0">
              <a:solidFill>
                <a:schemeClr val="tx1">
                  <a:lumMod val="75000"/>
                  <a:lumOff val="25000"/>
                </a:schemeClr>
              </a:solidFill>
              <a:effectLst/>
            </a:endParaRPr>
          </a:p>
          <a:p>
            <a:r>
              <a:rPr lang="ro-RO" b="0" i="0" dirty="0" smtClean="0">
                <a:solidFill>
                  <a:schemeClr val="tx1">
                    <a:lumMod val="75000"/>
                    <a:lumOff val="25000"/>
                  </a:schemeClr>
                </a:solidFill>
                <a:effectLst/>
              </a:rPr>
              <a:t>Investițiile Clearly Social Angels sunt orientate către întreprinderile social inovatoare. Exemple de Investiții includ…</a:t>
            </a:r>
          </a:p>
          <a:p>
            <a:r>
              <a:rPr lang="ro-RO" b="0" i="0" u="sng" dirty="0" smtClean="0">
                <a:solidFill>
                  <a:srgbClr val="666666"/>
                </a:solidFill>
                <a:effectLst/>
                <a:hlinkClick r:id="rId3"/>
              </a:rPr>
              <a:t>Fair Finance</a:t>
            </a:r>
            <a:r>
              <a:rPr lang="ro-RO" dirty="0">
                <a:solidFill>
                  <a:srgbClr val="333333"/>
                </a:solidFill>
              </a:rPr>
              <a:t> (furnizarea de microfinanțare celor excluși din punct de vedere financiar)</a:t>
            </a:r>
            <a:endParaRPr lang="ro-RO" b="0" i="0" dirty="0" smtClean="0">
              <a:solidFill>
                <a:srgbClr val="333333"/>
              </a:solidFill>
              <a:effectLst/>
            </a:endParaRPr>
          </a:p>
          <a:p>
            <a:r>
              <a:rPr lang="ro-RO" dirty="0" smtClean="0">
                <a:solidFill>
                  <a:srgbClr val="333333"/>
                </a:solidFill>
              </a:rPr>
              <a:t>Investirea a </a:t>
            </a:r>
            <a:r>
              <a:rPr lang="ro-RO" b="0" i="0" dirty="0" smtClean="0">
                <a:solidFill>
                  <a:srgbClr val="333333"/>
                </a:solidFill>
                <a:effectLst/>
              </a:rPr>
              <a:t>£300k în </a:t>
            </a:r>
            <a:r>
              <a:rPr lang="ro-RO" b="0" i="0" u="sng" dirty="0" smtClean="0">
                <a:solidFill>
                  <a:srgbClr val="666666"/>
                </a:solidFill>
                <a:effectLst/>
                <a:hlinkClick r:id="rId4"/>
              </a:rPr>
              <a:t>Playmob</a:t>
            </a:r>
            <a:r>
              <a:rPr lang="ro-RO" b="0" i="0" dirty="0" smtClean="0">
                <a:solidFill>
                  <a:srgbClr val="333333"/>
                </a:solidFill>
                <a:effectLst/>
              </a:rPr>
              <a:t> </a:t>
            </a:r>
            <a:r>
              <a:rPr lang="ro-RO" dirty="0">
                <a:solidFill>
                  <a:srgbClr val="333333"/>
                </a:solidFill>
              </a:rPr>
              <a:t>(</a:t>
            </a:r>
            <a:r>
              <a:rPr lang="ro-RO" dirty="0">
                <a:solidFill>
                  <a:srgbClr val="333333"/>
                </a:solidFill>
              </a:rPr>
              <a:t>oferind achiziții în aplicații prin jocuri pentru a sprijini </a:t>
            </a:r>
            <a:r>
              <a:rPr lang="ro-RO" dirty="0">
                <a:solidFill>
                  <a:srgbClr val="333333"/>
                </a:solidFill>
              </a:rPr>
              <a:t>organizații caritabile precum </a:t>
            </a:r>
            <a:r>
              <a:rPr lang="ro-RO" b="0" i="0" dirty="0" smtClean="0">
                <a:solidFill>
                  <a:srgbClr val="333333"/>
                </a:solidFill>
                <a:effectLst/>
              </a:rPr>
              <a:t> </a:t>
            </a:r>
            <a:r>
              <a:rPr lang="ro-RO" b="0" i="0" u="sng" dirty="0" smtClean="0">
                <a:solidFill>
                  <a:srgbClr val="666666"/>
                </a:solidFill>
                <a:effectLst/>
                <a:hlinkClick r:id="rId5"/>
              </a:rPr>
              <a:t>Global Angels</a:t>
            </a:r>
            <a:r>
              <a:rPr lang="ro-RO" b="0" i="0" dirty="0" smtClean="0">
                <a:solidFill>
                  <a:srgbClr val="333333"/>
                </a:solidFill>
                <a:effectLst/>
              </a:rPr>
              <a:t>, </a:t>
            </a:r>
            <a:r>
              <a:rPr lang="ro-RO" dirty="0">
                <a:solidFill>
                  <a:srgbClr val="333333"/>
                </a:solidFill>
              </a:rPr>
              <a:t>care funcționează pentru apa potabilă sigură în India</a:t>
            </a:r>
            <a:r>
              <a:rPr lang="ro-RO" dirty="0" smtClean="0">
                <a:solidFill>
                  <a:srgbClr val="333333"/>
                </a:solidFill>
              </a:rPr>
              <a:t>).</a:t>
            </a:r>
            <a:r>
              <a:rPr lang="ro-RO" b="1" i="0" u="sng" dirty="0" smtClean="0">
                <a:solidFill>
                  <a:srgbClr val="A6377D"/>
                </a:solidFill>
                <a:effectLst/>
              </a:rPr>
              <a:t> </a:t>
            </a:r>
          </a:p>
          <a:p>
            <a:r>
              <a:rPr lang="ro-RO" b="0" i="0" dirty="0" smtClean="0">
                <a:solidFill>
                  <a:srgbClr val="333333"/>
                </a:solidFill>
                <a:effectLst/>
              </a:rPr>
              <a:t>Investiție (ex: </a:t>
            </a:r>
            <a:r>
              <a:rPr lang="ro-RO" b="0" i="0" u="sng" dirty="0" smtClean="0">
                <a:solidFill>
                  <a:srgbClr val="666666"/>
                </a:solidFill>
                <a:effectLst/>
                <a:hlinkClick r:id="rId6"/>
              </a:rPr>
              <a:t>£200k în Breezie</a:t>
            </a:r>
            <a:r>
              <a:rPr lang="ro-RO" dirty="0">
                <a:solidFill>
                  <a:srgbClr val="333333"/>
                </a:solidFill>
              </a:rPr>
              <a:t>)</a:t>
            </a:r>
            <a:r>
              <a:rPr lang="ro-RO" b="0" i="0" dirty="0" smtClean="0">
                <a:solidFill>
                  <a:srgbClr val="333333"/>
                </a:solidFill>
                <a:effectLst/>
              </a:rPr>
              <a:t> care oferă software pentru tablete pentru a veni în sprijinul celor excluși digitali.  </a:t>
            </a:r>
          </a:p>
          <a:p>
            <a:r>
              <a:rPr lang="ro-RO" dirty="0" smtClean="0">
                <a:solidFill>
                  <a:srgbClr val="333333"/>
                </a:solidFill>
              </a:rPr>
              <a:t>Ce îi motivează pe Îngerii de Impact?</a:t>
            </a:r>
            <a:endParaRPr lang="ro-RO" dirty="0" smtClean="0">
              <a:solidFill>
                <a:schemeClr val="tx1">
                  <a:lumMod val="75000"/>
                  <a:lumOff val="25000"/>
                </a:schemeClr>
              </a:solidFill>
            </a:endParaRPr>
          </a:p>
          <a:p>
            <a:endParaRPr lang="en-IE" dirty="0"/>
          </a:p>
        </p:txBody>
      </p:sp>
      <p:sp>
        <p:nvSpPr>
          <p:cNvPr id="3" name="Text Placeholder 2">
            <a:extLst>
              <a:ext uri="{FF2B5EF4-FFF2-40B4-BE49-F238E27FC236}">
                <a16:creationId xmlns:a16="http://schemas.microsoft.com/office/drawing/2014/main" xmlns="" id="{BE226BE2-9B2D-4593-9494-DBB79A24D15F}"/>
              </a:ext>
            </a:extLst>
          </p:cNvPr>
          <p:cNvSpPr>
            <a:spLocks noGrp="1"/>
          </p:cNvSpPr>
          <p:nvPr>
            <p:ph type="body" sz="quarter" idx="15"/>
          </p:nvPr>
        </p:nvSpPr>
        <p:spPr>
          <a:xfrm>
            <a:off x="325926" y="653500"/>
            <a:ext cx="3011042" cy="5206518"/>
          </a:xfrm>
        </p:spPr>
        <p:txBody>
          <a:bodyPr>
            <a:normAutofit lnSpcReduction="10000"/>
          </a:bodyPr>
          <a:lstStyle/>
          <a:p>
            <a:pPr algn="ctr"/>
            <a:r>
              <a:rPr lang="ro-RO" sz="4000" b="1" dirty="0" smtClean="0">
                <a:solidFill>
                  <a:schemeClr val="tx1">
                    <a:lumMod val="75000"/>
                    <a:lumOff val="25000"/>
                  </a:schemeClr>
                </a:solidFill>
              </a:rPr>
              <a:t>Îngeri Investitori cu Impact</a:t>
            </a:r>
            <a:endParaRPr lang="en-IE" sz="4000"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en-IE" b="1" dirty="0">
                <a:solidFill>
                  <a:schemeClr val="tx1">
                    <a:lumMod val="75000"/>
                    <a:lumOff val="25000"/>
                  </a:schemeClr>
                </a:solidFill>
              </a:rPr>
              <a:t> </a:t>
            </a:r>
            <a:r>
              <a:rPr lang="ro-RO" dirty="0" smtClean="0">
                <a:solidFill>
                  <a:schemeClr val="tx1">
                    <a:lumMod val="75000"/>
                    <a:lumOff val="25000"/>
                  </a:schemeClr>
                </a:solidFill>
              </a:rPr>
              <a:t>Clearly Social Angels</a:t>
            </a: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r>
              <a:rPr lang="ro-RO" sz="2800" i="1" dirty="0" smtClean="0">
                <a:solidFill>
                  <a:schemeClr val="tx1">
                    <a:lumMod val="75000"/>
                    <a:lumOff val="25000"/>
                  </a:schemeClr>
                </a:solidFill>
              </a:rPr>
              <a:t>Grupul de Îngeri Investitori orientați pe Impact</a:t>
            </a:r>
            <a:endParaRPr lang="en-IE" sz="2800" i="1" dirty="0">
              <a:solidFill>
                <a:schemeClr val="tx1">
                  <a:lumMod val="75000"/>
                  <a:lumOff val="25000"/>
                </a:schemeClr>
              </a:solidFill>
            </a:endParaRPr>
          </a:p>
        </p:txBody>
      </p:sp>
      <p:sp>
        <p:nvSpPr>
          <p:cNvPr id="4" name="Text Placeholder 5">
            <a:extLst>
              <a:ext uri="{FF2B5EF4-FFF2-40B4-BE49-F238E27FC236}">
                <a16:creationId xmlns:a16="http://schemas.microsoft.com/office/drawing/2014/main" xmlns="" id="{59DD3AB5-EA1E-4C4A-8CAF-030F2F79B224}"/>
              </a:ext>
            </a:extLst>
          </p:cNvPr>
          <p:cNvSpPr txBox="1">
            <a:spLocks/>
          </p:cNvSpPr>
          <p:nvPr/>
        </p:nvSpPr>
        <p:spPr>
          <a:xfrm>
            <a:off x="4072497" y="116716"/>
            <a:ext cx="7050428" cy="697353"/>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4800" b="1" dirty="0" smtClean="0"/>
              <a:t>Îngeri Investitori cu Impact</a:t>
            </a:r>
            <a:endParaRPr lang="ro-RO" sz="4800" b="1" dirty="0"/>
          </a:p>
        </p:txBody>
      </p:sp>
    </p:spTree>
    <p:extLst>
      <p:ext uri="{BB962C8B-B14F-4D97-AF65-F5344CB8AC3E}">
        <p14:creationId xmlns:p14="http://schemas.microsoft.com/office/powerpoint/2010/main" val="1503547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D7715D-72E1-4ECF-A896-6D42B15192F6}"/>
              </a:ext>
            </a:extLst>
          </p:cNvPr>
          <p:cNvSpPr>
            <a:spLocks noGrp="1"/>
          </p:cNvSpPr>
          <p:nvPr>
            <p:ph type="body" sz="quarter" idx="14"/>
          </p:nvPr>
        </p:nvSpPr>
        <p:spPr>
          <a:xfrm>
            <a:off x="3821373" y="1047667"/>
            <a:ext cx="8044701" cy="5639735"/>
          </a:xfrm>
        </p:spPr>
        <p:txBody>
          <a:bodyPr/>
          <a:lstStyle/>
          <a:p>
            <a:pPr marL="457200" indent="-457200">
              <a:buFont typeface="+mj-lt"/>
              <a:buAutoNum type="arabicPeriod"/>
            </a:pPr>
            <a:r>
              <a:rPr lang="ro-RO" sz="2200" b="1" i="0" dirty="0" smtClean="0">
                <a:solidFill>
                  <a:srgbClr val="ED2A59"/>
                </a:solidFill>
                <a:effectLst/>
                <a:hlinkClick r:id="rId2">
                  <a:extLst>
                    <a:ext uri="{A12FA001-AC4F-418D-AE19-62706E023703}">
                      <ahyp:hlinkClr xmlns:ahyp="http://schemas.microsoft.com/office/drawing/2018/hyperlinkcolor" xmlns="" val="tx"/>
                    </a:ext>
                  </a:extLst>
                </a:hlinkClick>
              </a:rPr>
              <a:t>F</a:t>
            </a:r>
            <a:r>
              <a:rPr lang="en-IE" sz="2200" b="1" i="0" dirty="0" err="1" smtClean="0">
                <a:solidFill>
                  <a:srgbClr val="ED2A59"/>
                </a:solidFill>
                <a:effectLst/>
                <a:hlinkClick r:id="rId2">
                  <a:extLst>
                    <a:ext uri="{A12FA001-AC4F-418D-AE19-62706E023703}">
                      <ahyp:hlinkClr xmlns:ahyp="http://schemas.microsoft.com/office/drawing/2018/hyperlinkcolor" xmlns="" val="tx"/>
                    </a:ext>
                  </a:extLst>
                </a:hlinkClick>
              </a:rPr>
              <a:t>ilantrop</a:t>
            </a:r>
            <a:r>
              <a:rPr lang="ro-RO" sz="2200" b="1" i="0" dirty="0" smtClean="0">
                <a:solidFill>
                  <a:srgbClr val="ED2A59"/>
                </a:solidFill>
                <a:effectLst/>
                <a:hlinkClick r:id="rId2">
                  <a:extLst>
                    <a:ext uri="{A12FA001-AC4F-418D-AE19-62706E023703}">
                      <ahyp:hlinkClr xmlns:ahyp="http://schemas.microsoft.com/office/drawing/2018/hyperlinkcolor" xmlns="" val="tx"/>
                    </a:ext>
                  </a:extLst>
                </a:hlinkClick>
              </a:rPr>
              <a:t>ie</a:t>
            </a:r>
            <a:r>
              <a:rPr lang="en-IE" sz="2200" b="1" i="0" dirty="0" smtClean="0">
                <a:solidFill>
                  <a:srgbClr val="ED2A59"/>
                </a:solidFill>
                <a:effectLst/>
                <a:hlinkClick r:id="rId2">
                  <a:extLst>
                    <a:ext uri="{A12FA001-AC4F-418D-AE19-62706E023703}">
                      <ahyp:hlinkClr xmlns:ahyp="http://schemas.microsoft.com/office/drawing/2018/hyperlinkcolor" xmlns="" val="tx"/>
                    </a:ext>
                  </a:extLst>
                </a:hlinkClick>
              </a:rPr>
              <a:t> </a:t>
            </a:r>
            <a:r>
              <a:rPr lang="ro-RO" sz="2200" dirty="0" smtClean="0">
                <a:solidFill>
                  <a:srgbClr val="333333"/>
                </a:solidFill>
              </a:rPr>
              <a:t>sau</a:t>
            </a:r>
            <a:r>
              <a:rPr lang="en-IE" sz="2200" i="0" dirty="0" smtClean="0">
                <a:solidFill>
                  <a:srgbClr val="333333"/>
                </a:solidFill>
                <a:effectLst/>
              </a:rPr>
              <a:t> </a:t>
            </a:r>
            <a:r>
              <a:rPr lang="ro-RO" sz="2200" i="0" dirty="0" smtClean="0">
                <a:solidFill>
                  <a:srgbClr val="333333"/>
                </a:solidFill>
                <a:effectLst/>
              </a:rPr>
              <a:t>fundațiile caritabile</a:t>
            </a:r>
            <a:r>
              <a:rPr lang="en-IE" sz="2200" i="0" dirty="0" smtClean="0">
                <a:solidFill>
                  <a:srgbClr val="333333"/>
                </a:solidFill>
                <a:effectLst/>
              </a:rPr>
              <a:t> </a:t>
            </a:r>
            <a:r>
              <a:rPr lang="ro-RO" sz="2200" i="0" dirty="0" smtClean="0">
                <a:solidFill>
                  <a:srgbClr val="333333"/>
                </a:solidFill>
                <a:effectLst/>
              </a:rPr>
              <a:t>care au un focus specific.</a:t>
            </a:r>
            <a:r>
              <a:rPr lang="en-IE" sz="2200" i="0" dirty="0" smtClean="0">
                <a:solidFill>
                  <a:srgbClr val="333333"/>
                </a:solidFill>
                <a:effectLst/>
              </a:rPr>
              <a:t> </a:t>
            </a:r>
            <a:r>
              <a:rPr lang="ro-RO" sz="2200" dirty="0" smtClean="0">
                <a:solidFill>
                  <a:srgbClr val="333333"/>
                </a:solidFill>
              </a:rPr>
              <a:t>Asigură-te că te potrivești cu obiectivele lor.</a:t>
            </a:r>
            <a:endParaRPr lang="en-IE" sz="2200" dirty="0">
              <a:solidFill>
                <a:srgbClr val="333333"/>
              </a:solidFill>
            </a:endParaRPr>
          </a:p>
          <a:p>
            <a:pPr marL="457200" indent="-457200">
              <a:buFont typeface="+mj-lt"/>
              <a:buAutoNum type="arabicPeriod"/>
            </a:pPr>
            <a:r>
              <a:rPr lang="ro-RO" sz="2200" b="1" dirty="0">
                <a:solidFill>
                  <a:srgbClr val="ED2A59"/>
                </a:solidFill>
              </a:rPr>
              <a:t>Sprijinindu-vă</a:t>
            </a:r>
            <a:r>
              <a:rPr lang="ro-RO" sz="2200" dirty="0" smtClean="0">
                <a:solidFill>
                  <a:srgbClr val="333333"/>
                </a:solidFill>
              </a:rPr>
              <a:t>, vă pot oferi expertiză, contacte sau capital „Unul dintre investitori a explicat că afacerea sa a avut succes cu sprijinul unei comunități; putea folosi capitalul pe care îl ajutaseră să câștige pentru a crea schimbări sociale pentru un grup mare </a:t>
            </a:r>
            <a:r>
              <a:rPr lang="en-IE" sz="2200" dirty="0" smtClean="0">
                <a:solidFill>
                  <a:srgbClr val="333333"/>
                </a:solidFill>
              </a:rPr>
              <a:t>”</a:t>
            </a:r>
            <a:r>
              <a:rPr lang="en-IE" sz="2200" i="0" dirty="0" smtClean="0">
                <a:solidFill>
                  <a:srgbClr val="333333"/>
                </a:solidFill>
                <a:effectLst/>
              </a:rPr>
              <a:t>.</a:t>
            </a:r>
            <a:r>
              <a:rPr lang="en-IE" sz="2200" i="0" dirty="0">
                <a:solidFill>
                  <a:srgbClr val="333333"/>
                </a:solidFill>
                <a:effectLst/>
              </a:rPr>
              <a:t> </a:t>
            </a:r>
          </a:p>
          <a:p>
            <a:pPr marL="457200" indent="-457200">
              <a:buFont typeface="+mj-lt"/>
              <a:buAutoNum type="arabicPeriod"/>
            </a:pPr>
            <a:r>
              <a:rPr lang="ro-RO" sz="2200" b="1" dirty="0" smtClean="0">
                <a:solidFill>
                  <a:srgbClr val="ED2A59"/>
                </a:solidFill>
              </a:rPr>
              <a:t>Adăugați la lista de afaceri</a:t>
            </a:r>
            <a:r>
              <a:rPr lang="en-IE" sz="2200" b="1" dirty="0" smtClean="0">
                <a:solidFill>
                  <a:srgbClr val="ED2A59"/>
                </a:solidFill>
              </a:rPr>
              <a:t> </a:t>
            </a:r>
            <a:r>
              <a:rPr lang="ro-RO" sz="2200" dirty="0" smtClean="0">
                <a:solidFill>
                  <a:srgbClr val="333333"/>
                </a:solidFill>
              </a:rPr>
              <a:t>Alții consideră că investițiile de impact sunt o modalitate bună de a adăuga companii bune la lista lor. Investiția în companii care combat schimbările climatice sau oferă soluții care reduc efectele acesteia este o investiție bună.</a:t>
            </a:r>
            <a:endParaRPr lang="ro-RO" sz="2200" b="0" i="0" dirty="0" smtClean="0">
              <a:solidFill>
                <a:srgbClr val="333333"/>
              </a:solidFill>
              <a:effectLst/>
            </a:endParaRPr>
          </a:p>
          <a:p>
            <a:r>
              <a:rPr lang="en-IE" sz="2200" b="0" i="0" u="sng" dirty="0" smtClean="0">
                <a:solidFill>
                  <a:srgbClr val="666666"/>
                </a:solidFill>
                <a:effectLst/>
                <a:hlinkClick r:id="rId3"/>
              </a:rPr>
              <a:t>Extremis</a:t>
            </a:r>
            <a:r>
              <a:rPr lang="en-IE" sz="2200" b="0" i="0" dirty="0">
                <a:solidFill>
                  <a:srgbClr val="333333"/>
                </a:solidFill>
                <a:effectLst/>
              </a:rPr>
              <a:t>, </a:t>
            </a:r>
            <a:r>
              <a:rPr lang="en-IE" sz="2200" dirty="0">
                <a:solidFill>
                  <a:srgbClr val="333333"/>
                </a:solidFill>
              </a:rPr>
              <a:t>de </a:t>
            </a:r>
            <a:r>
              <a:rPr lang="ro-RO" sz="2200" dirty="0" smtClean="0">
                <a:solidFill>
                  <a:srgbClr val="333333"/>
                </a:solidFill>
              </a:rPr>
              <a:t>exemplu, creează case pop-up pentru cei care și-au pierdut-o din cauza calamităților naturale), are un mare potențial de rentabilitate pe termen lung. Deci, este o investiție sensibilă cu impact - este genul de investiție</a:t>
            </a:r>
            <a:r>
              <a:rPr lang="en-IE" sz="2200" dirty="0" smtClean="0">
                <a:solidFill>
                  <a:srgbClr val="333333"/>
                </a:solidFill>
              </a:rPr>
              <a:t> </a:t>
            </a:r>
            <a:r>
              <a:rPr lang="en-IE" sz="2200" dirty="0">
                <a:solidFill>
                  <a:srgbClr val="333333"/>
                </a:solidFill>
              </a:rPr>
              <a:t>care are </a:t>
            </a:r>
            <a:r>
              <a:rPr lang="ro-RO" sz="2200" dirty="0" smtClean="0">
                <a:solidFill>
                  <a:srgbClr val="333333"/>
                </a:solidFill>
              </a:rPr>
              <a:t>sens într-o lume care trebuie să abordeze sustenabilitatea</a:t>
            </a:r>
            <a:r>
              <a:rPr lang="en-IE" sz="2200" dirty="0" smtClean="0">
                <a:solidFill>
                  <a:srgbClr val="333333"/>
                </a:solidFill>
              </a:rPr>
              <a:t>!</a:t>
            </a:r>
            <a:endParaRPr lang="en-IE" sz="2200" dirty="0"/>
          </a:p>
        </p:txBody>
      </p:sp>
      <p:sp>
        <p:nvSpPr>
          <p:cNvPr id="3" name="Text Placeholder 2">
            <a:extLst>
              <a:ext uri="{FF2B5EF4-FFF2-40B4-BE49-F238E27FC236}">
                <a16:creationId xmlns:a16="http://schemas.microsoft.com/office/drawing/2014/main" xmlns="" id="{BE226BE2-9B2D-4593-9494-DBB79A24D15F}"/>
              </a:ext>
            </a:extLst>
          </p:cNvPr>
          <p:cNvSpPr>
            <a:spLocks noGrp="1"/>
          </p:cNvSpPr>
          <p:nvPr>
            <p:ph type="body" sz="quarter" idx="15"/>
          </p:nvPr>
        </p:nvSpPr>
        <p:spPr>
          <a:xfrm>
            <a:off x="122830" y="653500"/>
            <a:ext cx="3330054" cy="5206518"/>
          </a:xfrm>
        </p:spPr>
        <p:txBody>
          <a:bodyPr>
            <a:normAutofit/>
          </a:bodyPr>
          <a:lstStyle/>
          <a:p>
            <a:pPr algn="ctr"/>
            <a:r>
              <a:rPr lang="ro-RO" sz="4000" b="1" dirty="0">
                <a:solidFill>
                  <a:schemeClr val="tx1">
                    <a:lumMod val="75000"/>
                    <a:lumOff val="25000"/>
                  </a:schemeClr>
                </a:solidFill>
              </a:rPr>
              <a:t>Îngeri Investitori cu Impact</a:t>
            </a:r>
            <a:endParaRPr lang="en-IE" sz="4000"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en-IE" b="1" dirty="0">
                <a:solidFill>
                  <a:schemeClr val="tx1">
                    <a:lumMod val="75000"/>
                    <a:lumOff val="25000"/>
                  </a:schemeClr>
                </a:solidFill>
              </a:rPr>
              <a:t> </a:t>
            </a:r>
            <a:r>
              <a:rPr lang="ro-RO" sz="3200" i="1" dirty="0" smtClean="0">
                <a:solidFill>
                  <a:srgbClr val="333333"/>
                </a:solidFill>
              </a:rPr>
              <a:t>Ce îi motivează pe Îngerii de Impact</a:t>
            </a:r>
            <a:endParaRPr lang="en-IE" sz="3200" i="1" dirty="0">
              <a:solidFill>
                <a:srgbClr val="333333"/>
              </a:solidFill>
              <a:effectLst/>
            </a:endParaRPr>
          </a:p>
          <a:p>
            <a:pPr algn="ctr"/>
            <a:endParaRPr lang="en-IE" sz="3200" i="1" dirty="0">
              <a:solidFill>
                <a:srgbClr val="333333"/>
              </a:solidFill>
            </a:endParaRPr>
          </a:p>
          <a:p>
            <a:pPr algn="ctr"/>
            <a:r>
              <a:rPr lang="ro-RO" sz="2400" i="1" dirty="0" smtClean="0">
                <a:solidFill>
                  <a:schemeClr val="tx1">
                    <a:lumMod val="75000"/>
                    <a:lumOff val="25000"/>
                  </a:schemeClr>
                </a:solidFill>
                <a:hlinkClick r:id="rId4">
                  <a:extLst>
                    <a:ext uri="{A12FA001-AC4F-418D-AE19-62706E023703}">
                      <ahyp:hlinkClr xmlns:ahyp="http://schemas.microsoft.com/office/drawing/2018/hyperlinkcolor" xmlns="" val="tx"/>
                    </a:ext>
                  </a:extLst>
                </a:hlinkClick>
              </a:rPr>
              <a:t>C</a:t>
            </a:r>
            <a:r>
              <a:rPr lang="ro-RO" sz="2400" i="1" dirty="0" smtClean="0">
                <a:solidFill>
                  <a:schemeClr val="tx1">
                    <a:lumMod val="75000"/>
                    <a:lumOff val="25000"/>
                  </a:schemeClr>
                </a:solidFill>
                <a:hlinkClick r:id="rId4">
                  <a:extLst>
                    <a:ext uri="{A12FA001-AC4F-418D-AE19-62706E023703}">
                      <ahyp:hlinkClr xmlns:ahyp="http://schemas.microsoft.com/office/drawing/2018/hyperlinkcolor" xmlns="" val="tx"/>
                    </a:ext>
                  </a:extLst>
                </a:hlinkClick>
              </a:rPr>
              <a:t>itește mai mult</a:t>
            </a:r>
            <a:endParaRPr lang="en-IE" sz="2400" i="1" dirty="0">
              <a:solidFill>
                <a:schemeClr val="tx1">
                  <a:lumMod val="75000"/>
                  <a:lumOff val="25000"/>
                </a:schemeClr>
              </a:solidFill>
            </a:endParaRPr>
          </a:p>
          <a:p>
            <a:pPr algn="ctr"/>
            <a:endParaRPr lang="en-IE" sz="2400" i="1" dirty="0">
              <a:solidFill>
                <a:schemeClr val="tx1">
                  <a:lumMod val="75000"/>
                  <a:lumOff val="25000"/>
                </a:schemeClr>
              </a:solidFill>
            </a:endParaRPr>
          </a:p>
          <a:p>
            <a:pPr algn="ctr"/>
            <a:endParaRPr lang="en-IE" sz="2400" i="1" dirty="0">
              <a:solidFill>
                <a:schemeClr val="tx1">
                  <a:lumMod val="75000"/>
                  <a:lumOff val="25000"/>
                </a:schemeClr>
              </a:solidFill>
            </a:endParaRPr>
          </a:p>
        </p:txBody>
      </p:sp>
      <p:sp>
        <p:nvSpPr>
          <p:cNvPr id="4" name="Text Placeholder 5">
            <a:extLst>
              <a:ext uri="{FF2B5EF4-FFF2-40B4-BE49-F238E27FC236}">
                <a16:creationId xmlns:a16="http://schemas.microsoft.com/office/drawing/2014/main" xmlns="" id="{173EEBE4-2433-4863-AACF-7A921BB03AFE}"/>
              </a:ext>
            </a:extLst>
          </p:cNvPr>
          <p:cNvSpPr txBox="1">
            <a:spLocks/>
          </p:cNvSpPr>
          <p:nvPr/>
        </p:nvSpPr>
        <p:spPr>
          <a:xfrm>
            <a:off x="4376099" y="255137"/>
            <a:ext cx="7014309" cy="697353"/>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4800" b="1" dirty="0"/>
              <a:t>Îngeri Investitori cu Impact</a:t>
            </a:r>
          </a:p>
          <a:p>
            <a:endParaRPr lang="en-IE" sz="4800" b="1" dirty="0"/>
          </a:p>
        </p:txBody>
      </p:sp>
    </p:spTree>
    <p:extLst>
      <p:ext uri="{BB962C8B-B14F-4D97-AF65-F5344CB8AC3E}">
        <p14:creationId xmlns:p14="http://schemas.microsoft.com/office/powerpoint/2010/main" val="1032517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0E7BF76-C30B-42DC-A6A5-FE7BDAB7D790}"/>
              </a:ext>
            </a:extLst>
          </p:cNvPr>
          <p:cNvSpPr>
            <a:spLocks noGrp="1"/>
          </p:cNvSpPr>
          <p:nvPr>
            <p:ph type="body" sz="quarter" idx="14"/>
          </p:nvPr>
        </p:nvSpPr>
        <p:spPr>
          <a:xfrm>
            <a:off x="3534770" y="204881"/>
            <a:ext cx="8458054" cy="5206518"/>
          </a:xfrm>
        </p:spPr>
        <p:txBody>
          <a:bodyPr/>
          <a:lstStyle/>
          <a:p>
            <a:pPr marL="342900" indent="-342900">
              <a:buFont typeface="Wingdings" panose="05000000000000000000" pitchFamily="2" charset="2"/>
              <a:buChar char="q"/>
            </a:pPr>
            <a:r>
              <a:rPr lang="ro-RO" b="1" i="0" dirty="0" smtClean="0">
                <a:solidFill>
                  <a:srgbClr val="222222"/>
                </a:solidFill>
                <a:effectLst/>
                <a:hlinkClick r:id="rId2"/>
              </a:rPr>
              <a:t>Rețeaua Europeană</a:t>
            </a:r>
            <a:r>
              <a:rPr lang="en-IE" b="1" i="0" dirty="0" smtClean="0">
                <a:solidFill>
                  <a:srgbClr val="222222"/>
                </a:solidFill>
                <a:effectLst/>
                <a:hlinkClick r:id="rId2"/>
              </a:rPr>
              <a:t> </a:t>
            </a:r>
            <a:r>
              <a:rPr lang="en-IE" b="1" i="0" dirty="0">
                <a:solidFill>
                  <a:srgbClr val="222222"/>
                </a:solidFill>
                <a:effectLst/>
                <a:hlinkClick r:id="rId2"/>
              </a:rPr>
              <a:t>Business Angels </a:t>
            </a:r>
            <a:r>
              <a:rPr lang="en-IE" b="1" i="0" dirty="0" smtClean="0">
                <a:solidFill>
                  <a:srgbClr val="222222"/>
                </a:solidFill>
                <a:effectLst/>
                <a:hlinkClick r:id="rId2"/>
              </a:rPr>
              <a:t>EBAN</a:t>
            </a:r>
            <a:r>
              <a:rPr lang="en-IE" b="1" i="0" dirty="0" smtClean="0">
                <a:solidFill>
                  <a:srgbClr val="222222"/>
                </a:solidFill>
                <a:effectLst/>
              </a:rPr>
              <a:t> </a:t>
            </a:r>
            <a:r>
              <a:rPr lang="ro-RO" b="0" i="0" dirty="0" smtClean="0">
                <a:solidFill>
                  <a:schemeClr val="tx1">
                    <a:lumMod val="75000"/>
                    <a:lumOff val="25000"/>
                  </a:schemeClr>
                </a:solidFill>
                <a:effectLst/>
              </a:rPr>
              <a:t>Conduc investițiile responsabile și de succes ale Îngerilor Investitori în Europa și au peste 150 de organizații member în peste 50 de țări</a:t>
            </a:r>
            <a:r>
              <a:rPr lang="en-IE" b="0" i="0" dirty="0" smtClean="0">
                <a:solidFill>
                  <a:schemeClr val="tx1">
                    <a:lumMod val="75000"/>
                    <a:lumOff val="25000"/>
                  </a:schemeClr>
                </a:solidFill>
                <a:effectLst/>
              </a:rPr>
              <a:t> </a:t>
            </a:r>
            <a:endParaRPr lang="en-IE" b="0" i="0" dirty="0">
              <a:solidFill>
                <a:schemeClr val="tx1">
                  <a:lumMod val="75000"/>
                  <a:lumOff val="25000"/>
                </a:schemeClr>
              </a:solidFill>
              <a:effectLst/>
            </a:endParaRPr>
          </a:p>
          <a:p>
            <a:pPr marL="342900" indent="-342900">
              <a:buFont typeface="Wingdings" panose="05000000000000000000" pitchFamily="2" charset="2"/>
              <a:buChar char="q"/>
            </a:pPr>
            <a:r>
              <a:rPr lang="en-IE" b="1" dirty="0">
                <a:solidFill>
                  <a:schemeClr val="tx1">
                    <a:lumMod val="75000"/>
                    <a:lumOff val="25000"/>
                  </a:schemeClr>
                </a:solidFill>
                <a:hlinkClick r:id="rId3"/>
              </a:rPr>
              <a:t>Business Angels </a:t>
            </a:r>
            <a:r>
              <a:rPr lang="en-IE" b="1" dirty="0" err="1" smtClean="0">
                <a:solidFill>
                  <a:schemeClr val="tx1">
                    <a:lumMod val="75000"/>
                    <a:lumOff val="25000"/>
                  </a:schemeClr>
                </a:solidFill>
                <a:hlinkClick r:id="rId3"/>
              </a:rPr>
              <a:t>Irlan</a:t>
            </a:r>
            <a:r>
              <a:rPr lang="ro-RO" b="1" dirty="0" smtClean="0">
                <a:solidFill>
                  <a:schemeClr val="tx1">
                    <a:lumMod val="75000"/>
                    <a:lumOff val="25000"/>
                  </a:schemeClr>
                </a:solidFill>
                <a:hlinkClick r:id="rId3"/>
              </a:rPr>
              <a:t>da</a:t>
            </a:r>
            <a:r>
              <a:rPr lang="en-IE" b="1" dirty="0" smtClean="0">
                <a:solidFill>
                  <a:schemeClr val="tx1">
                    <a:lumMod val="75000"/>
                    <a:lumOff val="25000"/>
                  </a:schemeClr>
                </a:solidFill>
                <a:hlinkClick r:id="rId3"/>
              </a:rPr>
              <a:t> </a:t>
            </a:r>
            <a:r>
              <a:rPr lang="ro-RO" dirty="0" smtClean="0">
                <a:solidFill>
                  <a:schemeClr val="tx1">
                    <a:lumMod val="75000"/>
                    <a:lumOff val="25000"/>
                  </a:schemeClr>
                </a:solidFill>
              </a:rPr>
              <a:t>investesc capital în companiile aflate în stadii timpurii de dezvoltare. Oferă know-how, expertiză valoroasă și îndrumare. </a:t>
            </a:r>
          </a:p>
          <a:p>
            <a:pPr marL="342900" indent="-342900">
              <a:buFont typeface="Wingdings" panose="05000000000000000000" pitchFamily="2" charset="2"/>
              <a:buChar char="q"/>
            </a:pPr>
            <a:r>
              <a:rPr lang="ro-RO" b="1" dirty="0" smtClean="0">
                <a:solidFill>
                  <a:schemeClr val="tx1">
                    <a:lumMod val="75000"/>
                    <a:lumOff val="25000"/>
                  </a:schemeClr>
                </a:solidFill>
                <a:hlinkClick r:id="rId4"/>
              </a:rPr>
              <a:t>Rețeaua de Îngeri Investori din Danemarca </a:t>
            </a:r>
            <a:r>
              <a:rPr lang="ro-RO" dirty="0">
                <a:solidFill>
                  <a:schemeClr val="tx1">
                    <a:lumMod val="75000"/>
                    <a:lumOff val="25000"/>
                  </a:schemeClr>
                </a:solidFill>
              </a:rPr>
              <a:t>reunește întreprinderile care caută investiții și investitori cu capital, contacte și cunoștințe pentru a le ajuta să </a:t>
            </a:r>
            <a:r>
              <a:rPr lang="ro-RO" dirty="0" smtClean="0">
                <a:solidFill>
                  <a:schemeClr val="tx1">
                    <a:lumMod val="75000"/>
                    <a:lumOff val="25000"/>
                  </a:schemeClr>
                </a:solidFill>
              </a:rPr>
              <a:t>reușească.</a:t>
            </a:r>
          </a:p>
          <a:p>
            <a:pPr marL="342900" indent="-342900">
              <a:buFont typeface="Wingdings" panose="05000000000000000000" pitchFamily="2" charset="2"/>
              <a:buChar char="q"/>
            </a:pPr>
            <a:r>
              <a:rPr lang="ro-RO" b="1" dirty="0" smtClean="0">
                <a:solidFill>
                  <a:schemeClr val="tx1">
                    <a:lumMod val="75000"/>
                    <a:lumOff val="25000"/>
                  </a:schemeClr>
                </a:solidFill>
                <a:hlinkClick r:id="rId5"/>
              </a:rPr>
              <a:t>Rețeaua </a:t>
            </a:r>
            <a:r>
              <a:rPr lang="ro-RO" b="1" dirty="0" smtClean="0">
                <a:solidFill>
                  <a:schemeClr val="tx1">
                    <a:lumMod val="75000"/>
                    <a:lumOff val="25000"/>
                  </a:schemeClr>
                </a:solidFill>
                <a:hlinkClick r:id="rId5"/>
              </a:rPr>
              <a:t>de Îngeri Investitori din Marea Britanie</a:t>
            </a:r>
            <a:r>
              <a:rPr lang="ro-RO" b="1" dirty="0" smtClean="0">
                <a:solidFill>
                  <a:schemeClr val="tx1">
                    <a:lumMod val="75000"/>
                    <a:lumOff val="25000"/>
                  </a:schemeClr>
                </a:solidFill>
              </a:rPr>
              <a:t> </a:t>
            </a:r>
            <a:r>
              <a:rPr lang="ro-RO" dirty="0" smtClean="0">
                <a:solidFill>
                  <a:schemeClr val="tx1">
                    <a:lumMod val="75000"/>
                    <a:lumOff val="25000"/>
                  </a:schemeClr>
                </a:solidFill>
              </a:rPr>
              <a:t>puteți obține învestiții, să navigați prin pitchurile startup-urilor, să vă conectați cu antreprenori și investitori pentru a discuta…</a:t>
            </a:r>
          </a:p>
          <a:p>
            <a:pPr marL="342900" indent="-342900" algn="l">
              <a:buFont typeface="Wingdings" panose="05000000000000000000" pitchFamily="2" charset="2"/>
              <a:buChar char="q"/>
            </a:pPr>
            <a:r>
              <a:rPr lang="ro-RO" b="1" dirty="0" smtClean="0">
                <a:solidFill>
                  <a:schemeClr val="tx1">
                    <a:lumMod val="75000"/>
                    <a:lumOff val="25000"/>
                  </a:schemeClr>
                </a:solidFill>
                <a:hlinkClick r:id="rId6"/>
              </a:rPr>
              <a:t>Fondul European al Îngerilor din Finlanda (EAF) </a:t>
            </a:r>
            <a:r>
              <a:rPr lang="ro-RO" dirty="0" smtClean="0">
                <a:solidFill>
                  <a:schemeClr val="tx1">
                    <a:lumMod val="75000"/>
                    <a:lumOff val="25000"/>
                  </a:schemeClr>
                </a:solidFill>
              </a:rPr>
              <a:t>Finlanda se concentrează pe investiții naționale. Conectează afacerile și oferă echitate pentru Business Angels sub formă de co-investiții.</a:t>
            </a:r>
          </a:p>
          <a:p>
            <a:pPr marL="342900" indent="-342900">
              <a:buFont typeface="Wingdings" panose="05000000000000000000" pitchFamily="2" charset="2"/>
              <a:buChar char="q"/>
            </a:pPr>
            <a:r>
              <a:rPr lang="ro-RO" b="1" dirty="0" smtClean="0">
                <a:solidFill>
                  <a:schemeClr val="tx1">
                    <a:lumMod val="75000"/>
                    <a:lumOff val="25000"/>
                  </a:schemeClr>
                </a:solidFill>
                <a:hlinkClick r:id="rId7"/>
              </a:rPr>
              <a:t>Îngeri investitori în Turcia </a:t>
            </a:r>
            <a:r>
              <a:rPr lang="ro-RO" dirty="0" smtClean="0">
                <a:solidFill>
                  <a:schemeClr val="tx1">
                    <a:lumMod val="75000"/>
                    <a:lumOff val="25000"/>
                  </a:schemeClr>
                </a:solidFill>
              </a:rPr>
              <a:t>oferă </a:t>
            </a:r>
            <a:r>
              <a:rPr lang="ro-RO" dirty="0">
                <a:solidFill>
                  <a:schemeClr val="tx1">
                    <a:lumMod val="75000"/>
                    <a:lumOff val="25000"/>
                  </a:schemeClr>
                </a:solidFill>
              </a:rPr>
              <a:t>capital pentru începerea afacerii</a:t>
            </a:r>
            <a:r>
              <a:rPr lang="ro-RO" dirty="0" smtClean="0">
                <a:solidFill>
                  <a:schemeClr val="tx1">
                    <a:lumMod val="75000"/>
                    <a:lumOff val="25000"/>
                  </a:schemeClr>
                </a:solidFill>
              </a:rPr>
              <a:t>, </a:t>
            </a:r>
            <a:r>
              <a:rPr lang="ro-RO" dirty="0">
                <a:solidFill>
                  <a:schemeClr val="tx1">
                    <a:lumMod val="75000"/>
                    <a:lumOff val="25000"/>
                  </a:schemeClr>
                </a:solidFill>
              </a:rPr>
              <a:t>o mare oportunitate pentru tinerii antreprenori</a:t>
            </a:r>
          </a:p>
        </p:txBody>
      </p:sp>
      <p:sp>
        <p:nvSpPr>
          <p:cNvPr id="3" name="Text Placeholder 2">
            <a:extLst>
              <a:ext uri="{FF2B5EF4-FFF2-40B4-BE49-F238E27FC236}">
                <a16:creationId xmlns:a16="http://schemas.microsoft.com/office/drawing/2014/main" xmlns="" id="{358733BD-154B-4167-B800-9183113A2294}"/>
              </a:ext>
            </a:extLst>
          </p:cNvPr>
          <p:cNvSpPr>
            <a:spLocks noGrp="1"/>
          </p:cNvSpPr>
          <p:nvPr>
            <p:ph type="body" sz="quarter" idx="15"/>
          </p:nvPr>
        </p:nvSpPr>
        <p:spPr>
          <a:xfrm>
            <a:off x="199176" y="653500"/>
            <a:ext cx="3137792" cy="5206518"/>
          </a:xfrm>
        </p:spPr>
        <p:txBody>
          <a:bodyPr/>
          <a:lstStyle/>
          <a:p>
            <a:pPr algn="ctr"/>
            <a:r>
              <a:rPr lang="ro-RO" b="1" dirty="0" smtClean="0">
                <a:solidFill>
                  <a:schemeClr val="tx1">
                    <a:lumMod val="75000"/>
                    <a:lumOff val="25000"/>
                  </a:schemeClr>
                </a:solidFill>
              </a:rPr>
              <a:t>Îngeri Investitori în Inovare Socială</a:t>
            </a:r>
          </a:p>
          <a:p>
            <a:pPr algn="ctr"/>
            <a:r>
              <a:rPr lang="ro-RO" b="1" dirty="0" smtClean="0">
                <a:solidFill>
                  <a:schemeClr val="tx1">
                    <a:lumMod val="75000"/>
                    <a:lumOff val="25000"/>
                  </a:schemeClr>
                </a:solidFill>
              </a:rPr>
              <a:t>Europa</a:t>
            </a:r>
            <a:endParaRPr lang="en-IE" b="1" dirty="0">
              <a:solidFill>
                <a:schemeClr val="tx1">
                  <a:lumMod val="75000"/>
                  <a:lumOff val="25000"/>
                </a:schemeClr>
              </a:solidFill>
            </a:endParaRPr>
          </a:p>
        </p:txBody>
      </p:sp>
    </p:spTree>
    <p:extLst>
      <p:ext uri="{BB962C8B-B14F-4D97-AF65-F5344CB8AC3E}">
        <p14:creationId xmlns:p14="http://schemas.microsoft.com/office/powerpoint/2010/main" val="1320130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EEA72FE4-5003-4B05-BC6D-657C9C3B9A2D}"/>
              </a:ext>
            </a:extLst>
          </p:cNvPr>
          <p:cNvSpPr>
            <a:spLocks noGrp="1"/>
          </p:cNvSpPr>
          <p:nvPr>
            <p:ph type="body" sz="quarter" idx="14"/>
          </p:nvPr>
        </p:nvSpPr>
        <p:spPr>
          <a:xfrm>
            <a:off x="272955" y="1004558"/>
            <a:ext cx="5813946" cy="4158567"/>
          </a:xfrm>
        </p:spPr>
        <p:txBody>
          <a:bodyPr/>
          <a:lstStyle/>
          <a:p>
            <a:r>
              <a:rPr lang="pt-BR" b="1" dirty="0" smtClean="0">
                <a:solidFill>
                  <a:srgbClr val="A6377D"/>
                </a:solidFill>
              </a:rPr>
              <a:t>Crowdfunding-ul </a:t>
            </a:r>
            <a:r>
              <a:rPr lang="pt-BR" b="1" dirty="0">
                <a:solidFill>
                  <a:srgbClr val="A6377D"/>
                </a:solidFill>
              </a:rPr>
              <a:t>este o finanțare </a:t>
            </a:r>
            <a:r>
              <a:rPr lang="pt-BR" b="1" dirty="0" smtClean="0">
                <a:solidFill>
                  <a:srgbClr val="A6377D"/>
                </a:solidFill>
              </a:rPr>
              <a:t>alternativă</a:t>
            </a:r>
            <a:r>
              <a:rPr lang="ro-RO" b="1" dirty="0" smtClean="0">
                <a:solidFill>
                  <a:srgbClr val="A6377D"/>
                </a:solidFill>
              </a:rPr>
              <a:t>; </a:t>
            </a:r>
            <a:r>
              <a:rPr lang="ro-RO" dirty="0" smtClean="0">
                <a:solidFill>
                  <a:srgbClr val="4D5156"/>
                </a:solidFill>
              </a:rPr>
              <a:t>finanțarea unui proiect sau a unei întreprinderi prin strângerea unor sume mici de bani de la un număr mare de oameni, de obicei prin intermediul internetului. </a:t>
            </a:r>
            <a:endParaRPr lang="ro-RO" b="0" i="0" dirty="0" smtClean="0">
              <a:solidFill>
                <a:srgbClr val="4D5156"/>
              </a:solidFill>
              <a:effectLst/>
            </a:endParaRPr>
          </a:p>
          <a:p>
            <a:r>
              <a:rPr lang="en-IE" b="0" i="0" dirty="0" smtClean="0">
                <a:solidFill>
                  <a:schemeClr val="tx1">
                    <a:lumMod val="75000"/>
                    <a:lumOff val="25000"/>
                  </a:schemeClr>
                </a:solidFill>
                <a:effectLst/>
              </a:rPr>
              <a:t>Crowdfunding</a:t>
            </a:r>
            <a:r>
              <a:rPr lang="ro-RO" b="0" i="0" dirty="0" smtClean="0">
                <a:solidFill>
                  <a:schemeClr val="tx1">
                    <a:lumMod val="75000"/>
                    <a:lumOff val="25000"/>
                  </a:schemeClr>
                </a:solidFill>
                <a:effectLst/>
              </a:rPr>
              <a:t>-ul:</a:t>
            </a:r>
            <a:r>
              <a:rPr lang="en-IE" b="0" i="0" dirty="0">
                <a:solidFill>
                  <a:schemeClr val="tx1">
                    <a:lumMod val="75000"/>
                    <a:lumOff val="25000"/>
                  </a:schemeClr>
                </a:solidFill>
                <a:effectLst/>
              </a:rPr>
              <a:t> </a:t>
            </a:r>
            <a:r>
              <a:rPr lang="ro-RO" b="0" i="0" u="sng"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o oportunitate reală pentru organizații și indivizi de a strânge bani și de a crea conștientizare pentru cauze nobile</a:t>
            </a:r>
            <a:r>
              <a:rPr lang="en-IE" b="0" i="0" dirty="0" smtClean="0">
                <a:solidFill>
                  <a:schemeClr val="tx1">
                    <a:lumMod val="75000"/>
                    <a:lumOff val="25000"/>
                  </a:schemeClr>
                </a:solidFill>
                <a:effectLst/>
              </a:rPr>
              <a:t>.</a:t>
            </a:r>
            <a:r>
              <a:rPr lang="en-IE" b="0" i="0" dirty="0">
                <a:solidFill>
                  <a:schemeClr val="tx1">
                    <a:lumMod val="75000"/>
                    <a:lumOff val="25000"/>
                  </a:schemeClr>
                </a:solidFill>
                <a:effectLst/>
              </a:rPr>
              <a:t> </a:t>
            </a:r>
          </a:p>
          <a:p>
            <a:r>
              <a:rPr lang="ro-RO" b="1" dirty="0" smtClean="0">
                <a:solidFill>
                  <a:srgbClr val="A6377D"/>
                </a:solidFill>
              </a:rPr>
              <a:t>Crowdfunding bazat pe donații</a:t>
            </a:r>
            <a:r>
              <a:rPr lang="en-IE" dirty="0">
                <a:solidFill>
                  <a:schemeClr val="tx1">
                    <a:lumMod val="75000"/>
                    <a:lumOff val="25000"/>
                  </a:schemeClr>
                </a:solidFill>
              </a:rPr>
              <a:t>i </a:t>
            </a:r>
            <a:r>
              <a:rPr lang="ro-RO" dirty="0" smtClean="0">
                <a:solidFill>
                  <a:schemeClr val="tx1">
                    <a:lumMod val="75000"/>
                    <a:lumOff val="25000"/>
                  </a:schemeClr>
                </a:solidFill>
              </a:rPr>
              <a:t>este cel mai </a:t>
            </a:r>
            <a:r>
              <a:rPr lang="en-IE" dirty="0" smtClean="0">
                <a:solidFill>
                  <a:schemeClr val="tx1">
                    <a:lumMod val="75000"/>
                    <a:lumOff val="25000"/>
                  </a:schemeClr>
                </a:solidFill>
              </a:rPr>
              <a:t>des </a:t>
            </a:r>
            <a:r>
              <a:rPr lang="ro-RO" dirty="0" smtClean="0">
                <a:solidFill>
                  <a:schemeClr val="tx1">
                    <a:lumMod val="75000"/>
                    <a:lumOff val="25000"/>
                  </a:schemeClr>
                </a:solidFill>
              </a:rPr>
              <a:t>utilizat tip de finanțare participativă</a:t>
            </a:r>
            <a:r>
              <a:rPr lang="en-IE" dirty="0" smtClean="0">
                <a:solidFill>
                  <a:schemeClr val="tx1">
                    <a:lumMod val="75000"/>
                    <a:lumOff val="25000"/>
                  </a:schemeClr>
                </a:solidFill>
              </a:rPr>
              <a:t>.</a:t>
            </a:r>
            <a:r>
              <a:rPr lang="en-IE" baseline="30000" dirty="0" smtClean="0">
                <a:solidFill>
                  <a:schemeClr val="tx1">
                    <a:lumMod val="75000"/>
                    <a:lumOff val="25000"/>
                  </a:schemeClr>
                </a:solidFill>
              </a:rPr>
              <a:t> </a:t>
            </a:r>
            <a:r>
              <a:rPr lang="ro-RO" dirty="0">
                <a:solidFill>
                  <a:schemeClr val="tx1">
                    <a:lumMod val="75000"/>
                    <a:lumOff val="25000"/>
                  </a:schemeClr>
                </a:solidFill>
              </a:rPr>
              <a:t>Donatorii se reunesc pentru a crea o comunitate online în jurul unei cauze comune pentru a ajuta la finanțarea și combaterea unei varietăți de probleme sociale</a:t>
            </a:r>
            <a:endParaRPr lang="en-IE" dirty="0">
              <a:solidFill>
                <a:schemeClr val="tx1">
                  <a:lumMod val="75000"/>
                  <a:lumOff val="25000"/>
                </a:schemeClr>
              </a:solidFill>
            </a:endParaRPr>
          </a:p>
          <a:p>
            <a:endParaRPr lang="en-IE" b="0" i="0" dirty="0">
              <a:solidFill>
                <a:schemeClr val="tx1">
                  <a:lumMod val="75000"/>
                  <a:lumOff val="25000"/>
                </a:schemeClr>
              </a:solidFill>
              <a:effectLst/>
            </a:endParaRPr>
          </a:p>
        </p:txBody>
      </p:sp>
      <p:sp>
        <p:nvSpPr>
          <p:cNvPr id="10" name="Text Placeholder 9">
            <a:extLst>
              <a:ext uri="{FF2B5EF4-FFF2-40B4-BE49-F238E27FC236}">
                <a16:creationId xmlns:a16="http://schemas.microsoft.com/office/drawing/2014/main" xmlns="" id="{080149DF-840E-46DA-A13E-EDEA0BE56390}"/>
              </a:ext>
            </a:extLst>
          </p:cNvPr>
          <p:cNvSpPr>
            <a:spLocks noGrp="1"/>
          </p:cNvSpPr>
          <p:nvPr>
            <p:ph type="body" sz="quarter" idx="15"/>
          </p:nvPr>
        </p:nvSpPr>
        <p:spPr>
          <a:xfrm>
            <a:off x="508178" y="202691"/>
            <a:ext cx="4461735" cy="697353"/>
          </a:xfrm>
          <a:solidFill>
            <a:srgbClr val="A6377D"/>
          </a:solidFill>
        </p:spPr>
        <p:txBody>
          <a:bodyPr/>
          <a:lstStyle/>
          <a:p>
            <a:pPr algn="ctr"/>
            <a:r>
              <a:rPr lang="en-IE" b="1" dirty="0">
                <a:solidFill>
                  <a:schemeClr val="bg1"/>
                </a:solidFill>
              </a:rPr>
              <a:t>Crowdfunding</a:t>
            </a:r>
          </a:p>
          <a:p>
            <a:endParaRPr lang="en-IE" b="1" dirty="0">
              <a:solidFill>
                <a:schemeClr val="bg1"/>
              </a:solidFill>
            </a:endParaRPr>
          </a:p>
        </p:txBody>
      </p:sp>
      <p:pic>
        <p:nvPicPr>
          <p:cNvPr id="12" name="Picture Placeholder 11">
            <a:extLst>
              <a:ext uri="{FF2B5EF4-FFF2-40B4-BE49-F238E27FC236}">
                <a16:creationId xmlns:a16="http://schemas.microsoft.com/office/drawing/2014/main" xmlns="" id="{F9AE9C70-AE96-4E97-84D5-F09F59DA11D3}"/>
              </a:ext>
            </a:extLst>
          </p:cNvPr>
          <p:cNvPicPr>
            <a:picLocks noGrp="1" noChangeAspect="1"/>
          </p:cNvPicPr>
          <p:nvPr>
            <p:ph type="pic" sz="quarter" idx="10"/>
          </p:nvPr>
        </p:nvPicPr>
        <p:blipFill>
          <a:blip r:embed="rId3"/>
          <a:srcRect l="14570" r="14570"/>
          <a:stretch>
            <a:fillRect/>
          </a:stretch>
        </p:blipFill>
        <p:spPr/>
      </p:pic>
    </p:spTree>
    <p:extLst>
      <p:ext uri="{BB962C8B-B14F-4D97-AF65-F5344CB8AC3E}">
        <p14:creationId xmlns:p14="http://schemas.microsoft.com/office/powerpoint/2010/main" val="1320998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EEA72FE4-5003-4B05-BC6D-657C9C3B9A2D}"/>
              </a:ext>
            </a:extLst>
          </p:cNvPr>
          <p:cNvSpPr>
            <a:spLocks noGrp="1"/>
          </p:cNvSpPr>
          <p:nvPr>
            <p:ph type="body" sz="quarter" idx="14"/>
          </p:nvPr>
        </p:nvSpPr>
        <p:spPr>
          <a:xfrm>
            <a:off x="95535" y="1036522"/>
            <a:ext cx="5771112" cy="4158567"/>
          </a:xfrm>
        </p:spPr>
        <p:txBody>
          <a:bodyPr/>
          <a:lstStyle/>
          <a:p>
            <a:pPr marL="457200" indent="-457200">
              <a:buFont typeface="+mj-lt"/>
              <a:buAutoNum type="arabicPeriod" startAt="2"/>
            </a:pPr>
            <a:r>
              <a:rPr lang="en-IE" b="1" i="0" dirty="0" err="1" smtClean="0">
                <a:solidFill>
                  <a:srgbClr val="A6377D"/>
                </a:solidFill>
                <a:effectLst/>
                <a:hlinkClick r:id="rId2">
                  <a:extLst>
                    <a:ext uri="{A12FA001-AC4F-418D-AE19-62706E023703}">
                      <ahyp:hlinkClr xmlns:ahyp="http://schemas.microsoft.com/office/drawing/2018/hyperlinkcolor" xmlns="" val="tx"/>
                    </a:ext>
                  </a:extLst>
                </a:hlinkClick>
              </a:rPr>
              <a:t>Crowdfundin</a:t>
            </a:r>
            <a:r>
              <a:rPr lang="ro-RO" b="1" i="0" dirty="0" smtClean="0">
                <a:solidFill>
                  <a:srgbClr val="A6377D"/>
                </a:solidFill>
                <a:effectLst/>
                <a:hlinkClick r:id="rId2">
                  <a:extLst>
                    <a:ext uri="{A12FA001-AC4F-418D-AE19-62706E023703}">
                      <ahyp:hlinkClr xmlns:ahyp="http://schemas.microsoft.com/office/drawing/2018/hyperlinkcolor" xmlns="" val="tx"/>
                    </a:ext>
                  </a:extLst>
                </a:hlinkClick>
              </a:rPr>
              <a:t>g bazat pe Recompense</a:t>
            </a:r>
            <a:r>
              <a:rPr lang="en-IE" dirty="0" smtClean="0">
                <a:solidFill>
                  <a:srgbClr val="A6377D"/>
                </a:solidFill>
                <a:hlinkClick r:id="rId2">
                  <a:extLst>
                    <a:ext uri="{A12FA001-AC4F-418D-AE19-62706E023703}">
                      <ahyp:hlinkClr xmlns:ahyp="http://schemas.microsoft.com/office/drawing/2018/hyperlinkcolor" xmlns="" val="tx"/>
                    </a:ext>
                  </a:extLst>
                </a:hlinkClick>
              </a:rPr>
              <a:t> </a:t>
            </a:r>
            <a:r>
              <a:rPr lang="ro-RO" dirty="0">
                <a:solidFill>
                  <a:schemeClr val="tx1">
                    <a:lumMod val="75000"/>
                    <a:lumOff val="25000"/>
                  </a:schemeClr>
                </a:solidFill>
              </a:rPr>
              <a:t>(numit și finanțare fără capital) este locul în care antreprenorii vând un produs sau un serviciu pentru a lansa un concept de afaceri fără a suporta datorii sau a sacrifica capitaluri proprii / acțiuni</a:t>
            </a:r>
            <a:r>
              <a:rPr lang="en-IE" dirty="0">
                <a:solidFill>
                  <a:schemeClr val="tx1">
                    <a:lumMod val="75000"/>
                    <a:lumOff val="25000"/>
                  </a:schemeClr>
                </a:solidFill>
              </a:rPr>
              <a:t>. </a:t>
            </a:r>
          </a:p>
          <a:p>
            <a:pPr marL="457200" indent="-457200">
              <a:buFont typeface="+mj-lt"/>
              <a:buAutoNum type="arabicPeriod" startAt="2"/>
            </a:pPr>
            <a:r>
              <a:rPr lang="en-IE" sz="2400" b="1" i="0" u="none" strike="noStrike" dirty="0" err="1" smtClean="0">
                <a:solidFill>
                  <a:srgbClr val="A6377D"/>
                </a:solidFill>
                <a:effectLst/>
                <a:hlinkClick r:id="rId3" tooltip="Equity crowdfunding">
                  <a:extLst>
                    <a:ext uri="{A12FA001-AC4F-418D-AE19-62706E023703}">
                      <ahyp:hlinkClr xmlns:ahyp="http://schemas.microsoft.com/office/drawing/2018/hyperlinkcolor" xmlns="" val="tx"/>
                    </a:ext>
                  </a:extLst>
                </a:hlinkClick>
              </a:rPr>
              <a:t>Crowdfundin</a:t>
            </a:r>
            <a:r>
              <a:rPr lang="ro-RO" sz="2400" b="1" i="0" u="none" strike="noStrike" dirty="0" smtClean="0">
                <a:solidFill>
                  <a:srgbClr val="A6377D"/>
                </a:solidFill>
                <a:effectLst/>
                <a:hlinkClick r:id="rId3" tooltip="Equity crowdfunding">
                  <a:extLst>
                    <a:ext uri="{A12FA001-AC4F-418D-AE19-62706E023703}">
                      <ahyp:hlinkClr xmlns:ahyp="http://schemas.microsoft.com/office/drawing/2018/hyperlinkcolor" xmlns="" val="tx"/>
                    </a:ext>
                  </a:extLst>
                </a:hlinkClick>
              </a:rPr>
              <a:t>g participativ la acțiuni</a:t>
            </a:r>
            <a:r>
              <a:rPr lang="ro-RO" sz="2400" b="1" i="0" u="none" strike="noStrike" dirty="0" smtClean="0">
                <a:solidFill>
                  <a:srgbClr val="A6377D"/>
                </a:solidFill>
                <a:effectLst/>
              </a:rPr>
              <a:t> - </a:t>
            </a:r>
            <a:r>
              <a:rPr lang="en-IE" b="1" u="none" strike="noStrike" dirty="0" smtClean="0">
                <a:solidFill>
                  <a:srgbClr val="A6377D"/>
                </a:solidFill>
              </a:rPr>
              <a:t> </a:t>
            </a:r>
            <a:r>
              <a:rPr lang="ro-RO" dirty="0">
                <a:solidFill>
                  <a:schemeClr val="tx1">
                    <a:lumMod val="75000"/>
                    <a:lumOff val="25000"/>
                  </a:schemeClr>
                </a:solidFill>
              </a:rPr>
              <a:t>cazul în care susținătorul primește acțiuni ale unei companii, de obicei în stadiile incipiente, în schimbul banilor </a:t>
            </a:r>
            <a:r>
              <a:rPr lang="ro-RO" dirty="0" smtClean="0">
                <a:solidFill>
                  <a:schemeClr val="tx1">
                    <a:lumMod val="75000"/>
                    <a:lumOff val="25000"/>
                  </a:schemeClr>
                </a:solidFill>
              </a:rPr>
              <a:t>promiși.</a:t>
            </a:r>
            <a:endParaRPr lang="en-IE" dirty="0">
              <a:solidFill>
                <a:schemeClr val="tx1">
                  <a:lumMod val="75000"/>
                  <a:lumOff val="25000"/>
                </a:schemeClr>
              </a:solidFill>
            </a:endParaRPr>
          </a:p>
          <a:p>
            <a:r>
              <a:rPr lang="ro-RO" b="1" dirty="0" smtClean="0">
                <a:solidFill>
                  <a:srgbClr val="A6377D"/>
                </a:solidFill>
              </a:rPr>
              <a:t>Una </a:t>
            </a:r>
            <a:r>
              <a:rPr lang="ro-RO" b="1" dirty="0">
                <a:solidFill>
                  <a:srgbClr val="A6377D"/>
                </a:solidFill>
              </a:rPr>
              <a:t>dintre </a:t>
            </a:r>
            <a:r>
              <a:rPr lang="ro-RO" b="1" dirty="0" smtClean="0">
                <a:solidFill>
                  <a:srgbClr val="A6377D"/>
                </a:solidFill>
              </a:rPr>
              <a:t>principalele </a:t>
            </a:r>
            <a:r>
              <a:rPr lang="ro-RO" b="1" dirty="0">
                <a:solidFill>
                  <a:srgbClr val="A6377D"/>
                </a:solidFill>
              </a:rPr>
              <a:t>provocări </a:t>
            </a:r>
            <a:r>
              <a:rPr lang="ro-RO" b="1" dirty="0" smtClean="0">
                <a:solidFill>
                  <a:srgbClr val="A6377D"/>
                </a:solidFill>
              </a:rPr>
              <a:t>pentru organizații este </a:t>
            </a:r>
            <a:r>
              <a:rPr lang="ro-RO" b="1" dirty="0">
                <a:solidFill>
                  <a:srgbClr val="A6377D"/>
                </a:solidFill>
              </a:rPr>
              <a:t>să decidă ce platformă să </a:t>
            </a:r>
            <a:r>
              <a:rPr lang="ro-RO" b="1" dirty="0" smtClean="0">
                <a:solidFill>
                  <a:srgbClr val="A6377D"/>
                </a:solidFill>
              </a:rPr>
              <a:t>utilizeze</a:t>
            </a:r>
            <a:r>
              <a:rPr lang="ro-RO" b="1" dirty="0">
                <a:solidFill>
                  <a:srgbClr val="A6377D"/>
                </a:solidFill>
              </a:rPr>
              <a:t> </a:t>
            </a:r>
            <a:r>
              <a:rPr lang="ro-RO" b="1" dirty="0" smtClean="0">
                <a:solidFill>
                  <a:srgbClr val="A6377D"/>
                </a:solidFill>
              </a:rPr>
              <a:t>atunci când apelează la crowdfund.</a:t>
            </a:r>
            <a:endParaRPr lang="en-IE" b="1" i="0" dirty="0">
              <a:solidFill>
                <a:srgbClr val="A6377D"/>
              </a:solidFill>
              <a:effectLst/>
            </a:endParaRPr>
          </a:p>
          <a:p>
            <a:r>
              <a:rPr lang="ro-RO" dirty="0" smtClean="0">
                <a:solidFill>
                  <a:schemeClr val="tx1">
                    <a:lumMod val="75000"/>
                    <a:lumOff val="25000"/>
                  </a:schemeClr>
                </a:solidFill>
              </a:rPr>
              <a:t>Citește despre cele</a:t>
            </a:r>
            <a:r>
              <a:rPr lang="en-IE" b="0" i="0" dirty="0" smtClean="0">
                <a:solidFill>
                  <a:schemeClr val="tx1">
                    <a:lumMod val="75000"/>
                    <a:lumOff val="25000"/>
                  </a:schemeClr>
                </a:solidFill>
                <a:effectLst/>
              </a:rPr>
              <a:t> </a:t>
            </a:r>
            <a:r>
              <a:rPr lang="en-IE" b="0" i="0" dirty="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9 </a:t>
            </a:r>
            <a:r>
              <a:rPr lang="ro-RO" b="0" i="0"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platforme de </a:t>
            </a:r>
            <a:r>
              <a:rPr lang="en-IE" b="0" i="0"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crowdfunding </a:t>
            </a:r>
            <a:r>
              <a:rPr lang="ro-RO" b="0" i="0"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care susțin cauze nobile</a:t>
            </a:r>
            <a:r>
              <a:rPr lang="en-IE" b="0" i="0"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 </a:t>
            </a:r>
            <a:r>
              <a:rPr lang="ro-RO" dirty="0">
                <a:solidFill>
                  <a:schemeClr val="tx1">
                    <a:lumMod val="75000"/>
                    <a:lumOff val="25000"/>
                  </a:schemeClr>
                </a:solidFill>
                <a:hlinkClick r:id="rId4">
                  <a:extLst>
                    <a:ext uri="{A12FA001-AC4F-418D-AE19-62706E023703}">
                      <ahyp:hlinkClr xmlns:ahyp="http://schemas.microsoft.com/office/drawing/2018/hyperlinkcolor" xmlns="" val="tx"/>
                    </a:ext>
                  </a:extLst>
                </a:hlinkClick>
              </a:rPr>
              <a:t>î</a:t>
            </a:r>
            <a:r>
              <a:rPr lang="en-IE" b="0" i="0"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n UK</a:t>
            </a:r>
            <a:r>
              <a:rPr lang="ro-RO" dirty="0">
                <a:solidFill>
                  <a:schemeClr val="tx1">
                    <a:lumMod val="75000"/>
                    <a:lumOff val="25000"/>
                  </a:schemeClr>
                </a:solidFill>
              </a:rPr>
              <a:t>.</a:t>
            </a:r>
            <a:endParaRPr lang="en-IE" dirty="0">
              <a:solidFill>
                <a:schemeClr val="tx1">
                  <a:lumMod val="75000"/>
                  <a:lumOff val="25000"/>
                </a:schemeClr>
              </a:solidFill>
            </a:endParaRPr>
          </a:p>
          <a:p>
            <a:pPr algn="l"/>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080149DF-840E-46DA-A13E-EDEA0BE56390}"/>
              </a:ext>
            </a:extLst>
          </p:cNvPr>
          <p:cNvSpPr>
            <a:spLocks noGrp="1"/>
          </p:cNvSpPr>
          <p:nvPr>
            <p:ph type="body" sz="quarter" idx="15"/>
          </p:nvPr>
        </p:nvSpPr>
        <p:spPr>
          <a:xfrm>
            <a:off x="0" y="202691"/>
            <a:ext cx="6096000" cy="697353"/>
          </a:xfrm>
          <a:solidFill>
            <a:srgbClr val="A6377D"/>
          </a:solidFill>
        </p:spPr>
        <p:txBody>
          <a:bodyPr>
            <a:normAutofit/>
          </a:bodyPr>
          <a:lstStyle/>
          <a:p>
            <a:pPr algn="ctr"/>
            <a:r>
              <a:rPr lang="ro-RO" b="1" dirty="0" smtClean="0">
                <a:solidFill>
                  <a:schemeClr val="bg1"/>
                </a:solidFill>
              </a:rPr>
              <a:t>Tipuri de </a:t>
            </a:r>
            <a:r>
              <a:rPr lang="en-IE" b="1" dirty="0" smtClean="0">
                <a:solidFill>
                  <a:schemeClr val="bg1"/>
                </a:solidFill>
              </a:rPr>
              <a:t>Crowdfunding</a:t>
            </a:r>
          </a:p>
          <a:p>
            <a:endParaRPr lang="en-IE" b="1" dirty="0">
              <a:solidFill>
                <a:schemeClr val="bg1"/>
              </a:solidFill>
            </a:endParaRPr>
          </a:p>
        </p:txBody>
      </p:sp>
      <p:pic>
        <p:nvPicPr>
          <p:cNvPr id="12" name="Picture Placeholder 11">
            <a:extLst>
              <a:ext uri="{FF2B5EF4-FFF2-40B4-BE49-F238E27FC236}">
                <a16:creationId xmlns:a16="http://schemas.microsoft.com/office/drawing/2014/main" xmlns="" id="{F9AE9C70-AE96-4E97-84D5-F09F59DA11D3}"/>
              </a:ext>
            </a:extLst>
          </p:cNvPr>
          <p:cNvPicPr>
            <a:picLocks noGrp="1" noChangeAspect="1"/>
          </p:cNvPicPr>
          <p:nvPr>
            <p:ph type="pic" sz="quarter" idx="10"/>
          </p:nvPr>
        </p:nvPicPr>
        <p:blipFill>
          <a:blip r:embed="rId5"/>
          <a:srcRect l="14570" r="14570"/>
          <a:stretch>
            <a:fillRect/>
          </a:stretch>
        </p:blipFill>
        <p:spPr/>
      </p:pic>
    </p:spTree>
    <p:extLst>
      <p:ext uri="{BB962C8B-B14F-4D97-AF65-F5344CB8AC3E}">
        <p14:creationId xmlns:p14="http://schemas.microsoft.com/office/powerpoint/2010/main" val="20224053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D704E1A-1647-419B-9AE4-6554AF91CFA3}"/>
              </a:ext>
            </a:extLst>
          </p:cNvPr>
          <p:cNvSpPr>
            <a:spLocks noGrp="1"/>
          </p:cNvSpPr>
          <p:nvPr>
            <p:ph type="body" sz="quarter" idx="14"/>
          </p:nvPr>
        </p:nvSpPr>
        <p:spPr>
          <a:xfrm>
            <a:off x="3712191" y="374492"/>
            <a:ext cx="8134065" cy="5206518"/>
          </a:xfrm>
        </p:spPr>
        <p:txBody>
          <a:bodyPr/>
          <a:lstStyle/>
          <a:p>
            <a:r>
              <a:rPr lang="ro-RO" b="1" dirty="0" smtClean="0">
                <a:solidFill>
                  <a:srgbClr val="40A67A"/>
                </a:solidFill>
              </a:rPr>
              <a:t>De </a:t>
            </a:r>
            <a:r>
              <a:rPr lang="ro-RO" b="1" dirty="0">
                <a:solidFill>
                  <a:srgbClr val="40A67A"/>
                </a:solidFill>
              </a:rPr>
              <a:t>ce antreprenorii sociali ar trebui să fie entuziasmați de crowdfunding?</a:t>
            </a:r>
          </a:p>
          <a:p>
            <a:r>
              <a:rPr lang="ro-RO" b="0" i="0" dirty="0" smtClean="0">
                <a:solidFill>
                  <a:schemeClr val="tx1">
                    <a:lumMod val="75000"/>
                    <a:lumOff val="25000"/>
                  </a:schemeClr>
                </a:solidFill>
                <a:effectLst/>
              </a:rPr>
              <a:t>Crowdfunding-ul </a:t>
            </a:r>
            <a:r>
              <a:rPr lang="ro-RO" dirty="0" smtClean="0">
                <a:solidFill>
                  <a:schemeClr val="tx1">
                    <a:lumMod val="75000"/>
                    <a:lumOff val="25000"/>
                  </a:schemeClr>
                </a:solidFill>
              </a:rPr>
              <a:t>este </a:t>
            </a:r>
            <a:r>
              <a:rPr lang="ro-RO" dirty="0">
                <a:solidFill>
                  <a:schemeClr val="tx1">
                    <a:lumMod val="75000"/>
                    <a:lumOff val="25000"/>
                  </a:schemeClr>
                </a:solidFill>
              </a:rPr>
              <a:t>modalitatea perfectă de a vă transforma ideea în realitate, indiferent dacă doriți să strângeți câteva sute de lire sterline sau zeci de mii de lire sterline pentru a vă aduce la viață proiectul. Ați putea fi cineva cu o idee grozavă, un start-up, o cauză excelentă sau o inovație socială, o organizație caritabilă sau o afacere care are nevoie de finanțare și sprijin suplimentar, iar Crowdfunder vă poate ajuta să se </a:t>
            </a:r>
            <a:r>
              <a:rPr lang="ro-RO" dirty="0" smtClean="0">
                <a:solidFill>
                  <a:schemeClr val="tx1">
                    <a:lumMod val="75000"/>
                    <a:lumOff val="25000"/>
                  </a:schemeClr>
                </a:solidFill>
              </a:rPr>
              <a:t>realizeze</a:t>
            </a:r>
            <a:endParaRPr lang="ro-RO" b="0" i="0" dirty="0" smtClean="0">
              <a:solidFill>
                <a:schemeClr val="tx1">
                  <a:lumMod val="75000"/>
                  <a:lumOff val="25000"/>
                </a:schemeClr>
              </a:solidFill>
              <a:effectLst/>
            </a:endParaRPr>
          </a:p>
          <a:p>
            <a:r>
              <a:rPr lang="ro-RO" b="1" dirty="0" smtClean="0">
                <a:solidFill>
                  <a:srgbClr val="40A67A"/>
                </a:solidFill>
              </a:rPr>
              <a:t>Există </a:t>
            </a:r>
            <a:r>
              <a:rPr lang="ro-RO" b="1" dirty="0">
                <a:solidFill>
                  <a:srgbClr val="40A67A"/>
                </a:solidFill>
              </a:rPr>
              <a:t>vreo caracteristică unică a platformei dvs. despre care ar trebui să </a:t>
            </a:r>
            <a:r>
              <a:rPr lang="ro-RO" b="1" dirty="0" smtClean="0">
                <a:solidFill>
                  <a:srgbClr val="40A67A"/>
                </a:solidFill>
              </a:rPr>
              <a:t>știm?</a:t>
            </a:r>
            <a:endParaRPr lang="ro-RO" b="1" i="0" dirty="0" smtClean="0">
              <a:solidFill>
                <a:srgbClr val="40A67A"/>
              </a:solidFill>
              <a:effectLst/>
            </a:endParaRPr>
          </a:p>
          <a:p>
            <a:r>
              <a:rPr lang="ro-RO" dirty="0">
                <a:solidFill>
                  <a:schemeClr val="tx1">
                    <a:lumMod val="75000"/>
                    <a:lumOff val="25000"/>
                  </a:schemeClr>
                </a:solidFill>
              </a:rPr>
              <a:t>Crowdfunder oferă crowdfunding bazat pe recompense (oferind recompense în schimbul promisiunilor), acțiuni comunitare de crowdfunding (unde organizațiile pot deveni „deținute de mulțime” prin oferirea de acțiuni în proiecte care beneficiază o comunitate) și, de asemenea, sprijinim și oferim consiliere cu privire la proiectele de crowdfunding de capital. </a:t>
            </a:r>
          </a:p>
          <a:p>
            <a:pPr algn="l"/>
            <a:endParaRPr lang="en-IE" b="0" i="0" dirty="0">
              <a:solidFill>
                <a:srgbClr val="231F20"/>
              </a:solidFill>
              <a:effectLst/>
            </a:endParaRPr>
          </a:p>
          <a:p>
            <a:endParaRPr lang="en-IE" dirty="0"/>
          </a:p>
        </p:txBody>
      </p:sp>
      <p:sp>
        <p:nvSpPr>
          <p:cNvPr id="6" name="Text Placeholder 5">
            <a:extLst>
              <a:ext uri="{FF2B5EF4-FFF2-40B4-BE49-F238E27FC236}">
                <a16:creationId xmlns:a16="http://schemas.microsoft.com/office/drawing/2014/main" xmlns="" id="{1C9A523F-546E-4D4C-8FB8-596702F80F13}"/>
              </a:ext>
            </a:extLst>
          </p:cNvPr>
          <p:cNvSpPr>
            <a:spLocks noGrp="1"/>
          </p:cNvSpPr>
          <p:nvPr>
            <p:ph type="body" sz="quarter" idx="15"/>
          </p:nvPr>
        </p:nvSpPr>
        <p:spPr>
          <a:xfrm>
            <a:off x="313900" y="653500"/>
            <a:ext cx="3023068" cy="5206518"/>
          </a:xfrm>
        </p:spPr>
        <p:txBody>
          <a:bodyPr>
            <a:normAutofit fontScale="92500"/>
          </a:bodyPr>
          <a:lstStyle/>
          <a:p>
            <a:r>
              <a:rPr lang="ro-RO" b="1" i="0" dirty="0" smtClean="0">
                <a:effectLst/>
              </a:rPr>
              <a:t>Platforma -</a:t>
            </a:r>
            <a:r>
              <a:rPr lang="ro-RO" b="1" i="0" dirty="0" smtClean="0">
                <a:effectLst/>
                <a:hlinkClick r:id="rId2">
                  <a:extLst>
                    <a:ext uri="{A12FA001-AC4F-418D-AE19-62706E023703}">
                      <ahyp:hlinkClr xmlns:ahyp="http://schemas.microsoft.com/office/drawing/2018/hyperlinkcolor" xmlns="" val="tx"/>
                    </a:ext>
                  </a:extLst>
                </a:hlinkClick>
              </a:rPr>
              <a:t>  Crowdfunder</a:t>
            </a:r>
            <a:r>
              <a:rPr lang="ro-RO" b="0" i="0" dirty="0" smtClean="0">
                <a:effectLst/>
              </a:rPr>
              <a:t> </a:t>
            </a:r>
          </a:p>
          <a:p>
            <a:endParaRPr lang="ro-RO" sz="2800" dirty="0" smtClean="0"/>
          </a:p>
          <a:p>
            <a:pPr algn="ctr"/>
            <a:r>
              <a:rPr lang="ro-RO" sz="2800" dirty="0" smtClean="0"/>
              <a:t>O </a:t>
            </a:r>
            <a:r>
              <a:rPr lang="ro-RO" sz="2800" dirty="0"/>
              <a:t>platformă de crowdfunding pentru grupuri comunitare, companii, organizații de caritate și întreprinderi sociale </a:t>
            </a:r>
            <a:endParaRPr lang="ro-RO" sz="2800" b="0" i="0" dirty="0" smtClean="0">
              <a:effectLst/>
            </a:endParaRPr>
          </a:p>
          <a:p>
            <a:endParaRPr lang="ro-RO" sz="2800" dirty="0" smtClean="0"/>
          </a:p>
          <a:p>
            <a:r>
              <a:rPr lang="ro-RO" sz="2800" b="0" i="0" dirty="0" smtClean="0">
                <a:effectLst/>
                <a:hlinkClick r:id="rId2">
                  <a:extLst>
                    <a:ext uri="{A12FA001-AC4F-418D-AE19-62706E023703}">
                      <ahyp:hlinkClr xmlns:ahyp="http://schemas.microsoft.com/office/drawing/2018/hyperlinkcolor" xmlns="" val="tx"/>
                    </a:ext>
                  </a:extLst>
                </a:hlinkClick>
              </a:rPr>
              <a:t>Interviu Complet</a:t>
            </a:r>
            <a:endParaRPr lang="ro-RO" sz="2800" b="0" i="0" dirty="0" smtClean="0">
              <a:effectLst/>
            </a:endParaRPr>
          </a:p>
          <a:p>
            <a:endParaRPr lang="ro-RO" dirty="0"/>
          </a:p>
        </p:txBody>
      </p:sp>
    </p:spTree>
    <p:extLst>
      <p:ext uri="{BB962C8B-B14F-4D97-AF65-F5344CB8AC3E}">
        <p14:creationId xmlns:p14="http://schemas.microsoft.com/office/powerpoint/2010/main" val="7301333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D704E1A-1647-419B-9AE4-6554AF91CFA3}"/>
              </a:ext>
            </a:extLst>
          </p:cNvPr>
          <p:cNvSpPr>
            <a:spLocks noGrp="1"/>
          </p:cNvSpPr>
          <p:nvPr>
            <p:ph type="body" sz="quarter" idx="14"/>
          </p:nvPr>
        </p:nvSpPr>
        <p:spPr>
          <a:xfrm>
            <a:off x="3812918" y="499590"/>
            <a:ext cx="8074282" cy="5206518"/>
          </a:xfrm>
        </p:spPr>
        <p:txBody>
          <a:bodyPr/>
          <a:lstStyle/>
          <a:p>
            <a:r>
              <a:rPr lang="ro-RO" b="1" dirty="0" smtClean="0">
                <a:solidFill>
                  <a:srgbClr val="40A67A"/>
                </a:solidFill>
              </a:rPr>
              <a:t>Dacă </a:t>
            </a:r>
            <a:r>
              <a:rPr lang="ro-RO" b="1" dirty="0">
                <a:solidFill>
                  <a:srgbClr val="40A67A"/>
                </a:solidFill>
              </a:rPr>
              <a:t>ai putea da trei sfaturi cuiva care folosește crowdfunding pentru o cauză bună, care ar fi acestea</a:t>
            </a:r>
            <a:r>
              <a:rPr lang="ro-RO" b="1" i="0" dirty="0" smtClean="0">
                <a:solidFill>
                  <a:srgbClr val="40A67A"/>
                </a:solidFill>
                <a:effectLst/>
              </a:rPr>
              <a:t>?</a:t>
            </a:r>
          </a:p>
          <a:p>
            <a:r>
              <a:rPr lang="ro-RO" b="0" i="0" dirty="0" smtClean="0">
                <a:solidFill>
                  <a:schemeClr val="tx1">
                    <a:lumMod val="75000"/>
                    <a:lumOff val="25000"/>
                  </a:schemeClr>
                </a:solidFill>
                <a:effectLst/>
              </a:rPr>
              <a:t>1) </a:t>
            </a:r>
            <a:r>
              <a:rPr lang="ro-RO" b="1" i="0" dirty="0" smtClean="0">
                <a:solidFill>
                  <a:srgbClr val="A6377D"/>
                </a:solidFill>
                <a:effectLst/>
              </a:rPr>
              <a:t>Mapați-vă rețeaua </a:t>
            </a:r>
            <a:r>
              <a:rPr lang="ro-RO" b="0" i="0" dirty="0" smtClean="0">
                <a:solidFill>
                  <a:schemeClr val="tx1">
                    <a:lumMod val="75000"/>
                    <a:lumOff val="25000"/>
                  </a:schemeClr>
                </a:solidFill>
                <a:effectLst/>
              </a:rPr>
              <a:t>- </a:t>
            </a:r>
            <a:r>
              <a:rPr lang="ro-RO" dirty="0">
                <a:solidFill>
                  <a:schemeClr val="tx1">
                    <a:lumMod val="75000"/>
                    <a:lumOff val="25000"/>
                  </a:schemeClr>
                </a:solidFill>
              </a:rPr>
              <a:t>cine sunt prietenii și familia dvs., în ce organizații vă pot ajuta să vă împărtășiți ideea, în câte buletine informative prin e-mail puteți fi prezentate?</a:t>
            </a:r>
          </a:p>
          <a:p>
            <a:r>
              <a:rPr lang="ro-RO" b="0" i="0" dirty="0" smtClean="0">
                <a:solidFill>
                  <a:schemeClr val="tx1">
                    <a:lumMod val="75000"/>
                    <a:lumOff val="25000"/>
                  </a:schemeClr>
                </a:solidFill>
                <a:effectLst/>
              </a:rPr>
              <a:t>2) </a:t>
            </a:r>
            <a:r>
              <a:rPr lang="ro-RO" b="1" dirty="0">
                <a:solidFill>
                  <a:srgbClr val="A6377D"/>
                </a:solidFill>
              </a:rPr>
              <a:t>Stabiliți o țintă realistă </a:t>
            </a:r>
            <a:r>
              <a:rPr lang="ro-RO" dirty="0"/>
              <a:t>- </a:t>
            </a:r>
            <a:r>
              <a:rPr lang="ro-RO" dirty="0">
                <a:solidFill>
                  <a:schemeClr val="tx1">
                    <a:lumMod val="75000"/>
                    <a:lumOff val="25000"/>
                  </a:schemeClr>
                </a:solidFill>
              </a:rPr>
              <a:t>puteți oricând să finanțați excesiv și să vă asigurați că recompensele dvs. sunt largi, variate și cu o valoare incredibilă pentru bani.</a:t>
            </a:r>
          </a:p>
          <a:p>
            <a:r>
              <a:rPr lang="ro-RO" b="0" i="0" dirty="0" smtClean="0">
                <a:solidFill>
                  <a:schemeClr val="tx1">
                    <a:lumMod val="75000"/>
                    <a:lumOff val="25000"/>
                  </a:schemeClr>
                </a:solidFill>
                <a:effectLst/>
              </a:rPr>
              <a:t>3) </a:t>
            </a:r>
            <a:r>
              <a:rPr lang="ro-RO" b="1" dirty="0" smtClean="0">
                <a:solidFill>
                  <a:srgbClr val="A6377D"/>
                </a:solidFill>
              </a:rPr>
              <a:t>Creați </a:t>
            </a:r>
            <a:r>
              <a:rPr lang="ro-RO" b="1" dirty="0">
                <a:solidFill>
                  <a:srgbClr val="A6377D"/>
                </a:solidFill>
              </a:rPr>
              <a:t>un plan de marketing pentru a rivaliza cu oricare altul.</a:t>
            </a:r>
            <a:r>
              <a:rPr lang="ro-RO" dirty="0"/>
              <a:t> </a:t>
            </a:r>
            <a:r>
              <a:rPr lang="ro-RO" dirty="0">
                <a:solidFill>
                  <a:schemeClr val="tx1">
                    <a:lumMod val="75000"/>
                    <a:lumOff val="25000"/>
                  </a:schemeClr>
                </a:solidFill>
              </a:rPr>
              <a:t>Aflați exact ce se întâmplă în fiecare etapă a proiectului dvs. de crowdfunding fiind live și planificați-l bine.</a:t>
            </a:r>
            <a:endParaRPr lang="en-US" dirty="0">
              <a:solidFill>
                <a:schemeClr val="tx1">
                  <a:lumMod val="75000"/>
                  <a:lumOff val="25000"/>
                </a:schemeClr>
              </a:solidFill>
            </a:endParaRPr>
          </a:p>
          <a:p>
            <a:r>
              <a:rPr lang="ro-RO" dirty="0">
                <a:solidFill>
                  <a:schemeClr val="tx1">
                    <a:lumMod val="75000"/>
                    <a:lumOff val="25000"/>
                  </a:schemeClr>
                </a:solidFill>
              </a:rPr>
              <a:t>Crowdfunder a publicat recent </a:t>
            </a:r>
            <a:r>
              <a:rPr lang="ro-RO" dirty="0" smtClean="0">
                <a:solidFill>
                  <a:schemeClr val="tx1">
                    <a:lumMod val="75000"/>
                    <a:lumOff val="25000"/>
                  </a:schemeClr>
                </a:solidFill>
              </a:rPr>
              <a:t>„95 </a:t>
            </a:r>
            <a:r>
              <a:rPr lang="ro-RO" dirty="0">
                <a:solidFill>
                  <a:schemeClr val="tx1">
                    <a:lumMod val="75000"/>
                    <a:lumOff val="25000"/>
                  </a:schemeClr>
                </a:solidFill>
              </a:rPr>
              <a:t>sfaturi pentru crowdfunders, din </a:t>
            </a:r>
            <a:r>
              <a:rPr lang="ro-RO" dirty="0" smtClean="0">
                <a:solidFill>
                  <a:schemeClr val="tx1">
                    <a:lumMod val="75000"/>
                    <a:lumOff val="25000"/>
                  </a:schemeClr>
                </a:solidFill>
              </a:rPr>
              <a:t>crowdfunders” pe </a:t>
            </a:r>
            <a:r>
              <a:rPr lang="ro-RO" dirty="0">
                <a:solidFill>
                  <a:schemeClr val="tx1">
                    <a:lumMod val="75000"/>
                    <a:lumOff val="25000"/>
                  </a:schemeClr>
                </a:solidFill>
              </a:rPr>
              <a:t>care le puteți descărca </a:t>
            </a:r>
            <a:r>
              <a:rPr lang="ro-RO" dirty="0" smtClean="0">
                <a:solidFill>
                  <a:schemeClr val="tx1">
                    <a:lumMod val="75000"/>
                    <a:lumOff val="25000"/>
                  </a:schemeClr>
                </a:solidFill>
              </a:rPr>
              <a:t>de</a:t>
            </a:r>
            <a:r>
              <a:rPr lang="ro-RO" dirty="0">
                <a:solidFill>
                  <a:schemeClr val="tx1">
                    <a:lumMod val="75000"/>
                    <a:lumOff val="25000"/>
                  </a:schemeClr>
                </a:solidFill>
              </a:rPr>
              <a:t> </a:t>
            </a:r>
            <a:r>
              <a:rPr lang="ro-RO" b="0" i="0" u="sng"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aici</a:t>
            </a:r>
            <a:r>
              <a:rPr lang="ro-RO" b="0" i="0" dirty="0" smtClean="0">
                <a:solidFill>
                  <a:schemeClr val="tx1">
                    <a:lumMod val="75000"/>
                    <a:lumOff val="25000"/>
                  </a:schemeClr>
                </a:solidFill>
                <a:effectLst/>
              </a:rPr>
              <a:t>.</a:t>
            </a:r>
          </a:p>
          <a:p>
            <a:r>
              <a:rPr lang="ro-RO" dirty="0">
                <a:solidFill>
                  <a:schemeClr val="tx1">
                    <a:lumMod val="75000"/>
                    <a:lumOff val="25000"/>
                  </a:schemeClr>
                </a:solidFill>
              </a:rPr>
              <a:t>Pe lângă fonduri suplimentare pentru proprietarii de proiecte, Crowdfunder are o finanțare suplimentară de 125.000 de lire sterline </a:t>
            </a:r>
            <a:r>
              <a:rPr lang="ro-RO" dirty="0" smtClean="0">
                <a:solidFill>
                  <a:schemeClr val="tx1">
                    <a:lumMod val="75000"/>
                    <a:lumOff val="25000"/>
                  </a:schemeClr>
                </a:solidFill>
              </a:rPr>
              <a:t>pentru</a:t>
            </a:r>
            <a:r>
              <a:rPr lang="ro-RO" b="0" i="0" dirty="0" smtClean="0">
                <a:solidFill>
                  <a:schemeClr val="tx1">
                    <a:lumMod val="75000"/>
                    <a:lumOff val="25000"/>
                  </a:schemeClr>
                </a:solidFill>
                <a:effectLst/>
              </a:rPr>
              <a:t> </a:t>
            </a:r>
            <a:r>
              <a:rPr lang="ro-RO" b="0" i="0" u="sng" dirty="0" smtClean="0">
                <a:solidFill>
                  <a:schemeClr val="tx1">
                    <a:lumMod val="75000"/>
                    <a:lumOff val="25000"/>
                  </a:schemeClr>
                </a:solidFill>
                <a:effectLst/>
                <a:hlinkClick r:id="rId3">
                  <a:extLst>
                    <a:ext uri="{A12FA001-AC4F-418D-AE19-62706E023703}">
                      <ahyp:hlinkClr xmlns:ahyp="http://schemas.microsoft.com/office/drawing/2018/hyperlinkcolor" xmlns="" val="tx"/>
                    </a:ext>
                  </a:extLst>
                </a:hlinkClick>
              </a:rPr>
              <a:t>artiști</a:t>
            </a:r>
            <a:r>
              <a:rPr lang="ro-RO" b="0" i="0" dirty="0" smtClean="0">
                <a:solidFill>
                  <a:schemeClr val="tx1">
                    <a:lumMod val="75000"/>
                    <a:lumOff val="25000"/>
                  </a:schemeClr>
                </a:solidFill>
                <a:effectLst/>
              </a:rPr>
              <a:t> </a:t>
            </a:r>
            <a:r>
              <a:rPr lang="ro-RO" dirty="0">
                <a:solidFill>
                  <a:schemeClr val="tx1">
                    <a:lumMod val="75000"/>
                    <a:lumOff val="25000"/>
                  </a:schemeClr>
                </a:solidFill>
              </a:rPr>
              <a:t>care își finanțează ideile </a:t>
            </a:r>
            <a:r>
              <a:rPr lang="ro-RO" dirty="0" smtClean="0">
                <a:solidFill>
                  <a:schemeClr val="tx1">
                    <a:lumMod val="75000"/>
                    <a:lumOff val="25000"/>
                  </a:schemeClr>
                </a:solidFill>
              </a:rPr>
              <a:t>grozave.</a:t>
            </a:r>
            <a:endParaRPr lang="ro-RO"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1C9A523F-546E-4D4C-8FB8-596702F80F13}"/>
              </a:ext>
            </a:extLst>
          </p:cNvPr>
          <p:cNvSpPr>
            <a:spLocks noGrp="1"/>
          </p:cNvSpPr>
          <p:nvPr>
            <p:ph type="body" sz="quarter" idx="15"/>
          </p:nvPr>
        </p:nvSpPr>
        <p:spPr/>
        <p:txBody>
          <a:bodyPr>
            <a:normAutofit lnSpcReduction="10000"/>
          </a:bodyPr>
          <a:lstStyle/>
          <a:p>
            <a:r>
              <a:rPr lang="en-IE" b="1" i="0" dirty="0">
                <a:effectLst/>
                <a:hlinkClick r:id="rId4">
                  <a:extLst>
                    <a:ext uri="{A12FA001-AC4F-418D-AE19-62706E023703}">
                      <ahyp:hlinkClr xmlns:ahyp="http://schemas.microsoft.com/office/drawing/2018/hyperlinkcolor" xmlns="" val="tx"/>
                    </a:ext>
                  </a:extLst>
                </a:hlinkClick>
              </a:rPr>
              <a:t>Crowdfunder</a:t>
            </a:r>
            <a:r>
              <a:rPr lang="en-IE" b="0" i="0" dirty="0">
                <a:effectLst/>
              </a:rPr>
              <a:t> </a:t>
            </a:r>
          </a:p>
          <a:p>
            <a:endParaRPr lang="en-IE" sz="2800" dirty="0"/>
          </a:p>
          <a:p>
            <a:pPr algn="ctr"/>
            <a:r>
              <a:rPr lang="ro-RO" sz="2800" dirty="0"/>
              <a:t>O platformă de crowdfunding pentru grupuri comunitare, companii, organizații de caritate și întreprinderi sociale </a:t>
            </a:r>
          </a:p>
          <a:p>
            <a:endParaRPr lang="en-IE" sz="2800" dirty="0"/>
          </a:p>
          <a:p>
            <a:r>
              <a:rPr lang="ro-RO" sz="2800" dirty="0">
                <a:hlinkClick r:id="rId4">
                  <a:extLst>
                    <a:ext uri="{A12FA001-AC4F-418D-AE19-62706E023703}">
                      <ahyp:hlinkClr xmlns:lc="http://schemas.openxmlformats.org/drawingml/2006/lockedCanvas" xmlns="" xmlns:ahyp="http://schemas.microsoft.com/office/drawing/2018/hyperlinkcolor" val="tx"/>
                    </a:ext>
                  </a:extLst>
                </a:hlinkClick>
              </a:rPr>
              <a:t>Interviu Complet</a:t>
            </a:r>
            <a:endParaRPr lang="ro-RO" sz="2800" dirty="0"/>
          </a:p>
          <a:p>
            <a:endParaRPr lang="en-IE" dirty="0"/>
          </a:p>
        </p:txBody>
      </p:sp>
    </p:spTree>
    <p:extLst>
      <p:ext uri="{BB962C8B-B14F-4D97-AF65-F5344CB8AC3E}">
        <p14:creationId xmlns:p14="http://schemas.microsoft.com/office/powerpoint/2010/main" val="1714074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E41BD7E5-6126-4858-8E18-D652D7861E3D}"/>
              </a:ext>
            </a:extLst>
          </p:cNvPr>
          <p:cNvSpPr>
            <a:spLocks noGrp="1"/>
          </p:cNvSpPr>
          <p:nvPr>
            <p:ph type="body" sz="quarter" idx="14"/>
          </p:nvPr>
        </p:nvSpPr>
        <p:spPr>
          <a:xfrm>
            <a:off x="169180" y="1348893"/>
            <a:ext cx="6020138" cy="4964325"/>
          </a:xfrm>
          <a:solidFill>
            <a:schemeClr val="bg1"/>
          </a:solidFill>
        </p:spPr>
        <p:txBody>
          <a:bodyPr/>
          <a:lstStyle/>
          <a:p>
            <a:r>
              <a:rPr lang="ro-RO" dirty="0">
                <a:solidFill>
                  <a:schemeClr val="tx1">
                    <a:lumMod val="75000"/>
                    <a:lumOff val="25000"/>
                  </a:schemeClr>
                </a:solidFill>
              </a:rPr>
              <a:t>Prin intermediul unei platforme de crowdfunding online, investitorii pot alege un proiect în care doresc să se implice. Pentru unii, poate fi un proiect aproape de inima lor, unul pe care îl susțin cu pasiune. Pentru alții, poate fi vorba doar de a câștiga bani pentru viitorul lor</a:t>
            </a:r>
          </a:p>
          <a:p>
            <a:r>
              <a:rPr lang="ro-RO" dirty="0">
                <a:solidFill>
                  <a:schemeClr val="tx1">
                    <a:lumMod val="75000"/>
                    <a:lumOff val="25000"/>
                  </a:schemeClr>
                </a:solidFill>
              </a:rPr>
              <a:t>Crowdfunding-ul tinde să funcționeze bine atunci când se concentrează pe ceva cu o poveste de spus și de aceea misiunea socială este un element important</a:t>
            </a:r>
            <a:r>
              <a:rPr lang="en-IE" b="0" i="0" dirty="0" smtClean="0">
                <a:solidFill>
                  <a:schemeClr val="tx1">
                    <a:lumMod val="75000"/>
                    <a:lumOff val="25000"/>
                  </a:schemeClr>
                </a:solidFill>
                <a:effectLst/>
              </a:rPr>
              <a:t>. </a:t>
            </a:r>
            <a:r>
              <a:rPr lang="en-IE" b="1" i="0" dirty="0" smtClean="0">
                <a:solidFill>
                  <a:srgbClr val="00A489"/>
                </a:solidFill>
                <a:effectLst/>
              </a:rPr>
              <a:t>(</a:t>
            </a:r>
            <a:r>
              <a:rPr lang="ro-RO" b="1" dirty="0" smtClean="0">
                <a:solidFill>
                  <a:srgbClr val="00A489"/>
                </a:solidFill>
              </a:rPr>
              <a:t>Vom </a:t>
            </a:r>
            <a:r>
              <a:rPr lang="ro-RO" b="1" dirty="0">
                <a:solidFill>
                  <a:srgbClr val="00A489"/>
                </a:solidFill>
              </a:rPr>
              <a:t>acoperi acest lucru în modulul </a:t>
            </a:r>
            <a:r>
              <a:rPr lang="en-IE" b="1" i="0" dirty="0" smtClean="0">
                <a:solidFill>
                  <a:srgbClr val="00A489"/>
                </a:solidFill>
                <a:effectLst/>
              </a:rPr>
              <a:t>6</a:t>
            </a:r>
            <a:r>
              <a:rPr lang="en-IE" b="1" i="0" dirty="0">
                <a:solidFill>
                  <a:srgbClr val="00A489"/>
                </a:solidFill>
                <a:effectLst/>
              </a:rPr>
              <a:t>). </a:t>
            </a:r>
            <a:r>
              <a:rPr lang="ro-RO" dirty="0" smtClean="0">
                <a:solidFill>
                  <a:schemeClr val="tx1">
                    <a:lumMod val="75000"/>
                    <a:lumOff val="25000"/>
                  </a:schemeClr>
                </a:solidFill>
              </a:rPr>
              <a:t>Investitorii </a:t>
            </a:r>
            <a:r>
              <a:rPr lang="ro-RO" dirty="0">
                <a:solidFill>
                  <a:schemeClr val="tx1">
                    <a:lumMod val="75000"/>
                    <a:lumOff val="25000"/>
                  </a:schemeClr>
                </a:solidFill>
              </a:rPr>
              <a:t>potențiali trebuie să poată vizualiza impactul investiției lor și cauza la care </a:t>
            </a:r>
            <a:r>
              <a:rPr lang="ro-RO" dirty="0" smtClean="0">
                <a:solidFill>
                  <a:schemeClr val="tx1">
                    <a:lumMod val="75000"/>
                    <a:lumOff val="25000"/>
                  </a:schemeClr>
                </a:solidFill>
              </a:rPr>
              <a:t>contribuie. </a:t>
            </a:r>
            <a:r>
              <a:rPr lang="ro-RO" b="1"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C</a:t>
            </a:r>
            <a:r>
              <a:rPr lang="ro-RO" b="1"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itește mai multe</a:t>
            </a:r>
            <a:r>
              <a:rPr lang="en-IE" b="1"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 </a:t>
            </a:r>
            <a:endParaRPr lang="en-IE" b="1"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43B89917-8230-4CE5-9482-2D4C5C3579CE}"/>
              </a:ext>
            </a:extLst>
          </p:cNvPr>
          <p:cNvSpPr>
            <a:spLocks noGrp="1"/>
          </p:cNvSpPr>
          <p:nvPr>
            <p:ph type="body" sz="quarter" idx="15"/>
          </p:nvPr>
        </p:nvSpPr>
        <p:spPr>
          <a:xfrm>
            <a:off x="1" y="0"/>
            <a:ext cx="6467141" cy="1337481"/>
          </a:xfrm>
          <a:solidFill>
            <a:srgbClr val="A6377D"/>
          </a:solidFill>
        </p:spPr>
        <p:txBody>
          <a:bodyPr>
            <a:normAutofit fontScale="85000" lnSpcReduction="10000"/>
          </a:bodyPr>
          <a:lstStyle/>
          <a:p>
            <a:pPr algn="ctr">
              <a:lnSpc>
                <a:spcPct val="120000"/>
              </a:lnSpc>
              <a:spcBef>
                <a:spcPts val="0"/>
              </a:spcBef>
            </a:pPr>
            <a:r>
              <a:rPr lang="it-IT" b="1" dirty="0">
                <a:solidFill>
                  <a:schemeClr val="bg1"/>
                </a:solidFill>
              </a:rPr>
              <a:t>Finanțarea participativă poate suscita interesul potențialilor investitori</a:t>
            </a:r>
            <a:r>
              <a:rPr lang="ro-RO" b="1" dirty="0">
                <a:solidFill>
                  <a:schemeClr val="bg1"/>
                </a:solidFill>
              </a:rPr>
              <a:t> </a:t>
            </a:r>
            <a:endParaRPr lang="en-IE" b="1" dirty="0">
              <a:solidFill>
                <a:schemeClr val="bg1"/>
              </a:solidFill>
            </a:endParaRPr>
          </a:p>
        </p:txBody>
      </p:sp>
      <p:sp>
        <p:nvSpPr>
          <p:cNvPr id="8" name="Text Placeholder 7">
            <a:extLst>
              <a:ext uri="{FF2B5EF4-FFF2-40B4-BE49-F238E27FC236}">
                <a16:creationId xmlns:a16="http://schemas.microsoft.com/office/drawing/2014/main" xmlns="" id="{48DA029F-5FD6-4F05-AA89-FB8F18A93E90}"/>
              </a:ext>
            </a:extLst>
          </p:cNvPr>
          <p:cNvSpPr>
            <a:spLocks noGrp="1"/>
          </p:cNvSpPr>
          <p:nvPr>
            <p:ph type="body" sz="quarter" idx="16"/>
          </p:nvPr>
        </p:nvSpPr>
        <p:spPr>
          <a:xfrm>
            <a:off x="10025383" y="4470837"/>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8876C4A3-ACA4-4537-B704-C7CE4B43B6AE}"/>
              </a:ext>
            </a:extLst>
          </p:cNvPr>
          <p:cNvSpPr>
            <a:spLocks noGrp="1"/>
          </p:cNvSpPr>
          <p:nvPr>
            <p:ph type="body" sz="quarter" idx="13"/>
          </p:nvPr>
        </p:nvSpPr>
        <p:spPr>
          <a:xfrm>
            <a:off x="6785006" y="1179217"/>
            <a:ext cx="4025705" cy="3715819"/>
          </a:xfrm>
        </p:spPr>
        <p:txBody>
          <a:bodyPr>
            <a:normAutofit fontScale="85000" lnSpcReduction="20000"/>
          </a:bodyPr>
          <a:lstStyle/>
          <a:p>
            <a:r>
              <a:rPr lang="ro-RO" sz="3100" b="1" dirty="0" smtClean="0">
                <a:solidFill>
                  <a:schemeClr val="tx1">
                    <a:lumMod val="75000"/>
                    <a:lumOff val="25000"/>
                  </a:schemeClr>
                </a:solidFill>
              </a:rPr>
              <a:t>„Motivația </a:t>
            </a:r>
            <a:r>
              <a:rPr lang="ro-RO" sz="3100" b="1" dirty="0">
                <a:solidFill>
                  <a:schemeClr val="tx1">
                    <a:lumMod val="75000"/>
                    <a:lumOff val="25000"/>
                  </a:schemeClr>
                </a:solidFill>
              </a:rPr>
              <a:t>pentru participarea donatorilor vine din sentimentul de a fi cel puțin parțial responsabil pentru succesul inițiativelor altor persoane și de a depune eforturi pentru a fi o parte a inovației sociale</a:t>
            </a:r>
            <a:r>
              <a:rPr lang="en-IE" sz="3100" b="1" dirty="0">
                <a:solidFill>
                  <a:schemeClr val="tx1">
                    <a:lumMod val="75000"/>
                    <a:lumOff val="25000"/>
                  </a:schemeClr>
                </a:solidFill>
              </a:rPr>
              <a:t> </a:t>
            </a:r>
            <a:r>
              <a:rPr lang="en-IE" b="1" dirty="0" smtClean="0">
                <a:solidFill>
                  <a:schemeClr val="tx1">
                    <a:lumMod val="75000"/>
                    <a:lumOff val="25000"/>
                  </a:schemeClr>
                </a:solidFill>
              </a:rPr>
              <a:t>i</a:t>
            </a:r>
            <a:endParaRPr lang="en-IE" b="1" dirty="0">
              <a:solidFill>
                <a:schemeClr val="tx1">
                  <a:lumMod val="75000"/>
                  <a:lumOff val="25000"/>
                </a:schemeClr>
              </a:solidFill>
            </a:endParaRPr>
          </a:p>
          <a:p>
            <a:r>
              <a:rPr lang="ro-RO" sz="3100" b="1" dirty="0" smtClean="0">
                <a:solidFill>
                  <a:schemeClr val="tx1">
                    <a:lumMod val="75000"/>
                    <a:lumOff val="25000"/>
                  </a:schemeClr>
                </a:solidFill>
              </a:rPr>
              <a:t>În </a:t>
            </a:r>
            <a:r>
              <a:rPr lang="ro-RO" sz="3100" b="1" dirty="0">
                <a:solidFill>
                  <a:schemeClr val="tx1">
                    <a:lumMod val="75000"/>
                    <a:lumOff val="25000"/>
                  </a:schemeClr>
                </a:solidFill>
              </a:rPr>
              <a:t>cele din urmă, aceștia pot căuta să aducă o contribuție semnificativă la bani prin </a:t>
            </a:r>
            <a:r>
              <a:rPr lang="ro-RO" sz="3100" b="1" dirty="0" smtClean="0">
                <a:solidFill>
                  <a:schemeClr val="tx1">
                    <a:lumMod val="75000"/>
                    <a:lumOff val="25000"/>
                  </a:schemeClr>
                </a:solidFill>
              </a:rPr>
              <a:t>investiții”</a:t>
            </a:r>
            <a:endParaRPr lang="en-US" sz="3100" b="1" dirty="0">
              <a:solidFill>
                <a:schemeClr val="tx1">
                  <a:lumMod val="75000"/>
                  <a:lumOff val="25000"/>
                </a:schemeClr>
              </a:solidFill>
            </a:endParaRPr>
          </a:p>
          <a:p>
            <a:endParaRPr lang="en-IE" dirty="0"/>
          </a:p>
        </p:txBody>
      </p:sp>
      <p:sp>
        <p:nvSpPr>
          <p:cNvPr id="9" name="Text Placeholder 8">
            <a:extLst>
              <a:ext uri="{FF2B5EF4-FFF2-40B4-BE49-F238E27FC236}">
                <a16:creationId xmlns:a16="http://schemas.microsoft.com/office/drawing/2014/main" xmlns="" id="{A7BF7465-B4A4-4883-B3E1-552EB4E1EB5C}"/>
              </a:ext>
            </a:extLst>
          </p:cNvPr>
          <p:cNvSpPr>
            <a:spLocks noGrp="1"/>
          </p:cNvSpPr>
          <p:nvPr>
            <p:ph type="body" sz="quarter" idx="17"/>
          </p:nvPr>
        </p:nvSpPr>
        <p:spPr>
          <a:xfrm>
            <a:off x="6959680" y="833033"/>
            <a:ext cx="1202360" cy="1031720"/>
          </a:xfrm>
        </p:spPr>
        <p:txBody>
          <a:bodyPr>
            <a:normAutofit fontScale="85000" lnSpcReduction="20000"/>
          </a:bodyPr>
          <a:lstStyle/>
          <a:p>
            <a:endParaRPr lang="en-IE" dirty="0"/>
          </a:p>
        </p:txBody>
      </p:sp>
    </p:spTree>
    <p:extLst>
      <p:ext uri="{BB962C8B-B14F-4D97-AF65-F5344CB8AC3E}">
        <p14:creationId xmlns:p14="http://schemas.microsoft.com/office/powerpoint/2010/main" val="1712815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p:txBody>
          <a:bodyPr/>
          <a:lstStyle/>
          <a:p>
            <a:pPr algn="ctr"/>
            <a:r>
              <a:rPr lang="ro-RO" dirty="0" smtClean="0"/>
              <a:t>Cuprins</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186136" y="902942"/>
            <a:ext cx="5344923" cy="5508284"/>
          </a:xfrm>
          <a:solidFill>
            <a:schemeClr val="bg1"/>
          </a:solidFill>
        </p:spPr>
        <p:txBody>
          <a:bodyPr/>
          <a:lstStyle/>
          <a:p>
            <a:r>
              <a:rPr lang="en-US" sz="2200" b="1" dirty="0" smtClean="0">
                <a:solidFill>
                  <a:schemeClr val="tx1">
                    <a:lumMod val="75000"/>
                    <a:lumOff val="25000"/>
                  </a:schemeClr>
                </a:solidFill>
                <a:latin typeface="Calibri" panose="020F0502020204030204" pitchFamily="34" charset="0"/>
              </a:rPr>
              <a:t>Cum </a:t>
            </a:r>
            <a:r>
              <a:rPr lang="ro-RO" sz="2200" b="1" dirty="0" smtClean="0">
                <a:solidFill>
                  <a:schemeClr val="tx1">
                    <a:lumMod val="75000"/>
                    <a:lumOff val="25000"/>
                  </a:schemeClr>
                </a:solidFill>
                <a:latin typeface="Calibri" panose="020F0502020204030204" pitchFamily="34" charset="0"/>
              </a:rPr>
              <a:t>Să Îți Finanțezi Ideea De Inovare Social Digitală</a:t>
            </a:r>
            <a:r>
              <a:rPr lang="en-US" sz="2200" b="1" i="0" dirty="0" smtClean="0">
                <a:solidFill>
                  <a:schemeClr val="tx1">
                    <a:lumMod val="75000"/>
                    <a:lumOff val="25000"/>
                  </a:schemeClr>
                </a:solidFill>
                <a:latin typeface="Calibri" panose="020F0502020204030204" pitchFamily="34" charset="0"/>
              </a:rPr>
              <a:t>: </a:t>
            </a:r>
            <a:r>
              <a:rPr lang="ro-RO" sz="2200" b="1" i="0" dirty="0" smtClean="0">
                <a:solidFill>
                  <a:srgbClr val="40A67A"/>
                </a:solidFill>
                <a:latin typeface="Calibri" panose="020F0502020204030204" pitchFamily="34" charset="0"/>
              </a:rPr>
              <a:t>Modalități de Accesare a Finanțării</a:t>
            </a:r>
            <a:r>
              <a:rPr lang="ro-RO" sz="2200" b="1" dirty="0" smtClean="0">
                <a:solidFill>
                  <a:srgbClr val="40A67A"/>
                </a:solidFill>
                <a:latin typeface="Calibri" panose="020F0502020204030204" pitchFamily="34" charset="0"/>
              </a:rPr>
              <a:t> și a</a:t>
            </a:r>
            <a:r>
              <a:rPr lang="en-US" sz="2200" b="1" i="0" dirty="0" smtClean="0">
                <a:solidFill>
                  <a:srgbClr val="40A67A"/>
                </a:solidFill>
                <a:latin typeface="Calibri" panose="020F0502020204030204" pitchFamily="34" charset="0"/>
              </a:rPr>
              <a:t> </a:t>
            </a:r>
            <a:r>
              <a:rPr lang="ro-RO" sz="2200" b="1" i="0" dirty="0" smtClean="0">
                <a:solidFill>
                  <a:srgbClr val="40A67A"/>
                </a:solidFill>
                <a:latin typeface="Calibri" panose="020F0502020204030204" pitchFamily="34" charset="0"/>
              </a:rPr>
              <a:t>Suportului Financiar</a:t>
            </a:r>
            <a:endParaRPr lang="en-US" sz="2200" b="1" i="0" dirty="0" smtClean="0">
              <a:solidFill>
                <a:srgbClr val="40A67A"/>
              </a:solidFill>
              <a:latin typeface="Calibri" panose="020F0502020204030204" pitchFamily="34" charset="0"/>
            </a:endParaRPr>
          </a:p>
          <a:p>
            <a:r>
              <a:rPr lang="ro-RO" sz="1800" b="1" dirty="0" smtClean="0">
                <a:solidFill>
                  <a:srgbClr val="E63275"/>
                </a:solidFill>
                <a:effectLst/>
                <a:latin typeface="Calibri" panose="020F0502020204030204" pitchFamily="34" charset="0"/>
                <a:ea typeface="Times New Roman" panose="02020603050405020304" pitchFamily="18" charset="0"/>
              </a:rPr>
              <a:t>5 Modalit</a:t>
            </a:r>
            <a:r>
              <a:rPr lang="ro-RO" sz="1800" b="1" dirty="0" smtClean="0">
                <a:solidFill>
                  <a:srgbClr val="E63275"/>
                </a:solidFill>
                <a:latin typeface="Calibri" panose="020F0502020204030204" pitchFamily="34" charset="0"/>
                <a:ea typeface="Times New Roman" panose="02020603050405020304" pitchFamily="18" charset="0"/>
              </a:rPr>
              <a:t>ăți de a-ți finanța proiectul sau afacerea de Inovare Socială Digitală</a:t>
            </a:r>
            <a:r>
              <a:rPr lang="ro-RO" sz="1800" b="1" dirty="0" smtClean="0">
                <a:solidFill>
                  <a:srgbClr val="E63275"/>
                </a:solidFill>
                <a:effectLst/>
                <a:latin typeface="Calibri" panose="020F0502020204030204" pitchFamily="34" charset="0"/>
                <a:ea typeface="Times New Roman" panose="02020603050405020304" pitchFamily="18" charset="0"/>
              </a:rPr>
              <a:t>: </a:t>
            </a:r>
            <a:r>
              <a:rPr lang="ro-RO" sz="1800" b="1" dirty="0" smtClean="0">
                <a:solidFill>
                  <a:schemeClr val="tx1">
                    <a:lumMod val="75000"/>
                    <a:lumOff val="25000"/>
                  </a:schemeClr>
                </a:solidFill>
                <a:effectLst/>
                <a:latin typeface="Calibri" panose="020F0502020204030204" pitchFamily="34" charset="0"/>
                <a:ea typeface="Times New Roman" panose="02020603050405020304" pitchFamily="18" charset="0"/>
              </a:rPr>
              <a:t>Spotlight pe….</a:t>
            </a:r>
          </a:p>
          <a:p>
            <a:pPr marL="457200" indent="-457200">
              <a:spcBef>
                <a:spcPts val="0"/>
              </a:spcBef>
              <a:buFont typeface="+mj-lt"/>
              <a:buAutoNum type="arabicPeriod"/>
            </a:pPr>
            <a:r>
              <a:rPr lang="ro-RO" sz="1800" b="1" dirty="0" smtClean="0">
                <a:solidFill>
                  <a:srgbClr val="E63275"/>
                </a:solidFill>
                <a:effectLst/>
                <a:latin typeface="Calibri" panose="020F0502020204030204" pitchFamily="34" charset="0"/>
                <a:ea typeface="Times New Roman" panose="02020603050405020304" pitchFamily="18" charset="0"/>
              </a:rPr>
              <a:t>Start Up-uri Simple – </a:t>
            </a:r>
            <a:r>
              <a:rPr lang="ro-RO" sz="1800" dirty="0" smtClean="0">
                <a:solidFill>
                  <a:schemeClr val="tx1">
                    <a:lumMod val="75000"/>
                    <a:lumOff val="25000"/>
                  </a:schemeClr>
                </a:solidFill>
                <a:latin typeface="Calibri" panose="020F0502020204030204" pitchFamily="34" charset="0"/>
              </a:rPr>
              <a:t>uneori mai puțin înseamnă mai mult!</a:t>
            </a:r>
          </a:p>
          <a:p>
            <a:pPr marL="457200" indent="-457200">
              <a:spcBef>
                <a:spcPts val="0"/>
              </a:spcBef>
              <a:buFont typeface="+mj-lt"/>
              <a:buAutoNum type="arabicPeriod"/>
            </a:pPr>
            <a:r>
              <a:rPr lang="ro-RO" sz="1800" b="1" dirty="0" smtClean="0">
                <a:solidFill>
                  <a:srgbClr val="E63275"/>
                </a:solidFill>
                <a:latin typeface="Calibri" panose="020F0502020204030204" pitchFamily="34" charset="0"/>
              </a:rPr>
              <a:t>Găsește suporteri locali </a:t>
            </a:r>
            <a:r>
              <a:rPr lang="ro-RO" sz="1800" dirty="0">
                <a:solidFill>
                  <a:schemeClr val="tx1">
                    <a:lumMod val="75000"/>
                    <a:lumOff val="25000"/>
                  </a:schemeClr>
                </a:solidFill>
                <a:latin typeface="Calibri" panose="020F0502020204030204" pitchFamily="34" charset="0"/>
                <a:ea typeface="Times New Roman" panose="02020603050405020304" pitchFamily="18" charset="0"/>
              </a:rPr>
              <a:t>cine urmează să te țină de mână și să te sprijine pe parcurs?</a:t>
            </a:r>
          </a:p>
          <a:p>
            <a:pPr marL="457200" indent="-457200">
              <a:spcBef>
                <a:spcPts val="0"/>
              </a:spcBef>
              <a:buFont typeface="+mj-lt"/>
              <a:buAutoNum type="arabicPeriod"/>
            </a:pPr>
            <a:r>
              <a:rPr lang="ro-RO" sz="1800" b="1" dirty="0" smtClean="0">
                <a:solidFill>
                  <a:srgbClr val="E63275"/>
                </a:solidFill>
                <a:latin typeface="Calibri" panose="020F0502020204030204" pitchFamily="34" charset="0"/>
              </a:rPr>
              <a:t>Inovarea frugală întâlnește Inovarea Socială</a:t>
            </a:r>
          </a:p>
          <a:p>
            <a:pPr marL="457200" indent="-457200">
              <a:spcBef>
                <a:spcPts val="0"/>
              </a:spcBef>
              <a:buFont typeface="+mj-lt"/>
              <a:buAutoNum type="arabicPeriod"/>
            </a:pPr>
            <a:r>
              <a:rPr lang="ro-RO" sz="1800" b="1" dirty="0" smtClean="0">
                <a:solidFill>
                  <a:srgbClr val="E63275"/>
                </a:solidFill>
                <a:effectLst/>
                <a:latin typeface="Calibri" panose="020F0502020204030204" pitchFamily="34" charset="0"/>
                <a:ea typeface="Times New Roman" panose="02020603050405020304" pitchFamily="18" charset="0"/>
              </a:rPr>
              <a:t>Investitori de impact, Crowdfunding… – </a:t>
            </a:r>
            <a:r>
              <a:rPr lang="ro-RO" sz="1800" dirty="0">
                <a:solidFill>
                  <a:schemeClr val="tx1">
                    <a:lumMod val="75000"/>
                    <a:lumOff val="25000"/>
                  </a:schemeClr>
                </a:solidFill>
                <a:latin typeface="Calibri" panose="020F0502020204030204" pitchFamily="34" charset="0"/>
                <a:ea typeface="Times New Roman" panose="02020603050405020304" pitchFamily="18" charset="0"/>
              </a:rPr>
              <a:t>suscită interesul investitorilor și al publicului și obține sprijinul lor pentru finanțare!</a:t>
            </a:r>
            <a:endParaRPr lang="ro-RO" sz="1800" dirty="0" smtClean="0">
              <a:solidFill>
                <a:schemeClr val="tx1">
                  <a:lumMod val="75000"/>
                  <a:lumOff val="25000"/>
                </a:schemeClr>
              </a:solidFill>
              <a:effectLst/>
              <a:latin typeface="Calibri" panose="020F0502020204030204" pitchFamily="34" charset="0"/>
              <a:ea typeface="Times New Roman" panose="02020603050405020304" pitchFamily="18" charset="0"/>
            </a:endParaRPr>
          </a:p>
          <a:p>
            <a:pPr marL="457200" indent="-457200">
              <a:spcBef>
                <a:spcPts val="0"/>
              </a:spcBef>
              <a:buFont typeface="+mj-lt"/>
              <a:buAutoNum type="arabicPeriod"/>
            </a:pPr>
            <a:r>
              <a:rPr lang="ro-RO" sz="1800" b="1" dirty="0" smtClean="0">
                <a:solidFill>
                  <a:srgbClr val="E63275"/>
                </a:solidFill>
                <a:effectLst/>
                <a:latin typeface="Calibri" panose="020F0502020204030204" pitchFamily="34" charset="0"/>
                <a:ea typeface="Times New Roman" panose="02020603050405020304" pitchFamily="18" charset="0"/>
              </a:rPr>
              <a:t>Competiții, Granturi &amp; Premii pentru Inovarea Social Digitală – </a:t>
            </a:r>
            <a:r>
              <a:rPr lang="ro-RO" sz="1800" dirty="0">
                <a:solidFill>
                  <a:schemeClr val="tx1">
                    <a:lumMod val="75000"/>
                    <a:lumOff val="25000"/>
                  </a:schemeClr>
                </a:solidFill>
                <a:latin typeface="Calibri" panose="020F0502020204030204" pitchFamily="34" charset="0"/>
              </a:rPr>
              <a:t>nu numai că aduce recunoaștere, ci și fonduri! Alătur[-te rețelelor lor pentru asistență.</a:t>
            </a:r>
            <a:endParaRPr lang="ro-RO" sz="1800" dirty="0" smtClean="0">
              <a:solidFill>
                <a:schemeClr val="tx1">
                  <a:lumMod val="75000"/>
                  <a:lumOff val="25000"/>
                </a:schemeClr>
              </a:solidFill>
              <a:latin typeface="Calibri" panose="020F0502020204030204" pitchFamily="34" charset="0"/>
            </a:endParaRPr>
          </a:p>
          <a:p>
            <a:r>
              <a:rPr lang="ro-RO" sz="1800" b="1" dirty="0" smtClean="0">
                <a:solidFill>
                  <a:srgbClr val="E63275"/>
                </a:solidFill>
                <a:effectLst/>
                <a:latin typeface="Calibri" panose="020F0502020204030204" pitchFamily="34" charset="0"/>
                <a:ea typeface="Calibri" panose="020F0502020204030204" pitchFamily="34" charset="0"/>
              </a:rPr>
              <a:t>PITCH-ul Perfect: </a:t>
            </a:r>
            <a:r>
              <a:rPr lang="ro-RO" sz="1800" b="1" dirty="0" smtClean="0">
                <a:solidFill>
                  <a:srgbClr val="231F20"/>
                </a:solidFill>
                <a:effectLst/>
                <a:latin typeface="Calibri" panose="020F0502020204030204" pitchFamily="34" charset="0"/>
                <a:ea typeface="Calibri" panose="020F0502020204030204" pitchFamily="34" charset="0"/>
              </a:rPr>
              <a:t>Cum să atragi potențiali finanțatori; </a:t>
            </a:r>
            <a:r>
              <a:rPr lang="ro-RO" sz="1800" dirty="0" smtClean="0">
                <a:solidFill>
                  <a:srgbClr val="231F20"/>
                </a:solidFill>
                <a:effectLst/>
                <a:latin typeface="Calibri" panose="020F0502020204030204" pitchFamily="34" charset="0"/>
                <a:ea typeface="Calibri" panose="020F0502020204030204" pitchFamily="34" charset="0"/>
              </a:rPr>
              <a:t>Guverne, agenții, investitori, organizații de investiții care finanșează proiecte de Inovare Social Digitală</a:t>
            </a:r>
            <a:endParaRPr lang="ro-RO" dirty="0">
              <a:solidFill>
                <a:srgbClr val="ED2A59"/>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122831" y="95535"/>
            <a:ext cx="5454104" cy="688690"/>
          </a:xfrm>
          <a:solidFill>
            <a:srgbClr val="42B0C2"/>
          </a:solidFill>
        </p:spPr>
        <p:txBody>
          <a:bodyPr anchor="ctr">
            <a:noAutofit/>
          </a:bodyPr>
          <a:lstStyle/>
          <a:p>
            <a:r>
              <a:rPr lang="ro-RO" sz="3200" b="1" dirty="0" smtClean="0">
                <a:solidFill>
                  <a:schemeClr val="bg1"/>
                </a:solidFill>
              </a:rPr>
              <a:t>Modulul</a:t>
            </a:r>
            <a:r>
              <a:rPr lang="en-IE" sz="3200" b="1" dirty="0" smtClean="0">
                <a:solidFill>
                  <a:schemeClr val="bg1"/>
                </a:solidFill>
              </a:rPr>
              <a:t> </a:t>
            </a:r>
            <a:r>
              <a:rPr lang="en-IE" sz="3200" b="1" dirty="0">
                <a:solidFill>
                  <a:schemeClr val="bg1"/>
                </a:solidFill>
              </a:rPr>
              <a:t>5 </a:t>
            </a:r>
            <a:r>
              <a:rPr lang="ro-RO" sz="3200" b="1" dirty="0" smtClean="0">
                <a:solidFill>
                  <a:schemeClr val="bg1"/>
                </a:solidFill>
              </a:rPr>
              <a:t>Subiectele</a:t>
            </a:r>
            <a:r>
              <a:rPr lang="en-IE" sz="3200" b="1" dirty="0" smtClean="0">
                <a:solidFill>
                  <a:schemeClr val="bg1"/>
                </a:solidFill>
              </a:rPr>
              <a:t> </a:t>
            </a:r>
            <a:r>
              <a:rPr lang="ro-RO" sz="3200" b="1" dirty="0" smtClean="0">
                <a:solidFill>
                  <a:schemeClr val="bg1"/>
                </a:solidFill>
              </a:rPr>
              <a:t>Abordate</a:t>
            </a:r>
            <a:endParaRPr lang="en-US" sz="3200" dirty="0">
              <a:solidFill>
                <a:schemeClr val="bg1"/>
              </a:solidFill>
            </a:endParaRPr>
          </a:p>
        </p:txBody>
      </p:sp>
      <p:pic>
        <p:nvPicPr>
          <p:cNvPr id="4" name="Picture Placeholder 3" descr="A picture containing bench, sitting, person, yellow&#10;&#10;Description automatically generated">
            <a:extLst>
              <a:ext uri="{FF2B5EF4-FFF2-40B4-BE49-F238E27FC236}">
                <a16:creationId xmlns:a16="http://schemas.microsoft.com/office/drawing/2014/main" xmlns="" id="{BBF8ED5B-F734-4783-A4ED-9016B9781850}"/>
              </a:ext>
            </a:extLst>
          </p:cNvPr>
          <p:cNvPicPr>
            <a:picLocks noGrp="1" noChangeAspect="1"/>
          </p:cNvPicPr>
          <p:nvPr>
            <p:ph type="pic" sz="quarter" idx="10"/>
          </p:nvPr>
        </p:nvPicPr>
        <p:blipFill>
          <a:blip r:embed="rId2"/>
          <a:srcRect t="3991" b="3991"/>
          <a:stretch>
            <a:fillRect/>
          </a:stretch>
        </p:blipFill>
        <p:spPr/>
      </p:pic>
    </p:spTree>
    <p:extLst>
      <p:ext uri="{BB962C8B-B14F-4D97-AF65-F5344CB8AC3E}">
        <p14:creationId xmlns:p14="http://schemas.microsoft.com/office/powerpoint/2010/main" val="9285825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A58EC38-6ECC-4783-8ED1-A350ACDCF149}"/>
              </a:ext>
            </a:extLst>
          </p:cNvPr>
          <p:cNvSpPr>
            <a:spLocks noGrp="1"/>
          </p:cNvSpPr>
          <p:nvPr>
            <p:ph type="body" sz="quarter" idx="14"/>
          </p:nvPr>
        </p:nvSpPr>
        <p:spPr>
          <a:xfrm>
            <a:off x="163773" y="302702"/>
            <a:ext cx="6467700" cy="697353"/>
          </a:xfrm>
        </p:spPr>
        <p:txBody>
          <a:bodyPr>
            <a:noAutofit/>
          </a:bodyPr>
          <a:lstStyle/>
          <a:p>
            <a:pPr>
              <a:lnSpc>
                <a:spcPct val="100000"/>
              </a:lnSpc>
              <a:spcBef>
                <a:spcPts val="0"/>
              </a:spcBef>
            </a:pPr>
            <a:r>
              <a:rPr lang="en-IE" sz="4000" b="1" dirty="0">
                <a:solidFill>
                  <a:srgbClr val="ED2A59"/>
                </a:solidFill>
              </a:rPr>
              <a:t>Good Here </a:t>
            </a:r>
          </a:p>
          <a:p>
            <a:pPr>
              <a:lnSpc>
                <a:spcPct val="100000"/>
              </a:lnSpc>
              <a:spcBef>
                <a:spcPts val="0"/>
              </a:spcBef>
            </a:pPr>
            <a:r>
              <a:rPr lang="ro-RO" sz="2400" b="1" i="1" dirty="0" smtClean="0">
                <a:solidFill>
                  <a:srgbClr val="ED2A59"/>
                </a:solidFill>
              </a:rPr>
              <a:t>Finanțare și sprijin pentru Start-up Social Inovator</a:t>
            </a:r>
            <a:endParaRPr lang="en-IE" sz="2400" b="1" i="1" dirty="0">
              <a:solidFill>
                <a:srgbClr val="ED2A59"/>
              </a:solidFill>
            </a:endParaRPr>
          </a:p>
          <a:p>
            <a:pPr>
              <a:lnSpc>
                <a:spcPct val="100000"/>
              </a:lnSpc>
              <a:spcBef>
                <a:spcPts val="0"/>
              </a:spcBef>
            </a:pPr>
            <a:r>
              <a:rPr lang="en-IE" sz="2400" i="1" dirty="0" smtClean="0">
                <a:solidFill>
                  <a:schemeClr val="tx1">
                    <a:lumMod val="75000"/>
                    <a:lumOff val="25000"/>
                  </a:schemeClr>
                </a:solidFill>
              </a:rPr>
              <a:t>Co-</a:t>
            </a:r>
            <a:r>
              <a:rPr lang="en-IE" sz="2400" i="1" dirty="0" err="1" smtClean="0">
                <a:solidFill>
                  <a:schemeClr val="tx1">
                    <a:lumMod val="75000"/>
                    <a:lumOff val="25000"/>
                  </a:schemeClr>
                </a:solidFill>
              </a:rPr>
              <a:t>Fo</a:t>
            </a:r>
            <a:r>
              <a:rPr lang="ro-RO" sz="2400" i="1" dirty="0" smtClean="0">
                <a:solidFill>
                  <a:schemeClr val="tx1">
                    <a:lumMod val="75000"/>
                    <a:lumOff val="25000"/>
                  </a:schemeClr>
                </a:solidFill>
              </a:rPr>
              <a:t>ndato</a:t>
            </a:r>
            <a:r>
              <a:rPr lang="en-IE" sz="2400" i="1" dirty="0" smtClean="0">
                <a:solidFill>
                  <a:schemeClr val="tx1">
                    <a:lumMod val="75000"/>
                    <a:lumOff val="25000"/>
                  </a:schemeClr>
                </a:solidFill>
              </a:rPr>
              <a:t>r</a:t>
            </a:r>
            <a:r>
              <a:rPr lang="en-IE" sz="2400" i="1" dirty="0">
                <a:solidFill>
                  <a:schemeClr val="tx1">
                    <a:lumMod val="75000"/>
                    <a:lumOff val="25000"/>
                  </a:schemeClr>
                </a:solidFill>
              </a:rPr>
              <a:t>, Ben Matthews</a:t>
            </a:r>
          </a:p>
        </p:txBody>
      </p:sp>
      <p:sp>
        <p:nvSpPr>
          <p:cNvPr id="6" name="Text Placeholder 5">
            <a:extLst>
              <a:ext uri="{FF2B5EF4-FFF2-40B4-BE49-F238E27FC236}">
                <a16:creationId xmlns:a16="http://schemas.microsoft.com/office/drawing/2014/main" xmlns="" id="{5A744118-0B91-4767-BF09-23579CC74BC9}"/>
              </a:ext>
            </a:extLst>
          </p:cNvPr>
          <p:cNvSpPr>
            <a:spLocks noGrp="1"/>
          </p:cNvSpPr>
          <p:nvPr>
            <p:ph type="body" sz="quarter" idx="15"/>
          </p:nvPr>
        </p:nvSpPr>
        <p:spPr>
          <a:xfrm>
            <a:off x="6823881" y="181599"/>
            <a:ext cx="5222134" cy="2592420"/>
          </a:xfrm>
        </p:spPr>
        <p:txBody>
          <a:bodyPr/>
          <a:lstStyle/>
          <a:p>
            <a:pPr algn="ctr"/>
            <a:r>
              <a:rPr lang="en-IE" b="1" i="0" dirty="0">
                <a:solidFill>
                  <a:schemeClr val="tx1">
                    <a:lumMod val="75000"/>
                    <a:lumOff val="25000"/>
                  </a:schemeClr>
                </a:solidFill>
                <a:effectLst/>
                <a:hlinkClick r:id="rId2"/>
              </a:rPr>
              <a:t>‘Good Here </a:t>
            </a:r>
            <a:r>
              <a:rPr lang="ro-RO" i="0" dirty="0" smtClean="0">
                <a:solidFill>
                  <a:schemeClr val="tx1">
                    <a:lumMod val="75000"/>
                    <a:lumOff val="25000"/>
                  </a:schemeClr>
                </a:solidFill>
                <a:effectLst/>
              </a:rPr>
              <a:t>este o companie globală</a:t>
            </a:r>
            <a:r>
              <a:rPr lang="en-IE" i="0" dirty="0" smtClean="0">
                <a:solidFill>
                  <a:schemeClr val="tx1">
                    <a:lumMod val="75000"/>
                    <a:lumOff val="25000"/>
                  </a:schemeClr>
                </a:solidFill>
                <a:effectLst/>
              </a:rPr>
              <a:t> </a:t>
            </a:r>
            <a:r>
              <a:rPr lang="ro-RO" i="0" dirty="0" smtClean="0">
                <a:solidFill>
                  <a:schemeClr val="tx1">
                    <a:lumMod val="75000"/>
                    <a:lumOff val="25000"/>
                  </a:schemeClr>
                </a:solidFill>
                <a:effectLst/>
              </a:rPr>
              <a:t>care ajută la descoperirea</a:t>
            </a:r>
            <a:r>
              <a:rPr lang="en-IE" b="0" i="0" dirty="0">
                <a:solidFill>
                  <a:schemeClr val="tx1">
                    <a:lumMod val="75000"/>
                    <a:lumOff val="25000"/>
                  </a:schemeClr>
                </a:solidFill>
                <a:effectLst/>
              </a:rPr>
              <a:t> </a:t>
            </a:r>
            <a:r>
              <a:rPr lang="ro-RO" dirty="0" smtClean="0">
                <a:solidFill>
                  <a:srgbClr val="0563C1"/>
                </a:solidFill>
                <a:hlinkClick r:id="rId3">
                  <a:extLst>
                    <a:ext uri="{A12FA001-AC4F-418D-AE19-62706E023703}">
                      <ahyp:hlinkClr xmlns:ahyp="http://schemas.microsoft.com/office/drawing/2018/hyperlinkcolor" xmlns="" val="tx"/>
                    </a:ext>
                  </a:extLst>
                </a:hlinkClick>
              </a:rPr>
              <a:t>startup-urilor cu impact social</a:t>
            </a:r>
            <a:r>
              <a:rPr lang="en-IE" b="0" i="0" dirty="0" smtClean="0">
                <a:solidFill>
                  <a:schemeClr val="tx1">
                    <a:lumMod val="75000"/>
                    <a:lumOff val="25000"/>
                  </a:schemeClr>
                </a:solidFill>
                <a:effectLst/>
              </a:rPr>
              <a:t>, </a:t>
            </a:r>
            <a:r>
              <a:rPr lang="ro-RO" b="0" i="0" dirty="0" smtClean="0">
                <a:solidFill>
                  <a:schemeClr val="tx1">
                    <a:lumMod val="75000"/>
                    <a:lumOff val="25000"/>
                  </a:schemeClr>
                </a:solidFill>
                <a:effectLst/>
              </a:rPr>
              <a:t>te conectează cu</a:t>
            </a:r>
            <a:r>
              <a:rPr lang="en-IE" b="0" i="0" dirty="0">
                <a:solidFill>
                  <a:schemeClr val="tx1">
                    <a:lumMod val="75000"/>
                    <a:lumOff val="25000"/>
                  </a:schemeClr>
                </a:solidFill>
                <a:effectLst/>
              </a:rPr>
              <a:t> </a:t>
            </a:r>
            <a:r>
              <a:rPr lang="ro-RO" b="0" i="0" u="sng"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comunitățile cu impact social</a:t>
            </a:r>
            <a:r>
              <a:rPr lang="en-IE" b="0" i="0" dirty="0" smtClean="0">
                <a:solidFill>
                  <a:schemeClr val="tx1">
                    <a:lumMod val="75000"/>
                    <a:lumOff val="25000"/>
                  </a:schemeClr>
                </a:solidFill>
                <a:effectLst/>
              </a:rPr>
              <a:t>, </a:t>
            </a:r>
            <a:r>
              <a:rPr lang="ro-RO" b="0" i="0" dirty="0" smtClean="0">
                <a:solidFill>
                  <a:schemeClr val="tx1">
                    <a:lumMod val="75000"/>
                    <a:lumOff val="25000"/>
                  </a:schemeClr>
                </a:solidFill>
                <a:effectLst/>
              </a:rPr>
              <a:t>și găsesc</a:t>
            </a:r>
            <a:r>
              <a:rPr lang="en-IE" b="0" i="0" dirty="0">
                <a:solidFill>
                  <a:schemeClr val="tx1">
                    <a:lumMod val="75000"/>
                    <a:lumOff val="25000"/>
                  </a:schemeClr>
                </a:solidFill>
                <a:effectLst/>
              </a:rPr>
              <a:t> </a:t>
            </a:r>
            <a:r>
              <a:rPr lang="en-IE" b="0" i="0" dirty="0" smtClean="0">
                <a:solidFill>
                  <a:schemeClr val="tx1">
                    <a:lumMod val="75000"/>
                    <a:lumOff val="25000"/>
                  </a:schemeClr>
                </a:solidFill>
                <a:effectLst/>
                <a:hlinkClick r:id="rId5">
                  <a:extLst>
                    <a:ext uri="{A12FA001-AC4F-418D-AE19-62706E023703}">
                      <ahyp:hlinkClr xmlns:ahyp="http://schemas.microsoft.com/office/drawing/2018/hyperlinkcolor" xmlns="" val="tx"/>
                    </a:ext>
                  </a:extLst>
                </a:hlinkClick>
              </a:rPr>
              <a:t>f</a:t>
            </a:r>
            <a:r>
              <a:rPr lang="ro-RO" b="0" i="0" dirty="0" smtClean="0">
                <a:solidFill>
                  <a:schemeClr val="tx1">
                    <a:lumMod val="75000"/>
                    <a:lumOff val="25000"/>
                  </a:schemeClr>
                </a:solidFill>
                <a:effectLst/>
                <a:hlinkClick r:id="rId5">
                  <a:extLst>
                    <a:ext uri="{A12FA001-AC4F-418D-AE19-62706E023703}">
                      <ahyp:hlinkClr xmlns:ahyp="http://schemas.microsoft.com/office/drawing/2018/hyperlinkcolor" xmlns="" val="tx"/>
                    </a:ext>
                  </a:extLst>
                </a:hlinkClick>
              </a:rPr>
              <a:t>inanțare</a:t>
            </a:r>
            <a:r>
              <a:rPr lang="en-IE" b="0" i="0" dirty="0" smtClean="0">
                <a:solidFill>
                  <a:schemeClr val="tx1">
                    <a:lumMod val="75000"/>
                    <a:lumOff val="25000"/>
                  </a:schemeClr>
                </a:solidFill>
                <a:effectLst/>
              </a:rPr>
              <a:t>. </a:t>
            </a:r>
            <a:r>
              <a:rPr lang="ro-RO" b="0" i="0" dirty="0" smtClean="0">
                <a:solidFill>
                  <a:schemeClr val="tx1">
                    <a:lumMod val="75000"/>
                    <a:lumOff val="25000"/>
                  </a:schemeClr>
                </a:solidFill>
                <a:effectLst/>
              </a:rPr>
              <a:t>În prezent </a:t>
            </a:r>
            <a:r>
              <a:rPr lang="ro-RO" b="0" i="0" dirty="0" smtClean="0">
                <a:solidFill>
                  <a:schemeClr val="tx1">
                    <a:lumMod val="75000"/>
                    <a:lumOff val="25000"/>
                  </a:schemeClr>
                </a:solidFill>
                <a:effectLst/>
              </a:rPr>
              <a:t>urmăresc</a:t>
            </a:r>
            <a:r>
              <a:rPr lang="en-IE" b="0" i="0" dirty="0">
                <a:solidFill>
                  <a:schemeClr val="tx1">
                    <a:lumMod val="75000"/>
                    <a:lumOff val="25000"/>
                  </a:schemeClr>
                </a:solidFill>
                <a:effectLst/>
              </a:rPr>
              <a:t> </a:t>
            </a:r>
            <a:r>
              <a:rPr lang="en-IE" b="0" i="0" u="sng" dirty="0">
                <a:solidFill>
                  <a:srgbClr val="0563C1"/>
                </a:solidFill>
                <a:effectLst/>
                <a:hlinkClick r:id="rId3">
                  <a:extLst>
                    <a:ext uri="{A12FA001-AC4F-418D-AE19-62706E023703}">
                      <ahyp:hlinkClr xmlns:ahyp="http://schemas.microsoft.com/office/drawing/2018/hyperlinkcolor" xmlns="" val="tx"/>
                    </a:ext>
                  </a:extLst>
                </a:hlinkClick>
              </a:rPr>
              <a:t>2,775 </a:t>
            </a:r>
            <a:r>
              <a:rPr lang="ro-RO" b="0" i="0" u="sng" dirty="0" smtClean="0">
                <a:solidFill>
                  <a:srgbClr val="0563C1"/>
                </a:solidFill>
                <a:effectLst/>
              </a:rPr>
              <a:t>de </a:t>
            </a:r>
            <a:r>
              <a:rPr lang="en-IE" b="0" i="0" u="sng" dirty="0" err="1" smtClean="0">
                <a:solidFill>
                  <a:schemeClr val="tx1">
                    <a:lumMod val="75000"/>
                    <a:lumOff val="25000"/>
                  </a:schemeClr>
                </a:solidFill>
                <a:effectLst/>
                <a:hlinkClick r:id="rId3">
                  <a:extLst>
                    <a:ext uri="{A12FA001-AC4F-418D-AE19-62706E023703}">
                      <ahyp:hlinkClr xmlns:ahyp="http://schemas.microsoft.com/office/drawing/2018/hyperlinkcolor" xmlns="" val="tx"/>
                    </a:ext>
                  </a:extLst>
                </a:hlinkClick>
              </a:rPr>
              <a:t>startup</a:t>
            </a:r>
            <a:r>
              <a:rPr lang="ro-RO" b="0" i="0" u="sng" dirty="0" smtClean="0">
                <a:solidFill>
                  <a:schemeClr val="tx1">
                    <a:lumMod val="75000"/>
                    <a:lumOff val="25000"/>
                  </a:schemeClr>
                </a:solidFill>
                <a:effectLst/>
                <a:hlinkClick r:id="rId3">
                  <a:extLst>
                    <a:ext uri="{A12FA001-AC4F-418D-AE19-62706E023703}">
                      <ahyp:hlinkClr xmlns:ahyp="http://schemas.microsoft.com/office/drawing/2018/hyperlinkcolor" xmlns="" val="tx"/>
                    </a:ext>
                  </a:extLst>
                </a:hlinkClick>
              </a:rPr>
              <a:t>-uri</a:t>
            </a:r>
            <a:r>
              <a:rPr lang="en-IE" b="0" i="0" dirty="0">
                <a:solidFill>
                  <a:schemeClr val="tx1">
                    <a:lumMod val="75000"/>
                    <a:lumOff val="25000"/>
                  </a:schemeClr>
                </a:solidFill>
                <a:effectLst/>
              </a:rPr>
              <a:t> </a:t>
            </a:r>
            <a:r>
              <a:rPr lang="ro-RO" b="0" i="0" dirty="0" smtClean="0">
                <a:solidFill>
                  <a:schemeClr val="tx1">
                    <a:lumMod val="75000"/>
                    <a:lumOff val="25000"/>
                  </a:schemeClr>
                </a:solidFill>
                <a:effectLst/>
              </a:rPr>
              <a:t>și</a:t>
            </a:r>
            <a:r>
              <a:rPr lang="en-IE" b="0" i="0" dirty="0">
                <a:solidFill>
                  <a:schemeClr val="tx1">
                    <a:lumMod val="75000"/>
                    <a:lumOff val="25000"/>
                  </a:schemeClr>
                </a:solidFill>
                <a:effectLst/>
              </a:rPr>
              <a:t> </a:t>
            </a:r>
            <a:r>
              <a:rPr lang="en-IE" b="0" i="0" u="sng" dirty="0">
                <a:solidFill>
                  <a:schemeClr val="tx1">
                    <a:lumMod val="75000"/>
                    <a:lumOff val="25000"/>
                  </a:schemeClr>
                </a:solidFill>
                <a:effectLst/>
                <a:hlinkClick r:id="rId5">
                  <a:extLst>
                    <a:ext uri="{A12FA001-AC4F-418D-AE19-62706E023703}">
                      <ahyp:hlinkClr xmlns:ahyp="http://schemas.microsoft.com/office/drawing/2018/hyperlinkcolor" xmlns="" val="tx"/>
                    </a:ext>
                  </a:extLst>
                </a:hlinkClick>
              </a:rPr>
              <a:t>453 </a:t>
            </a:r>
            <a:r>
              <a:rPr lang="en-IE" b="0" i="0" u="sng" dirty="0" smtClean="0">
                <a:solidFill>
                  <a:schemeClr val="tx1">
                    <a:lumMod val="75000"/>
                    <a:lumOff val="25000"/>
                  </a:schemeClr>
                </a:solidFill>
                <a:effectLst/>
                <a:hlinkClick r:id="rId5">
                  <a:extLst>
                    <a:ext uri="{A12FA001-AC4F-418D-AE19-62706E023703}">
                      <ahyp:hlinkClr xmlns:ahyp="http://schemas.microsoft.com/office/drawing/2018/hyperlinkcolor" xmlns="" val="tx"/>
                    </a:ext>
                  </a:extLst>
                </a:hlinkClick>
              </a:rPr>
              <a:t>f</a:t>
            </a:r>
            <a:r>
              <a:rPr lang="ro-RO" b="0" i="0" u="sng" dirty="0" smtClean="0">
                <a:solidFill>
                  <a:schemeClr val="tx1">
                    <a:lumMod val="75000"/>
                    <a:lumOff val="25000"/>
                  </a:schemeClr>
                </a:solidFill>
                <a:effectLst/>
                <a:hlinkClick r:id="rId5">
                  <a:extLst>
                    <a:ext uri="{A12FA001-AC4F-418D-AE19-62706E023703}">
                      <ahyp:hlinkClr xmlns:ahyp="http://schemas.microsoft.com/office/drawing/2018/hyperlinkcolor" xmlns="" val="tx"/>
                    </a:ext>
                  </a:extLst>
                </a:hlinkClick>
              </a:rPr>
              <a:t>inanțatori</a:t>
            </a:r>
            <a:r>
              <a:rPr lang="en-IE" b="0" i="0" dirty="0" smtClean="0">
                <a:solidFill>
                  <a:schemeClr val="tx1">
                    <a:lumMod val="75000"/>
                    <a:lumOff val="25000"/>
                  </a:schemeClr>
                </a:solidFill>
                <a:effectLst/>
              </a:rPr>
              <a:t>.</a:t>
            </a:r>
            <a:endParaRPr lang="en-IE" b="0" i="0" dirty="0">
              <a:solidFill>
                <a:schemeClr val="tx1">
                  <a:lumMod val="75000"/>
                  <a:lumOff val="25000"/>
                </a:schemeClr>
              </a:solidFill>
              <a:effectLst/>
            </a:endParaRPr>
          </a:p>
          <a:p>
            <a:pPr algn="ctr"/>
            <a:r>
              <a:rPr lang="ro-RO" b="0" i="0" dirty="0" smtClean="0">
                <a:solidFill>
                  <a:schemeClr val="tx1">
                    <a:lumMod val="75000"/>
                    <a:lumOff val="25000"/>
                  </a:schemeClr>
                </a:solidFill>
                <a:effectLst/>
              </a:rPr>
              <a:t>O comunitate de succes cu antreprenori sociali și investitori pentru impact</a:t>
            </a:r>
            <a:r>
              <a:rPr lang="en-IE" b="0" i="0" dirty="0" smtClean="0">
                <a:solidFill>
                  <a:schemeClr val="tx1">
                    <a:lumMod val="75000"/>
                    <a:lumOff val="25000"/>
                  </a:schemeClr>
                </a:solidFill>
                <a:effectLst/>
              </a:rPr>
              <a:t>.</a:t>
            </a:r>
            <a:endParaRPr lang="en-IE" b="0" i="0" dirty="0">
              <a:solidFill>
                <a:schemeClr val="tx1">
                  <a:lumMod val="75000"/>
                  <a:lumOff val="25000"/>
                </a:schemeClr>
              </a:solidFill>
              <a:effectLst/>
            </a:endParaRPr>
          </a:p>
          <a:p>
            <a:r>
              <a:rPr lang="ro-RO" sz="2800" b="1" dirty="0" smtClean="0">
                <a:solidFill>
                  <a:srgbClr val="ED2A59"/>
                </a:solidFill>
              </a:rPr>
              <a:t>Furnizează</a:t>
            </a:r>
            <a:r>
              <a:rPr lang="en-IE" sz="2800" dirty="0" smtClean="0">
                <a:solidFill>
                  <a:schemeClr val="tx1">
                    <a:lumMod val="75000"/>
                    <a:lumOff val="25000"/>
                  </a:schemeClr>
                </a:solidFill>
              </a:rPr>
              <a:t> </a:t>
            </a:r>
            <a:r>
              <a:rPr lang="en-IE" dirty="0" smtClean="0">
                <a:solidFill>
                  <a:schemeClr val="tx1">
                    <a:lumMod val="75000"/>
                    <a:lumOff val="25000"/>
                  </a:schemeClr>
                </a:solidFill>
                <a:hlinkClick r:id="rId6"/>
              </a:rPr>
              <a:t>Grant</a:t>
            </a:r>
            <a:r>
              <a:rPr lang="ro-RO" dirty="0" smtClean="0">
                <a:solidFill>
                  <a:schemeClr val="tx1">
                    <a:lumMod val="75000"/>
                    <a:lumOff val="25000"/>
                  </a:schemeClr>
                </a:solidFill>
                <a:hlinkClick r:id="rId6"/>
              </a:rPr>
              <a:t>uri</a:t>
            </a:r>
            <a:r>
              <a:rPr lang="en-IE" dirty="0" smtClean="0">
                <a:solidFill>
                  <a:schemeClr val="tx1">
                    <a:lumMod val="75000"/>
                    <a:lumOff val="25000"/>
                  </a:schemeClr>
                </a:solidFill>
              </a:rPr>
              <a:t>, </a:t>
            </a:r>
            <a:r>
              <a:rPr lang="en-IE" dirty="0">
                <a:solidFill>
                  <a:schemeClr val="tx1">
                    <a:lumMod val="75000"/>
                    <a:lumOff val="25000"/>
                  </a:schemeClr>
                </a:solidFill>
                <a:hlinkClick r:id="rId7"/>
              </a:rPr>
              <a:t>Crowdfunding</a:t>
            </a:r>
            <a:r>
              <a:rPr lang="en-IE" dirty="0">
                <a:solidFill>
                  <a:schemeClr val="tx1">
                    <a:lumMod val="75000"/>
                    <a:lumOff val="25000"/>
                  </a:schemeClr>
                </a:solidFill>
              </a:rPr>
              <a:t>, </a:t>
            </a:r>
            <a:r>
              <a:rPr lang="en-IE" dirty="0" err="1" smtClean="0">
                <a:solidFill>
                  <a:schemeClr val="tx1">
                    <a:lumMod val="75000"/>
                    <a:lumOff val="25000"/>
                  </a:schemeClr>
                </a:solidFill>
                <a:hlinkClick r:id="rId8"/>
              </a:rPr>
              <a:t>Incubato</a:t>
            </a:r>
            <a:r>
              <a:rPr lang="ro-RO" dirty="0" smtClean="0">
                <a:solidFill>
                  <a:schemeClr val="tx1">
                    <a:lumMod val="75000"/>
                    <a:lumOff val="25000"/>
                  </a:schemeClr>
                </a:solidFill>
                <a:hlinkClick r:id="rId8"/>
              </a:rPr>
              <a:t>are</a:t>
            </a:r>
            <a:r>
              <a:rPr lang="en-IE" dirty="0" smtClean="0">
                <a:solidFill>
                  <a:schemeClr val="tx1">
                    <a:lumMod val="75000"/>
                    <a:lumOff val="25000"/>
                  </a:schemeClr>
                </a:solidFill>
              </a:rPr>
              <a:t>, </a:t>
            </a:r>
            <a:r>
              <a:rPr lang="en-IE" dirty="0">
                <a:solidFill>
                  <a:schemeClr val="tx1">
                    <a:lumMod val="75000"/>
                    <a:lumOff val="25000"/>
                  </a:schemeClr>
                </a:solidFill>
                <a:hlinkClick r:id="rId9"/>
              </a:rPr>
              <a:t>Venture Capital</a:t>
            </a:r>
            <a:r>
              <a:rPr lang="en-IE" dirty="0">
                <a:solidFill>
                  <a:schemeClr val="tx1">
                    <a:lumMod val="75000"/>
                    <a:lumOff val="25000"/>
                  </a:schemeClr>
                </a:solidFill>
              </a:rPr>
              <a:t>, </a:t>
            </a:r>
            <a:r>
              <a:rPr lang="en-IE" dirty="0" err="1" smtClean="0">
                <a:solidFill>
                  <a:schemeClr val="tx1">
                    <a:lumMod val="75000"/>
                    <a:lumOff val="25000"/>
                  </a:schemeClr>
                </a:solidFill>
                <a:hlinkClick r:id="rId10"/>
              </a:rPr>
              <a:t>Accelerato</a:t>
            </a:r>
            <a:r>
              <a:rPr lang="ro-RO" dirty="0" smtClean="0">
                <a:solidFill>
                  <a:schemeClr val="tx1">
                    <a:lumMod val="75000"/>
                    <a:lumOff val="25000"/>
                  </a:schemeClr>
                </a:solidFill>
                <a:hlinkClick r:id="rId10"/>
              </a:rPr>
              <a:t>a</a:t>
            </a:r>
            <a:r>
              <a:rPr lang="en-IE" dirty="0" smtClean="0">
                <a:solidFill>
                  <a:schemeClr val="tx1">
                    <a:lumMod val="75000"/>
                    <a:lumOff val="25000"/>
                  </a:schemeClr>
                </a:solidFill>
                <a:hlinkClick r:id="rId10"/>
              </a:rPr>
              <a:t>r</a:t>
            </a:r>
            <a:r>
              <a:rPr lang="ro-RO" dirty="0" smtClean="0">
                <a:solidFill>
                  <a:schemeClr val="tx1">
                    <a:lumMod val="75000"/>
                    <a:lumOff val="25000"/>
                  </a:schemeClr>
                </a:solidFill>
                <a:hlinkClick r:id="rId10"/>
              </a:rPr>
              <a:t>e</a:t>
            </a:r>
            <a:r>
              <a:rPr lang="en-IE" dirty="0" smtClean="0">
                <a:solidFill>
                  <a:schemeClr val="tx1">
                    <a:lumMod val="75000"/>
                    <a:lumOff val="25000"/>
                  </a:schemeClr>
                </a:solidFill>
              </a:rPr>
              <a:t>, </a:t>
            </a:r>
            <a:r>
              <a:rPr lang="en-IE" dirty="0" smtClean="0">
                <a:solidFill>
                  <a:schemeClr val="tx1">
                    <a:lumMod val="75000"/>
                    <a:lumOff val="25000"/>
                  </a:schemeClr>
                </a:solidFill>
                <a:hlinkClick r:id="rId11"/>
              </a:rPr>
              <a:t>P</a:t>
            </a:r>
            <a:r>
              <a:rPr lang="ro-RO" dirty="0" smtClean="0">
                <a:solidFill>
                  <a:schemeClr val="tx1">
                    <a:lumMod val="75000"/>
                    <a:lumOff val="25000"/>
                  </a:schemeClr>
                </a:solidFill>
                <a:hlinkClick r:id="rId11"/>
              </a:rPr>
              <a:t>remii</a:t>
            </a:r>
            <a:r>
              <a:rPr lang="en-IE" dirty="0" smtClean="0">
                <a:solidFill>
                  <a:schemeClr val="tx1">
                    <a:lumMod val="75000"/>
                    <a:lumOff val="25000"/>
                  </a:schemeClr>
                </a:solidFill>
              </a:rPr>
              <a:t>, …  </a:t>
            </a:r>
            <a:endParaRPr lang="en-IE" b="0" i="0" dirty="0">
              <a:solidFill>
                <a:schemeClr val="tx1">
                  <a:lumMod val="75000"/>
                  <a:lumOff val="25000"/>
                </a:schemeClr>
              </a:solidFill>
              <a:effectLst/>
            </a:endParaRPr>
          </a:p>
          <a:p>
            <a:r>
              <a:rPr lang="en-IE" dirty="0">
                <a:solidFill>
                  <a:schemeClr val="tx1">
                    <a:lumMod val="75000"/>
                    <a:lumOff val="25000"/>
                  </a:schemeClr>
                </a:solidFill>
              </a:rPr>
              <a:t/>
            </a:r>
            <a:br>
              <a:rPr lang="en-IE" dirty="0">
                <a:solidFill>
                  <a:schemeClr val="tx1">
                    <a:lumMod val="75000"/>
                    <a:lumOff val="25000"/>
                  </a:schemeClr>
                </a:solidFill>
              </a:rPr>
            </a:br>
            <a:endParaRPr lang="en-IE" dirty="0">
              <a:solidFill>
                <a:schemeClr val="tx1">
                  <a:lumMod val="75000"/>
                  <a:lumOff val="25000"/>
                </a:schemeClr>
              </a:solidFill>
            </a:endParaRPr>
          </a:p>
        </p:txBody>
      </p:sp>
      <p:pic>
        <p:nvPicPr>
          <p:cNvPr id="11" name="Picture 10">
            <a:hlinkClick r:id="rId2"/>
            <a:extLst>
              <a:ext uri="{FF2B5EF4-FFF2-40B4-BE49-F238E27FC236}">
                <a16:creationId xmlns:a16="http://schemas.microsoft.com/office/drawing/2014/main" xmlns="" id="{71163CDA-8D5A-4AE2-8F7F-1BA365352E61}"/>
              </a:ext>
            </a:extLst>
          </p:cNvPr>
          <p:cNvPicPr>
            <a:picLocks noChangeAspect="1"/>
          </p:cNvPicPr>
          <p:nvPr/>
        </p:nvPicPr>
        <p:blipFill>
          <a:blip r:embed="rId12"/>
          <a:stretch>
            <a:fillRect/>
          </a:stretch>
        </p:blipFill>
        <p:spPr>
          <a:xfrm>
            <a:off x="1366122" y="2404907"/>
            <a:ext cx="5116159" cy="2710014"/>
          </a:xfrm>
          <a:prstGeom prst="rect">
            <a:avLst/>
          </a:prstGeom>
        </p:spPr>
      </p:pic>
      <p:pic>
        <p:nvPicPr>
          <p:cNvPr id="1026" name="Picture 2" descr="Ben Matthews">
            <a:extLst>
              <a:ext uri="{FF2B5EF4-FFF2-40B4-BE49-F238E27FC236}">
                <a16:creationId xmlns:a16="http://schemas.microsoft.com/office/drawing/2014/main" xmlns="" id="{F34507B2-75E4-418F-A5F8-A65FAFC83D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59364" y="4322421"/>
            <a:ext cx="2412749" cy="241274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112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2269968"/>
            <a:ext cx="8043517" cy="5206518"/>
          </a:xfrm>
        </p:spPr>
        <p:txBody>
          <a:bodyPr/>
          <a:lstStyle/>
          <a:p>
            <a:pPr>
              <a:lnSpc>
                <a:spcPct val="100000"/>
              </a:lnSpc>
              <a:spcBef>
                <a:spcPts val="0"/>
              </a:spcBef>
            </a:pPr>
            <a:r>
              <a:rPr lang="ro-RO" sz="3600" b="1" dirty="0" smtClean="0">
                <a:solidFill>
                  <a:srgbClr val="ED2A59"/>
                </a:solidFill>
              </a:rPr>
              <a:t>Finanțat din Fonduri Proprii</a:t>
            </a:r>
            <a:endParaRPr lang="en-IE" sz="3600" b="1" dirty="0">
              <a:solidFill>
                <a:srgbClr val="ED2A59"/>
              </a:solidFill>
              <a:effectLst/>
            </a:endParaRPr>
          </a:p>
          <a:p>
            <a:pPr>
              <a:lnSpc>
                <a:spcPct val="100000"/>
              </a:lnSpc>
              <a:spcBef>
                <a:spcPts val="0"/>
              </a:spcBef>
            </a:pPr>
            <a:endParaRPr lang="en-IE" b="1" dirty="0">
              <a:solidFill>
                <a:srgbClr val="389DAE"/>
              </a:solidFill>
            </a:endParaRPr>
          </a:p>
          <a:p>
            <a:pPr>
              <a:lnSpc>
                <a:spcPct val="100000"/>
              </a:lnSpc>
              <a:spcBef>
                <a:spcPts val="0"/>
              </a:spcBef>
            </a:pPr>
            <a:r>
              <a:rPr lang="en-IE" b="1" dirty="0">
                <a:solidFill>
                  <a:srgbClr val="389DAE"/>
                </a:solidFill>
                <a:effectLst/>
              </a:rPr>
              <a:t>Q1</a:t>
            </a:r>
            <a:r>
              <a:rPr lang="en-IE" b="1" i="1" dirty="0">
                <a:solidFill>
                  <a:srgbClr val="389DAE"/>
                </a:solidFill>
              </a:rPr>
              <a:t> </a:t>
            </a:r>
            <a:r>
              <a:rPr lang="ro-RO" i="1" dirty="0" smtClean="0">
                <a:solidFill>
                  <a:srgbClr val="E48E02"/>
                </a:solidFill>
              </a:rPr>
              <a:t>Cum </a:t>
            </a:r>
            <a:r>
              <a:rPr lang="ro-RO" i="1" dirty="0">
                <a:solidFill>
                  <a:srgbClr val="E48E02"/>
                </a:solidFill>
              </a:rPr>
              <a:t>ați strâns banii pentru ideea dvs. și care este sfatul dvs. pentru alții, luând în considerare strângerea de fonduri DIY</a:t>
            </a:r>
            <a:r>
              <a:rPr lang="ro-RO" i="1" dirty="0" smtClean="0">
                <a:solidFill>
                  <a:srgbClr val="E48E02"/>
                </a:solidFill>
              </a:rPr>
              <a:t>?</a:t>
            </a:r>
            <a:endParaRPr lang="en-IE" i="1" dirty="0">
              <a:solidFill>
                <a:srgbClr val="E48E02"/>
              </a:solidFill>
            </a:endParaRPr>
          </a:p>
          <a:p>
            <a:pPr fontAlgn="base"/>
            <a:r>
              <a:rPr lang="ro-RO" dirty="0" smtClean="0">
                <a:solidFill>
                  <a:schemeClr val="tx1">
                    <a:lumMod val="75000"/>
                    <a:lumOff val="25000"/>
                  </a:schemeClr>
                </a:solidFill>
              </a:rPr>
              <a:t>Finanțarea </a:t>
            </a:r>
            <a:r>
              <a:rPr lang="ro-RO" dirty="0">
                <a:solidFill>
                  <a:schemeClr val="tx1">
                    <a:lumMod val="75000"/>
                    <a:lumOff val="25000"/>
                  </a:schemeClr>
                </a:solidFill>
              </a:rPr>
              <a:t>inițială pentru companie a venit din fonduri proprii. Acest lucru a fost cu siguranță o provocare, dar ne-a ajutat și să construim niveluri ridicate de disciplină în cheltuielile noastre. Dacă alții se gândesc la strângerea de fonduri DIY, vă recomandăm să aveți mai multe surse de fonduri și un plan foarte concret pentru cheltuirea fondurilor în general</a:t>
            </a:r>
            <a:r>
              <a:rPr lang="ro-RO" dirty="0" smtClean="0">
                <a:solidFill>
                  <a:schemeClr val="tx1">
                    <a:lumMod val="75000"/>
                    <a:lumOff val="25000"/>
                  </a:schemeClr>
                </a:solidFill>
              </a:rPr>
              <a:t>.</a:t>
            </a:r>
            <a:endParaRPr lang="en-US"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484428" y="142875"/>
            <a:ext cx="2852539" cy="6286500"/>
          </a:xfrm>
        </p:spPr>
        <p:txBody>
          <a:bodyPr>
            <a:normAutofit/>
          </a:bodyPr>
          <a:lstStyle/>
          <a:p>
            <a:r>
              <a:rPr lang="ro-RO" b="1" dirty="0" smtClean="0">
                <a:solidFill>
                  <a:schemeClr val="tx1">
                    <a:lumMod val="75000"/>
                    <a:lumOff val="25000"/>
                  </a:schemeClr>
                </a:solidFill>
              </a:rPr>
              <a:t>Interviu cu un Tânăr </a:t>
            </a:r>
            <a:r>
              <a:rPr lang="ro-RO" b="1" dirty="0">
                <a:solidFill>
                  <a:schemeClr val="tx1">
                    <a:lumMod val="75000"/>
                    <a:lumOff val="25000"/>
                  </a:schemeClr>
                </a:solidFill>
              </a:rPr>
              <a:t>Inovator  </a:t>
            </a:r>
            <a:r>
              <a:rPr lang="ro-RO" b="1" dirty="0" smtClean="0">
                <a:solidFill>
                  <a:schemeClr val="tx1">
                    <a:lumMod val="75000"/>
                    <a:lumOff val="25000"/>
                  </a:schemeClr>
                </a:solidFill>
              </a:rPr>
              <a:t>Social Digital</a:t>
            </a: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r>
              <a:rPr lang="ro-RO" sz="2400" b="1" dirty="0" smtClean="0">
                <a:hlinkClick r:id="rId2">
                  <a:extLst>
                    <a:ext uri="{A12FA001-AC4F-418D-AE19-62706E023703}">
                      <ahyp:hlinkClr xmlns:ahyp="http://schemas.microsoft.com/office/drawing/2018/hyperlinkcolor" xmlns="" val="tx"/>
                    </a:ext>
                  </a:extLst>
                </a:hlinkClick>
              </a:rPr>
              <a:t>Interviu Complet</a:t>
            </a:r>
            <a:endParaRPr lang="ro-RO" sz="2400" b="1" dirty="0"/>
          </a:p>
        </p:txBody>
      </p:sp>
      <p:pic>
        <p:nvPicPr>
          <p:cNvPr id="7" name="Picture 6" descr="A person with a beard&#10;&#10;Description automatically generated with medium confidence">
            <a:extLst>
              <a:ext uri="{FF2B5EF4-FFF2-40B4-BE49-F238E27FC236}">
                <a16:creationId xmlns:a16="http://schemas.microsoft.com/office/drawing/2014/main" xmlns="" id="{72E83B4B-EA9D-4F0E-A745-856C2CB88B11}"/>
              </a:ext>
            </a:extLst>
          </p:cNvPr>
          <p:cNvPicPr>
            <a:picLocks noChangeAspect="1"/>
          </p:cNvPicPr>
          <p:nvPr/>
        </p:nvPicPr>
        <p:blipFill>
          <a:blip r:embed="rId3"/>
          <a:stretch>
            <a:fillRect/>
          </a:stretch>
        </p:blipFill>
        <p:spPr>
          <a:xfrm>
            <a:off x="157065" y="2365224"/>
            <a:ext cx="3009604" cy="2508003"/>
          </a:xfrm>
          <a:prstGeom prst="teardrop">
            <a:avLst/>
          </a:prstGeom>
        </p:spPr>
      </p:pic>
      <p:sp>
        <p:nvSpPr>
          <p:cNvPr id="8" name="Text Placeholder 6">
            <a:extLst>
              <a:ext uri="{FF2B5EF4-FFF2-40B4-BE49-F238E27FC236}">
                <a16:creationId xmlns:a16="http://schemas.microsoft.com/office/drawing/2014/main" xmlns="" id="{E9BFFB4A-53C8-4076-857D-881A716CAE2D}"/>
              </a:ext>
            </a:extLst>
          </p:cNvPr>
          <p:cNvSpPr txBox="1">
            <a:spLocks/>
          </p:cNvSpPr>
          <p:nvPr/>
        </p:nvSpPr>
        <p:spPr>
          <a:xfrm>
            <a:off x="3758623" y="441639"/>
            <a:ext cx="7647305" cy="12216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o-RO" dirty="0" smtClean="0">
                <a:solidFill>
                  <a:srgbClr val="A6377D"/>
                </a:solidFill>
                <a:latin typeface="Cooper Black" panose="0208090404030B020404" pitchFamily="18" charset="0"/>
              </a:rPr>
              <a:t>EXEMPLE YDSI - </a:t>
            </a:r>
            <a:r>
              <a:rPr lang="ro-RO" b="1" dirty="0" smtClean="0">
                <a:solidFill>
                  <a:srgbClr val="A6377D"/>
                </a:solidFill>
                <a:hlinkClick r:id="rId4">
                  <a:extLst>
                    <a:ext uri="{A12FA001-AC4F-418D-AE19-62706E023703}">
                      <ahyp:hlinkClr xmlns:ahyp="http://schemas.microsoft.com/office/drawing/2018/hyperlinkcolor" xmlns="" val="tx"/>
                    </a:ext>
                  </a:extLst>
                </a:hlinkClick>
              </a:rPr>
              <a:t>Care Across</a:t>
            </a:r>
            <a:endParaRPr lang="ro-RO" b="1" dirty="0" smtClean="0">
              <a:solidFill>
                <a:srgbClr val="A6377D"/>
              </a:solidFill>
            </a:endParaRPr>
          </a:p>
          <a:p>
            <a:pPr>
              <a:spcBef>
                <a:spcPts val="0"/>
              </a:spcBef>
            </a:pPr>
            <a:r>
              <a:rPr lang="ro-RO" sz="2400" dirty="0" smtClean="0">
                <a:solidFill>
                  <a:schemeClr val="tx1">
                    <a:lumMod val="75000"/>
                    <a:lumOff val="25000"/>
                  </a:schemeClr>
                </a:solidFill>
              </a:rPr>
              <a:t>Thanos Kosmidis, UK</a:t>
            </a:r>
          </a:p>
          <a:p>
            <a:pPr>
              <a:spcBef>
                <a:spcPts val="0"/>
              </a:spcBef>
            </a:pPr>
            <a:r>
              <a:rPr lang="ro-RO" sz="2400" b="1" i="1" dirty="0" smtClean="0">
                <a:solidFill>
                  <a:srgbClr val="40A67A"/>
                </a:solidFill>
              </a:rPr>
              <a:t>Un startup digital pentru sănătate orientat pe bunăstarea pacienților cu cancer.</a:t>
            </a:r>
            <a:endParaRPr lang="ro-RO" sz="2400" b="1" i="1" dirty="0">
              <a:solidFill>
                <a:srgbClr val="40A67A"/>
              </a:solidFill>
            </a:endParaRPr>
          </a:p>
        </p:txBody>
      </p:sp>
    </p:spTree>
    <p:extLst>
      <p:ext uri="{BB962C8B-B14F-4D97-AF65-F5344CB8AC3E}">
        <p14:creationId xmlns:p14="http://schemas.microsoft.com/office/powerpoint/2010/main" val="3569485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687640" y="1250255"/>
            <a:ext cx="8336037"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rPr>
              <a:t> </a:t>
            </a:r>
            <a:r>
              <a:rPr lang="ro-RO" i="1" dirty="0">
                <a:solidFill>
                  <a:srgbClr val="E48E02"/>
                </a:solidFill>
              </a:rPr>
              <a:t>Cum ați strâns banii pentru ideea dvs</a:t>
            </a:r>
            <a:r>
              <a:rPr lang="en-IE" i="1" dirty="0" smtClean="0">
                <a:solidFill>
                  <a:srgbClr val="E48E02"/>
                </a:solidFill>
              </a:rPr>
              <a:t>?</a:t>
            </a:r>
            <a:endParaRPr lang="en-IE" i="1" dirty="0">
              <a:solidFill>
                <a:srgbClr val="E48E02"/>
              </a:solidFill>
            </a:endParaRPr>
          </a:p>
          <a:p>
            <a:pPr fontAlgn="base"/>
            <a:r>
              <a:rPr lang="ro-RO" b="1" dirty="0" smtClean="0">
                <a:solidFill>
                  <a:srgbClr val="ED2A59"/>
                </a:solidFill>
              </a:rPr>
              <a:t>Nu </a:t>
            </a:r>
            <a:r>
              <a:rPr lang="ro-RO" b="1" dirty="0">
                <a:solidFill>
                  <a:srgbClr val="ED2A59"/>
                </a:solidFill>
              </a:rPr>
              <a:t>am strâns bani pentru această inițiativă</a:t>
            </a:r>
            <a:r>
              <a:rPr lang="ro-RO" dirty="0"/>
              <a:t>. </a:t>
            </a:r>
            <a:r>
              <a:rPr lang="ro-RO" dirty="0">
                <a:solidFill>
                  <a:schemeClr val="tx1">
                    <a:lumMod val="75000"/>
                    <a:lumOff val="25000"/>
                  </a:schemeClr>
                </a:solidFill>
              </a:rPr>
              <a:t>Am decis devreme că vreau să existe pentru că am crezut că trebuie, nu are nevoie de bani pentru a rula și nu am nevoie de bani pentru a lucra la asta. Desigur, acest lucru nu este întotdeauna cazul proiectelor de inovare </a:t>
            </a:r>
            <a:r>
              <a:rPr lang="ro-RO" dirty="0" smtClean="0">
                <a:solidFill>
                  <a:schemeClr val="tx1">
                    <a:lumMod val="75000"/>
                    <a:lumOff val="25000"/>
                  </a:schemeClr>
                </a:solidFill>
              </a:rPr>
              <a:t>socială</a:t>
            </a:r>
            <a:r>
              <a:rPr lang="ro-RO" dirty="0">
                <a:solidFill>
                  <a:schemeClr val="tx1">
                    <a:lumMod val="75000"/>
                    <a:lumOff val="25000"/>
                  </a:schemeClr>
                </a:solidFill>
              </a:rPr>
              <a:t>.</a:t>
            </a:r>
            <a:endParaRPr lang="en-IE" dirty="0">
              <a:solidFill>
                <a:schemeClr val="tx1">
                  <a:lumMod val="75000"/>
                  <a:lumOff val="25000"/>
                </a:schemeClr>
              </a:solidFill>
            </a:endParaRPr>
          </a:p>
          <a:p>
            <a:pPr algn="l" fontAlgn="base"/>
            <a:r>
              <a:rPr lang="en-IE" b="1" dirty="0">
                <a:solidFill>
                  <a:srgbClr val="389DAE"/>
                </a:solidFill>
                <a:effectLst/>
              </a:rPr>
              <a:t>Q2</a:t>
            </a:r>
            <a:r>
              <a:rPr lang="en-IE" b="1" i="1" dirty="0">
                <a:solidFill>
                  <a:srgbClr val="389DAE"/>
                </a:solidFill>
              </a:rPr>
              <a:t> </a:t>
            </a:r>
            <a:r>
              <a:rPr lang="ro-RO" i="1" dirty="0" smtClean="0">
                <a:solidFill>
                  <a:srgbClr val="E48E02"/>
                </a:solidFill>
              </a:rPr>
              <a:t>Cum v-ați scalat inovația socială</a:t>
            </a:r>
            <a:r>
              <a:rPr lang="en-IE" i="1" dirty="0" smtClean="0">
                <a:solidFill>
                  <a:srgbClr val="E48E02"/>
                </a:solidFill>
              </a:rPr>
              <a:t>?</a:t>
            </a:r>
            <a:endParaRPr lang="en-IE" i="1" dirty="0">
              <a:solidFill>
                <a:srgbClr val="E48E02"/>
              </a:solidFill>
            </a:endParaRPr>
          </a:p>
          <a:p>
            <a:pPr fontAlgn="base"/>
            <a:r>
              <a:rPr lang="ro-RO" dirty="0" smtClean="0">
                <a:solidFill>
                  <a:schemeClr val="tx1">
                    <a:lumMod val="75000"/>
                    <a:lumOff val="25000"/>
                  </a:schemeClr>
                </a:solidFill>
              </a:rPr>
              <a:t>Am </a:t>
            </a:r>
            <a:r>
              <a:rPr lang="ro-RO" dirty="0">
                <a:solidFill>
                  <a:schemeClr val="tx1">
                    <a:lumMod val="75000"/>
                    <a:lumOff val="25000"/>
                  </a:schemeClr>
                </a:solidFill>
              </a:rPr>
              <a:t>început inițial concentrându-mă pe Londra (unde locuiesc) și prin formarea </a:t>
            </a:r>
            <a:r>
              <a:rPr lang="ro-RO" dirty="0" smtClean="0">
                <a:solidFill>
                  <a:schemeClr val="tx1">
                    <a:lumMod val="75000"/>
                    <a:lumOff val="25000"/>
                  </a:schemeClr>
                </a:solidFill>
              </a:rPr>
              <a:t>legăturilor </a:t>
            </a:r>
            <a:r>
              <a:rPr lang="ro-RO" dirty="0">
                <a:solidFill>
                  <a:schemeClr val="tx1">
                    <a:lumMod val="75000"/>
                    <a:lumOff val="25000"/>
                  </a:schemeClr>
                </a:solidFill>
              </a:rPr>
              <a:t>dintre mentori și studenți, unul câte unul. Acest lucru a asigurat că volumul de lucru este ușor de gestionat. Apoi am extins accesul la universități, ceea ce a condus traficul către site și a crescut numărul de aplicații. În ceea ce privește sfaturile pentru scalare, aș spune că se concentrează mai întâi pe „fructele la îndemână”, câștigurile ușoare care vă vor ajuta să vă stabilizați.</a:t>
            </a:r>
            <a:endParaRPr lang="en-US" dirty="0">
              <a:solidFill>
                <a:schemeClr val="tx1">
                  <a:lumMod val="75000"/>
                  <a:lumOff val="25000"/>
                </a:schemeClr>
              </a:solidFill>
            </a:endParaRPr>
          </a:p>
          <a:p>
            <a:pPr algn="l" fontAlgn="base"/>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endParaRPr lang="ro-RO" b="1" dirty="0" smtClean="0">
              <a:solidFill>
                <a:schemeClr val="tx1">
                  <a:lumMod val="75000"/>
                  <a:lumOff val="25000"/>
                </a:schemeClr>
              </a:solidFill>
            </a:endParaRPr>
          </a:p>
          <a:p>
            <a:r>
              <a:rPr lang="ro-RO" b="1" dirty="0" smtClean="0">
                <a:solidFill>
                  <a:schemeClr val="tx1">
                    <a:lumMod val="75000"/>
                    <a:lumOff val="25000"/>
                  </a:schemeClr>
                </a:solidFill>
              </a:rPr>
              <a:t>Interviu </a:t>
            </a:r>
            <a:r>
              <a:rPr lang="ro-RO" b="1" dirty="0">
                <a:solidFill>
                  <a:schemeClr val="tx1">
                    <a:lumMod val="75000"/>
                    <a:lumOff val="25000"/>
                  </a:schemeClr>
                </a:solidFill>
              </a:rPr>
              <a:t>cu un Tânăr Inovator  Social Digital</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smtClean="0">
                <a:hlinkClick r:id="rId3">
                  <a:extLst>
                    <a:ext uri="{A12FA001-AC4F-418D-AE19-62706E023703}">
                      <ahyp:hlinkClr xmlns:ahyp="http://schemas.microsoft.com/office/drawing/2018/hyperlinkcolor" xmlns="" val="tx"/>
                    </a:ext>
                  </a:extLst>
                </a:hlinkClick>
              </a:rPr>
              <a:t>I</a:t>
            </a:r>
            <a:r>
              <a:rPr lang="ro-RO" sz="2400" b="1" dirty="0" smtClean="0">
                <a:hlinkClick r:id="rId3">
                  <a:extLst>
                    <a:ext uri="{A12FA001-AC4F-418D-AE19-62706E023703}">
                      <ahyp:hlinkClr xmlns:ahyp="http://schemas.microsoft.com/office/drawing/2018/hyperlinkcolor" xmlns="" val="tx"/>
                    </a:ext>
                  </a:extLst>
                </a:hlinkClick>
              </a:rPr>
              <a:t>nterviu Complet</a:t>
            </a:r>
            <a:endParaRPr lang="en-IE" sz="2400" b="1" dirty="0"/>
          </a:p>
        </p:txBody>
      </p:sp>
      <p:pic>
        <p:nvPicPr>
          <p:cNvPr id="7" name="Picture 2" descr="Progressive Careers: creating opportunities to help people transition into the social impact sector">
            <a:extLst>
              <a:ext uri="{FF2B5EF4-FFF2-40B4-BE49-F238E27FC236}">
                <a16:creationId xmlns:a16="http://schemas.microsoft.com/office/drawing/2014/main" xmlns="" id="{1D243269-8223-4766-8891-CEEA2DB28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952625"/>
            <a:ext cx="2667000" cy="2667000"/>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xmlns="" id="{129614E6-6D6E-419A-BBB7-DD7D3B9ACC1F}"/>
              </a:ext>
            </a:extLst>
          </p:cNvPr>
          <p:cNvSpPr txBox="1">
            <a:spLocks/>
          </p:cNvSpPr>
          <p:nvPr/>
        </p:nvSpPr>
        <p:spPr>
          <a:xfrm>
            <a:off x="3687641" y="264624"/>
            <a:ext cx="801993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smtClean="0">
                <a:solidFill>
                  <a:srgbClr val="A6377D"/>
                </a:solidFill>
                <a:latin typeface="Cooper Black" panose="0208090404030B020404" pitchFamily="18" charset="0"/>
              </a:rPr>
              <a:t>EX</a:t>
            </a:r>
            <a:r>
              <a:rPr lang="ro-RO" dirty="0" smtClean="0">
                <a:solidFill>
                  <a:srgbClr val="A6377D"/>
                </a:solidFill>
                <a:latin typeface="Cooper Black" panose="0208090404030B020404" pitchFamily="18" charset="0"/>
              </a:rPr>
              <a:t>E</a:t>
            </a:r>
            <a:r>
              <a:rPr lang="en-IE" dirty="0" smtClean="0">
                <a:solidFill>
                  <a:srgbClr val="A6377D"/>
                </a:solidFill>
                <a:latin typeface="Cooper Black" panose="0208090404030B020404" pitchFamily="18" charset="0"/>
              </a:rPr>
              <a:t>MPLE </a:t>
            </a:r>
            <a:r>
              <a:rPr lang="en-IE" dirty="0">
                <a:solidFill>
                  <a:srgbClr val="A6377D"/>
                </a:solidFill>
                <a:latin typeface="Cooper Black" panose="0208090404030B020404" pitchFamily="18" charset="0"/>
              </a:rPr>
              <a:t>YDSI, </a:t>
            </a:r>
            <a:r>
              <a:rPr lang="en-IE" b="1" dirty="0">
                <a:solidFill>
                  <a:srgbClr val="A6377D"/>
                </a:solidFill>
                <a:hlinkClick r:id="rId2">
                  <a:extLst>
                    <a:ext uri="{A12FA001-AC4F-418D-AE19-62706E023703}">
                      <ahyp:hlinkClr xmlns:ahyp="http://schemas.microsoft.com/office/drawing/2018/hyperlinkcolor" xmlns="" val="tx"/>
                    </a:ext>
                  </a:extLst>
                </a:hlinkClick>
              </a:rPr>
              <a:t>Progressive Careers</a:t>
            </a:r>
            <a:endParaRPr lang="en-IE" b="1" dirty="0">
              <a:solidFill>
                <a:srgbClr val="A6377D"/>
              </a:solidFill>
            </a:endParaRPr>
          </a:p>
          <a:p>
            <a:pPr>
              <a:spcBef>
                <a:spcPts val="0"/>
              </a:spcBef>
            </a:pPr>
            <a:r>
              <a:rPr lang="en-IE" sz="2400" dirty="0">
                <a:solidFill>
                  <a:schemeClr val="tx1">
                    <a:lumMod val="75000"/>
                    <a:lumOff val="25000"/>
                  </a:schemeClr>
                </a:solidFill>
              </a:rPr>
              <a:t>Gary </a:t>
            </a:r>
            <a:r>
              <a:rPr lang="en-IE" sz="2400" dirty="0" err="1">
                <a:solidFill>
                  <a:schemeClr val="tx1">
                    <a:lumMod val="75000"/>
                    <a:lumOff val="25000"/>
                  </a:schemeClr>
                </a:solidFill>
              </a:rPr>
              <a:t>Fawdrey</a:t>
            </a:r>
            <a:r>
              <a:rPr lang="en-IE" sz="2400" dirty="0">
                <a:solidFill>
                  <a:schemeClr val="tx1">
                    <a:lumMod val="75000"/>
                    <a:lumOff val="25000"/>
                  </a:schemeClr>
                </a:solidFill>
              </a:rPr>
              <a:t>, </a:t>
            </a:r>
            <a:r>
              <a:rPr lang="en-IE" sz="2400" dirty="0" smtClean="0">
                <a:solidFill>
                  <a:schemeClr val="tx1">
                    <a:lumMod val="75000"/>
                    <a:lumOff val="25000"/>
                  </a:schemeClr>
                </a:solidFill>
              </a:rPr>
              <a:t>UK</a:t>
            </a:r>
            <a:r>
              <a:rPr lang="ro-RO" sz="2400" dirty="0" smtClean="0">
                <a:solidFill>
                  <a:schemeClr val="tx1">
                    <a:lumMod val="75000"/>
                    <a:lumOff val="25000"/>
                  </a:schemeClr>
                </a:solidFill>
              </a:rPr>
              <a:t> </a:t>
            </a:r>
            <a:r>
              <a:rPr lang="ro-RO" sz="2400" b="1" i="1" dirty="0" smtClean="0">
                <a:solidFill>
                  <a:srgbClr val="40A67A"/>
                </a:solidFill>
              </a:rPr>
              <a:t>”Crearea Impactului Social Digital în Somaj”</a:t>
            </a:r>
            <a:r>
              <a:rPr lang="en-IE" sz="2400" b="1" i="1" dirty="0" smtClean="0">
                <a:solidFill>
                  <a:srgbClr val="40A67A"/>
                </a:solidFill>
              </a:rPr>
              <a:t> </a:t>
            </a:r>
            <a:endParaRPr lang="en-IE" sz="2400" b="1" i="1" dirty="0">
              <a:solidFill>
                <a:srgbClr val="40A67A"/>
              </a:solidFill>
            </a:endParaRPr>
          </a:p>
        </p:txBody>
      </p:sp>
    </p:spTree>
    <p:extLst>
      <p:ext uri="{BB962C8B-B14F-4D97-AF65-F5344CB8AC3E}">
        <p14:creationId xmlns:p14="http://schemas.microsoft.com/office/powerpoint/2010/main" val="10357711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86DC9849-C233-4020-92DA-A0BB105EF349}"/>
              </a:ext>
            </a:extLst>
          </p:cNvPr>
          <p:cNvSpPr>
            <a:spLocks noGrp="1"/>
          </p:cNvSpPr>
          <p:nvPr>
            <p:ph type="body" sz="quarter" idx="14"/>
          </p:nvPr>
        </p:nvSpPr>
        <p:spPr>
          <a:xfrm>
            <a:off x="218364" y="1395037"/>
            <a:ext cx="5377218" cy="3273664"/>
          </a:xfrm>
        </p:spPr>
        <p:txBody>
          <a:bodyPr/>
          <a:lstStyle/>
          <a:p>
            <a:r>
              <a:rPr lang="ro-RO" b="1" dirty="0" smtClean="0">
                <a:solidFill>
                  <a:srgbClr val="4C4C4C"/>
                </a:solidFill>
              </a:rPr>
              <a:t>Echipa </a:t>
            </a:r>
            <a:r>
              <a:rPr lang="ro-RO" b="1" dirty="0">
                <a:solidFill>
                  <a:srgbClr val="4C4C4C"/>
                </a:solidFill>
              </a:rPr>
              <a:t>noastră HPSU</a:t>
            </a:r>
            <a:r>
              <a:rPr lang="ro-RO" dirty="0">
                <a:solidFill>
                  <a:srgbClr val="4C4C4C"/>
                </a:solidFill>
              </a:rPr>
              <a:t> sprijină dezvoltarea unei afaceri cu ambiție globală și un model de afaceri scalabil, capabil să concureze cu succes la nivel internațional, a dezvoltat un produs / serviciu diferențiat și inovator, de preferință prin cercetare și dezvoltare, dezvoltare tehnologică, dezvoltare IP.</a:t>
            </a:r>
          </a:p>
          <a:p>
            <a:r>
              <a:rPr lang="ro-RO" b="0" i="0" u="none" strike="noStrike" dirty="0" smtClean="0">
                <a:solidFill>
                  <a:srgbClr val="0093D0"/>
                </a:solidFill>
                <a:effectLst/>
                <a:hlinkClick r:id="rId2"/>
              </a:rPr>
              <a:t>Instrumentul online de sprijin pentru IMM-uri</a:t>
            </a:r>
            <a:r>
              <a:rPr lang="ro-RO" b="0" i="0" dirty="0" smtClean="0">
                <a:solidFill>
                  <a:srgbClr val="4C4C4C"/>
                </a:solidFill>
                <a:effectLst/>
              </a:rPr>
              <a:t> </a:t>
            </a:r>
            <a:r>
              <a:rPr lang="ro-RO" dirty="0">
                <a:solidFill>
                  <a:srgbClr val="4C4C4C"/>
                </a:solidFill>
              </a:rPr>
              <a:t>este un ghid </a:t>
            </a:r>
            <a:r>
              <a:rPr lang="ro-RO" dirty="0" smtClean="0">
                <a:solidFill>
                  <a:srgbClr val="4C4C4C"/>
                </a:solidFill>
              </a:rPr>
              <a:t>transguvernamental </a:t>
            </a:r>
            <a:r>
              <a:rPr lang="ro-RO" dirty="0">
                <a:solidFill>
                  <a:srgbClr val="4C4C4C"/>
                </a:solidFill>
              </a:rPr>
              <a:t>care ajută întreprinderile mici să știe care dintre cele peste 80 de asistențe guvernamentale s-ar putea potrivi cu afacerea lor.</a:t>
            </a:r>
          </a:p>
        </p:txBody>
      </p:sp>
      <p:sp>
        <p:nvSpPr>
          <p:cNvPr id="7" name="Text Placeholder 6">
            <a:extLst>
              <a:ext uri="{FF2B5EF4-FFF2-40B4-BE49-F238E27FC236}">
                <a16:creationId xmlns:a16="http://schemas.microsoft.com/office/drawing/2014/main" xmlns="" id="{0D5D7188-7F18-4B4B-9D2D-475BC85D86E2}"/>
              </a:ext>
            </a:extLst>
          </p:cNvPr>
          <p:cNvSpPr>
            <a:spLocks noGrp="1"/>
          </p:cNvSpPr>
          <p:nvPr>
            <p:ph type="body" sz="quarter" idx="15"/>
          </p:nvPr>
        </p:nvSpPr>
        <p:spPr>
          <a:xfrm>
            <a:off x="480473" y="271764"/>
            <a:ext cx="4636830" cy="1123273"/>
          </a:xfrm>
          <a:solidFill>
            <a:srgbClr val="A6377D"/>
          </a:solidFill>
        </p:spPr>
        <p:txBody>
          <a:bodyPr>
            <a:noAutofit/>
          </a:bodyPr>
          <a:lstStyle/>
          <a:p>
            <a:pPr>
              <a:spcBef>
                <a:spcPts val="0"/>
              </a:spcBef>
            </a:pPr>
            <a:r>
              <a:rPr lang="ro-RO" b="1" i="0" dirty="0" smtClean="0">
                <a:solidFill>
                  <a:schemeClr val="bg1"/>
                </a:solidFill>
                <a:effectLst/>
              </a:rPr>
              <a:t>Startup-uri cu Potențial</a:t>
            </a:r>
            <a:r>
              <a:rPr lang="en-IE" b="1" i="0" dirty="0" smtClean="0">
                <a:solidFill>
                  <a:schemeClr val="bg1"/>
                </a:solidFill>
                <a:effectLst/>
              </a:rPr>
              <a:t> </a:t>
            </a:r>
            <a:r>
              <a:rPr lang="ro-RO" b="1" dirty="0" smtClean="0">
                <a:solidFill>
                  <a:schemeClr val="bg1"/>
                </a:solidFill>
              </a:rPr>
              <a:t>Înalt </a:t>
            </a:r>
            <a:r>
              <a:rPr lang="en-IE" b="1" i="0" dirty="0" smtClean="0">
                <a:solidFill>
                  <a:schemeClr val="bg1"/>
                </a:solidFill>
                <a:effectLst/>
              </a:rPr>
              <a:t>(HPSUs</a:t>
            </a:r>
            <a:r>
              <a:rPr lang="en-IE" b="1" i="0" dirty="0">
                <a:solidFill>
                  <a:schemeClr val="bg1"/>
                </a:solidFill>
                <a:effectLst/>
              </a:rPr>
              <a:t>), </a:t>
            </a:r>
            <a:r>
              <a:rPr lang="en-IE" b="1" i="0" dirty="0" err="1" smtClean="0">
                <a:solidFill>
                  <a:schemeClr val="bg1"/>
                </a:solidFill>
                <a:effectLst/>
              </a:rPr>
              <a:t>Irland</a:t>
            </a:r>
            <a:r>
              <a:rPr lang="ro-RO" b="1" i="0" dirty="0" smtClean="0">
                <a:solidFill>
                  <a:schemeClr val="bg1"/>
                </a:solidFill>
                <a:effectLst/>
              </a:rPr>
              <a:t>a</a:t>
            </a:r>
            <a:endParaRPr lang="en-IE" b="1" i="0" dirty="0">
              <a:solidFill>
                <a:schemeClr val="bg1"/>
              </a:solidFill>
              <a:effectLst/>
            </a:endParaRPr>
          </a:p>
          <a:p>
            <a:pPr>
              <a:spcBef>
                <a:spcPts val="0"/>
              </a:spcBef>
            </a:pPr>
            <a:endParaRPr lang="en-IE" b="1" dirty="0">
              <a:solidFill>
                <a:schemeClr val="bg1"/>
              </a:solidFill>
            </a:endParaRPr>
          </a:p>
        </p:txBody>
      </p:sp>
      <p:sp>
        <p:nvSpPr>
          <p:cNvPr id="5" name="Text Placeholder 4">
            <a:extLst>
              <a:ext uri="{FF2B5EF4-FFF2-40B4-BE49-F238E27FC236}">
                <a16:creationId xmlns:a16="http://schemas.microsoft.com/office/drawing/2014/main" xmlns="" id="{05EBD59F-9A99-4135-BA1A-C993EE83B946}"/>
              </a:ext>
            </a:extLst>
          </p:cNvPr>
          <p:cNvSpPr>
            <a:spLocks noGrp="1"/>
          </p:cNvSpPr>
          <p:nvPr>
            <p:ph type="body" sz="quarter" idx="13"/>
          </p:nvPr>
        </p:nvSpPr>
        <p:spPr>
          <a:xfrm>
            <a:off x="6491336" y="1216237"/>
            <a:ext cx="4241006" cy="3715819"/>
          </a:xfrm>
        </p:spPr>
        <p:txBody>
          <a:bodyPr/>
          <a:lstStyle/>
          <a:p>
            <a:r>
              <a:rPr lang="ro-RO" dirty="0" smtClean="0"/>
              <a:t>„Dacă nu vă calificați pentru HPSU, nu vă faceți griji, vă putem sprijini cu alte măsuri de finanțare și sprijin de la biroul dvs. local de întreprinderi”</a:t>
            </a:r>
            <a:endParaRPr lang="en-IE" dirty="0"/>
          </a:p>
        </p:txBody>
      </p:sp>
    </p:spTree>
    <p:extLst>
      <p:ext uri="{BB962C8B-B14F-4D97-AF65-F5344CB8AC3E}">
        <p14:creationId xmlns:p14="http://schemas.microsoft.com/office/powerpoint/2010/main" val="36410199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A7FD14E-1A36-408F-B1CA-D9B4B67A2D55}"/>
              </a:ext>
            </a:extLst>
          </p:cNvPr>
          <p:cNvSpPr>
            <a:spLocks noGrp="1"/>
          </p:cNvSpPr>
          <p:nvPr>
            <p:ph type="body" sz="quarter" idx="13"/>
          </p:nvPr>
        </p:nvSpPr>
        <p:spPr>
          <a:xfrm>
            <a:off x="6095998" y="1308010"/>
            <a:ext cx="4795319" cy="4091722"/>
          </a:xfrm>
        </p:spPr>
        <p:txBody>
          <a:bodyPr>
            <a:normAutofit/>
          </a:bodyPr>
          <a:lstStyle/>
          <a:p>
            <a:pPr>
              <a:spcBef>
                <a:spcPts val="0"/>
              </a:spcBef>
            </a:pPr>
            <a:r>
              <a:rPr lang="en-IE" sz="2100" i="0" dirty="0" smtClean="0"/>
              <a:t>V</a:t>
            </a:r>
            <a:r>
              <a:rPr lang="ro-RO" sz="2100" i="0" dirty="0" smtClean="0"/>
              <a:t>rem să disrupem</a:t>
            </a:r>
            <a:r>
              <a:rPr lang="en-IE" sz="2100" i="0" dirty="0" smtClean="0"/>
              <a:t> </a:t>
            </a:r>
            <a:r>
              <a:rPr lang="ro-RO" sz="2100" i="0" dirty="0" smtClean="0"/>
              <a:t>modul în care oamenii fac cumpărături. În fața crizelor ecologice, trebuie să le oferim oamenilor opțiunea de a cumpăra din cele mai sustenabile surse.</a:t>
            </a:r>
          </a:p>
          <a:p>
            <a:pPr>
              <a:spcBef>
                <a:spcPts val="0"/>
              </a:spcBef>
            </a:pPr>
            <a:r>
              <a:rPr lang="ro-RO" sz="2100" i="0" dirty="0" smtClean="0"/>
              <a:t>De asemenea, trebuie să ne schimbăm sistemul de valori de la o bază materialistă la una condusă de impactul social pozitiv. Vrem să ajutăm magazinele caritabile să treacă de la o industrie bazată pe „cărămizi și mortar” de 2 miliarde EUR la o industrie bazată pe comerț digital de 20 miliarde EUR.</a:t>
            </a:r>
            <a:endParaRPr lang="ro-RO" sz="2100" i="0" dirty="0"/>
          </a:p>
        </p:txBody>
      </p:sp>
      <p:pic>
        <p:nvPicPr>
          <p:cNvPr id="8" name="Picture 4">
            <a:extLst>
              <a:ext uri="{FF2B5EF4-FFF2-40B4-BE49-F238E27FC236}">
                <a16:creationId xmlns:a16="http://schemas.microsoft.com/office/drawing/2014/main" xmlns="" id="{C9A85E64-A7E2-4FEE-B206-8EB7A2A7D1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7562" y="946391"/>
            <a:ext cx="3385379" cy="48830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57B2E3F-AD94-4E08-A872-38E4C94A06FD}"/>
              </a:ext>
            </a:extLst>
          </p:cNvPr>
          <p:cNvSpPr txBox="1"/>
          <p:nvPr/>
        </p:nvSpPr>
        <p:spPr>
          <a:xfrm>
            <a:off x="-1" y="5352422"/>
            <a:ext cx="6001556" cy="954107"/>
          </a:xfrm>
          <a:prstGeom prst="rect">
            <a:avLst/>
          </a:prstGeom>
          <a:solidFill>
            <a:srgbClr val="009FD8"/>
          </a:solidFill>
        </p:spPr>
        <p:txBody>
          <a:bodyPr wrap="square">
            <a:spAutoFit/>
          </a:bodyPr>
          <a:lstStyle/>
          <a:p>
            <a:pPr algn="ctr"/>
            <a:r>
              <a:rPr lang="ro-RO" sz="2800" dirty="0" smtClean="0">
                <a:solidFill>
                  <a:schemeClr val="bg1"/>
                </a:solidFill>
              </a:rPr>
              <a:t>Faceți </a:t>
            </a:r>
            <a:r>
              <a:rPr lang="ro-RO" sz="2800" dirty="0" smtClean="0">
                <a:solidFill>
                  <a:schemeClr val="bg1"/>
                </a:solidFill>
              </a:rPr>
              <a:t>cunoștință </a:t>
            </a:r>
            <a:r>
              <a:rPr lang="ro-RO" sz="2800" dirty="0" smtClean="0">
                <a:solidFill>
                  <a:schemeClr val="bg1"/>
                </a:solidFill>
              </a:rPr>
              <a:t>cu</a:t>
            </a:r>
            <a:r>
              <a:rPr lang="en-IE" sz="2800" dirty="0" smtClean="0">
                <a:solidFill>
                  <a:schemeClr val="bg1"/>
                </a:solidFill>
              </a:rPr>
              <a:t> </a:t>
            </a:r>
            <a:r>
              <a:rPr lang="en-IE" sz="2800" dirty="0">
                <a:solidFill>
                  <a:schemeClr val="bg1"/>
                </a:solidFill>
              </a:rPr>
              <a:t>Rónán Ó Dálaigh, </a:t>
            </a:r>
            <a:endParaRPr lang="ro-RO" sz="2800" dirty="0" smtClean="0">
              <a:solidFill>
                <a:schemeClr val="bg1"/>
              </a:solidFill>
            </a:endParaRPr>
          </a:p>
          <a:p>
            <a:pPr algn="ctr"/>
            <a:r>
              <a:rPr lang="en-IE" sz="2800" dirty="0" smtClean="0">
                <a:solidFill>
                  <a:schemeClr val="bg1"/>
                </a:solidFill>
              </a:rPr>
              <a:t>Rahil </a:t>
            </a:r>
            <a:r>
              <a:rPr lang="en-IE" sz="2800" dirty="0" err="1">
                <a:solidFill>
                  <a:schemeClr val="bg1"/>
                </a:solidFill>
              </a:rPr>
              <a:t>Nazir</a:t>
            </a:r>
            <a:r>
              <a:rPr lang="en-IE" sz="2800" dirty="0">
                <a:solidFill>
                  <a:schemeClr val="bg1"/>
                </a:solidFill>
              </a:rPr>
              <a:t> </a:t>
            </a:r>
            <a:r>
              <a:rPr lang="ro-RO" sz="2800" dirty="0" smtClean="0">
                <a:solidFill>
                  <a:schemeClr val="bg1"/>
                </a:solidFill>
              </a:rPr>
              <a:t>și</a:t>
            </a:r>
            <a:r>
              <a:rPr lang="en-IE" sz="2800" dirty="0">
                <a:solidFill>
                  <a:schemeClr val="bg1"/>
                </a:solidFill>
              </a:rPr>
              <a:t> Timur Negru </a:t>
            </a:r>
            <a:r>
              <a:rPr lang="ro-RO" sz="2800" dirty="0" smtClean="0">
                <a:solidFill>
                  <a:schemeClr val="bg1"/>
                </a:solidFill>
              </a:rPr>
              <a:t>de la</a:t>
            </a:r>
            <a:r>
              <a:rPr lang="en-IE" sz="2800" dirty="0">
                <a:solidFill>
                  <a:schemeClr val="bg1"/>
                </a:solidFill>
              </a:rPr>
              <a:t> </a:t>
            </a:r>
            <a:r>
              <a:rPr lang="en-IE" sz="2800" dirty="0">
                <a:solidFill>
                  <a:schemeClr val="bg1"/>
                </a:solidFill>
                <a:hlinkClick r:id="rId3">
                  <a:extLst>
                    <a:ext uri="{A12FA001-AC4F-418D-AE19-62706E023703}">
                      <ahyp:hlinkClr xmlns:ahyp="http://schemas.microsoft.com/office/drawing/2018/hyperlinkcolor" xmlns="" val="tx"/>
                    </a:ext>
                  </a:extLst>
                </a:hlinkClick>
              </a:rPr>
              <a:t>Thriftify</a:t>
            </a:r>
            <a:endParaRPr lang="en-IE" sz="2800" dirty="0">
              <a:solidFill>
                <a:schemeClr val="bg1"/>
              </a:solidFill>
            </a:endParaRPr>
          </a:p>
        </p:txBody>
      </p:sp>
      <p:sp>
        <p:nvSpPr>
          <p:cNvPr id="17" name="TextBox 16">
            <a:extLst>
              <a:ext uri="{FF2B5EF4-FFF2-40B4-BE49-F238E27FC236}">
                <a16:creationId xmlns:a16="http://schemas.microsoft.com/office/drawing/2014/main" xmlns="" id="{DF1648C1-D0CE-4F8F-8768-E8C8995EB740}"/>
              </a:ext>
            </a:extLst>
          </p:cNvPr>
          <p:cNvSpPr txBox="1"/>
          <p:nvPr/>
        </p:nvSpPr>
        <p:spPr>
          <a:xfrm>
            <a:off x="2385849" y="6413647"/>
            <a:ext cx="6327226" cy="246221"/>
          </a:xfrm>
          <a:prstGeom prst="rect">
            <a:avLst/>
          </a:prstGeom>
          <a:noFill/>
        </p:spPr>
        <p:txBody>
          <a:bodyPr wrap="square">
            <a:spAutoFit/>
          </a:bodyPr>
          <a:lstStyle/>
          <a:p>
            <a:r>
              <a:rPr lang="en-IE" sz="1000" dirty="0">
                <a:hlinkClick r:id="rId4"/>
              </a:rPr>
              <a:t>Source: Irish Times</a:t>
            </a:r>
            <a:endParaRPr lang="en-IE" sz="1000" dirty="0"/>
          </a:p>
        </p:txBody>
      </p:sp>
      <p:sp>
        <p:nvSpPr>
          <p:cNvPr id="9" name="Text Placeholder 6">
            <a:extLst>
              <a:ext uri="{FF2B5EF4-FFF2-40B4-BE49-F238E27FC236}">
                <a16:creationId xmlns:a16="http://schemas.microsoft.com/office/drawing/2014/main" xmlns="" id="{8FF56413-8B27-480D-B70F-DF98F143DC48}"/>
              </a:ext>
            </a:extLst>
          </p:cNvPr>
          <p:cNvSpPr txBox="1">
            <a:spLocks/>
          </p:cNvSpPr>
          <p:nvPr/>
        </p:nvSpPr>
        <p:spPr>
          <a:xfrm>
            <a:off x="245881" y="120660"/>
            <a:ext cx="1131539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smtClean="0">
                <a:solidFill>
                  <a:srgbClr val="A6377D"/>
                </a:solidFill>
                <a:latin typeface="Cooper Black" panose="0208090404030B020404" pitchFamily="18" charset="0"/>
              </a:rPr>
              <a:t>EX</a:t>
            </a:r>
            <a:r>
              <a:rPr lang="ro-RO" dirty="0" smtClean="0">
                <a:solidFill>
                  <a:srgbClr val="A6377D"/>
                </a:solidFill>
                <a:latin typeface="Cooper Black" panose="0208090404030B020404" pitchFamily="18" charset="0"/>
              </a:rPr>
              <a:t>E</a:t>
            </a:r>
            <a:r>
              <a:rPr lang="en-IE" dirty="0" smtClean="0">
                <a:solidFill>
                  <a:srgbClr val="A6377D"/>
                </a:solidFill>
                <a:latin typeface="Cooper Black" panose="0208090404030B020404" pitchFamily="18" charset="0"/>
              </a:rPr>
              <a:t>MPLE </a:t>
            </a:r>
            <a:r>
              <a:rPr lang="en-IE" dirty="0">
                <a:solidFill>
                  <a:srgbClr val="A6377D"/>
                </a:solidFill>
                <a:latin typeface="Cooper Black" panose="0208090404030B020404" pitchFamily="18" charset="0"/>
              </a:rPr>
              <a:t>YDSI – </a:t>
            </a:r>
            <a:r>
              <a:rPr lang="en-IE" dirty="0" err="1">
                <a:solidFill>
                  <a:srgbClr val="A6377D"/>
                </a:solidFill>
                <a:latin typeface="Cooper Black" panose="0208090404030B020404" pitchFamily="18" charset="0"/>
              </a:rPr>
              <a:t>Thriftify</a:t>
            </a:r>
            <a:endParaRPr lang="en-IE" b="1" dirty="0">
              <a:solidFill>
                <a:srgbClr val="A6377D"/>
              </a:solidFill>
            </a:endParaRPr>
          </a:p>
        </p:txBody>
      </p:sp>
      <p:pic>
        <p:nvPicPr>
          <p:cNvPr id="10" name="Picture 2" descr="Thriftify: Online Charity Shop">
            <a:extLst>
              <a:ext uri="{FF2B5EF4-FFF2-40B4-BE49-F238E27FC236}">
                <a16:creationId xmlns:a16="http://schemas.microsoft.com/office/drawing/2014/main" xmlns="" id="{8C7D9110-309A-43BE-A3BC-1E27E6BB7A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02573" y="508332"/>
            <a:ext cx="3182171" cy="83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01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EDF3BBD-75E4-4B32-B732-21472B920D1E}"/>
              </a:ext>
            </a:extLst>
          </p:cNvPr>
          <p:cNvSpPr>
            <a:spLocks noGrp="1"/>
          </p:cNvSpPr>
          <p:nvPr>
            <p:ph type="body" sz="quarter" idx="13"/>
          </p:nvPr>
        </p:nvSpPr>
        <p:spPr>
          <a:xfrm rot="16200000">
            <a:off x="8441629" y="2737272"/>
            <a:ext cx="6104555" cy="1327603"/>
          </a:xfrm>
        </p:spPr>
        <p:txBody>
          <a:bodyPr/>
          <a:lstStyle/>
          <a:p>
            <a:r>
              <a:rPr lang="ro-RO" sz="7200" dirty="0" smtClean="0"/>
              <a:t>STUDIU DE CAZ</a:t>
            </a:r>
            <a:endParaRPr lang="ro-RO" sz="7200" dirty="0"/>
          </a:p>
        </p:txBody>
      </p:sp>
      <p:sp>
        <p:nvSpPr>
          <p:cNvPr id="4" name="Text Placeholder 3">
            <a:extLst>
              <a:ext uri="{FF2B5EF4-FFF2-40B4-BE49-F238E27FC236}">
                <a16:creationId xmlns:a16="http://schemas.microsoft.com/office/drawing/2014/main" xmlns="" id="{6B646C31-847C-40AD-AEC8-197E2AAEB8BF}"/>
              </a:ext>
            </a:extLst>
          </p:cNvPr>
          <p:cNvSpPr>
            <a:spLocks noGrp="1"/>
          </p:cNvSpPr>
          <p:nvPr>
            <p:ph type="body" sz="quarter" idx="14"/>
          </p:nvPr>
        </p:nvSpPr>
        <p:spPr>
          <a:xfrm>
            <a:off x="497668" y="2043048"/>
            <a:ext cx="4936181" cy="4158567"/>
          </a:xfrm>
        </p:spPr>
        <p:txBody>
          <a:bodyPr/>
          <a:lstStyle/>
          <a:p>
            <a:r>
              <a:rPr lang="en-IE" dirty="0">
                <a:solidFill>
                  <a:schemeClr val="tx1">
                    <a:lumMod val="75000"/>
                    <a:lumOff val="25000"/>
                  </a:schemeClr>
                </a:solidFill>
              </a:rPr>
              <a:t>Ó </a:t>
            </a:r>
            <a:r>
              <a:rPr lang="ro-RO" dirty="0" smtClean="0">
                <a:solidFill>
                  <a:schemeClr val="tx1">
                    <a:lumMod val="75000"/>
                    <a:lumOff val="25000"/>
                  </a:schemeClr>
                </a:solidFill>
              </a:rPr>
              <a:t>Dálaigh a studiat irlandeză și afaceri la DCU și a fost forța motrice din spatele a două întreprinderi sociale anterioare. Nazir a studiat informatica și are experiență în proiecte de software și transformare digitală pentru companii mari. Negru a studiat afacerile și dreptul, urmat de un master în inovație digitală și a lucrat anterior pentru Microsoft și Clavis Insight, unde se concentra pe analiza comerțului electronic.</a:t>
            </a:r>
          </a:p>
          <a:p>
            <a:endParaRPr lang="en-IE" dirty="0"/>
          </a:p>
        </p:txBody>
      </p:sp>
      <p:sp>
        <p:nvSpPr>
          <p:cNvPr id="5" name="Text Placeholder 4">
            <a:extLst>
              <a:ext uri="{FF2B5EF4-FFF2-40B4-BE49-F238E27FC236}">
                <a16:creationId xmlns:a16="http://schemas.microsoft.com/office/drawing/2014/main" xmlns="" id="{389278ED-0BE0-430D-A445-FB8BF4DAD4CB}"/>
              </a:ext>
            </a:extLst>
          </p:cNvPr>
          <p:cNvSpPr>
            <a:spLocks noGrp="1"/>
          </p:cNvSpPr>
          <p:nvPr>
            <p:ph type="body" sz="quarter" idx="15"/>
          </p:nvPr>
        </p:nvSpPr>
        <p:spPr>
          <a:xfrm>
            <a:off x="0" y="0"/>
            <a:ext cx="5661026" cy="1881352"/>
          </a:xfrm>
          <a:solidFill>
            <a:srgbClr val="A6377D"/>
          </a:solidFill>
        </p:spPr>
        <p:txBody>
          <a:bodyPr>
            <a:normAutofit/>
          </a:bodyPr>
          <a:lstStyle/>
          <a:p>
            <a:pPr algn="ctr"/>
            <a:endParaRPr lang="ro-RO" sz="1000" b="1" dirty="0" smtClean="0">
              <a:solidFill>
                <a:schemeClr val="bg1"/>
              </a:solidFill>
            </a:endParaRPr>
          </a:p>
          <a:p>
            <a:pPr algn="ctr"/>
            <a:r>
              <a:rPr lang="ro-RO" sz="2400" b="1" dirty="0" smtClean="0">
                <a:solidFill>
                  <a:schemeClr val="bg1"/>
                </a:solidFill>
              </a:rPr>
              <a:t>Parteneriate cu Scop: </a:t>
            </a:r>
          </a:p>
          <a:p>
            <a:pPr algn="ctr"/>
            <a:r>
              <a:rPr lang="ro-RO" sz="2200" dirty="0" smtClean="0">
                <a:solidFill>
                  <a:schemeClr val="bg1"/>
                </a:solidFill>
              </a:rPr>
              <a:t>Fondatorii Thriftify (o platformă online pentru magazine de caritate) vin cu abilități variate…</a:t>
            </a:r>
            <a:endParaRPr lang="ro-RO" sz="2200" dirty="0">
              <a:solidFill>
                <a:schemeClr val="bg1"/>
              </a:solidFill>
            </a:endParaRPr>
          </a:p>
        </p:txBody>
      </p:sp>
      <p:pic>
        <p:nvPicPr>
          <p:cNvPr id="7" name="Picture 4">
            <a:extLst>
              <a:ext uri="{FF2B5EF4-FFF2-40B4-BE49-F238E27FC236}">
                <a16:creationId xmlns:a16="http://schemas.microsoft.com/office/drawing/2014/main" xmlns="" id="{1606D5FF-DAF2-4D49-A3C4-B80D5A89B100}"/>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t="2152" b="215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FAD75D3-66D1-4DA9-8954-B6537AE87DE9}"/>
              </a:ext>
            </a:extLst>
          </p:cNvPr>
          <p:cNvSpPr txBox="1"/>
          <p:nvPr/>
        </p:nvSpPr>
        <p:spPr>
          <a:xfrm>
            <a:off x="2356834" y="6372152"/>
            <a:ext cx="9182636" cy="369332"/>
          </a:xfrm>
          <a:prstGeom prst="rect">
            <a:avLst/>
          </a:prstGeom>
          <a:solidFill>
            <a:srgbClr val="40A67A"/>
          </a:solidFill>
        </p:spPr>
        <p:txBody>
          <a:bodyPr wrap="square" rtlCol="0">
            <a:spAutoFit/>
          </a:bodyPr>
          <a:lstStyle/>
          <a:p>
            <a:r>
              <a:rPr lang="ro-RO" dirty="0" smtClean="0">
                <a:solidFill>
                  <a:schemeClr val="bg1"/>
                </a:solidFill>
              </a:rPr>
              <a:t>PRINCIPIUL DE BAZĂ</a:t>
            </a:r>
            <a:r>
              <a:rPr lang="en-IE" dirty="0" smtClean="0">
                <a:solidFill>
                  <a:schemeClr val="bg1"/>
                </a:solidFill>
              </a:rPr>
              <a:t>:</a:t>
            </a:r>
            <a:r>
              <a:rPr lang="ro-RO" dirty="0" smtClean="0">
                <a:solidFill>
                  <a:schemeClr val="bg1"/>
                </a:solidFill>
              </a:rPr>
              <a:t> Nu începeți singuri; creați parteneriate pentru șanse crescute de succes!</a:t>
            </a:r>
            <a:endParaRPr lang="en-IE" dirty="0">
              <a:solidFill>
                <a:schemeClr val="bg1"/>
              </a:solidFill>
            </a:endParaRPr>
          </a:p>
        </p:txBody>
      </p:sp>
    </p:spTree>
    <p:extLst>
      <p:ext uri="{BB962C8B-B14F-4D97-AF65-F5344CB8AC3E}">
        <p14:creationId xmlns:p14="http://schemas.microsoft.com/office/powerpoint/2010/main" val="3610139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791D936-6170-4055-8A5B-7D69DD78D3F2}"/>
              </a:ext>
            </a:extLst>
          </p:cNvPr>
          <p:cNvSpPr>
            <a:spLocks noGrp="1"/>
          </p:cNvSpPr>
          <p:nvPr>
            <p:ph type="body" sz="quarter" idx="14"/>
          </p:nvPr>
        </p:nvSpPr>
        <p:spPr>
          <a:xfrm>
            <a:off x="3872234" y="1387366"/>
            <a:ext cx="8067518" cy="6669316"/>
          </a:xfrm>
        </p:spPr>
        <p:txBody>
          <a:bodyPr/>
          <a:lstStyle/>
          <a:p>
            <a:r>
              <a:rPr lang="it-IT" b="1" dirty="0">
                <a:solidFill>
                  <a:srgbClr val="A6377D"/>
                </a:solidFill>
              </a:rPr>
              <a:t>Care este misiunea sa </a:t>
            </a:r>
            <a:r>
              <a:rPr lang="it-IT" b="1" dirty="0" smtClean="0">
                <a:solidFill>
                  <a:srgbClr val="A6377D"/>
                </a:solidFill>
              </a:rPr>
              <a:t>socială?</a:t>
            </a:r>
            <a:r>
              <a:rPr lang="en-IE" b="1" dirty="0" smtClean="0">
                <a:solidFill>
                  <a:srgbClr val="A6377D"/>
                </a:solidFill>
              </a:rPr>
              <a:t> </a:t>
            </a:r>
            <a:r>
              <a:rPr lang="ro-RO" b="1" dirty="0"/>
              <a:t>thriftify</a:t>
            </a:r>
            <a:r>
              <a:rPr lang="ro-RO" dirty="0"/>
              <a:t> </a:t>
            </a:r>
            <a:r>
              <a:rPr lang="ro-RO" dirty="0" smtClean="0"/>
              <a:t>este o platformă online care creează o mișcare de achiziții pozitive prin conectarea magazinelor de caritate cu consumatorii cărora le pasă</a:t>
            </a:r>
            <a:r>
              <a:rPr lang="en-IE" dirty="0" smtClean="0"/>
              <a:t>.</a:t>
            </a:r>
            <a:endParaRPr lang="en-IE" dirty="0"/>
          </a:p>
          <a:p>
            <a:r>
              <a:rPr lang="ro-RO" b="1" dirty="0" smtClean="0">
                <a:solidFill>
                  <a:srgbClr val="A6377D"/>
                </a:solidFill>
              </a:rPr>
              <a:t>Pe ce s-a bazat</a:t>
            </a:r>
            <a:r>
              <a:rPr lang="en-IE" b="1" dirty="0" smtClean="0">
                <a:solidFill>
                  <a:srgbClr val="A6377D"/>
                </a:solidFill>
              </a:rPr>
              <a:t>? </a:t>
            </a:r>
            <a:r>
              <a:rPr lang="ro-RO" dirty="0"/>
              <a:t>actul de a cumpăra etic și durabil</a:t>
            </a:r>
            <a:r>
              <a:rPr lang="ro-RO" dirty="0" smtClean="0"/>
              <a:t>.</a:t>
            </a:r>
            <a:r>
              <a:rPr lang="en-IE" dirty="0" smtClean="0"/>
              <a:t> </a:t>
            </a:r>
            <a:endParaRPr lang="en-IE" dirty="0"/>
          </a:p>
          <a:p>
            <a:endParaRPr lang="en-IE" sz="1400" dirty="0">
              <a:solidFill>
                <a:srgbClr val="A6377D"/>
              </a:solidFill>
            </a:endParaRPr>
          </a:p>
          <a:p>
            <a:pPr algn="ctr">
              <a:spcBef>
                <a:spcPts val="0"/>
              </a:spcBef>
            </a:pPr>
            <a:r>
              <a:rPr lang="en-IE" b="1" i="1" dirty="0" smtClean="0">
                <a:solidFill>
                  <a:srgbClr val="40A67A"/>
                </a:solidFill>
              </a:rPr>
              <a:t> „</a:t>
            </a:r>
            <a:r>
              <a:rPr lang="ro-RO" b="1" i="1" dirty="0" smtClean="0">
                <a:solidFill>
                  <a:srgbClr val="40A67A"/>
                </a:solidFill>
              </a:rPr>
              <a:t>Când economisiți, nu cumpărați doar cel mai sustenabil produs, ci susțineți cauze bune, transformându-vă banii în magie!”</a:t>
            </a:r>
          </a:p>
          <a:p>
            <a:pPr algn="ctr"/>
            <a:r>
              <a:rPr lang="en-IE" dirty="0"/>
              <a:t/>
            </a:r>
            <a:br>
              <a:rPr lang="en-IE" dirty="0"/>
            </a:br>
            <a:r>
              <a:rPr lang="ro-RO" dirty="0"/>
              <a:t>Din ce în ce mai multe organizații caritabile vând acum online cu </a:t>
            </a:r>
            <a:r>
              <a:rPr lang="ro-RO" dirty="0" smtClean="0"/>
              <a:t>Thriftify</a:t>
            </a:r>
            <a:r>
              <a:rPr lang="ro-RO" dirty="0"/>
              <a:t>.</a:t>
            </a:r>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xmlns="" id="{CC942BDC-8F64-4724-9BC3-D692A92D407D}"/>
              </a:ext>
            </a:extLst>
          </p:cNvPr>
          <p:cNvSpPr>
            <a:spLocks noGrp="1"/>
          </p:cNvSpPr>
          <p:nvPr>
            <p:ph type="body" sz="quarter" idx="15"/>
          </p:nvPr>
        </p:nvSpPr>
        <p:spPr>
          <a:xfrm>
            <a:off x="252248" y="191045"/>
            <a:ext cx="3084719" cy="5206518"/>
          </a:xfrm>
        </p:spPr>
        <p:txBody>
          <a:bodyPr/>
          <a:lstStyle/>
          <a:p>
            <a:pPr algn="ctr"/>
            <a:r>
              <a:rPr lang="en-IE" b="1" dirty="0" smtClean="0"/>
              <a:t>SPOTLIGHT</a:t>
            </a:r>
            <a:endParaRPr lang="ro-RO" b="1" dirty="0" smtClean="0"/>
          </a:p>
          <a:p>
            <a:pPr algn="ctr"/>
            <a:r>
              <a:rPr lang="en-IE" b="1" dirty="0"/>
              <a:t>YDSI </a:t>
            </a:r>
            <a:r>
              <a:rPr lang="ro-RO" b="1" dirty="0" smtClean="0"/>
              <a:t>PE</a:t>
            </a:r>
            <a:r>
              <a:rPr lang="en-IE" b="1" dirty="0" smtClean="0"/>
              <a:t> </a:t>
            </a:r>
            <a:endParaRPr lang="en-IE" b="1" dirty="0"/>
          </a:p>
        </p:txBody>
      </p:sp>
      <p:pic>
        <p:nvPicPr>
          <p:cNvPr id="5122" name="Picture 2" descr="Thriftify: Online Charity Shop">
            <a:extLst>
              <a:ext uri="{FF2B5EF4-FFF2-40B4-BE49-F238E27FC236}">
                <a16:creationId xmlns:a16="http://schemas.microsoft.com/office/drawing/2014/main" xmlns="" id="{195BC570-736C-4C43-A61A-86A7DE44FC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2234" y="440933"/>
            <a:ext cx="3182171" cy="8335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riftify: Online Charity Shop">
            <a:extLst>
              <a:ext uri="{FF2B5EF4-FFF2-40B4-BE49-F238E27FC236}">
                <a16:creationId xmlns:a16="http://schemas.microsoft.com/office/drawing/2014/main" xmlns="" id="{1D162DE4-8B85-4E7C-B394-8187E4AA06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200" y="3429000"/>
            <a:ext cx="2706861" cy="27068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E32672B-2850-4EA9-8758-5FF8548A4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440" y="5605377"/>
            <a:ext cx="8393105" cy="1175688"/>
          </a:xfrm>
          <a:prstGeom prst="rect">
            <a:avLst/>
          </a:prstGeom>
        </p:spPr>
      </p:pic>
      <p:sp>
        <p:nvSpPr>
          <p:cNvPr id="8" name="TextBox 7">
            <a:extLst>
              <a:ext uri="{FF2B5EF4-FFF2-40B4-BE49-F238E27FC236}">
                <a16:creationId xmlns:a16="http://schemas.microsoft.com/office/drawing/2014/main" xmlns="" id="{9C750DED-12B7-4C85-B00E-A39B476A21D2}"/>
              </a:ext>
            </a:extLst>
          </p:cNvPr>
          <p:cNvSpPr txBox="1"/>
          <p:nvPr/>
        </p:nvSpPr>
        <p:spPr>
          <a:xfrm>
            <a:off x="0" y="1460437"/>
            <a:ext cx="3457192" cy="1077218"/>
          </a:xfrm>
          <a:prstGeom prst="rect">
            <a:avLst/>
          </a:prstGeom>
          <a:noFill/>
        </p:spPr>
        <p:txBody>
          <a:bodyPr wrap="square">
            <a:spAutoFit/>
          </a:bodyPr>
          <a:lstStyle/>
          <a:p>
            <a:pPr algn="ctr"/>
            <a:r>
              <a:rPr lang="ro-RO" sz="32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Soluții Sociale pentru Consum</a:t>
            </a:r>
            <a:endParaRPr lang="en-IE" sz="3200" b="1" dirty="0">
              <a:solidFill>
                <a:schemeClr val="bg1"/>
              </a:solidFill>
            </a:endParaRPr>
          </a:p>
        </p:txBody>
      </p:sp>
    </p:spTree>
    <p:extLst>
      <p:ext uri="{BB962C8B-B14F-4D97-AF65-F5344CB8AC3E}">
        <p14:creationId xmlns:p14="http://schemas.microsoft.com/office/powerpoint/2010/main" val="31763218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11156E1-8096-4CD1-BD9F-E6FDDD4CE4EB}"/>
              </a:ext>
            </a:extLst>
          </p:cNvPr>
          <p:cNvSpPr>
            <a:spLocks noGrp="1"/>
          </p:cNvSpPr>
          <p:nvPr>
            <p:ph type="body" sz="quarter" idx="15"/>
          </p:nvPr>
        </p:nvSpPr>
        <p:spPr>
          <a:xfrm>
            <a:off x="3219718" y="1875660"/>
            <a:ext cx="6031450" cy="4434988"/>
          </a:xfrm>
        </p:spPr>
        <p:txBody>
          <a:bodyPr/>
          <a:lstStyle/>
          <a:p>
            <a:pPr algn="ctr"/>
            <a:r>
              <a:rPr lang="ro-RO" i="1" dirty="0" smtClean="0">
                <a:solidFill>
                  <a:srgbClr val="333333"/>
                </a:solidFill>
                <a:latin typeface="Poppins"/>
              </a:rPr>
              <a:t>„Investiția </a:t>
            </a:r>
            <a:r>
              <a:rPr lang="ro-RO" i="1" dirty="0">
                <a:solidFill>
                  <a:srgbClr val="333333"/>
                </a:solidFill>
                <a:latin typeface="Poppins"/>
              </a:rPr>
              <a:t>ne va oferi capacitatea de a oferi un </a:t>
            </a:r>
            <a:r>
              <a:rPr lang="ro-RO" b="1" i="1" dirty="0">
                <a:solidFill>
                  <a:srgbClr val="333333"/>
                </a:solidFill>
                <a:latin typeface="Poppins"/>
              </a:rPr>
              <a:t>serviciu mai bun </a:t>
            </a:r>
            <a:r>
              <a:rPr lang="ro-RO" i="1" dirty="0">
                <a:solidFill>
                  <a:srgbClr val="333333"/>
                </a:solidFill>
                <a:latin typeface="Poppins"/>
              </a:rPr>
              <a:t>partenerilor noștri de caritate și celor care economisesc. Reunind magazine de caritate online și facilitându-le listarea și vânzarea produselor, ne propunem să oferim o sursă substanțială de finanțare pentru cauze bune. Achiziționarea de mii de articole de îmbrăcăminte de calitate superioară online (la prețuri uimitoare) înseamnă că putem oferi și mai multor cumpărători o alternativă în continuă îmbunătățire la moda </a:t>
            </a:r>
            <a:r>
              <a:rPr lang="ro-RO" i="1" dirty="0" smtClean="0">
                <a:solidFill>
                  <a:srgbClr val="333333"/>
                </a:solidFill>
                <a:latin typeface="Poppins"/>
              </a:rPr>
              <a:t>în continuă schimbare”.</a:t>
            </a:r>
            <a:endParaRPr lang="ro-RO" i="1" dirty="0"/>
          </a:p>
        </p:txBody>
      </p:sp>
      <p:sp>
        <p:nvSpPr>
          <p:cNvPr id="7" name="TextBox 6">
            <a:extLst>
              <a:ext uri="{FF2B5EF4-FFF2-40B4-BE49-F238E27FC236}">
                <a16:creationId xmlns:a16="http://schemas.microsoft.com/office/drawing/2014/main" xmlns="" id="{54BE38C2-7D45-4498-B645-9D3E4282EA9D}"/>
              </a:ext>
            </a:extLst>
          </p:cNvPr>
          <p:cNvSpPr txBox="1"/>
          <p:nvPr/>
        </p:nvSpPr>
        <p:spPr>
          <a:xfrm>
            <a:off x="3219718" y="336875"/>
            <a:ext cx="5879014" cy="1261884"/>
          </a:xfrm>
          <a:prstGeom prst="rect">
            <a:avLst/>
          </a:prstGeom>
          <a:noFill/>
        </p:spPr>
        <p:txBody>
          <a:bodyPr wrap="square">
            <a:spAutoFit/>
          </a:bodyPr>
          <a:lstStyle/>
          <a:p>
            <a:pPr algn="ctr"/>
            <a:r>
              <a:rPr lang="ro-RO" sz="2800" b="1" dirty="0" smtClean="0">
                <a:solidFill>
                  <a:srgbClr val="A6377D"/>
                </a:solidFill>
              </a:rPr>
              <a:t>Thrifty Stânge Investiții de €500,000 </a:t>
            </a:r>
          </a:p>
          <a:p>
            <a:pPr algn="ctr"/>
            <a:r>
              <a:rPr lang="ro-RO" sz="2400" b="1" i="0" dirty="0" smtClean="0">
                <a:solidFill>
                  <a:srgbClr val="333333"/>
                </a:solidFill>
                <a:effectLst/>
              </a:rPr>
              <a:t>Facilitat de Enterprise Ireland prin programul lor de Startup cu Potențial Ridicat</a:t>
            </a:r>
            <a:endParaRPr lang="ro-RO" sz="2400" b="1" dirty="0"/>
          </a:p>
        </p:txBody>
      </p:sp>
      <p:pic>
        <p:nvPicPr>
          <p:cNvPr id="9" name="Picture 8">
            <a:hlinkClick r:id="rId2"/>
            <a:extLst>
              <a:ext uri="{FF2B5EF4-FFF2-40B4-BE49-F238E27FC236}">
                <a16:creationId xmlns:a16="http://schemas.microsoft.com/office/drawing/2014/main" xmlns="" id="{72E9C1E6-C1F4-4BBA-A183-D5E604482E79}"/>
              </a:ext>
            </a:extLst>
          </p:cNvPr>
          <p:cNvPicPr>
            <a:picLocks noChangeAspect="1"/>
          </p:cNvPicPr>
          <p:nvPr/>
        </p:nvPicPr>
        <p:blipFill>
          <a:blip r:embed="rId3"/>
          <a:stretch>
            <a:fillRect/>
          </a:stretch>
        </p:blipFill>
        <p:spPr>
          <a:xfrm>
            <a:off x="379753" y="1680240"/>
            <a:ext cx="2298930" cy="3367647"/>
          </a:xfrm>
          <a:prstGeom prst="rect">
            <a:avLst/>
          </a:prstGeom>
        </p:spPr>
      </p:pic>
      <p:pic>
        <p:nvPicPr>
          <p:cNvPr id="10" name="Picture 2" descr="Thriftify: Online Charity Shop">
            <a:extLst>
              <a:ext uri="{FF2B5EF4-FFF2-40B4-BE49-F238E27FC236}">
                <a16:creationId xmlns:a16="http://schemas.microsoft.com/office/drawing/2014/main" xmlns="" id="{D36CA601-5EAA-41A9-997A-D0EFFD8E9E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419" y="967817"/>
            <a:ext cx="2719598" cy="71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9974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D87EC1D-79C1-40B0-8C90-E23D381BF5EA}"/>
              </a:ext>
            </a:extLst>
          </p:cNvPr>
          <p:cNvSpPr>
            <a:spLocks noGrp="1"/>
          </p:cNvSpPr>
          <p:nvPr>
            <p:ph type="body" sz="quarter" idx="15"/>
          </p:nvPr>
        </p:nvSpPr>
        <p:spPr>
          <a:xfrm>
            <a:off x="7179398" y="286295"/>
            <a:ext cx="4541356" cy="2592420"/>
          </a:xfrm>
        </p:spPr>
        <p:txBody>
          <a:bodyPr/>
          <a:lstStyle/>
          <a:p>
            <a:r>
              <a:rPr lang="ro-RO" b="1" i="0" dirty="0" smtClean="0">
                <a:effectLst/>
              </a:rPr>
              <a:t>BIZNOVATOR </a:t>
            </a:r>
            <a:r>
              <a:rPr lang="ro-RO" dirty="0"/>
              <a:t>încurajează tinerii antreprenori, prin </a:t>
            </a:r>
            <a:r>
              <a:rPr lang="ro-RO" dirty="0" smtClean="0"/>
              <a:t>Inovație </a:t>
            </a:r>
            <a:r>
              <a:rPr lang="ro-RO" dirty="0"/>
              <a:t>S</a:t>
            </a:r>
            <a:r>
              <a:rPr lang="ro-RO" dirty="0" smtClean="0"/>
              <a:t>ocială </a:t>
            </a:r>
            <a:r>
              <a:rPr lang="ro-RO" dirty="0"/>
              <a:t>și </a:t>
            </a:r>
            <a:r>
              <a:rPr lang="ro-RO" dirty="0" smtClean="0"/>
              <a:t>Leadership </a:t>
            </a:r>
            <a:r>
              <a:rPr lang="ro-RO" dirty="0"/>
              <a:t>global.</a:t>
            </a:r>
            <a:endParaRPr lang="en-US" dirty="0"/>
          </a:p>
          <a:p>
            <a:pPr algn="ctr"/>
            <a:r>
              <a:rPr lang="ro-RO" dirty="0" smtClean="0">
                <a:solidFill>
                  <a:schemeClr val="tx1">
                    <a:lumMod val="85000"/>
                    <a:lumOff val="15000"/>
                  </a:schemeClr>
                </a:solidFill>
              </a:rPr>
              <a:t>Misiunea </a:t>
            </a:r>
            <a:r>
              <a:rPr lang="ro-RO" dirty="0">
                <a:solidFill>
                  <a:schemeClr val="tx1">
                    <a:lumMod val="85000"/>
                    <a:lumOff val="15000"/>
                  </a:schemeClr>
                </a:solidFill>
              </a:rPr>
              <a:t>lor este de a încuraja, a învăța și a crea tineri antreprenori, inovatori sociali și lideri globali care vor avea un impact pozitiv asupra comunităților lor și asupra lumii. </a:t>
            </a:r>
            <a:r>
              <a:rPr lang="ro-RO" b="1" dirty="0">
                <a:solidFill>
                  <a:schemeClr val="tx1">
                    <a:lumMod val="85000"/>
                    <a:lumOff val="15000"/>
                  </a:schemeClr>
                </a:solidFill>
              </a:rPr>
              <a:t>BIZNOVATOR</a:t>
            </a:r>
            <a:r>
              <a:rPr lang="ro-RO" dirty="0">
                <a:solidFill>
                  <a:schemeClr val="tx1">
                    <a:lumMod val="85000"/>
                    <a:lumOff val="15000"/>
                  </a:schemeClr>
                </a:solidFill>
              </a:rPr>
              <a:t> ocrotește </a:t>
            </a:r>
            <a:r>
              <a:rPr lang="ro-RO" b="1" dirty="0">
                <a:solidFill>
                  <a:schemeClr val="tx1">
                    <a:lumMod val="85000"/>
                    <a:lumOff val="15000"/>
                  </a:schemeClr>
                </a:solidFill>
              </a:rPr>
              <a:t>antreprenoriatul social și inovația</a:t>
            </a:r>
            <a:r>
              <a:rPr lang="ro-RO" dirty="0">
                <a:solidFill>
                  <a:schemeClr val="tx1">
                    <a:lumMod val="85000"/>
                    <a:lumOff val="15000"/>
                  </a:schemeClr>
                </a:solidFill>
              </a:rPr>
              <a:t>, pentru ca tineri să lanseze întreprinderi cu impact social. Aceasta este o inițiativă care permite tinerilor să vadă antreprenoriatul ca pe o platformă pentru a aduce un impact pozitiv comunităților lor.</a:t>
            </a:r>
            <a:endParaRPr lang="ro-RO" b="0" i="0" dirty="0">
              <a:solidFill>
                <a:schemeClr val="tx1">
                  <a:lumMod val="85000"/>
                  <a:lumOff val="15000"/>
                </a:schemeClr>
              </a:solidFill>
              <a:effectLst/>
            </a:endParaRPr>
          </a:p>
        </p:txBody>
      </p:sp>
      <p:sp>
        <p:nvSpPr>
          <p:cNvPr id="8" name="Text Placeholder 4">
            <a:extLst>
              <a:ext uri="{FF2B5EF4-FFF2-40B4-BE49-F238E27FC236}">
                <a16:creationId xmlns:a16="http://schemas.microsoft.com/office/drawing/2014/main" xmlns="" id="{21F26948-0A13-41BE-B6E0-37E30B38440B}"/>
              </a:ext>
            </a:extLst>
          </p:cNvPr>
          <p:cNvSpPr>
            <a:spLocks noGrp="1"/>
          </p:cNvSpPr>
          <p:nvPr>
            <p:ph type="body" sz="quarter" idx="14"/>
          </p:nvPr>
        </p:nvSpPr>
        <p:spPr>
          <a:xfrm>
            <a:off x="1031151" y="634193"/>
            <a:ext cx="5623146" cy="697353"/>
          </a:xfrm>
        </p:spPr>
        <p:txBody>
          <a:bodyPr>
            <a:noAutofit/>
          </a:bodyPr>
          <a:lstStyle/>
          <a:p>
            <a:r>
              <a:rPr lang="ro-RO" sz="4000" b="1" dirty="0" smtClean="0"/>
              <a:t>Biznovator</a:t>
            </a:r>
          </a:p>
          <a:p>
            <a:r>
              <a:rPr lang="ro-RO" sz="2400" b="1" dirty="0" smtClean="0"/>
              <a:t>Descoperă – Transformă - Conectează</a:t>
            </a:r>
            <a:endParaRPr lang="ro-RO" sz="2400" b="1" dirty="0"/>
          </a:p>
        </p:txBody>
      </p:sp>
      <p:pic>
        <p:nvPicPr>
          <p:cNvPr id="10" name="Picture 9">
            <a:hlinkClick r:id="rId2"/>
            <a:extLst>
              <a:ext uri="{FF2B5EF4-FFF2-40B4-BE49-F238E27FC236}">
                <a16:creationId xmlns:a16="http://schemas.microsoft.com/office/drawing/2014/main" xmlns="" id="{8E2BFAC4-B5C9-4C0B-8988-BF58BB4624E0}"/>
              </a:ext>
            </a:extLst>
          </p:cNvPr>
          <p:cNvPicPr>
            <a:picLocks noChangeAspect="1"/>
          </p:cNvPicPr>
          <p:nvPr/>
        </p:nvPicPr>
        <p:blipFill rotWithShape="1">
          <a:blip r:embed="rId3"/>
          <a:srcRect r="1335" b="6017"/>
          <a:stretch/>
        </p:blipFill>
        <p:spPr>
          <a:xfrm>
            <a:off x="1469983" y="2139919"/>
            <a:ext cx="4867444" cy="3222656"/>
          </a:xfrm>
          <a:prstGeom prst="rect">
            <a:avLst/>
          </a:prstGeom>
        </p:spPr>
      </p:pic>
    </p:spTree>
    <p:extLst>
      <p:ext uri="{BB962C8B-B14F-4D97-AF65-F5344CB8AC3E}">
        <p14:creationId xmlns:p14="http://schemas.microsoft.com/office/powerpoint/2010/main" val="11892214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F26A9BA-6487-43C4-A16F-A78CA18E1E03}"/>
              </a:ext>
            </a:extLst>
          </p:cNvPr>
          <p:cNvSpPr>
            <a:spLocks noGrp="1"/>
          </p:cNvSpPr>
          <p:nvPr>
            <p:ph type="body" sz="quarter" idx="14"/>
          </p:nvPr>
        </p:nvSpPr>
        <p:spPr>
          <a:xfrm>
            <a:off x="3606085" y="726624"/>
            <a:ext cx="8435023" cy="5619748"/>
          </a:xfrm>
        </p:spPr>
        <p:txBody>
          <a:bodyPr/>
          <a:lstStyle/>
          <a:p>
            <a:r>
              <a:rPr lang="en-IE" b="1" dirty="0">
                <a:solidFill>
                  <a:srgbClr val="00A489"/>
                </a:solidFill>
              </a:rPr>
              <a:t>Challenge Prizes </a:t>
            </a:r>
            <a:r>
              <a:rPr lang="ro-RO" dirty="0" smtClean="0">
                <a:solidFill>
                  <a:schemeClr val="tx1">
                    <a:lumMod val="75000"/>
                    <a:lumOff val="25000"/>
                  </a:schemeClr>
                </a:solidFill>
              </a:rPr>
              <a:t>poate fi un instrument excelent pentru finanțarea inovațiilor frugale. Beneficiile premiilor depășesc sprijinul financiar acordat finaliștilor și câștigătorilor,</a:t>
            </a:r>
            <a:r>
              <a:rPr lang="en-IE" dirty="0" smtClean="0">
                <a:solidFill>
                  <a:schemeClr val="tx1">
                    <a:lumMod val="75000"/>
                    <a:lumOff val="25000"/>
                  </a:schemeClr>
                </a:solidFill>
              </a:rPr>
              <a:t> </a:t>
            </a:r>
            <a:r>
              <a:rPr lang="ro-RO" dirty="0" smtClean="0">
                <a:solidFill>
                  <a:schemeClr val="tx1">
                    <a:lumMod val="75000"/>
                    <a:lumOff val="25000"/>
                  </a:schemeClr>
                </a:solidFill>
              </a:rPr>
              <a:t>astfel încât</a:t>
            </a:r>
            <a:r>
              <a:rPr lang="en-IE" dirty="0" smtClean="0">
                <a:solidFill>
                  <a:schemeClr val="tx1">
                    <a:lumMod val="75000"/>
                    <a:lumOff val="25000"/>
                  </a:schemeClr>
                </a:solidFill>
              </a:rPr>
              <a:t> </a:t>
            </a:r>
            <a:r>
              <a:rPr lang="ro-RO" dirty="0" smtClean="0">
                <a:solidFill>
                  <a:schemeClr val="tx1">
                    <a:lumMod val="75000"/>
                    <a:lumOff val="25000"/>
                  </a:schemeClr>
                </a:solidFill>
              </a:rPr>
              <a:t>câștigătorii au o creștere a profilului, acces la o rețea de părți interesate care lucrează în aceeași zonă, comunitatea inovatorilor și piață.</a:t>
            </a:r>
            <a:endParaRPr lang="en-IE" dirty="0">
              <a:solidFill>
                <a:schemeClr val="tx1">
                  <a:lumMod val="75000"/>
                  <a:lumOff val="25000"/>
                </a:schemeClr>
              </a:solidFill>
            </a:endParaRPr>
          </a:p>
          <a:p>
            <a:r>
              <a:rPr lang="ro-RO" b="1" i="0" dirty="0" smtClean="0">
                <a:solidFill>
                  <a:srgbClr val="00A489"/>
                </a:solidFill>
                <a:effectLst/>
              </a:rPr>
              <a:t>Competiția Europeană de Inovare Socială </a:t>
            </a:r>
            <a:r>
              <a:rPr lang="en-IE" b="1" i="0" dirty="0" smtClean="0">
                <a:solidFill>
                  <a:srgbClr val="00A489"/>
                </a:solidFill>
                <a:effectLst/>
              </a:rPr>
              <a:t>(EUSIC</a:t>
            </a:r>
            <a:r>
              <a:rPr lang="en-IE" b="1" i="0" dirty="0">
                <a:solidFill>
                  <a:srgbClr val="00A489"/>
                </a:solidFill>
                <a:effectLst/>
              </a:rPr>
              <a:t>) </a:t>
            </a:r>
            <a:r>
              <a:rPr lang="ro-RO" b="1" dirty="0" smtClean="0">
                <a:solidFill>
                  <a:srgbClr val="00A489"/>
                </a:solidFill>
              </a:rPr>
              <a:t>este</a:t>
            </a:r>
            <a:r>
              <a:rPr lang="en-IE" b="1" dirty="0" smtClean="0">
                <a:solidFill>
                  <a:srgbClr val="00A489"/>
                </a:solidFill>
              </a:rPr>
              <a:t> </a:t>
            </a:r>
            <a:r>
              <a:rPr lang="en-IE" b="1" dirty="0">
                <a:solidFill>
                  <a:srgbClr val="00A489"/>
                </a:solidFill>
              </a:rPr>
              <a:t>un </a:t>
            </a:r>
            <a:r>
              <a:rPr lang="ro-RO" b="1" dirty="0" smtClean="0">
                <a:solidFill>
                  <a:srgbClr val="00A489"/>
                </a:solidFill>
              </a:rPr>
              <a:t>concurs cu premii</a:t>
            </a:r>
            <a:r>
              <a:rPr lang="en-IE" b="1" dirty="0" smtClean="0">
                <a:solidFill>
                  <a:srgbClr val="00A489"/>
                </a:solidFill>
              </a:rPr>
              <a:t> </a:t>
            </a:r>
            <a:r>
              <a:rPr lang="ro-RO" b="1" dirty="0" smtClean="0">
                <a:solidFill>
                  <a:srgbClr val="00A489"/>
                </a:solidFill>
              </a:rPr>
              <a:t>provocatoa</a:t>
            </a:r>
            <a:r>
              <a:rPr lang="en-IE" b="1" dirty="0" smtClean="0">
                <a:solidFill>
                  <a:srgbClr val="00A489"/>
                </a:solidFill>
              </a:rPr>
              <a:t>r</a:t>
            </a:r>
            <a:r>
              <a:rPr lang="ro-RO" b="1" dirty="0" smtClean="0">
                <a:solidFill>
                  <a:srgbClr val="00A489"/>
                </a:solidFill>
              </a:rPr>
              <a:t>e</a:t>
            </a:r>
            <a:r>
              <a:rPr lang="en-IE" b="1" dirty="0" smtClean="0">
                <a:solidFill>
                  <a:srgbClr val="00A489"/>
                </a:solidFill>
              </a:rPr>
              <a:t> </a:t>
            </a:r>
            <a:r>
              <a:rPr lang="ro-RO" b="1" dirty="0" smtClean="0">
                <a:solidFill>
                  <a:srgbClr val="00A489"/>
                </a:solidFill>
              </a:rPr>
              <a:t>condus</a:t>
            </a:r>
            <a:r>
              <a:rPr lang="en-IE" b="1" dirty="0" smtClean="0">
                <a:solidFill>
                  <a:srgbClr val="00A489"/>
                </a:solidFill>
              </a:rPr>
              <a:t> </a:t>
            </a:r>
            <a:r>
              <a:rPr lang="en-IE" b="1" dirty="0">
                <a:solidFill>
                  <a:srgbClr val="00A489"/>
                </a:solidFill>
              </a:rPr>
              <a:t>de </a:t>
            </a:r>
            <a:r>
              <a:rPr lang="ro-RO" b="1" dirty="0" smtClean="0">
                <a:solidFill>
                  <a:srgbClr val="00A489"/>
                </a:solidFill>
              </a:rPr>
              <a:t>Comisia Europeană.</a:t>
            </a:r>
            <a:endParaRPr lang="ro-RO" b="1" i="0" dirty="0" smtClean="0">
              <a:solidFill>
                <a:srgbClr val="00A489"/>
              </a:solidFill>
              <a:effectLst/>
            </a:endParaRPr>
          </a:p>
          <a:p>
            <a:pPr algn="l"/>
            <a:r>
              <a:rPr lang="ro-RO" b="1" dirty="0" smtClean="0">
                <a:solidFill>
                  <a:schemeClr val="tx1">
                    <a:lumMod val="75000"/>
                    <a:lumOff val="25000"/>
                  </a:schemeClr>
                </a:solidFill>
              </a:rPr>
              <a:t>Etapele Competiției</a:t>
            </a:r>
            <a:r>
              <a:rPr lang="en-IE" b="1" i="0" dirty="0" smtClean="0">
                <a:solidFill>
                  <a:schemeClr val="tx1">
                    <a:lumMod val="75000"/>
                    <a:lumOff val="25000"/>
                  </a:schemeClr>
                </a:solidFill>
                <a:effectLst/>
              </a:rPr>
              <a:t>.</a:t>
            </a:r>
            <a:endParaRPr lang="en-IE" b="1" i="0" dirty="0">
              <a:solidFill>
                <a:schemeClr val="tx1">
                  <a:lumMod val="75000"/>
                  <a:lumOff val="25000"/>
                </a:schemeClr>
              </a:solidFill>
              <a:effectLst/>
            </a:endParaRPr>
          </a:p>
          <a:p>
            <a:r>
              <a:rPr lang="ro-RO" b="1" i="0" dirty="0" smtClean="0">
                <a:solidFill>
                  <a:schemeClr val="tx1">
                    <a:lumMod val="75000"/>
                    <a:lumOff val="25000"/>
                  </a:schemeClr>
                </a:solidFill>
                <a:effectLst/>
              </a:rPr>
              <a:t>Etapa</a:t>
            </a:r>
            <a:r>
              <a:rPr lang="en-IE" b="1" i="0" dirty="0" smtClean="0">
                <a:solidFill>
                  <a:schemeClr val="tx1">
                    <a:lumMod val="75000"/>
                    <a:lumOff val="25000"/>
                  </a:schemeClr>
                </a:solidFill>
                <a:effectLst/>
              </a:rPr>
              <a:t> </a:t>
            </a:r>
            <a:r>
              <a:rPr lang="en-IE" b="1" i="0" dirty="0">
                <a:solidFill>
                  <a:schemeClr val="tx1">
                    <a:lumMod val="75000"/>
                    <a:lumOff val="25000"/>
                  </a:schemeClr>
                </a:solidFill>
                <a:effectLst/>
              </a:rPr>
              <a:t>1:</a:t>
            </a:r>
            <a:r>
              <a:rPr lang="en-IE" b="0" i="0" dirty="0">
                <a:solidFill>
                  <a:schemeClr val="tx1">
                    <a:lumMod val="75000"/>
                    <a:lumOff val="25000"/>
                  </a:schemeClr>
                </a:solidFill>
                <a:effectLst/>
              </a:rPr>
              <a:t> </a:t>
            </a:r>
            <a:r>
              <a:rPr lang="en-IE" dirty="0">
                <a:solidFill>
                  <a:schemeClr val="tx1">
                    <a:lumMod val="75000"/>
                    <a:lumOff val="25000"/>
                  </a:schemeClr>
                </a:solidFill>
              </a:rPr>
              <a:t>30 de </a:t>
            </a:r>
            <a:r>
              <a:rPr lang="ro-RO" dirty="0" smtClean="0">
                <a:solidFill>
                  <a:schemeClr val="tx1">
                    <a:lumMod val="75000"/>
                    <a:lumOff val="25000"/>
                  </a:schemeClr>
                </a:solidFill>
              </a:rPr>
              <a:t>semi-finaliști sunt selectați pentru a primi sprijin de mentorat și pentru a-și </a:t>
            </a:r>
            <a:r>
              <a:rPr lang="en-IE" dirty="0" smtClean="0">
                <a:solidFill>
                  <a:schemeClr val="tx1">
                    <a:lumMod val="75000"/>
                    <a:lumOff val="25000"/>
                  </a:schemeClr>
                </a:solidFill>
              </a:rPr>
              <a:t>continua </a:t>
            </a:r>
            <a:r>
              <a:rPr lang="ro-RO" dirty="0" smtClean="0">
                <a:solidFill>
                  <a:schemeClr val="tx1">
                    <a:lumMod val="75000"/>
                    <a:lumOff val="25000"/>
                  </a:schemeClr>
                </a:solidFill>
              </a:rPr>
              <a:t>ideile.</a:t>
            </a:r>
            <a:r>
              <a:rPr lang="en-IE" b="0" i="0" dirty="0">
                <a:solidFill>
                  <a:schemeClr val="tx1">
                    <a:lumMod val="75000"/>
                    <a:lumOff val="25000"/>
                  </a:schemeClr>
                </a:solidFill>
                <a:effectLst/>
              </a:rPr>
              <a:t> </a:t>
            </a:r>
            <a:endParaRPr lang="en-IE" dirty="0">
              <a:solidFill>
                <a:schemeClr val="tx1">
                  <a:lumMod val="75000"/>
                  <a:lumOff val="25000"/>
                </a:schemeClr>
              </a:solidFill>
            </a:endParaRPr>
          </a:p>
          <a:p>
            <a:r>
              <a:rPr lang="ro-RO" b="1" i="0" dirty="0" smtClean="0">
                <a:solidFill>
                  <a:schemeClr val="tx1">
                    <a:lumMod val="75000"/>
                    <a:lumOff val="25000"/>
                  </a:schemeClr>
                </a:solidFill>
                <a:effectLst/>
              </a:rPr>
              <a:t>Etapa</a:t>
            </a:r>
            <a:r>
              <a:rPr lang="en-IE" b="1" i="0" dirty="0" smtClean="0">
                <a:solidFill>
                  <a:schemeClr val="tx1">
                    <a:lumMod val="75000"/>
                    <a:lumOff val="25000"/>
                  </a:schemeClr>
                </a:solidFill>
                <a:effectLst/>
              </a:rPr>
              <a:t> </a:t>
            </a:r>
            <a:r>
              <a:rPr lang="en-IE" b="1" i="0" dirty="0">
                <a:solidFill>
                  <a:schemeClr val="tx1">
                    <a:lumMod val="75000"/>
                    <a:lumOff val="25000"/>
                  </a:schemeClr>
                </a:solidFill>
                <a:effectLst/>
              </a:rPr>
              <a:t>2:</a:t>
            </a:r>
            <a:r>
              <a:rPr lang="en-IE" b="0" i="0" dirty="0">
                <a:solidFill>
                  <a:schemeClr val="tx1">
                    <a:lumMod val="75000"/>
                    <a:lumOff val="25000"/>
                  </a:schemeClr>
                </a:solidFill>
                <a:effectLst/>
              </a:rPr>
              <a:t> </a:t>
            </a:r>
            <a:r>
              <a:rPr lang="ro-RO" dirty="0">
                <a:solidFill>
                  <a:schemeClr val="tx1">
                    <a:lumMod val="75000"/>
                    <a:lumOff val="25000"/>
                  </a:schemeClr>
                </a:solidFill>
              </a:rPr>
              <a:t>10 finaliști merg la ceremonia de premiere, trei câștigători finali sunt anunțați și primesc un premiu de 50.000 EUR </a:t>
            </a:r>
            <a:r>
              <a:rPr lang="ro-RO" dirty="0" smtClean="0">
                <a:solidFill>
                  <a:schemeClr val="tx1">
                    <a:lumMod val="75000"/>
                    <a:lumOff val="25000"/>
                  </a:schemeClr>
                </a:solidFill>
              </a:rPr>
              <a:t>fiecare.</a:t>
            </a:r>
            <a:endParaRPr lang="ro-RO" b="0" i="0" dirty="0" smtClean="0">
              <a:solidFill>
                <a:schemeClr val="tx1">
                  <a:lumMod val="75000"/>
                  <a:lumOff val="25000"/>
                </a:schemeClr>
              </a:solidFill>
              <a:effectLst/>
            </a:endParaRPr>
          </a:p>
          <a:p>
            <a:r>
              <a:rPr lang="ro-RO" b="1" dirty="0" smtClean="0">
                <a:solidFill>
                  <a:srgbClr val="00A489"/>
                </a:solidFill>
              </a:rPr>
              <a:t>Printre câștigătorii celor 3 proiecte din 2020</a:t>
            </a:r>
            <a:r>
              <a:rPr lang="ro-RO" dirty="0">
                <a:solidFill>
                  <a:schemeClr val="tx1">
                    <a:lumMod val="75000"/>
                    <a:lumOff val="25000"/>
                  </a:schemeClr>
                </a:solidFill>
              </a:rPr>
              <a:t>, </a:t>
            </a:r>
            <a:r>
              <a:rPr lang="ro-RO" dirty="0" smtClean="0">
                <a:solidFill>
                  <a:schemeClr val="tx1">
                    <a:lumMod val="75000"/>
                    <a:lumOff val="25000"/>
                  </a:schemeClr>
                </a:solidFill>
              </a:rPr>
              <a:t>selectați </a:t>
            </a:r>
            <a:r>
              <a:rPr lang="ro-RO" dirty="0">
                <a:solidFill>
                  <a:schemeClr val="tx1">
                    <a:lumMod val="75000"/>
                    <a:lumOff val="25000"/>
                  </a:schemeClr>
                </a:solidFill>
              </a:rPr>
              <a:t>pentru abordarea provocării din acest an, „reimagine fashion”, </a:t>
            </a:r>
            <a:r>
              <a:rPr lang="ro-RO" dirty="0" smtClean="0">
                <a:solidFill>
                  <a:schemeClr val="tx1">
                    <a:lumMod val="75000"/>
                    <a:lumOff val="25000"/>
                  </a:schemeClr>
                </a:solidFill>
              </a:rPr>
              <a:t>se află și o inițiativă românească din domeniul fashion. </a:t>
            </a:r>
          </a:p>
          <a:p>
            <a:pPr algn="l"/>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xmlns="" id="{6FA5B980-A61E-4D79-8388-FB7660AF3788}"/>
              </a:ext>
            </a:extLst>
          </p:cNvPr>
          <p:cNvSpPr>
            <a:spLocks noGrp="1"/>
          </p:cNvSpPr>
          <p:nvPr>
            <p:ph type="body" sz="quarter" idx="15"/>
          </p:nvPr>
        </p:nvSpPr>
        <p:spPr>
          <a:xfrm>
            <a:off x="150892" y="399246"/>
            <a:ext cx="3118421" cy="5947126"/>
          </a:xfrm>
        </p:spPr>
        <p:txBody>
          <a:bodyPr>
            <a:normAutofit fontScale="25000" lnSpcReduction="20000"/>
          </a:bodyPr>
          <a:lstStyle/>
          <a:p>
            <a:pPr algn="ctr">
              <a:lnSpc>
                <a:spcPct val="120000"/>
              </a:lnSpc>
            </a:pPr>
            <a:r>
              <a:rPr lang="ro-RO" sz="8600" b="1" dirty="0" smtClean="0">
                <a:solidFill>
                  <a:srgbClr val="E63275"/>
                </a:solidFill>
                <a:latin typeface="Calibri" panose="020F0502020204030204" pitchFamily="34" charset="0"/>
                <a:ea typeface="Times New Roman" panose="02020603050405020304" pitchFamily="18" charset="0"/>
              </a:rPr>
              <a:t>Competiții, subvenții și premii pentru inovare socială </a:t>
            </a:r>
            <a:r>
              <a:rPr lang="en-US" sz="8600" b="1" dirty="0" smtClean="0">
                <a:solidFill>
                  <a:srgbClr val="E63275"/>
                </a:solidFill>
                <a:latin typeface="Calibri" panose="020F0502020204030204" pitchFamily="34" charset="0"/>
                <a:ea typeface="Times New Roman" panose="02020603050405020304" pitchFamily="18" charset="0"/>
              </a:rPr>
              <a:t>– </a:t>
            </a:r>
            <a:r>
              <a:rPr lang="en-US" sz="8600" dirty="0">
                <a:solidFill>
                  <a:schemeClr val="tx1">
                    <a:lumMod val="75000"/>
                    <a:lumOff val="25000"/>
                  </a:schemeClr>
                </a:solidFill>
                <a:latin typeface="Calibri" panose="020F0502020204030204" pitchFamily="34" charset="0"/>
              </a:rPr>
              <a:t>nu </a:t>
            </a:r>
            <a:r>
              <a:rPr lang="ro-RO" sz="8600" dirty="0" smtClean="0">
                <a:solidFill>
                  <a:schemeClr val="tx1">
                    <a:lumMod val="75000"/>
                    <a:lumOff val="25000"/>
                  </a:schemeClr>
                </a:solidFill>
                <a:latin typeface="Calibri" panose="020F0502020204030204" pitchFamily="34" charset="0"/>
              </a:rPr>
              <a:t>doar</a:t>
            </a:r>
            <a:r>
              <a:rPr lang="en-US" sz="8600" dirty="0" smtClean="0">
                <a:solidFill>
                  <a:schemeClr val="tx1">
                    <a:lumMod val="75000"/>
                    <a:lumOff val="25000"/>
                  </a:schemeClr>
                </a:solidFill>
                <a:latin typeface="Calibri" panose="020F0502020204030204" pitchFamily="34" charset="0"/>
              </a:rPr>
              <a:t> </a:t>
            </a:r>
            <a:r>
              <a:rPr lang="ro-RO" sz="8600" dirty="0" smtClean="0">
                <a:solidFill>
                  <a:schemeClr val="tx1">
                    <a:lumMod val="75000"/>
                    <a:lumOff val="25000"/>
                  </a:schemeClr>
                </a:solidFill>
                <a:latin typeface="Calibri" panose="020F0502020204030204" pitchFamily="34" charset="0"/>
              </a:rPr>
              <a:t>că aduce recunoaștere, ci și fonduri! Alăturați-vă</a:t>
            </a:r>
            <a:r>
              <a:rPr lang="en-US" sz="8600" dirty="0" smtClean="0">
                <a:solidFill>
                  <a:schemeClr val="tx1">
                    <a:lumMod val="75000"/>
                    <a:lumOff val="25000"/>
                  </a:schemeClr>
                </a:solidFill>
                <a:latin typeface="Calibri" panose="020F0502020204030204" pitchFamily="34" charset="0"/>
              </a:rPr>
              <a:t> </a:t>
            </a:r>
            <a:r>
              <a:rPr lang="ro-RO" sz="8600" dirty="0" smtClean="0">
                <a:solidFill>
                  <a:schemeClr val="tx1">
                    <a:lumMod val="75000"/>
                    <a:lumOff val="25000"/>
                  </a:schemeClr>
                </a:solidFill>
                <a:latin typeface="Calibri" panose="020F0502020204030204" pitchFamily="34" charset="0"/>
              </a:rPr>
              <a:t>rețelelor lor pentru asistență!</a:t>
            </a:r>
          </a:p>
          <a:p>
            <a:pPr algn="ctr">
              <a:lnSpc>
                <a:spcPct val="120000"/>
              </a:lnSpc>
            </a:pPr>
            <a:endParaRPr lang="ro-RO" sz="8600" dirty="0" smtClean="0">
              <a:solidFill>
                <a:schemeClr val="tx1">
                  <a:lumMod val="75000"/>
                  <a:lumOff val="25000"/>
                </a:schemeClr>
              </a:solidFill>
              <a:latin typeface="Calibri" panose="020F0502020204030204" pitchFamily="34" charset="0"/>
            </a:endParaRPr>
          </a:p>
          <a:p>
            <a:pPr algn="ctr">
              <a:lnSpc>
                <a:spcPct val="120000"/>
              </a:lnSpc>
            </a:pPr>
            <a:r>
              <a:rPr lang="ro-RO" sz="12800" b="1" dirty="0" smtClean="0">
                <a:solidFill>
                  <a:schemeClr val="tx1">
                    <a:lumMod val="75000"/>
                    <a:lumOff val="25000"/>
                  </a:schemeClr>
                </a:solidFill>
                <a:latin typeface="Calibri" panose="020F0502020204030204" pitchFamily="34" charset="0"/>
              </a:rPr>
              <a:t>Challenge Prizes</a:t>
            </a:r>
            <a:endParaRPr lang="ro-RO" sz="12800" b="1" dirty="0" smtClean="0">
              <a:solidFill>
                <a:schemeClr val="tx1">
                  <a:lumMod val="75000"/>
                  <a:lumOff val="25000"/>
                </a:schemeClr>
              </a:solidFill>
            </a:endParaRPr>
          </a:p>
          <a:p>
            <a:pPr algn="ctr">
              <a:lnSpc>
                <a:spcPct val="120000"/>
              </a:lnSpc>
            </a:pPr>
            <a:r>
              <a:rPr lang="en-IE" sz="11200"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European </a:t>
            </a:r>
            <a:r>
              <a:rPr lang="en-IE" sz="11200"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Level (EUSIC)</a:t>
            </a:r>
            <a:endParaRPr lang="en-IE" sz="11200" dirty="0">
              <a:solidFill>
                <a:schemeClr val="tx1">
                  <a:lumMod val="75000"/>
                  <a:lumOff val="25000"/>
                </a:schemeClr>
              </a:solidFill>
            </a:endParaRPr>
          </a:p>
          <a:p>
            <a:pPr algn="ctr">
              <a:lnSpc>
                <a:spcPct val="120000"/>
              </a:lnSpc>
            </a:pPr>
            <a:endParaRPr lang="en-IE" sz="11200" b="1" dirty="0">
              <a:solidFill>
                <a:schemeClr val="tx1">
                  <a:lumMod val="75000"/>
                  <a:lumOff val="25000"/>
                </a:schemeClr>
              </a:solidFill>
            </a:endParaRPr>
          </a:p>
          <a:p>
            <a:pPr algn="ctr">
              <a:lnSpc>
                <a:spcPct val="120000"/>
              </a:lnSpc>
            </a:pPr>
            <a:r>
              <a:rPr lang="ro-RO" sz="9600" b="1" dirty="0" smtClean="0">
                <a:solidFill>
                  <a:schemeClr val="tx1">
                    <a:lumMod val="75000"/>
                    <a:lumOff val="25000"/>
                  </a:schemeClr>
                </a:solidFill>
                <a:hlinkClick r:id="rId3">
                  <a:extLst>
                    <a:ext uri="{A12FA001-AC4F-418D-AE19-62706E023703}">
                      <ahyp:hlinkClr xmlns:ahyp="http://schemas.microsoft.com/office/drawing/2018/hyperlinkcolor" xmlns="" val="tx"/>
                    </a:ext>
                  </a:extLst>
                </a:hlinkClick>
              </a:rPr>
              <a:t>Toolkitul Competiției</a:t>
            </a:r>
            <a:endParaRPr lang="en-IE" sz="9600" b="1" dirty="0">
              <a:solidFill>
                <a:schemeClr val="tx1">
                  <a:lumMod val="75000"/>
                  <a:lumOff val="25000"/>
                </a:schemeClr>
              </a:solidFill>
            </a:endParaRPr>
          </a:p>
          <a:p>
            <a:pPr algn="ctr"/>
            <a:endParaRPr lang="en-IE" b="1"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0BB74DD8-A59B-4B57-99AF-8674517E705E}"/>
              </a:ext>
            </a:extLst>
          </p:cNvPr>
          <p:cNvSpPr txBox="1">
            <a:spLocks/>
          </p:cNvSpPr>
          <p:nvPr/>
        </p:nvSpPr>
        <p:spPr>
          <a:xfrm>
            <a:off x="4559374" y="43018"/>
            <a:ext cx="626449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5.  Challenge Prizes</a:t>
            </a:r>
          </a:p>
        </p:txBody>
      </p:sp>
    </p:spTree>
    <p:extLst>
      <p:ext uri="{BB962C8B-B14F-4D97-AF65-F5344CB8AC3E}">
        <p14:creationId xmlns:p14="http://schemas.microsoft.com/office/powerpoint/2010/main" val="26372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F674F34-8A4B-446B-88F6-DE74AF3A3714}"/>
              </a:ext>
            </a:extLst>
          </p:cNvPr>
          <p:cNvSpPr>
            <a:spLocks noGrp="1"/>
          </p:cNvSpPr>
          <p:nvPr>
            <p:ph type="body" sz="quarter" idx="14"/>
          </p:nvPr>
        </p:nvSpPr>
        <p:spPr>
          <a:xfrm>
            <a:off x="2863902" y="0"/>
            <a:ext cx="5896812" cy="1195057"/>
          </a:xfrm>
          <a:solidFill>
            <a:srgbClr val="ED2A59"/>
          </a:solidFill>
        </p:spPr>
        <p:txBody>
          <a:bodyPr>
            <a:normAutofit/>
          </a:bodyPr>
          <a:lstStyle/>
          <a:p>
            <a:pPr algn="ctr"/>
            <a:r>
              <a:rPr lang="ro-RO" b="1" dirty="0" smtClean="0">
                <a:solidFill>
                  <a:schemeClr val="bg1"/>
                </a:solidFill>
              </a:rPr>
              <a:t>1. Un Start Up Simplu</a:t>
            </a:r>
          </a:p>
          <a:p>
            <a:pPr algn="ctr"/>
            <a:r>
              <a:rPr lang="ro-RO" sz="2800" b="1" i="1" dirty="0" smtClean="0">
                <a:solidFill>
                  <a:schemeClr val="bg1"/>
                </a:solidFill>
              </a:rPr>
              <a:t>Inovarea Socială</a:t>
            </a:r>
            <a:endParaRPr lang="ro-RO" sz="2800" b="1" i="1" dirty="0">
              <a:solidFill>
                <a:schemeClr val="bg1"/>
              </a:solidFill>
            </a:endParaRPr>
          </a:p>
        </p:txBody>
      </p:sp>
      <p:sp>
        <p:nvSpPr>
          <p:cNvPr id="6" name="Text Placeholder 5">
            <a:extLst>
              <a:ext uri="{FF2B5EF4-FFF2-40B4-BE49-F238E27FC236}">
                <a16:creationId xmlns:a16="http://schemas.microsoft.com/office/drawing/2014/main" xmlns="" id="{89ACE8F1-15EB-47B5-8377-B1AC2CEB7863}"/>
              </a:ext>
            </a:extLst>
          </p:cNvPr>
          <p:cNvSpPr>
            <a:spLocks noGrp="1"/>
          </p:cNvSpPr>
          <p:nvPr>
            <p:ph type="body" sz="quarter" idx="15"/>
          </p:nvPr>
        </p:nvSpPr>
        <p:spPr>
          <a:xfrm>
            <a:off x="3373936" y="1301327"/>
            <a:ext cx="5797223" cy="2754349"/>
          </a:xfrm>
        </p:spPr>
        <p:txBody>
          <a:bodyPr/>
          <a:lstStyle/>
          <a:p>
            <a:r>
              <a:rPr lang="ro-RO" b="1" dirty="0" smtClean="0">
                <a:solidFill>
                  <a:srgbClr val="ED2A59"/>
                </a:solidFill>
              </a:rPr>
              <a:t>Ce este un Startup Simplu</a:t>
            </a:r>
            <a:r>
              <a:rPr lang="en-IE" b="1" dirty="0" smtClean="0">
                <a:solidFill>
                  <a:srgbClr val="ED2A59"/>
                </a:solidFill>
              </a:rPr>
              <a:t>? </a:t>
            </a:r>
            <a:r>
              <a:rPr lang="en-IE" dirty="0" smtClean="0"/>
              <a:t> </a:t>
            </a:r>
            <a:r>
              <a:rPr lang="ro-RO" dirty="0" smtClean="0"/>
              <a:t>Ține de prezentarea produselor și ideilor tale potențialilor</a:t>
            </a:r>
            <a:r>
              <a:rPr lang="en-IE" dirty="0" smtClean="0"/>
              <a:t> </a:t>
            </a:r>
            <a:r>
              <a:rPr lang="ro-RO" dirty="0" smtClean="0"/>
              <a:t>clienți, </a:t>
            </a:r>
            <a:r>
              <a:rPr lang="ro-RO" b="1" dirty="0">
                <a:solidFill>
                  <a:srgbClr val="ED2A59"/>
                </a:solidFill>
              </a:rPr>
              <a:t>economisirea de bani </a:t>
            </a:r>
            <a:r>
              <a:rPr lang="ro-RO" b="1" dirty="0" smtClean="0">
                <a:solidFill>
                  <a:srgbClr val="ED2A59"/>
                </a:solidFill>
              </a:rPr>
              <a:t>și timp</a:t>
            </a:r>
            <a:r>
              <a:rPr lang="en-IE" b="1" dirty="0" smtClean="0">
                <a:solidFill>
                  <a:srgbClr val="ED2A59"/>
                </a:solidFill>
              </a:rPr>
              <a:t> </a:t>
            </a:r>
            <a:r>
              <a:rPr lang="ro-RO" b="1" dirty="0" smtClean="0">
                <a:solidFill>
                  <a:srgbClr val="ED2A59"/>
                </a:solidFill>
              </a:rPr>
              <a:t>și obținerea unui succes mai mare</a:t>
            </a:r>
            <a:r>
              <a:rPr lang="en-IE" b="1" dirty="0" smtClean="0">
                <a:solidFill>
                  <a:srgbClr val="ED2A59"/>
                </a:solidFill>
              </a:rPr>
              <a:t> </a:t>
            </a:r>
            <a:endParaRPr lang="en-IE" b="1" dirty="0">
              <a:solidFill>
                <a:srgbClr val="ED2A59"/>
              </a:solidFill>
            </a:endParaRPr>
          </a:p>
          <a:p>
            <a:r>
              <a:rPr lang="ro-RO" dirty="0" smtClean="0"/>
              <a:t>M</a:t>
            </a:r>
            <a:r>
              <a:rPr lang="en-IE" dirty="0" smtClean="0"/>
              <a:t>antra </a:t>
            </a:r>
            <a:r>
              <a:rPr lang="ro-RO" dirty="0" smtClean="0"/>
              <a:t>sa este</a:t>
            </a:r>
            <a:r>
              <a:rPr lang="en-IE" dirty="0" smtClean="0"/>
              <a:t> </a:t>
            </a:r>
            <a:r>
              <a:rPr lang="en-IE" b="1" dirty="0" smtClean="0">
                <a:solidFill>
                  <a:srgbClr val="ED2A59"/>
                </a:solidFill>
              </a:rPr>
              <a:t>“</a:t>
            </a:r>
            <a:r>
              <a:rPr lang="ro-RO" b="1" dirty="0" smtClean="0">
                <a:solidFill>
                  <a:srgbClr val="ED2A59"/>
                </a:solidFill>
              </a:rPr>
              <a:t>construiește, măsoară, învață</a:t>
            </a:r>
            <a:r>
              <a:rPr lang="en-IE" b="1" dirty="0" smtClean="0">
                <a:solidFill>
                  <a:srgbClr val="ED2A59"/>
                </a:solidFill>
              </a:rPr>
              <a:t>” </a:t>
            </a:r>
            <a:r>
              <a:rPr lang="en-IE" b="0" i="0" dirty="0">
                <a:solidFill>
                  <a:srgbClr val="292929"/>
                </a:solidFill>
                <a:effectLst/>
                <a:latin typeface="charter"/>
              </a:rPr>
              <a:t>— </a:t>
            </a:r>
            <a:r>
              <a:rPr lang="ro-RO" dirty="0" smtClean="0"/>
              <a:t>fă teste regulate</a:t>
            </a:r>
            <a:r>
              <a:rPr lang="en-IE" dirty="0" smtClean="0"/>
              <a:t>, </a:t>
            </a:r>
            <a:r>
              <a:rPr lang="ro-RO" dirty="0"/>
              <a:t>primește rapid feedback real despre acestea și folosește aceste date pentru a identifica ceea ce funcționează și </a:t>
            </a:r>
            <a:r>
              <a:rPr lang="ro-RO" dirty="0" smtClean="0"/>
              <a:t>ce nu</a:t>
            </a:r>
            <a:r>
              <a:rPr lang="en-IE" dirty="0" smtClean="0"/>
              <a:t>. </a:t>
            </a:r>
            <a:r>
              <a:rPr lang="ro-RO" dirty="0" smtClean="0"/>
              <a:t>Apoi testează din nou.</a:t>
            </a:r>
            <a:endParaRPr lang="en-IE" dirty="0"/>
          </a:p>
          <a:p>
            <a:r>
              <a:rPr lang="ro-RO" b="1" dirty="0">
                <a:solidFill>
                  <a:srgbClr val="ED2A59"/>
                </a:solidFill>
              </a:rPr>
              <a:t>Partea </a:t>
            </a:r>
            <a:r>
              <a:rPr lang="ro-RO" b="1" dirty="0" smtClean="0">
                <a:solidFill>
                  <a:srgbClr val="ED2A59"/>
                </a:solidFill>
              </a:rPr>
              <a:t>bună </a:t>
            </a:r>
            <a:r>
              <a:rPr lang="ro-RO" b="1" dirty="0">
                <a:solidFill>
                  <a:srgbClr val="ED2A59"/>
                </a:solidFill>
              </a:rPr>
              <a:t>este că tehnologia permite un proces simplu, rapid, construit eficient și conectat cu ușurință.</a:t>
            </a:r>
            <a:endParaRPr lang="en-US" b="1" dirty="0">
              <a:solidFill>
                <a:srgbClr val="ED2A59"/>
              </a:solidFill>
            </a:endParaRPr>
          </a:p>
          <a:p>
            <a:r>
              <a:rPr lang="ro-RO" dirty="0"/>
              <a:t>Capacitatea de a face </a:t>
            </a:r>
            <a:r>
              <a:rPr lang="ro-RO" dirty="0" smtClean="0"/>
              <a:t>calupuri </a:t>
            </a:r>
            <a:r>
              <a:rPr lang="ro-RO" dirty="0"/>
              <a:t>mici este mai ușoară ca niciodată pe web, în spațiul virtual. </a:t>
            </a:r>
          </a:p>
        </p:txBody>
      </p:sp>
      <p:pic>
        <p:nvPicPr>
          <p:cNvPr id="9" name="Picture 8">
            <a:hlinkClick r:id="rId2"/>
            <a:extLst>
              <a:ext uri="{FF2B5EF4-FFF2-40B4-BE49-F238E27FC236}">
                <a16:creationId xmlns:a16="http://schemas.microsoft.com/office/drawing/2014/main" xmlns="" id="{24663023-E594-47C3-90A4-52C87F630C8B}"/>
              </a:ext>
            </a:extLst>
          </p:cNvPr>
          <p:cNvPicPr>
            <a:picLocks noChangeAspect="1"/>
          </p:cNvPicPr>
          <p:nvPr/>
        </p:nvPicPr>
        <p:blipFill rotWithShape="1">
          <a:blip r:embed="rId3"/>
          <a:srcRect l="21997"/>
          <a:stretch/>
        </p:blipFill>
        <p:spPr>
          <a:xfrm>
            <a:off x="371192" y="2334470"/>
            <a:ext cx="2332742" cy="2754349"/>
          </a:xfrm>
          <a:prstGeom prst="rect">
            <a:avLst/>
          </a:prstGeom>
        </p:spPr>
      </p:pic>
      <p:sp>
        <p:nvSpPr>
          <p:cNvPr id="10" name="Text Placeholder 4">
            <a:extLst>
              <a:ext uri="{FF2B5EF4-FFF2-40B4-BE49-F238E27FC236}">
                <a16:creationId xmlns:a16="http://schemas.microsoft.com/office/drawing/2014/main" xmlns="" id="{78CAC06A-A0B3-4B6D-93BB-9FC7DC7FD320}"/>
              </a:ext>
            </a:extLst>
          </p:cNvPr>
          <p:cNvSpPr txBox="1">
            <a:spLocks/>
          </p:cNvSpPr>
          <p:nvPr/>
        </p:nvSpPr>
        <p:spPr>
          <a:xfrm>
            <a:off x="395318" y="1451019"/>
            <a:ext cx="2417275" cy="104976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Watch Video</a:t>
            </a:r>
          </a:p>
        </p:txBody>
      </p:sp>
    </p:spTree>
    <p:extLst>
      <p:ext uri="{BB962C8B-B14F-4D97-AF65-F5344CB8AC3E}">
        <p14:creationId xmlns:p14="http://schemas.microsoft.com/office/powerpoint/2010/main" val="25762513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posing for a photo&#10;&#10;Description automatically generated with medium confidence">
            <a:hlinkClick r:id="rId2"/>
            <a:extLst>
              <a:ext uri="{FF2B5EF4-FFF2-40B4-BE49-F238E27FC236}">
                <a16:creationId xmlns:a16="http://schemas.microsoft.com/office/drawing/2014/main" xmlns="" id="{741DA02A-34D3-4415-ABAF-521F2FA18FCD}"/>
              </a:ext>
            </a:extLst>
          </p:cNvPr>
          <p:cNvPicPr>
            <a:picLocks noGrp="1" noChangeAspect="1"/>
          </p:cNvPicPr>
          <p:nvPr>
            <p:ph type="pic" sz="quarter" idx="10"/>
          </p:nvPr>
        </p:nvPicPr>
        <p:blipFill rotWithShape="1">
          <a:blip r:embed="rId3"/>
          <a:srcRect l="24008" t="2889" r="22552" b="1"/>
          <a:stretch/>
        </p:blipFill>
        <p:spPr>
          <a:xfrm>
            <a:off x="520699" y="673100"/>
            <a:ext cx="2820029" cy="2676288"/>
          </a:xfrm>
        </p:spPr>
      </p:pic>
      <p:pic>
        <p:nvPicPr>
          <p:cNvPr id="15" name="Picture Placeholder 14" descr="A picture containing text, person, person, indoor&#10;&#10;Description automatically generated">
            <a:hlinkClick r:id="rId4"/>
            <a:extLst>
              <a:ext uri="{FF2B5EF4-FFF2-40B4-BE49-F238E27FC236}">
                <a16:creationId xmlns:a16="http://schemas.microsoft.com/office/drawing/2014/main" xmlns="" id="{69D39AE3-0EE3-4FC9-A38F-B60A03E5D073}"/>
              </a:ext>
            </a:extLst>
          </p:cNvPr>
          <p:cNvPicPr>
            <a:picLocks noGrp="1" noChangeAspect="1"/>
          </p:cNvPicPr>
          <p:nvPr>
            <p:ph type="pic" sz="quarter" idx="11"/>
          </p:nvPr>
        </p:nvPicPr>
        <p:blipFill>
          <a:blip r:embed="rId5"/>
          <a:srcRect l="22028" r="22028"/>
          <a:stretch>
            <a:fillRect/>
          </a:stretch>
        </p:blipFill>
        <p:spPr/>
      </p:pic>
      <p:pic>
        <p:nvPicPr>
          <p:cNvPr id="18" name="Picture Placeholder 17" descr="A person with the mouth open&#10;&#10;Description automatically generated with medium confidence">
            <a:hlinkClick r:id="rId6"/>
            <a:extLst>
              <a:ext uri="{FF2B5EF4-FFF2-40B4-BE49-F238E27FC236}">
                <a16:creationId xmlns:a16="http://schemas.microsoft.com/office/drawing/2014/main" xmlns="" id="{82F27640-825B-4DB1-988D-7CBCCF806C41}"/>
              </a:ext>
            </a:extLst>
          </p:cNvPr>
          <p:cNvPicPr>
            <a:picLocks noGrp="1" noChangeAspect="1"/>
          </p:cNvPicPr>
          <p:nvPr>
            <p:ph type="pic" sz="quarter" idx="12"/>
          </p:nvPr>
        </p:nvPicPr>
        <p:blipFill>
          <a:blip r:embed="rId7"/>
          <a:srcRect l="21894" r="21894"/>
          <a:stretch>
            <a:fillRect/>
          </a:stretch>
        </p:blipFill>
        <p:spPr/>
      </p:pic>
      <p:sp>
        <p:nvSpPr>
          <p:cNvPr id="8" name="Text Placeholder 7">
            <a:extLst>
              <a:ext uri="{FF2B5EF4-FFF2-40B4-BE49-F238E27FC236}">
                <a16:creationId xmlns:a16="http://schemas.microsoft.com/office/drawing/2014/main" xmlns="" id="{6B37AA8A-91DF-4C44-8DDE-102F06874F6B}"/>
              </a:ext>
            </a:extLst>
          </p:cNvPr>
          <p:cNvSpPr>
            <a:spLocks noGrp="1"/>
          </p:cNvSpPr>
          <p:nvPr>
            <p:ph type="body" sz="quarter" idx="14"/>
          </p:nvPr>
        </p:nvSpPr>
        <p:spPr>
          <a:xfrm>
            <a:off x="7130208" y="1322806"/>
            <a:ext cx="4654278" cy="697353"/>
          </a:xfrm>
        </p:spPr>
        <p:txBody>
          <a:bodyPr>
            <a:noAutofit/>
          </a:bodyPr>
          <a:lstStyle/>
          <a:p>
            <a:pPr algn="ctr"/>
            <a:r>
              <a:rPr lang="en-IE" sz="3200" b="1" dirty="0">
                <a:solidFill>
                  <a:srgbClr val="00A489"/>
                </a:solidFill>
              </a:rPr>
              <a:t>Challenge Prize Winners 2020 </a:t>
            </a:r>
          </a:p>
          <a:p>
            <a:pPr algn="ctr"/>
            <a:endParaRPr lang="en-IE" sz="3200" dirty="0">
              <a:solidFill>
                <a:srgbClr val="00A489"/>
              </a:solidFill>
            </a:endParaRPr>
          </a:p>
        </p:txBody>
      </p:sp>
      <p:sp>
        <p:nvSpPr>
          <p:cNvPr id="10" name="Text Placeholder 3">
            <a:extLst>
              <a:ext uri="{FF2B5EF4-FFF2-40B4-BE49-F238E27FC236}">
                <a16:creationId xmlns:a16="http://schemas.microsoft.com/office/drawing/2014/main" xmlns="" id="{97F7A20D-597F-4285-B9C6-04757C441DFB}"/>
              </a:ext>
            </a:extLst>
          </p:cNvPr>
          <p:cNvSpPr txBox="1">
            <a:spLocks/>
          </p:cNvSpPr>
          <p:nvPr/>
        </p:nvSpPr>
        <p:spPr>
          <a:xfrm>
            <a:off x="6645499" y="2233749"/>
            <a:ext cx="5351139" cy="484444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o-RO" sz="2400" dirty="0" smtClean="0">
              <a:solidFill>
                <a:schemeClr val="tx1">
                  <a:lumMod val="75000"/>
                  <a:lumOff val="25000"/>
                </a:schemeClr>
              </a:solidFill>
            </a:endParaRPr>
          </a:p>
          <a:p>
            <a:pPr marL="457200" indent="-457200" algn="l">
              <a:buFont typeface="+mj-lt"/>
              <a:buAutoNum type="arabicPeriod"/>
            </a:pPr>
            <a:r>
              <a:rPr lang="ro-RO" sz="2400" b="1" u="sng" dirty="0" smtClean="0">
                <a:solidFill>
                  <a:srgbClr val="347C98"/>
                </a:solidFill>
                <a:hlinkClick r:id="rId8"/>
              </a:rPr>
              <a:t>resortecs®</a:t>
            </a:r>
            <a:r>
              <a:rPr lang="ro-RO" sz="2400" b="1" dirty="0" smtClean="0">
                <a:solidFill>
                  <a:srgbClr val="333333"/>
                </a:solidFill>
              </a:rPr>
              <a:t> </a:t>
            </a:r>
            <a:r>
              <a:rPr lang="ro-RO" sz="2400" dirty="0">
                <a:solidFill>
                  <a:schemeClr val="tx1">
                    <a:lumMod val="75000"/>
                    <a:lumOff val="25000"/>
                  </a:schemeClr>
                </a:solidFill>
              </a:rPr>
              <a:t>start-up Belgian </a:t>
            </a:r>
            <a:r>
              <a:rPr lang="ro-RO" sz="2400" dirty="0" smtClean="0">
                <a:solidFill>
                  <a:schemeClr val="tx1">
                    <a:lumMod val="75000"/>
                    <a:lumOff val="25000"/>
                  </a:schemeClr>
                </a:solidFill>
              </a:rPr>
              <a:t>care ajută la simplificarea procesului de reutilizare și reciclare a  textilelor</a:t>
            </a:r>
          </a:p>
          <a:p>
            <a:pPr marL="457200" indent="-457200" algn="l">
              <a:buFont typeface="+mj-lt"/>
              <a:buAutoNum type="arabicPeriod"/>
            </a:pPr>
            <a:r>
              <a:rPr lang="ro-RO" sz="2400" b="1" u="sng" dirty="0" smtClean="0">
                <a:solidFill>
                  <a:srgbClr val="347C98"/>
                </a:solidFill>
                <a:hlinkClick r:id="rId9"/>
              </a:rPr>
              <a:t>Snake</a:t>
            </a:r>
            <a:r>
              <a:rPr lang="ro-RO" sz="2400" b="1" dirty="0" smtClean="0">
                <a:solidFill>
                  <a:srgbClr val="333333"/>
                </a:solidFill>
              </a:rPr>
              <a:t> </a:t>
            </a:r>
            <a:r>
              <a:rPr lang="ro-RO" sz="2400" dirty="0" smtClean="0">
                <a:solidFill>
                  <a:schemeClr val="tx1">
                    <a:lumMod val="75000"/>
                    <a:lumOff val="25000"/>
                  </a:schemeClr>
                </a:solidFill>
              </a:rPr>
              <a:t>platformă digitală din Croația care permite utilizatorilor să poarte outfituri în Realitatea Augumentă </a:t>
            </a:r>
          </a:p>
          <a:p>
            <a:pPr marL="457200" indent="-457200" algn="l">
              <a:buFont typeface="+mj-lt"/>
              <a:buAutoNum type="arabicPeriod"/>
            </a:pPr>
            <a:r>
              <a:rPr lang="ro-RO" sz="2400" b="1" u="sng" dirty="0" smtClean="0">
                <a:solidFill>
                  <a:srgbClr val="347C98"/>
                </a:solidFill>
                <a:hlinkClick r:id="rId10"/>
              </a:rPr>
              <a:t>WhyWeCraft: Cultural Sustainability in Fashion</a:t>
            </a:r>
            <a:r>
              <a:rPr lang="ro-RO" sz="2400" b="1" dirty="0" smtClean="0">
                <a:solidFill>
                  <a:srgbClr val="333333"/>
                </a:solidFill>
              </a:rPr>
              <a:t> </a:t>
            </a:r>
            <a:r>
              <a:rPr lang="ro-RO" sz="2400" dirty="0" smtClean="0">
                <a:solidFill>
                  <a:schemeClr val="tx1">
                    <a:lumMod val="75000"/>
                    <a:lumOff val="25000"/>
                  </a:schemeClr>
                </a:solidFill>
              </a:rPr>
              <a:t>mecanism </a:t>
            </a:r>
            <a:r>
              <a:rPr lang="ro-RO" sz="2400" dirty="0">
                <a:solidFill>
                  <a:schemeClr val="tx1">
                    <a:lumMod val="75000"/>
                    <a:lumOff val="25000"/>
                  </a:schemeClr>
                </a:solidFill>
              </a:rPr>
              <a:t>de asistență juridică românesc pentru meșteșugari și designeri</a:t>
            </a:r>
            <a:endParaRPr lang="ro-RO" sz="2400" dirty="0" smtClean="0">
              <a:solidFill>
                <a:schemeClr val="tx1">
                  <a:lumMod val="75000"/>
                  <a:lumOff val="25000"/>
                </a:schemeClr>
              </a:solidFill>
            </a:endParaRPr>
          </a:p>
          <a:p>
            <a:pPr algn="l"/>
            <a:endParaRPr lang="ro-RO" sz="2400" dirty="0" smtClean="0">
              <a:solidFill>
                <a:schemeClr val="tx1">
                  <a:lumMod val="75000"/>
                  <a:lumOff val="25000"/>
                </a:schemeClr>
              </a:solidFill>
            </a:endParaRPr>
          </a:p>
          <a:p>
            <a:endParaRPr lang="ro-RO" sz="2400" dirty="0">
              <a:solidFill>
                <a:schemeClr val="tx1">
                  <a:lumMod val="75000"/>
                  <a:lumOff val="25000"/>
                </a:schemeClr>
              </a:solidFill>
            </a:endParaRPr>
          </a:p>
        </p:txBody>
      </p:sp>
      <p:sp>
        <p:nvSpPr>
          <p:cNvPr id="13" name="TextBox 12">
            <a:extLst>
              <a:ext uri="{FF2B5EF4-FFF2-40B4-BE49-F238E27FC236}">
                <a16:creationId xmlns:a16="http://schemas.microsoft.com/office/drawing/2014/main" xmlns="" id="{07F07286-6A57-4424-9BFD-4B7563E2D51C}"/>
              </a:ext>
            </a:extLst>
          </p:cNvPr>
          <p:cNvSpPr txBox="1"/>
          <p:nvPr/>
        </p:nvSpPr>
        <p:spPr>
          <a:xfrm>
            <a:off x="519443" y="201689"/>
            <a:ext cx="2820028" cy="400110"/>
          </a:xfrm>
          <a:prstGeom prst="rect">
            <a:avLst/>
          </a:prstGeom>
          <a:noFill/>
        </p:spPr>
        <p:txBody>
          <a:bodyPr wrap="square" rtlCol="0">
            <a:spAutoFit/>
          </a:bodyPr>
          <a:lstStyle/>
          <a:p>
            <a:pPr algn="ctr"/>
            <a:r>
              <a:rPr lang="en-IE" sz="2000" b="1" dirty="0">
                <a:solidFill>
                  <a:schemeClr val="bg1"/>
                </a:solidFill>
              </a:rPr>
              <a:t>Resortecs, Belgium</a:t>
            </a:r>
          </a:p>
        </p:txBody>
      </p:sp>
      <p:sp>
        <p:nvSpPr>
          <p:cNvPr id="16" name="TextBox 15">
            <a:extLst>
              <a:ext uri="{FF2B5EF4-FFF2-40B4-BE49-F238E27FC236}">
                <a16:creationId xmlns:a16="http://schemas.microsoft.com/office/drawing/2014/main" xmlns="" id="{3F8595D1-D2B5-400B-B872-19A64CBD0E78}"/>
              </a:ext>
            </a:extLst>
          </p:cNvPr>
          <p:cNvSpPr txBox="1"/>
          <p:nvPr/>
        </p:nvSpPr>
        <p:spPr>
          <a:xfrm>
            <a:off x="3377885" y="214895"/>
            <a:ext cx="2820028" cy="400110"/>
          </a:xfrm>
          <a:prstGeom prst="rect">
            <a:avLst/>
          </a:prstGeom>
          <a:noFill/>
        </p:spPr>
        <p:txBody>
          <a:bodyPr wrap="square" rtlCol="0">
            <a:spAutoFit/>
          </a:bodyPr>
          <a:lstStyle/>
          <a:p>
            <a:pPr algn="ctr"/>
            <a:r>
              <a:rPr lang="en-IE" sz="2000" b="1" dirty="0">
                <a:solidFill>
                  <a:schemeClr val="bg1"/>
                </a:solidFill>
              </a:rPr>
              <a:t>Snake, Croatia</a:t>
            </a:r>
          </a:p>
        </p:txBody>
      </p:sp>
      <p:sp>
        <p:nvSpPr>
          <p:cNvPr id="19" name="TextBox 18">
            <a:extLst>
              <a:ext uri="{FF2B5EF4-FFF2-40B4-BE49-F238E27FC236}">
                <a16:creationId xmlns:a16="http://schemas.microsoft.com/office/drawing/2014/main" xmlns="" id="{EE12CE85-A21D-44A1-8E10-307B35D52677}"/>
              </a:ext>
            </a:extLst>
          </p:cNvPr>
          <p:cNvSpPr txBox="1"/>
          <p:nvPr/>
        </p:nvSpPr>
        <p:spPr>
          <a:xfrm>
            <a:off x="336865" y="6204011"/>
            <a:ext cx="2820028" cy="400110"/>
          </a:xfrm>
          <a:prstGeom prst="rect">
            <a:avLst/>
          </a:prstGeom>
          <a:noFill/>
        </p:spPr>
        <p:txBody>
          <a:bodyPr wrap="square" rtlCol="0">
            <a:spAutoFit/>
          </a:bodyPr>
          <a:lstStyle/>
          <a:p>
            <a:pPr algn="ctr"/>
            <a:r>
              <a:rPr lang="en-IE" sz="2000" b="1" dirty="0">
                <a:solidFill>
                  <a:schemeClr val="bg1"/>
                </a:solidFill>
              </a:rPr>
              <a:t>WhyWeCraft, </a:t>
            </a:r>
            <a:r>
              <a:rPr lang="en-IE" sz="2000" b="1" dirty="0" smtClean="0">
                <a:solidFill>
                  <a:schemeClr val="bg1"/>
                </a:solidFill>
              </a:rPr>
              <a:t>Rom</a:t>
            </a:r>
            <a:r>
              <a:rPr lang="ro-RO" sz="2000" b="1" dirty="0">
                <a:solidFill>
                  <a:schemeClr val="bg1"/>
                </a:solidFill>
              </a:rPr>
              <a:t>â</a:t>
            </a:r>
            <a:r>
              <a:rPr lang="en-IE" sz="2000" b="1" dirty="0" err="1" smtClean="0">
                <a:solidFill>
                  <a:schemeClr val="bg1"/>
                </a:solidFill>
              </a:rPr>
              <a:t>nia</a:t>
            </a:r>
            <a:endParaRPr lang="en-IE" sz="2000" b="1" dirty="0">
              <a:solidFill>
                <a:schemeClr val="bg1"/>
              </a:solidFill>
            </a:endParaRPr>
          </a:p>
        </p:txBody>
      </p:sp>
      <p:sp>
        <p:nvSpPr>
          <p:cNvPr id="11" name="Text Placeholder 5">
            <a:extLst>
              <a:ext uri="{FF2B5EF4-FFF2-40B4-BE49-F238E27FC236}">
                <a16:creationId xmlns:a16="http://schemas.microsoft.com/office/drawing/2014/main" xmlns="" id="{CB195299-B862-4471-BA60-838FA1D7DDF0}"/>
              </a:ext>
            </a:extLst>
          </p:cNvPr>
          <p:cNvSpPr txBox="1">
            <a:spLocks/>
          </p:cNvSpPr>
          <p:nvPr/>
        </p:nvSpPr>
        <p:spPr>
          <a:xfrm>
            <a:off x="6545655" y="425610"/>
            <a:ext cx="564634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Challenge Prizes</a:t>
            </a:r>
          </a:p>
        </p:txBody>
      </p:sp>
    </p:spTree>
    <p:extLst>
      <p:ext uri="{BB962C8B-B14F-4D97-AF65-F5344CB8AC3E}">
        <p14:creationId xmlns:p14="http://schemas.microsoft.com/office/powerpoint/2010/main" val="1317727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0CFAD90-F3DE-4206-8637-B9A4DC0C7D1F}"/>
              </a:ext>
            </a:extLst>
          </p:cNvPr>
          <p:cNvSpPr>
            <a:spLocks noGrp="1"/>
          </p:cNvSpPr>
          <p:nvPr>
            <p:ph type="body" sz="quarter" idx="14"/>
          </p:nvPr>
        </p:nvSpPr>
        <p:spPr>
          <a:xfrm>
            <a:off x="7392473" y="1220764"/>
            <a:ext cx="4328280" cy="968378"/>
          </a:xfrm>
        </p:spPr>
        <p:txBody>
          <a:bodyPr>
            <a:normAutofit fontScale="92500" lnSpcReduction="10000"/>
          </a:bodyPr>
          <a:lstStyle/>
          <a:p>
            <a:pPr algn="ctr"/>
            <a:r>
              <a:rPr lang="ro-RO" b="1" dirty="0" smtClean="0"/>
              <a:t>Marele câștigător</a:t>
            </a:r>
            <a:r>
              <a:rPr lang="en-IE" b="1" dirty="0" smtClean="0"/>
              <a:t> </a:t>
            </a:r>
            <a:r>
              <a:rPr lang="en-IE" b="1" dirty="0"/>
              <a:t>2020, Empower</a:t>
            </a:r>
          </a:p>
        </p:txBody>
      </p:sp>
      <p:sp>
        <p:nvSpPr>
          <p:cNvPr id="5" name="Text Placeholder 4">
            <a:extLst>
              <a:ext uri="{FF2B5EF4-FFF2-40B4-BE49-F238E27FC236}">
                <a16:creationId xmlns:a16="http://schemas.microsoft.com/office/drawing/2014/main" xmlns="" id="{8BFF33B1-A4F5-4DBE-80AE-75EC8F94E750}"/>
              </a:ext>
            </a:extLst>
          </p:cNvPr>
          <p:cNvSpPr>
            <a:spLocks noGrp="1"/>
          </p:cNvSpPr>
          <p:nvPr>
            <p:ph type="body" sz="quarter" idx="15"/>
          </p:nvPr>
        </p:nvSpPr>
        <p:spPr>
          <a:xfrm>
            <a:off x="7392473" y="2206659"/>
            <a:ext cx="4398561" cy="2592420"/>
          </a:xfrm>
        </p:spPr>
        <p:txBody>
          <a:bodyPr/>
          <a:lstStyle/>
          <a:p>
            <a:pPr algn="ctr"/>
            <a:r>
              <a:rPr lang="ro-RO" b="0" i="0" dirty="0" smtClean="0">
                <a:effectLst/>
              </a:rPr>
              <a:t>Câștigătorul ediției</a:t>
            </a:r>
            <a:r>
              <a:rPr lang="en-IE" b="0" i="0" dirty="0" smtClean="0">
                <a:effectLst/>
              </a:rPr>
              <a:t> 2020</a:t>
            </a:r>
            <a:r>
              <a:rPr lang="ro-RO" b="0" i="0" dirty="0" smtClean="0">
                <a:effectLst/>
              </a:rPr>
              <a:t> este </a:t>
            </a:r>
            <a:r>
              <a:rPr lang="en-IE" b="0" i="0" u="sng" dirty="0" smtClean="0">
                <a:effectLst/>
                <a:hlinkClick r:id="rId2">
                  <a:extLst>
                    <a:ext uri="{A12FA001-AC4F-418D-AE19-62706E023703}">
                      <ahyp:hlinkClr xmlns:ahyp="http://schemas.microsoft.com/office/drawing/2018/hyperlinkcolor" xmlns="" val="tx"/>
                    </a:ext>
                  </a:extLst>
                </a:hlinkClick>
              </a:rPr>
              <a:t>Empower</a:t>
            </a:r>
            <a:r>
              <a:rPr lang="en-IE" b="0" i="0" dirty="0">
                <a:effectLst/>
              </a:rPr>
              <a:t>, </a:t>
            </a:r>
            <a:r>
              <a:rPr lang="en-IE" dirty="0"/>
              <a:t>o </a:t>
            </a:r>
            <a:r>
              <a:rPr lang="ro-RO" dirty="0" smtClean="0"/>
              <a:t>companie</a:t>
            </a:r>
            <a:r>
              <a:rPr lang="en-IE" dirty="0" smtClean="0"/>
              <a:t> </a:t>
            </a:r>
            <a:r>
              <a:rPr lang="en-IE" dirty="0"/>
              <a:t>care </a:t>
            </a:r>
            <a:r>
              <a:rPr lang="en-IE" dirty="0" smtClean="0"/>
              <a:t>a</a:t>
            </a:r>
            <a:r>
              <a:rPr lang="ro-RO" dirty="0" smtClean="0"/>
              <a:t> adoptat</a:t>
            </a:r>
            <a:r>
              <a:rPr lang="en-IE" dirty="0" smtClean="0"/>
              <a:t> </a:t>
            </a:r>
            <a:r>
              <a:rPr lang="ro-RO" dirty="0" smtClean="0"/>
              <a:t>o nouă tehnologie pentru a permite economia circulară, permițând depunerea și colectarea deșeurilor de plastic pentru recompensă financiară</a:t>
            </a:r>
            <a:r>
              <a:rPr lang="en-IE" dirty="0" smtClean="0"/>
              <a:t>.</a:t>
            </a:r>
            <a:endParaRPr lang="en-IE" dirty="0"/>
          </a:p>
        </p:txBody>
      </p:sp>
      <p:pic>
        <p:nvPicPr>
          <p:cNvPr id="9" name="Picture 8">
            <a:hlinkClick r:id="rId3"/>
            <a:extLst>
              <a:ext uri="{FF2B5EF4-FFF2-40B4-BE49-F238E27FC236}">
                <a16:creationId xmlns:a16="http://schemas.microsoft.com/office/drawing/2014/main" xmlns="" id="{9DDA07F8-4467-406E-87B2-56DC9F68A6B6}"/>
              </a:ext>
            </a:extLst>
          </p:cNvPr>
          <p:cNvPicPr>
            <a:picLocks noChangeAspect="1"/>
          </p:cNvPicPr>
          <p:nvPr/>
        </p:nvPicPr>
        <p:blipFill>
          <a:blip r:embed="rId4"/>
          <a:stretch>
            <a:fillRect/>
          </a:stretch>
        </p:blipFill>
        <p:spPr>
          <a:xfrm>
            <a:off x="1319306" y="2372598"/>
            <a:ext cx="5262563" cy="2838284"/>
          </a:xfrm>
          <a:prstGeom prst="rect">
            <a:avLst/>
          </a:prstGeom>
        </p:spPr>
      </p:pic>
      <p:pic>
        <p:nvPicPr>
          <p:cNvPr id="10" name="Picture 9">
            <a:extLst>
              <a:ext uri="{FF2B5EF4-FFF2-40B4-BE49-F238E27FC236}">
                <a16:creationId xmlns:a16="http://schemas.microsoft.com/office/drawing/2014/main" xmlns="" id="{A6F834AC-4838-4AC1-83FC-23A4AC986F46}"/>
              </a:ext>
            </a:extLst>
          </p:cNvPr>
          <p:cNvPicPr>
            <a:picLocks noChangeAspect="1"/>
          </p:cNvPicPr>
          <p:nvPr/>
        </p:nvPicPr>
        <p:blipFill rotWithShape="1">
          <a:blip r:embed="rId5"/>
          <a:srcRect t="793" b="40483"/>
          <a:stretch/>
        </p:blipFill>
        <p:spPr>
          <a:xfrm>
            <a:off x="7944862" y="4848130"/>
            <a:ext cx="2026311" cy="2009870"/>
          </a:xfrm>
          <a:prstGeom prst="teardrop">
            <a:avLst/>
          </a:prstGeom>
        </p:spPr>
      </p:pic>
      <p:sp>
        <p:nvSpPr>
          <p:cNvPr id="12" name="Text Placeholder 6">
            <a:extLst>
              <a:ext uri="{FF2B5EF4-FFF2-40B4-BE49-F238E27FC236}">
                <a16:creationId xmlns:a16="http://schemas.microsoft.com/office/drawing/2014/main" xmlns="" id="{F4352750-C52E-46BA-B628-5EFEB97FB216}"/>
              </a:ext>
            </a:extLst>
          </p:cNvPr>
          <p:cNvSpPr txBox="1">
            <a:spLocks/>
          </p:cNvSpPr>
          <p:nvPr/>
        </p:nvSpPr>
        <p:spPr>
          <a:xfrm>
            <a:off x="209668" y="125024"/>
            <a:ext cx="801993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sz="3600" dirty="0">
                <a:latin typeface="Cooper Black" panose="0208090404030B020404" pitchFamily="18" charset="0"/>
              </a:rPr>
              <a:t>YDSI, </a:t>
            </a:r>
            <a:r>
              <a:rPr lang="ro-RO" sz="3600" dirty="0" smtClean="0">
                <a:latin typeface="Cooper Black" panose="0208090404030B020404" pitchFamily="18" charset="0"/>
              </a:rPr>
              <a:t>Mediu</a:t>
            </a:r>
            <a:endParaRPr lang="en-IE" sz="3600" dirty="0">
              <a:latin typeface="Cooper Black" panose="0208090404030B020404" pitchFamily="18" charset="0"/>
            </a:endParaRPr>
          </a:p>
          <a:p>
            <a:pPr>
              <a:spcBef>
                <a:spcPts val="0"/>
              </a:spcBef>
            </a:pPr>
            <a:r>
              <a:rPr lang="en-IE" b="1" dirty="0" err="1"/>
              <a:t>Gjermund</a:t>
            </a:r>
            <a:r>
              <a:rPr lang="en-IE" b="1" dirty="0"/>
              <a:t> </a:t>
            </a:r>
            <a:r>
              <a:rPr lang="en-IE" b="1" dirty="0" err="1"/>
              <a:t>Bjaanes</a:t>
            </a:r>
            <a:r>
              <a:rPr lang="en-IE" b="1" dirty="0"/>
              <a:t>, </a:t>
            </a:r>
            <a:r>
              <a:rPr lang="ro-RO" b="1" dirty="0"/>
              <a:t>Ț</a:t>
            </a:r>
            <a:r>
              <a:rPr lang="ro-RO" b="1" dirty="0" smtClean="0"/>
              <a:t>ările </a:t>
            </a:r>
            <a:r>
              <a:rPr lang="ro-RO" b="1" dirty="0" smtClean="0"/>
              <a:t>de Jos</a:t>
            </a:r>
            <a:r>
              <a:rPr lang="en-IE" b="1" dirty="0" smtClean="0"/>
              <a:t> </a:t>
            </a:r>
            <a:endParaRPr lang="en-IE" b="1" dirty="0"/>
          </a:p>
          <a:p>
            <a:pPr>
              <a:spcBef>
                <a:spcPts val="0"/>
              </a:spcBef>
            </a:pPr>
            <a:r>
              <a:rPr lang="en-IE" sz="2800" b="1" i="1" dirty="0"/>
              <a:t> </a:t>
            </a:r>
            <a:endParaRPr lang="en-IE" b="1" dirty="0"/>
          </a:p>
        </p:txBody>
      </p:sp>
      <p:sp>
        <p:nvSpPr>
          <p:cNvPr id="8" name="Text Placeholder 5">
            <a:extLst>
              <a:ext uri="{FF2B5EF4-FFF2-40B4-BE49-F238E27FC236}">
                <a16:creationId xmlns:a16="http://schemas.microsoft.com/office/drawing/2014/main" xmlns="" id="{4D5CBCF5-28B8-4E65-97FC-EC0774FCA7B0}"/>
              </a:ext>
            </a:extLst>
          </p:cNvPr>
          <p:cNvSpPr txBox="1">
            <a:spLocks/>
          </p:cNvSpPr>
          <p:nvPr/>
        </p:nvSpPr>
        <p:spPr>
          <a:xfrm>
            <a:off x="6545655" y="388606"/>
            <a:ext cx="564634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Challenge Prizes</a:t>
            </a:r>
          </a:p>
        </p:txBody>
      </p:sp>
    </p:spTree>
    <p:extLst>
      <p:ext uri="{BB962C8B-B14F-4D97-AF65-F5344CB8AC3E}">
        <p14:creationId xmlns:p14="http://schemas.microsoft.com/office/powerpoint/2010/main" val="290007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F26A9BA-6487-43C4-A16F-A78CA18E1E03}"/>
              </a:ext>
            </a:extLst>
          </p:cNvPr>
          <p:cNvSpPr>
            <a:spLocks noGrp="1"/>
          </p:cNvSpPr>
          <p:nvPr>
            <p:ph type="body" sz="quarter" idx="14"/>
          </p:nvPr>
        </p:nvSpPr>
        <p:spPr>
          <a:xfrm>
            <a:off x="3812917" y="945557"/>
            <a:ext cx="8228191" cy="5206518"/>
          </a:xfrm>
        </p:spPr>
        <p:txBody>
          <a:bodyPr/>
          <a:lstStyle/>
          <a:p>
            <a:r>
              <a:rPr lang="ro-RO" dirty="0">
                <a:solidFill>
                  <a:schemeClr val="tx1">
                    <a:lumMod val="75000"/>
                    <a:lumOff val="25000"/>
                  </a:schemeClr>
                </a:solidFill>
              </a:rPr>
              <a:t>În acest moment, inovatorii sociali digitali pot exploata oportunitățile de finanțare oferite de programul pilot al Consiliului European pentru Inovare (EIC). </a:t>
            </a:r>
            <a:r>
              <a:rPr lang="ro-RO" dirty="0" smtClean="0">
                <a:solidFill>
                  <a:schemeClr val="tx1">
                    <a:lumMod val="75000"/>
                    <a:lumOff val="25000"/>
                  </a:schemeClr>
                </a:solidFill>
              </a:rPr>
              <a:t>Acesta include:</a:t>
            </a:r>
          </a:p>
          <a:p>
            <a:pPr marL="342900" indent="-342900" fontAlgn="base">
              <a:buFont typeface="Arial" panose="020B0604020202020204" pitchFamily="34" charset="0"/>
              <a:buChar char="•"/>
            </a:pPr>
            <a:r>
              <a:rPr lang="ro-RO" b="1" i="0" u="sng" dirty="0" smtClean="0">
                <a:solidFill>
                  <a:srgbClr val="00A489"/>
                </a:solidFill>
                <a:effectLst/>
                <a:hlinkClick r:id="rId2">
                  <a:extLst>
                    <a:ext uri="{A12FA001-AC4F-418D-AE19-62706E023703}">
                      <ahyp:hlinkClr xmlns:ahyp="http://schemas.microsoft.com/office/drawing/2018/hyperlinkcolor" xmlns="" val="tx"/>
                    </a:ext>
                  </a:extLst>
                </a:hlinkClick>
              </a:rPr>
              <a:t>Premiul Blockchain pentru Binele Social</a:t>
            </a:r>
            <a:r>
              <a:rPr lang="ro-RO" b="1" i="0" dirty="0" smtClean="0">
                <a:solidFill>
                  <a:srgbClr val="00A489"/>
                </a:solidFill>
                <a:effectLst/>
              </a:rPr>
              <a:t>, </a:t>
            </a:r>
            <a:r>
              <a:rPr lang="ro-RO" dirty="0" smtClean="0">
                <a:solidFill>
                  <a:schemeClr val="tx1">
                    <a:lumMod val="75000"/>
                    <a:lumOff val="25000"/>
                  </a:schemeClr>
                </a:solidFill>
              </a:rPr>
              <a:t>în </a:t>
            </a:r>
            <a:r>
              <a:rPr lang="ro-RO" dirty="0">
                <a:solidFill>
                  <a:schemeClr val="tx1">
                    <a:lumMod val="75000"/>
                    <a:lumOff val="25000"/>
                  </a:schemeClr>
                </a:solidFill>
              </a:rPr>
              <a:t>care provocarea este de a dezvolta soluții descentralizate scalabile, eficiente și cu impact ridicat la provocările inovării sociale, folosind tehnologia </a:t>
            </a:r>
            <a:r>
              <a:rPr lang="ro-RO" dirty="0" smtClean="0">
                <a:solidFill>
                  <a:schemeClr val="tx1">
                    <a:lumMod val="75000"/>
                    <a:lumOff val="25000"/>
                  </a:schemeClr>
                </a:solidFill>
              </a:rPr>
              <a:t>Distributed Ledger (DLTs</a:t>
            </a:r>
            <a:r>
              <a:rPr lang="ro-RO" dirty="0">
                <a:solidFill>
                  <a:schemeClr val="tx1">
                    <a:lumMod val="75000"/>
                    <a:lumOff val="25000"/>
                  </a:schemeClr>
                </a:solidFill>
              </a:rPr>
              <a:t>)</a:t>
            </a:r>
          </a:p>
          <a:p>
            <a:pPr marL="342900" indent="-342900" fontAlgn="base">
              <a:buFont typeface="Arial" panose="020B0604020202020204" pitchFamily="34" charset="0"/>
              <a:buChar char="•"/>
            </a:pPr>
            <a:r>
              <a:rPr lang="ro-RO" b="0" i="0" dirty="0" smtClean="0">
                <a:solidFill>
                  <a:schemeClr val="tx1">
                    <a:lumMod val="75000"/>
                    <a:lumOff val="25000"/>
                  </a:schemeClr>
                </a:solidFill>
                <a:effectLst/>
              </a:rPr>
              <a:t>Premiul </a:t>
            </a:r>
            <a:r>
              <a:rPr lang="ro-RO" b="1" i="0" u="sng" dirty="0" smtClean="0">
                <a:solidFill>
                  <a:srgbClr val="ED2A59"/>
                </a:solidFill>
                <a:effectLst/>
                <a:hlinkClick r:id="rId3">
                  <a:extLst>
                    <a:ext uri="{A12FA001-AC4F-418D-AE19-62706E023703}">
                      <ahyp:hlinkClr xmlns:ahyp="http://schemas.microsoft.com/office/drawing/2018/hyperlinkcolor" xmlns="" val="tx"/>
                    </a:ext>
                  </a:extLst>
                </a:hlinkClick>
              </a:rPr>
              <a:t>Înaltă Tehnologie accesibilă pentru Ajutor Umanitar</a:t>
            </a:r>
            <a:r>
              <a:rPr lang="ro-RO" dirty="0">
                <a:solidFill>
                  <a:schemeClr val="tx1">
                    <a:lumMod val="75000"/>
                    <a:lumOff val="25000"/>
                  </a:schemeClr>
                </a:solidFill>
              </a:rPr>
              <a:t>, unde participanții sunt chemați să dezvolte soluții inovatoare pentru furnizarea de ajutor umanitar bazat pe aplicarea frugală a tehnologiilor </a:t>
            </a:r>
            <a:r>
              <a:rPr lang="ro-RO" dirty="0" smtClean="0">
                <a:solidFill>
                  <a:schemeClr val="tx1">
                    <a:lumMod val="75000"/>
                    <a:lumOff val="25000"/>
                  </a:schemeClr>
                </a:solidFill>
              </a:rPr>
              <a:t>avansate</a:t>
            </a:r>
          </a:p>
          <a:p>
            <a:pPr marL="342900" indent="-342900" fontAlgn="base">
              <a:buFont typeface="Arial" panose="020B0604020202020204" pitchFamily="34" charset="0"/>
              <a:buChar char="•"/>
            </a:pPr>
            <a:r>
              <a:rPr lang="ro-RO" b="1" u="sng" dirty="0">
                <a:solidFill>
                  <a:srgbClr val="009FD8"/>
                </a:solidFill>
                <a:hlinkClick r:id="rId4">
                  <a:extLst>
                    <a:ext uri="{A12FA001-AC4F-418D-AE19-62706E023703}">
                      <ahyp:hlinkClr xmlns:ahyp="http://schemas.microsoft.com/office/drawing/2018/hyperlinkcolor" xmlns="" val="tx"/>
                    </a:ext>
                  </a:extLst>
                </a:hlinkClick>
              </a:rPr>
              <a:t>P</a:t>
            </a:r>
            <a:r>
              <a:rPr lang="ro-RO" b="1" i="0" u="sng" dirty="0" smtClean="0">
                <a:solidFill>
                  <a:srgbClr val="009FD8"/>
                </a:solidFill>
                <a:effectLst/>
                <a:hlinkClick r:id="rId4">
                  <a:extLst>
                    <a:ext uri="{A12FA001-AC4F-418D-AE19-62706E023703}">
                      <ahyp:hlinkClr xmlns:ahyp="http://schemas.microsoft.com/office/drawing/2018/hyperlinkcolor" xmlns="" val="tx"/>
                    </a:ext>
                  </a:extLst>
                </a:hlinkClick>
              </a:rPr>
              <a:t>remiul Orizont pentru Inovare Socială</a:t>
            </a:r>
            <a:r>
              <a:rPr lang="ro-RO" b="1" i="0" dirty="0" smtClean="0">
                <a:solidFill>
                  <a:srgbClr val="009FD8"/>
                </a:solidFill>
                <a:effectLst/>
              </a:rPr>
              <a:t> </a:t>
            </a:r>
            <a:r>
              <a:rPr lang="ro-RO" dirty="0">
                <a:solidFill>
                  <a:schemeClr val="tx1">
                    <a:lumMod val="75000"/>
                    <a:lumOff val="25000"/>
                  </a:schemeClr>
                </a:solidFill>
              </a:rPr>
              <a:t>va răsplăti cele mai bune soluții pentru îmbunătățirea </a:t>
            </a:r>
            <a:r>
              <a:rPr lang="ro-RO" dirty="0" smtClean="0">
                <a:solidFill>
                  <a:schemeClr val="tx1">
                    <a:lumMod val="75000"/>
                    <a:lumOff val="25000"/>
                  </a:schemeClr>
                </a:solidFill>
              </a:rPr>
              <a:t>deplasărilor </a:t>
            </a:r>
            <a:r>
              <a:rPr lang="ro-RO" dirty="0">
                <a:solidFill>
                  <a:schemeClr val="tx1">
                    <a:lumMod val="75000"/>
                    <a:lumOff val="25000"/>
                  </a:schemeClr>
                </a:solidFill>
              </a:rPr>
              <a:t>persoanelor în vârstă. </a:t>
            </a:r>
            <a:endParaRPr lang="ro-RO" b="0" i="0" dirty="0" smtClean="0">
              <a:solidFill>
                <a:schemeClr val="tx1">
                  <a:lumMod val="75000"/>
                  <a:lumOff val="25000"/>
                </a:schemeClr>
              </a:solidFill>
              <a:effectLst/>
            </a:endParaRPr>
          </a:p>
          <a:p>
            <a:pPr algn="l"/>
            <a:endParaRPr lang="ro-RO" b="0" i="0" dirty="0" smtClean="0">
              <a:solidFill>
                <a:schemeClr val="tx1">
                  <a:lumMod val="75000"/>
                  <a:lumOff val="25000"/>
                </a:schemeClr>
              </a:solidFill>
              <a:effectLst/>
            </a:endParaRPr>
          </a:p>
          <a:p>
            <a:endParaRPr lang="ro-RO"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xmlns="" id="{6FA5B980-A61E-4D79-8388-FB7660AF3788}"/>
              </a:ext>
            </a:extLst>
          </p:cNvPr>
          <p:cNvSpPr>
            <a:spLocks noGrp="1"/>
          </p:cNvSpPr>
          <p:nvPr>
            <p:ph type="body" sz="quarter" idx="15"/>
          </p:nvPr>
        </p:nvSpPr>
        <p:spPr>
          <a:xfrm>
            <a:off x="321465" y="943210"/>
            <a:ext cx="2852539" cy="5206518"/>
          </a:xfrm>
        </p:spPr>
        <p:txBody>
          <a:bodyPr/>
          <a:lstStyle/>
          <a:p>
            <a:pPr algn="ctr"/>
            <a:r>
              <a:rPr lang="en-IE" sz="4400" b="1" dirty="0">
                <a:solidFill>
                  <a:schemeClr val="tx1">
                    <a:lumMod val="75000"/>
                    <a:lumOff val="25000"/>
                  </a:schemeClr>
                </a:solidFill>
              </a:rPr>
              <a:t>Challenge Prizes </a:t>
            </a:r>
          </a:p>
          <a:p>
            <a:pPr algn="ctr"/>
            <a:endParaRPr lang="en-IE"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ro-RO" sz="2800" b="1" dirty="0" smtClean="0">
                <a:solidFill>
                  <a:schemeClr val="tx1">
                    <a:lumMod val="75000"/>
                    <a:lumOff val="25000"/>
                  </a:schemeClr>
                </a:solidFill>
                <a:hlinkClick r:id="rId5">
                  <a:extLst>
                    <a:ext uri="{A12FA001-AC4F-418D-AE19-62706E023703}">
                      <ahyp:hlinkClr xmlns:ahyp="http://schemas.microsoft.com/office/drawing/2018/hyperlinkcolor" xmlns="" val="tx"/>
                    </a:ext>
                  </a:extLst>
                </a:hlinkClick>
              </a:rPr>
              <a:t>S</a:t>
            </a:r>
            <a:r>
              <a:rPr lang="ro-RO" sz="2800" b="1" dirty="0" smtClean="0">
                <a:solidFill>
                  <a:schemeClr val="tx1">
                    <a:lumMod val="75000"/>
                    <a:lumOff val="25000"/>
                  </a:schemeClr>
                </a:solidFill>
                <a:hlinkClick r:id="rId5">
                  <a:extLst>
                    <a:ext uri="{A12FA001-AC4F-418D-AE19-62706E023703}">
                      <ahyp:hlinkClr xmlns:ahyp="http://schemas.microsoft.com/office/drawing/2018/hyperlinkcolor" xmlns="" val="tx"/>
                    </a:ext>
                  </a:extLst>
                </a:hlinkClick>
              </a:rPr>
              <a:t>etul de Instrumente C</a:t>
            </a:r>
            <a:r>
              <a:rPr lang="en-IE" sz="2800" b="1" dirty="0" err="1" smtClean="0">
                <a:solidFill>
                  <a:schemeClr val="tx1">
                    <a:lumMod val="75000"/>
                    <a:lumOff val="25000"/>
                  </a:schemeClr>
                </a:solidFill>
                <a:hlinkClick r:id="rId5">
                  <a:extLst>
                    <a:ext uri="{A12FA001-AC4F-418D-AE19-62706E023703}">
                      <ahyp:hlinkClr xmlns:ahyp="http://schemas.microsoft.com/office/drawing/2018/hyperlinkcolor" xmlns="" val="tx"/>
                    </a:ext>
                  </a:extLst>
                </a:hlinkClick>
              </a:rPr>
              <a:t>hallenge</a:t>
            </a:r>
            <a:r>
              <a:rPr lang="en-IE" sz="2800" b="1" dirty="0" smtClean="0">
                <a:solidFill>
                  <a:schemeClr val="tx1">
                    <a:lumMod val="75000"/>
                    <a:lumOff val="25000"/>
                  </a:schemeClr>
                </a:solidFill>
                <a:hlinkClick r:id="rId5">
                  <a:extLst>
                    <a:ext uri="{A12FA001-AC4F-418D-AE19-62706E023703}">
                      <ahyp:hlinkClr xmlns:ahyp="http://schemas.microsoft.com/office/drawing/2018/hyperlinkcolor" xmlns="" val="tx"/>
                    </a:ext>
                  </a:extLst>
                </a:hlinkClick>
              </a:rPr>
              <a:t> </a:t>
            </a:r>
            <a:r>
              <a:rPr lang="en-IE" sz="2800" b="1" dirty="0">
                <a:solidFill>
                  <a:schemeClr val="tx1">
                    <a:lumMod val="75000"/>
                    <a:lumOff val="25000"/>
                  </a:schemeClr>
                </a:solidFill>
                <a:hlinkClick r:id="rId5">
                  <a:extLst>
                    <a:ext uri="{A12FA001-AC4F-418D-AE19-62706E023703}">
                      <ahyp:hlinkClr xmlns:ahyp="http://schemas.microsoft.com/office/drawing/2018/hyperlinkcolor" xmlns="" val="tx"/>
                    </a:ext>
                  </a:extLst>
                </a:hlinkClick>
              </a:rPr>
              <a:t>Prize </a:t>
            </a:r>
            <a:endParaRPr lang="en-IE" sz="2800" b="1" dirty="0">
              <a:solidFill>
                <a:schemeClr val="tx1">
                  <a:lumMod val="75000"/>
                  <a:lumOff val="25000"/>
                </a:schemeClr>
              </a:solidFill>
            </a:endParaRPr>
          </a:p>
          <a:p>
            <a:pPr algn="ctr"/>
            <a:endParaRPr lang="en-IE" b="1"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0BB74DD8-A59B-4B57-99AF-8674517E705E}"/>
              </a:ext>
            </a:extLst>
          </p:cNvPr>
          <p:cNvSpPr txBox="1">
            <a:spLocks/>
          </p:cNvSpPr>
          <p:nvPr/>
        </p:nvSpPr>
        <p:spPr>
          <a:xfrm>
            <a:off x="3476532" y="97093"/>
            <a:ext cx="8715468"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b="1" dirty="0" smtClean="0"/>
              <a:t>Alte </a:t>
            </a:r>
            <a:r>
              <a:rPr lang="ro-RO" b="1" dirty="0"/>
              <a:t>Competiții Europene cu Premii</a:t>
            </a:r>
            <a:endParaRPr lang="en-IE" b="1" dirty="0"/>
          </a:p>
        </p:txBody>
      </p:sp>
    </p:spTree>
    <p:extLst>
      <p:ext uri="{BB962C8B-B14F-4D97-AF65-F5344CB8AC3E}">
        <p14:creationId xmlns:p14="http://schemas.microsoft.com/office/powerpoint/2010/main" val="37902923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22BE8BC-B5AA-4372-ABDE-48ABB933CEBC}"/>
              </a:ext>
            </a:extLst>
          </p:cNvPr>
          <p:cNvSpPr>
            <a:spLocks noGrp="1"/>
          </p:cNvSpPr>
          <p:nvPr>
            <p:ph type="body" sz="quarter" idx="14"/>
          </p:nvPr>
        </p:nvSpPr>
        <p:spPr>
          <a:xfrm>
            <a:off x="5692462" y="390624"/>
            <a:ext cx="5485243" cy="1706081"/>
          </a:xfrm>
        </p:spPr>
        <p:txBody>
          <a:bodyPr>
            <a:normAutofit fontScale="92500"/>
          </a:bodyPr>
          <a:lstStyle/>
          <a:p>
            <a:pPr algn="ctr"/>
            <a:r>
              <a:rPr lang="ro-RO" b="1" dirty="0" smtClean="0"/>
              <a:t>Pregătește-te să-ți construiești Pitch-ul de 3 minute pentru potențialii tăi investitori</a:t>
            </a:r>
            <a:endParaRPr lang="ro-RO" b="1" dirty="0"/>
          </a:p>
        </p:txBody>
      </p:sp>
      <p:sp>
        <p:nvSpPr>
          <p:cNvPr id="6" name="Text Placeholder 5">
            <a:extLst>
              <a:ext uri="{FF2B5EF4-FFF2-40B4-BE49-F238E27FC236}">
                <a16:creationId xmlns:a16="http://schemas.microsoft.com/office/drawing/2014/main" xmlns="" id="{64A4A873-F2B0-4EAE-8212-11EDED9BB6F4}"/>
              </a:ext>
            </a:extLst>
          </p:cNvPr>
          <p:cNvSpPr>
            <a:spLocks noGrp="1"/>
          </p:cNvSpPr>
          <p:nvPr>
            <p:ph type="body" sz="quarter" idx="15"/>
          </p:nvPr>
        </p:nvSpPr>
        <p:spPr>
          <a:xfrm>
            <a:off x="5589431" y="2261605"/>
            <a:ext cx="5945034" cy="2754349"/>
          </a:xfrm>
        </p:spPr>
        <p:txBody>
          <a:bodyPr/>
          <a:lstStyle/>
          <a:p>
            <a:r>
              <a:rPr lang="ro-RO" dirty="0" smtClean="0"/>
              <a:t>În această secțiune vom trece </a:t>
            </a:r>
            <a:r>
              <a:rPr lang="ro-RO" dirty="0" smtClean="0"/>
              <a:t>prin </a:t>
            </a:r>
            <a:r>
              <a:rPr lang="ro-RO" dirty="0" smtClean="0"/>
              <a:t>Sfaturi </a:t>
            </a:r>
            <a:r>
              <a:rPr lang="ro-RO" dirty="0" smtClean="0"/>
              <a:t>privind Pitch-urile de Inovație socială, orientate către potențiali investitori. Vei învăța cum și-au impresionat alții marii investitori cu pitch-urile lor și valoarea primită</a:t>
            </a:r>
            <a:r>
              <a:rPr lang="en-IE" dirty="0" smtClean="0"/>
              <a:t>.</a:t>
            </a:r>
            <a:endParaRPr lang="ro-RO" dirty="0" smtClean="0"/>
          </a:p>
          <a:p>
            <a:r>
              <a:rPr lang="ro-RO" dirty="0" smtClean="0"/>
              <a:t>La sfârșit, există un exercițiu cu câteva videoclipuri care te vor ajuta să pui la punct micile detalii astfel încât să poți începe să dezvolți Pitch-ul de 3 minute ca persoană sau echipă</a:t>
            </a:r>
            <a:r>
              <a:rPr lang="en-IE" dirty="0" smtClean="0"/>
              <a:t>.</a:t>
            </a:r>
            <a:endParaRPr lang="en-IE" dirty="0"/>
          </a:p>
        </p:txBody>
      </p:sp>
      <p:pic>
        <p:nvPicPr>
          <p:cNvPr id="11" name="Picture Placeholder 10" descr="A group of people in a room&#10;&#10;Description automatically generated with medium confidence">
            <a:extLst>
              <a:ext uri="{FF2B5EF4-FFF2-40B4-BE49-F238E27FC236}">
                <a16:creationId xmlns:a16="http://schemas.microsoft.com/office/drawing/2014/main" xmlns="" id="{0CD57369-6345-4909-B7DB-E212A2D6A14D}"/>
              </a:ext>
            </a:extLst>
          </p:cNvPr>
          <p:cNvPicPr>
            <a:picLocks noGrp="1" noChangeAspect="1"/>
          </p:cNvPicPr>
          <p:nvPr>
            <p:ph type="pic" sz="quarter" idx="16"/>
          </p:nvPr>
        </p:nvPicPr>
        <p:blipFill>
          <a:blip r:embed="rId2"/>
          <a:srcRect l="32797" r="32797"/>
          <a:stretch>
            <a:fillRect/>
          </a:stretch>
        </p:blipFill>
        <p:spPr>
          <a:xfrm>
            <a:off x="1590040" y="-21132"/>
            <a:ext cx="3550920" cy="6879132"/>
          </a:xfrm>
        </p:spPr>
      </p:pic>
    </p:spTree>
    <p:extLst>
      <p:ext uri="{BB962C8B-B14F-4D97-AF65-F5344CB8AC3E}">
        <p14:creationId xmlns:p14="http://schemas.microsoft.com/office/powerpoint/2010/main" val="38257810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8E5D220B-E9AB-4C42-BCA5-1594F58D7F19}"/>
              </a:ext>
            </a:extLst>
          </p:cNvPr>
          <p:cNvSpPr>
            <a:spLocks noGrp="1"/>
          </p:cNvSpPr>
          <p:nvPr>
            <p:ph type="body" sz="quarter" idx="14"/>
          </p:nvPr>
        </p:nvSpPr>
        <p:spPr>
          <a:xfrm>
            <a:off x="257577" y="870679"/>
            <a:ext cx="7650051" cy="2644774"/>
          </a:xfrm>
        </p:spPr>
        <p:txBody>
          <a:bodyPr/>
          <a:lstStyle/>
          <a:p>
            <a:pPr fontAlgn="base"/>
            <a:r>
              <a:rPr lang="ro-RO" b="1" dirty="0" smtClean="0">
                <a:solidFill>
                  <a:srgbClr val="323232"/>
                </a:solidFill>
              </a:rPr>
              <a:t>Utilizați aceste idei pentru a crea un pitch convingător pentru a spori gradul de conștientizare și a asigura finanțarea pentru o întreprindere socială</a:t>
            </a:r>
            <a:r>
              <a:rPr lang="en-IE" b="1" dirty="0" smtClean="0">
                <a:solidFill>
                  <a:srgbClr val="323232"/>
                </a:solidFill>
              </a:rPr>
              <a:t>.</a:t>
            </a:r>
            <a:endParaRPr lang="en-IE" b="1" i="0" dirty="0">
              <a:solidFill>
                <a:srgbClr val="323232"/>
              </a:solidFill>
              <a:effectLst/>
            </a:endParaRPr>
          </a:p>
          <a:p>
            <a:pPr fontAlgn="base"/>
            <a:r>
              <a:rPr lang="ro-RO" b="1" i="0" dirty="0" smtClean="0">
                <a:solidFill>
                  <a:srgbClr val="323232"/>
                </a:solidFill>
                <a:effectLst/>
              </a:rPr>
              <a:t>Sfat </a:t>
            </a:r>
            <a:r>
              <a:rPr lang="en-IE" b="1" i="0" dirty="0" smtClean="0">
                <a:solidFill>
                  <a:srgbClr val="323232"/>
                </a:solidFill>
                <a:effectLst/>
              </a:rPr>
              <a:t>1 </a:t>
            </a:r>
            <a:r>
              <a:rPr lang="ro-RO" dirty="0" smtClean="0">
                <a:solidFill>
                  <a:srgbClr val="323232"/>
                </a:solidFill>
              </a:rPr>
              <a:t>Prezentați-vă „Povestea investiției”</a:t>
            </a:r>
          </a:p>
          <a:p>
            <a:pPr fontAlgn="base"/>
            <a:r>
              <a:rPr lang="ro-RO" b="1" i="0" dirty="0" smtClean="0">
                <a:solidFill>
                  <a:srgbClr val="323232"/>
                </a:solidFill>
                <a:effectLst/>
              </a:rPr>
              <a:t>Sfat </a:t>
            </a:r>
            <a:r>
              <a:rPr lang="en-IE" b="1" i="0" dirty="0" smtClean="0">
                <a:solidFill>
                  <a:srgbClr val="323232"/>
                </a:solidFill>
                <a:effectLst/>
              </a:rPr>
              <a:t>2 </a:t>
            </a:r>
            <a:r>
              <a:rPr lang="ro-RO" dirty="0" smtClean="0">
                <a:solidFill>
                  <a:srgbClr val="323232"/>
                </a:solidFill>
              </a:rPr>
              <a:t>Cunoașteți-vă publicul</a:t>
            </a:r>
            <a:endParaRPr lang="ro-RO" i="0" dirty="0" smtClean="0">
              <a:solidFill>
                <a:srgbClr val="323232"/>
              </a:solidFill>
              <a:effectLst/>
            </a:endParaRPr>
          </a:p>
          <a:p>
            <a:pPr fontAlgn="base"/>
            <a:r>
              <a:rPr lang="ro-RO" b="1" dirty="0" smtClean="0">
                <a:solidFill>
                  <a:srgbClr val="323232"/>
                </a:solidFill>
              </a:rPr>
              <a:t>Sfat </a:t>
            </a:r>
            <a:r>
              <a:rPr lang="en-IE" b="1" i="0" dirty="0" smtClean="0">
                <a:solidFill>
                  <a:srgbClr val="323232"/>
                </a:solidFill>
                <a:effectLst/>
              </a:rPr>
              <a:t>3 </a:t>
            </a:r>
            <a:r>
              <a:rPr lang="ro-RO" dirty="0">
                <a:solidFill>
                  <a:srgbClr val="323232"/>
                </a:solidFill>
              </a:rPr>
              <a:t>Prezentați </a:t>
            </a:r>
            <a:r>
              <a:rPr lang="ro-RO" i="0" dirty="0" smtClean="0">
                <a:solidFill>
                  <a:srgbClr val="323232"/>
                </a:solidFill>
                <a:effectLst/>
              </a:rPr>
              <a:t>Viziunea</a:t>
            </a:r>
            <a:endParaRPr lang="en-IE" i="0" dirty="0">
              <a:solidFill>
                <a:srgbClr val="323232"/>
              </a:solidFill>
              <a:effectLst/>
            </a:endParaRPr>
          </a:p>
          <a:p>
            <a:pPr fontAlgn="base"/>
            <a:r>
              <a:rPr lang="ro-RO" b="1" dirty="0">
                <a:solidFill>
                  <a:srgbClr val="323232"/>
                </a:solidFill>
              </a:rPr>
              <a:t>Sfat </a:t>
            </a:r>
            <a:r>
              <a:rPr lang="en-IE" b="1" i="0" dirty="0" smtClean="0">
                <a:solidFill>
                  <a:srgbClr val="323232"/>
                </a:solidFill>
                <a:effectLst/>
              </a:rPr>
              <a:t>4 </a:t>
            </a:r>
            <a:r>
              <a:rPr lang="ro-RO" i="0" dirty="0" smtClean="0">
                <a:solidFill>
                  <a:srgbClr val="323232"/>
                </a:solidFill>
                <a:effectLst/>
              </a:rPr>
              <a:t>Povestea din spate și cifrele</a:t>
            </a:r>
            <a:endParaRPr lang="en-IE" i="0" dirty="0">
              <a:solidFill>
                <a:srgbClr val="323232"/>
              </a:solidFill>
              <a:effectLst/>
            </a:endParaRPr>
          </a:p>
          <a:p>
            <a:pPr fontAlgn="base"/>
            <a:r>
              <a:rPr lang="ro-RO" b="1" dirty="0">
                <a:solidFill>
                  <a:srgbClr val="323232"/>
                </a:solidFill>
              </a:rPr>
              <a:t>Sfat </a:t>
            </a:r>
            <a:r>
              <a:rPr lang="en-IE" b="1" i="0" dirty="0" smtClean="0">
                <a:solidFill>
                  <a:srgbClr val="323232"/>
                </a:solidFill>
                <a:effectLst/>
              </a:rPr>
              <a:t>5 </a:t>
            </a:r>
            <a:r>
              <a:rPr lang="ro-RO" i="0" dirty="0" smtClean="0">
                <a:solidFill>
                  <a:srgbClr val="323232"/>
                </a:solidFill>
                <a:effectLst/>
              </a:rPr>
              <a:t>Arată cum creezi valoare adăugată</a:t>
            </a:r>
            <a:endParaRPr lang="en-IE" i="0" dirty="0">
              <a:solidFill>
                <a:srgbClr val="323232"/>
              </a:solidFill>
              <a:effectLst/>
            </a:endParaRPr>
          </a:p>
          <a:p>
            <a:pPr fontAlgn="base"/>
            <a:r>
              <a:rPr lang="ro-RO" b="1" dirty="0">
                <a:solidFill>
                  <a:srgbClr val="323232"/>
                </a:solidFill>
              </a:rPr>
              <a:t>Sfat </a:t>
            </a:r>
            <a:r>
              <a:rPr lang="en-IE" b="1" dirty="0">
                <a:solidFill>
                  <a:srgbClr val="323232"/>
                </a:solidFill>
              </a:rPr>
              <a:t>6: </a:t>
            </a:r>
            <a:r>
              <a:rPr lang="ro-RO" dirty="0" smtClean="0">
                <a:solidFill>
                  <a:srgbClr val="323232"/>
                </a:solidFill>
              </a:rPr>
              <a:t>Evidențiați</a:t>
            </a:r>
            <a:r>
              <a:rPr lang="en-IE" dirty="0" smtClean="0">
                <a:solidFill>
                  <a:srgbClr val="323232"/>
                </a:solidFill>
              </a:rPr>
              <a:t> </a:t>
            </a:r>
            <a:r>
              <a:rPr lang="ro-RO" dirty="0" smtClean="0">
                <a:solidFill>
                  <a:srgbClr val="323232"/>
                </a:solidFill>
              </a:rPr>
              <a:t>experiența</a:t>
            </a:r>
            <a:r>
              <a:rPr lang="en-IE" dirty="0" smtClean="0">
                <a:solidFill>
                  <a:srgbClr val="323232"/>
                </a:solidFill>
              </a:rPr>
              <a:t> </a:t>
            </a:r>
            <a:r>
              <a:rPr lang="ro-RO" dirty="0" smtClean="0">
                <a:solidFill>
                  <a:srgbClr val="323232"/>
                </a:solidFill>
              </a:rPr>
              <a:t>echipei</a:t>
            </a:r>
            <a:r>
              <a:rPr lang="en-IE" dirty="0" smtClean="0">
                <a:solidFill>
                  <a:srgbClr val="323232"/>
                </a:solidFill>
              </a:rPr>
              <a:t> </a:t>
            </a:r>
            <a:r>
              <a:rPr lang="en-IE" dirty="0">
                <a:solidFill>
                  <a:srgbClr val="323232"/>
                </a:solidFill>
              </a:rPr>
              <a:t>+ </a:t>
            </a:r>
            <a:r>
              <a:rPr lang="ro-RO" dirty="0" smtClean="0">
                <a:solidFill>
                  <a:srgbClr val="323232"/>
                </a:solidFill>
              </a:rPr>
              <a:t>credibilitate</a:t>
            </a:r>
          </a:p>
          <a:p>
            <a:pPr fontAlgn="base"/>
            <a:r>
              <a:rPr lang="ro-RO" b="1" dirty="0" smtClean="0">
                <a:solidFill>
                  <a:srgbClr val="323232"/>
                </a:solidFill>
              </a:rPr>
              <a:t>Sfat </a:t>
            </a:r>
            <a:r>
              <a:rPr lang="en-IE" b="1" dirty="0">
                <a:solidFill>
                  <a:srgbClr val="323232"/>
                </a:solidFill>
              </a:rPr>
              <a:t>7: </a:t>
            </a:r>
            <a:r>
              <a:rPr lang="ro-RO" dirty="0">
                <a:solidFill>
                  <a:srgbClr val="323232"/>
                </a:solidFill>
              </a:rPr>
              <a:t>Ieșiți în evidență</a:t>
            </a:r>
            <a:endParaRPr lang="en-IE" dirty="0">
              <a:solidFill>
                <a:srgbClr val="323232"/>
              </a:solidFill>
            </a:endParaRPr>
          </a:p>
          <a:p>
            <a:pPr fontAlgn="base"/>
            <a:r>
              <a:rPr lang="ro-RO" b="1" dirty="0">
                <a:solidFill>
                  <a:srgbClr val="323232"/>
                </a:solidFill>
              </a:rPr>
              <a:t>Sfat </a:t>
            </a:r>
            <a:r>
              <a:rPr lang="en-IE" b="1" dirty="0">
                <a:solidFill>
                  <a:srgbClr val="323232"/>
                </a:solidFill>
              </a:rPr>
              <a:t>8: </a:t>
            </a:r>
            <a:r>
              <a:rPr lang="ro-RO" dirty="0" smtClean="0">
                <a:solidFill>
                  <a:srgbClr val="323232"/>
                </a:solidFill>
              </a:rPr>
              <a:t>Utilizați elemente vizuale pentru a vă susține mesajul</a:t>
            </a:r>
          </a:p>
          <a:p>
            <a:pPr fontAlgn="base"/>
            <a:r>
              <a:rPr lang="ro-RO" b="1" dirty="0" smtClean="0">
                <a:solidFill>
                  <a:srgbClr val="323232"/>
                </a:solidFill>
              </a:rPr>
              <a:t>Sfat </a:t>
            </a:r>
            <a:r>
              <a:rPr lang="en-IE" b="1" dirty="0">
                <a:solidFill>
                  <a:srgbClr val="323232"/>
                </a:solidFill>
              </a:rPr>
              <a:t>9: </a:t>
            </a:r>
            <a:r>
              <a:rPr lang="ro-RO" dirty="0" smtClean="0">
                <a:solidFill>
                  <a:srgbClr val="323232"/>
                </a:solidFill>
              </a:rPr>
              <a:t>Fiți clari și conciși</a:t>
            </a:r>
          </a:p>
          <a:p>
            <a:pPr fontAlgn="base"/>
            <a:r>
              <a:rPr lang="ro-RO" b="1" dirty="0" smtClean="0">
                <a:solidFill>
                  <a:srgbClr val="323232"/>
                </a:solidFill>
              </a:rPr>
              <a:t>Sfat </a:t>
            </a:r>
            <a:r>
              <a:rPr lang="en-IE" b="1" dirty="0">
                <a:solidFill>
                  <a:srgbClr val="323232"/>
                </a:solidFill>
              </a:rPr>
              <a:t>10: </a:t>
            </a:r>
            <a:r>
              <a:rPr lang="en-IE" dirty="0">
                <a:solidFill>
                  <a:srgbClr val="323232"/>
                </a:solidFill>
              </a:rPr>
              <a:t>Nu </a:t>
            </a:r>
            <a:r>
              <a:rPr lang="ro-RO" dirty="0" smtClean="0">
                <a:solidFill>
                  <a:srgbClr val="323232"/>
                </a:solidFill>
              </a:rPr>
              <a:t>te feri de datele financiare</a:t>
            </a:r>
          </a:p>
          <a:p>
            <a:pPr fontAlgn="base"/>
            <a:endParaRPr lang="en-IE" i="0" dirty="0">
              <a:solidFill>
                <a:srgbClr val="323232"/>
              </a:solidFill>
              <a:effectLst/>
            </a:endParaRPr>
          </a:p>
          <a:p>
            <a:pPr algn="l" fontAlgn="base"/>
            <a:endParaRPr lang="en-IE" b="1" i="0" dirty="0">
              <a:solidFill>
                <a:srgbClr val="323232"/>
              </a:solidFill>
              <a:effectLst/>
            </a:endParaRPr>
          </a:p>
        </p:txBody>
      </p:sp>
      <p:sp>
        <p:nvSpPr>
          <p:cNvPr id="7" name="Text Placeholder 6">
            <a:extLst>
              <a:ext uri="{FF2B5EF4-FFF2-40B4-BE49-F238E27FC236}">
                <a16:creationId xmlns:a16="http://schemas.microsoft.com/office/drawing/2014/main" xmlns="" id="{70658BF4-946B-4863-A3F2-4F2D5CD560DD}"/>
              </a:ext>
            </a:extLst>
          </p:cNvPr>
          <p:cNvSpPr>
            <a:spLocks noGrp="1"/>
          </p:cNvSpPr>
          <p:nvPr>
            <p:ph type="body" sz="quarter" idx="15"/>
          </p:nvPr>
        </p:nvSpPr>
        <p:spPr>
          <a:xfrm>
            <a:off x="508178" y="314994"/>
            <a:ext cx="9423473" cy="697353"/>
          </a:xfrm>
        </p:spPr>
        <p:txBody>
          <a:bodyPr>
            <a:normAutofit/>
          </a:bodyPr>
          <a:lstStyle/>
          <a:p>
            <a:r>
              <a:rPr lang="ro-RO" b="1" dirty="0" smtClean="0">
                <a:solidFill>
                  <a:schemeClr val="tx1">
                    <a:lumMod val="75000"/>
                    <a:lumOff val="25000"/>
                  </a:schemeClr>
                </a:solidFill>
              </a:rPr>
              <a:t>Pitch-uri de Inovare </a:t>
            </a:r>
            <a:r>
              <a:rPr lang="en-IE" b="1" dirty="0" smtClean="0">
                <a:solidFill>
                  <a:schemeClr val="tx1">
                    <a:lumMod val="75000"/>
                    <a:lumOff val="25000"/>
                  </a:schemeClr>
                </a:solidFill>
              </a:rPr>
              <a:t>Social</a:t>
            </a:r>
            <a:r>
              <a:rPr lang="ro-RO" b="1" dirty="0" smtClean="0">
                <a:solidFill>
                  <a:schemeClr val="tx1">
                    <a:lumMod val="75000"/>
                    <a:lumOff val="25000"/>
                  </a:schemeClr>
                </a:solidFill>
              </a:rPr>
              <a:t>ă</a:t>
            </a:r>
            <a:r>
              <a:rPr lang="en-IE" b="1" dirty="0" smtClean="0">
                <a:solidFill>
                  <a:schemeClr val="tx1">
                    <a:lumMod val="75000"/>
                    <a:lumOff val="25000"/>
                  </a:schemeClr>
                </a:solidFill>
              </a:rPr>
              <a:t> </a:t>
            </a:r>
            <a:r>
              <a:rPr lang="ro-RO" b="1" dirty="0" smtClean="0">
                <a:solidFill>
                  <a:schemeClr val="tx1">
                    <a:lumMod val="75000"/>
                    <a:lumOff val="25000"/>
                  </a:schemeClr>
                </a:solidFill>
              </a:rPr>
              <a:t>pentru</a:t>
            </a:r>
            <a:r>
              <a:rPr lang="en-IE" b="1" dirty="0" smtClean="0">
                <a:solidFill>
                  <a:schemeClr val="tx1">
                    <a:lumMod val="75000"/>
                    <a:lumOff val="25000"/>
                  </a:schemeClr>
                </a:solidFill>
              </a:rPr>
              <a:t> Invest</a:t>
            </a:r>
            <a:r>
              <a:rPr lang="ro-RO" b="1" dirty="0" smtClean="0">
                <a:solidFill>
                  <a:schemeClr val="tx1">
                    <a:lumMod val="75000"/>
                    <a:lumOff val="25000"/>
                  </a:schemeClr>
                </a:solidFill>
              </a:rPr>
              <a:t>itori</a:t>
            </a:r>
            <a:r>
              <a:rPr lang="en-IE" b="1" dirty="0" smtClean="0">
                <a:solidFill>
                  <a:schemeClr val="tx1">
                    <a:lumMod val="75000"/>
                    <a:lumOff val="25000"/>
                  </a:schemeClr>
                </a:solidFill>
              </a:rPr>
              <a:t> </a:t>
            </a:r>
            <a:endParaRPr lang="en-IE" b="1" dirty="0">
              <a:solidFill>
                <a:schemeClr val="tx1">
                  <a:lumMod val="75000"/>
                  <a:lumOff val="25000"/>
                </a:schemeClr>
              </a:solidFill>
            </a:endParaRPr>
          </a:p>
        </p:txBody>
      </p:sp>
      <p:sp>
        <p:nvSpPr>
          <p:cNvPr id="2" name="Text Placeholder 1">
            <a:extLst>
              <a:ext uri="{FF2B5EF4-FFF2-40B4-BE49-F238E27FC236}">
                <a16:creationId xmlns:a16="http://schemas.microsoft.com/office/drawing/2014/main" xmlns="" id="{B7DFBB91-7C8F-4D72-AA0A-8D7E2A464308}"/>
              </a:ext>
            </a:extLst>
          </p:cNvPr>
          <p:cNvSpPr>
            <a:spLocks noGrp="1"/>
          </p:cNvSpPr>
          <p:nvPr>
            <p:ph type="body" sz="quarter" idx="16"/>
          </p:nvPr>
        </p:nvSpPr>
        <p:spPr>
          <a:xfrm>
            <a:off x="7099912" y="4705738"/>
            <a:ext cx="5092088" cy="1231598"/>
          </a:xfrm>
        </p:spPr>
        <p:txBody>
          <a:bodyPr/>
          <a:lstStyle/>
          <a:p>
            <a:pPr algn="ctr"/>
            <a:r>
              <a:rPr lang="en-IE" b="1" i="1" dirty="0" smtClean="0"/>
              <a:t>‘</a:t>
            </a:r>
            <a:r>
              <a:rPr lang="ro-RO" b="1" i="1" dirty="0" smtClean="0"/>
              <a:t>Apoi</a:t>
            </a:r>
            <a:r>
              <a:rPr lang="en-IE" b="1" i="1" dirty="0" smtClean="0"/>
              <a:t> </a:t>
            </a:r>
            <a:r>
              <a:rPr lang="ro-RO" b="1" i="1" dirty="0" smtClean="0"/>
              <a:t>Exersează</a:t>
            </a:r>
            <a:r>
              <a:rPr lang="en-IE" b="1" i="1" dirty="0" smtClean="0"/>
              <a:t>, </a:t>
            </a:r>
            <a:r>
              <a:rPr lang="ro-RO" b="1" i="1" dirty="0" smtClean="0"/>
              <a:t>Exersează</a:t>
            </a:r>
            <a:r>
              <a:rPr lang="en-IE" b="1" i="1" dirty="0" smtClean="0"/>
              <a:t>, </a:t>
            </a:r>
            <a:r>
              <a:rPr lang="ro-RO" b="1" i="1" dirty="0" smtClean="0"/>
              <a:t>Exersează</a:t>
            </a:r>
            <a:r>
              <a:rPr lang="en-IE" b="1" i="1" dirty="0" smtClean="0"/>
              <a:t>’</a:t>
            </a:r>
            <a:endParaRPr lang="en-IE" b="1" i="1" dirty="0"/>
          </a:p>
          <a:p>
            <a:pPr algn="ctr"/>
            <a:r>
              <a:rPr lang="ro-RO" dirty="0" smtClean="0"/>
              <a:t>Citește mai multe</a:t>
            </a:r>
            <a:r>
              <a:rPr lang="en-IE" dirty="0" smtClean="0"/>
              <a:t> </a:t>
            </a:r>
            <a:r>
              <a:rPr lang="ro-RO" dirty="0" smtClean="0">
                <a:hlinkClick r:id="rId2">
                  <a:extLst>
                    <a:ext uri="{A12FA001-AC4F-418D-AE19-62706E023703}">
                      <ahyp:hlinkClr xmlns:ahyp="http://schemas.microsoft.com/office/drawing/2018/hyperlinkcolor" xmlns="" val="tx"/>
                    </a:ext>
                  </a:extLst>
                </a:hlinkClick>
              </a:rPr>
              <a:t>aici</a:t>
            </a:r>
            <a:endParaRPr lang="en-IE" dirty="0"/>
          </a:p>
        </p:txBody>
      </p:sp>
      <p:pic>
        <p:nvPicPr>
          <p:cNvPr id="4" name="Picture 3">
            <a:extLst>
              <a:ext uri="{FF2B5EF4-FFF2-40B4-BE49-F238E27FC236}">
                <a16:creationId xmlns:a16="http://schemas.microsoft.com/office/drawing/2014/main" xmlns="" id="{4836D011-66C5-40B0-8312-636B9DCEC9CE}"/>
              </a:ext>
            </a:extLst>
          </p:cNvPr>
          <p:cNvPicPr>
            <a:picLocks noChangeAspect="1"/>
          </p:cNvPicPr>
          <p:nvPr/>
        </p:nvPicPr>
        <p:blipFill>
          <a:blip r:embed="rId3"/>
          <a:stretch>
            <a:fillRect/>
          </a:stretch>
        </p:blipFill>
        <p:spPr>
          <a:xfrm>
            <a:off x="7099912" y="1808431"/>
            <a:ext cx="5092088" cy="2546044"/>
          </a:xfrm>
          <a:prstGeom prst="rect">
            <a:avLst/>
          </a:prstGeom>
        </p:spPr>
      </p:pic>
    </p:spTree>
    <p:extLst>
      <p:ext uri="{BB962C8B-B14F-4D97-AF65-F5344CB8AC3E}">
        <p14:creationId xmlns:p14="http://schemas.microsoft.com/office/powerpoint/2010/main" val="28177191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F1C51B2-7D87-42A0-8A52-6583CC086244}"/>
              </a:ext>
            </a:extLst>
          </p:cNvPr>
          <p:cNvSpPr>
            <a:spLocks noGrp="1"/>
          </p:cNvSpPr>
          <p:nvPr>
            <p:ph type="body" sz="quarter" idx="14"/>
          </p:nvPr>
        </p:nvSpPr>
        <p:spPr>
          <a:xfrm>
            <a:off x="5069983" y="245176"/>
            <a:ext cx="7122017" cy="697353"/>
          </a:xfrm>
        </p:spPr>
        <p:txBody>
          <a:bodyPr>
            <a:noAutofit/>
          </a:bodyPr>
          <a:lstStyle/>
          <a:p>
            <a:pPr algn="ctr"/>
            <a:r>
              <a:rPr lang="ro-RO" b="1" i="0" dirty="0" smtClean="0">
                <a:effectLst/>
              </a:rPr>
              <a:t>Adolescenții</a:t>
            </a:r>
            <a:r>
              <a:rPr lang="en-IE" b="1" i="0" dirty="0" smtClean="0">
                <a:effectLst/>
              </a:rPr>
              <a:t> </a:t>
            </a:r>
            <a:r>
              <a:rPr lang="ro-RO" b="1" i="0" dirty="0" smtClean="0">
                <a:effectLst/>
              </a:rPr>
              <a:t>Impresionează</a:t>
            </a:r>
            <a:r>
              <a:rPr lang="ro-RO" b="1" dirty="0"/>
              <a:t> </a:t>
            </a:r>
            <a:r>
              <a:rPr lang="en-IE" b="1" i="0" dirty="0" smtClean="0">
                <a:effectLst/>
                <a:hlinkClick r:id="rId2">
                  <a:extLst>
                    <a:ext uri="{A12FA001-AC4F-418D-AE19-62706E023703}">
                      <ahyp:hlinkClr xmlns:ahyp="http://schemas.microsoft.com/office/drawing/2018/hyperlinkcolor" xmlns="" val="tx"/>
                    </a:ext>
                  </a:extLst>
                </a:hlinkClick>
              </a:rPr>
              <a:t>Dragon</a:t>
            </a:r>
            <a:r>
              <a:rPr lang="ro-RO" b="1" i="0" dirty="0" smtClean="0">
                <a:effectLst/>
                <a:hlinkClick r:id="rId2">
                  <a:extLst>
                    <a:ext uri="{A12FA001-AC4F-418D-AE19-62706E023703}">
                      <ahyp:hlinkClr xmlns:ahyp="http://schemas.microsoft.com/office/drawing/2018/hyperlinkcolor" xmlns="" val="tx"/>
                    </a:ext>
                  </a:extLst>
                </a:hlinkClick>
              </a:rPr>
              <a:t>ii</a:t>
            </a:r>
            <a:r>
              <a:rPr lang="en-IE" b="1" i="0" dirty="0" smtClean="0">
                <a:effectLst/>
              </a:rPr>
              <a:t> </a:t>
            </a:r>
            <a:endParaRPr lang="ro-RO" b="1" i="0" dirty="0" smtClean="0">
              <a:effectLst/>
            </a:endParaRPr>
          </a:p>
          <a:p>
            <a:pPr algn="ctr"/>
            <a:r>
              <a:rPr lang="ro-RO" b="1" i="0" dirty="0" smtClean="0">
                <a:effectLst/>
              </a:rPr>
              <a:t>la</a:t>
            </a:r>
            <a:r>
              <a:rPr lang="en-IE" b="1" i="0" dirty="0" smtClean="0">
                <a:effectLst/>
              </a:rPr>
              <a:t> </a:t>
            </a:r>
            <a:r>
              <a:rPr lang="en-IE" b="1" i="0" dirty="0">
                <a:effectLst/>
              </a:rPr>
              <a:t>YSI Virtual Den, </a:t>
            </a:r>
            <a:r>
              <a:rPr lang="en-IE" b="1" i="0" dirty="0" smtClean="0">
                <a:effectLst/>
              </a:rPr>
              <a:t>Ireland</a:t>
            </a:r>
            <a:r>
              <a:rPr lang="ro-RO" b="1" i="0" dirty="0" smtClean="0">
                <a:effectLst/>
              </a:rPr>
              <a:t>a</a:t>
            </a:r>
            <a:endParaRPr lang="en-IE" dirty="0"/>
          </a:p>
        </p:txBody>
      </p:sp>
      <p:sp>
        <p:nvSpPr>
          <p:cNvPr id="6" name="Text Placeholder 5">
            <a:extLst>
              <a:ext uri="{FF2B5EF4-FFF2-40B4-BE49-F238E27FC236}">
                <a16:creationId xmlns:a16="http://schemas.microsoft.com/office/drawing/2014/main" xmlns="" id="{D227AFB0-CD28-4A13-9102-909F78664B61}"/>
              </a:ext>
            </a:extLst>
          </p:cNvPr>
          <p:cNvSpPr>
            <a:spLocks noGrp="1"/>
          </p:cNvSpPr>
          <p:nvPr>
            <p:ph type="body" sz="quarter" idx="15"/>
          </p:nvPr>
        </p:nvSpPr>
        <p:spPr>
          <a:xfrm>
            <a:off x="6096000" y="1647799"/>
            <a:ext cx="4953000" cy="4427110"/>
          </a:xfrm>
        </p:spPr>
        <p:txBody>
          <a:bodyPr/>
          <a:lstStyle/>
          <a:p>
            <a:r>
              <a:rPr lang="ro-RO" dirty="0" smtClean="0"/>
              <a:t>Desfășurat pe parcursul a 3 zile, 25 de echipe din Irlanda s-au prezentat la Den Panels. YSI a reușit să furnizeze echipelor finanțări de aproximativ 10.000 EUR, precum și mijloace și mentorat pentru a-și sprijini proiectele. Acest fond de inovare socială este pus la dispoziție în fiecare an de YSI pentru a ajuta la aducerea la viață a ideilor tinerilor.</a:t>
            </a:r>
          </a:p>
          <a:p>
            <a:r>
              <a:rPr lang="ro-RO" dirty="0" smtClean="0"/>
              <a:t>Participanții la Den au abordat o gamă largă de probleme, inclusiv sănătatea mintală, pozitivitatea corpului, siguranța rutieră, egalitatea și mediul.</a:t>
            </a:r>
            <a:endParaRPr lang="ro-RO" dirty="0"/>
          </a:p>
        </p:txBody>
      </p:sp>
      <p:pic>
        <p:nvPicPr>
          <p:cNvPr id="9" name="Picture Placeholder 8" descr="A group of people in a room&#10;&#10;Description automatically generated with medium confidence">
            <a:extLst>
              <a:ext uri="{FF2B5EF4-FFF2-40B4-BE49-F238E27FC236}">
                <a16:creationId xmlns:a16="http://schemas.microsoft.com/office/drawing/2014/main" xmlns="" id="{451820FE-4CF2-4944-B8F1-907D9EDE6905}"/>
              </a:ext>
            </a:extLst>
          </p:cNvPr>
          <p:cNvPicPr>
            <a:picLocks noGrp="1" noChangeAspect="1"/>
          </p:cNvPicPr>
          <p:nvPr>
            <p:ph type="pic" sz="quarter" idx="16"/>
          </p:nvPr>
        </p:nvPicPr>
        <p:blipFill>
          <a:blip r:embed="rId3"/>
          <a:srcRect l="32797" r="32797"/>
          <a:stretch>
            <a:fillRect/>
          </a:stretch>
        </p:blipFill>
        <p:spPr>
          <a:xfrm>
            <a:off x="1590040" y="-10566"/>
            <a:ext cx="3550920" cy="6879132"/>
          </a:xfrm>
        </p:spPr>
      </p:pic>
    </p:spTree>
    <p:extLst>
      <p:ext uri="{BB962C8B-B14F-4D97-AF65-F5344CB8AC3E}">
        <p14:creationId xmlns:p14="http://schemas.microsoft.com/office/powerpoint/2010/main" val="13300471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E23B862-BB20-4964-847D-CC1B0E5B0CE6}"/>
              </a:ext>
            </a:extLst>
          </p:cNvPr>
          <p:cNvSpPr>
            <a:spLocks noGrp="1"/>
          </p:cNvSpPr>
          <p:nvPr>
            <p:ph type="body" sz="quarter" idx="15"/>
          </p:nvPr>
        </p:nvSpPr>
        <p:spPr>
          <a:xfrm>
            <a:off x="5890679" y="1830090"/>
            <a:ext cx="5988676" cy="2592420"/>
          </a:xfrm>
        </p:spPr>
        <p:txBody>
          <a:bodyPr/>
          <a:lstStyle/>
          <a:p>
            <a:r>
              <a:rPr lang="ro-RO" dirty="0">
                <a:latin typeface="Montserrat"/>
              </a:rPr>
              <a:t>Studenții de la Newtown School, Waterford, au obținut finanțare de 550 EUR pentru a-și dezvolta proiectul care vizează educarea copiilor din școlile primare cu privire la problemele legate de inegalitate și discriminare. Adolescenții din Waterford intenționează să creeze o carte pentru copii și o păpușă care să îi </a:t>
            </a:r>
            <a:r>
              <a:rPr lang="ro-RO" dirty="0" smtClean="0">
                <a:latin typeface="Montserrat"/>
              </a:rPr>
              <a:t>ajute </a:t>
            </a:r>
            <a:r>
              <a:rPr lang="ro-RO" dirty="0">
                <a:latin typeface="Montserrat"/>
              </a:rPr>
              <a:t>să comunice mesajul lor privind diversitatea și incluziunea unor copii din școala primară. Ei intenționează, de asemenea, să creeze un podcast pentru a-și promova mesajul de egalitate către un public mai larg.</a:t>
            </a:r>
            <a:endParaRPr lang="ro-RO" dirty="0"/>
          </a:p>
        </p:txBody>
      </p:sp>
      <p:sp>
        <p:nvSpPr>
          <p:cNvPr id="5" name="Text Placeholder 4">
            <a:extLst>
              <a:ext uri="{FF2B5EF4-FFF2-40B4-BE49-F238E27FC236}">
                <a16:creationId xmlns:a16="http://schemas.microsoft.com/office/drawing/2014/main" xmlns="" id="{C682B4A0-90CE-4379-AA34-78514A6C4454}"/>
              </a:ext>
            </a:extLst>
          </p:cNvPr>
          <p:cNvSpPr>
            <a:spLocks noGrp="1"/>
          </p:cNvSpPr>
          <p:nvPr>
            <p:ph type="body" sz="quarter" idx="13"/>
          </p:nvPr>
        </p:nvSpPr>
        <p:spPr>
          <a:xfrm>
            <a:off x="1135476" y="790342"/>
            <a:ext cx="4369392" cy="4493975"/>
          </a:xfrm>
        </p:spPr>
        <p:txBody>
          <a:bodyPr>
            <a:normAutofit fontScale="92500" lnSpcReduction="10000"/>
          </a:bodyPr>
          <a:lstStyle/>
          <a:p>
            <a:r>
              <a:rPr lang="ro-RO" sz="2500" i="0" dirty="0" smtClean="0">
                <a:solidFill>
                  <a:schemeClr val="tx1"/>
                </a:solidFill>
              </a:rPr>
              <a:t>„Considerăm că educația</a:t>
            </a:r>
            <a:r>
              <a:rPr lang="en-IE" sz="2500" i="0" dirty="0" smtClean="0">
                <a:solidFill>
                  <a:schemeClr val="tx1"/>
                </a:solidFill>
              </a:rPr>
              <a:t> </a:t>
            </a:r>
            <a:r>
              <a:rPr lang="en-IE" sz="2500" i="0" dirty="0" err="1">
                <a:solidFill>
                  <a:schemeClr val="tx1"/>
                </a:solidFill>
              </a:rPr>
              <a:t>este</a:t>
            </a:r>
            <a:r>
              <a:rPr lang="en-IE" sz="2500" i="0" dirty="0">
                <a:solidFill>
                  <a:schemeClr val="tx1"/>
                </a:solidFill>
              </a:rPr>
              <a:t> </a:t>
            </a:r>
            <a:r>
              <a:rPr lang="ro-RO" sz="2500" i="0" dirty="0">
                <a:solidFill>
                  <a:schemeClr val="tx1"/>
                </a:solidFill>
              </a:rPr>
              <a:t> </a:t>
            </a:r>
            <a:r>
              <a:rPr lang="ro-RO" sz="2500" i="0" dirty="0" smtClean="0">
                <a:solidFill>
                  <a:schemeClr val="tx1"/>
                </a:solidFill>
              </a:rPr>
              <a:t>    unul dintre cele mai puternice instrumente.</a:t>
            </a:r>
            <a:r>
              <a:rPr lang="en-IE" sz="2500" i="0" dirty="0" smtClean="0">
                <a:solidFill>
                  <a:schemeClr val="tx1"/>
                </a:solidFill>
              </a:rPr>
              <a:t> </a:t>
            </a:r>
            <a:r>
              <a:rPr lang="en-IE" sz="2500" i="0" dirty="0">
                <a:solidFill>
                  <a:schemeClr val="tx1"/>
                </a:solidFill>
              </a:rPr>
              <a:t>Ne </a:t>
            </a:r>
            <a:r>
              <a:rPr lang="ro-RO" sz="2500" i="0" dirty="0" smtClean="0">
                <a:solidFill>
                  <a:schemeClr val="tx1"/>
                </a:solidFill>
              </a:rPr>
              <a:t>propunem</a:t>
            </a:r>
            <a:r>
              <a:rPr lang="en-IE" sz="2500" i="0" dirty="0" smtClean="0">
                <a:solidFill>
                  <a:schemeClr val="tx1"/>
                </a:solidFill>
              </a:rPr>
              <a:t> </a:t>
            </a:r>
            <a:r>
              <a:rPr lang="ro-RO" sz="2500" i="0" dirty="0" smtClean="0">
                <a:solidFill>
                  <a:schemeClr val="tx1"/>
                </a:solidFill>
              </a:rPr>
              <a:t>educarea copiilor mici cu privire egalitatea de șanse, promovând diversitatea și explicând egalitatea într-un mod distractiv și simplu. Trăind într-o astfel de lume, oamenii se simt în siguranță, acceptați și sunt capabili să-și trăiască cea mai bună viață și să-și atingă întregul potențial fără ca alții să-i distragă”</a:t>
            </a:r>
            <a:endParaRPr lang="ro-RO" sz="2500" i="0" dirty="0">
              <a:solidFill>
                <a:schemeClr val="tx1"/>
              </a:solidFill>
            </a:endParaRPr>
          </a:p>
          <a:p>
            <a:r>
              <a:rPr lang="en-IE" sz="2200" dirty="0" smtClean="0">
                <a:solidFill>
                  <a:schemeClr val="tx1">
                    <a:lumMod val="85000"/>
                    <a:lumOff val="15000"/>
                  </a:schemeClr>
                </a:solidFill>
                <a:effectLst/>
              </a:rPr>
              <a:t>Zara </a:t>
            </a:r>
            <a:r>
              <a:rPr lang="en-IE" sz="2200" dirty="0">
                <a:solidFill>
                  <a:schemeClr val="tx1">
                    <a:lumMod val="85000"/>
                    <a:lumOff val="15000"/>
                  </a:schemeClr>
                </a:solidFill>
                <a:effectLst/>
              </a:rPr>
              <a:t>Notley, </a:t>
            </a:r>
            <a:r>
              <a:rPr lang="ro-RO" sz="2200" dirty="0" smtClean="0">
                <a:solidFill>
                  <a:schemeClr val="tx1">
                    <a:lumMod val="85000"/>
                    <a:lumOff val="15000"/>
                  </a:schemeClr>
                </a:solidFill>
                <a:effectLst/>
              </a:rPr>
              <a:t>Membru al echipei </a:t>
            </a:r>
            <a:r>
              <a:rPr lang="en-IE" sz="2200" dirty="0" smtClean="0">
                <a:solidFill>
                  <a:schemeClr val="tx1">
                    <a:lumMod val="85000"/>
                    <a:lumOff val="15000"/>
                  </a:schemeClr>
                </a:solidFill>
                <a:effectLst/>
              </a:rPr>
              <a:t>YSI - </a:t>
            </a:r>
            <a:r>
              <a:rPr lang="en-IE" sz="2200" dirty="0">
                <a:solidFill>
                  <a:schemeClr val="tx1">
                    <a:lumMod val="85000"/>
                    <a:lumOff val="15000"/>
                  </a:schemeClr>
                </a:solidFill>
                <a:effectLst/>
              </a:rPr>
              <a:t>Newtown School, Waterford</a:t>
            </a:r>
            <a:endParaRPr lang="en-IE" sz="2200" dirty="0">
              <a:solidFill>
                <a:schemeClr val="tx1">
                  <a:lumMod val="85000"/>
                  <a:lumOff val="15000"/>
                </a:schemeClr>
              </a:solidFill>
            </a:endParaRPr>
          </a:p>
        </p:txBody>
      </p:sp>
      <p:sp>
        <p:nvSpPr>
          <p:cNvPr id="10" name="Text Placeholder 4">
            <a:extLst>
              <a:ext uri="{FF2B5EF4-FFF2-40B4-BE49-F238E27FC236}">
                <a16:creationId xmlns:a16="http://schemas.microsoft.com/office/drawing/2014/main" xmlns="" id="{DC993D8A-78A2-418B-94ED-35A572CED460}"/>
              </a:ext>
            </a:extLst>
          </p:cNvPr>
          <p:cNvSpPr txBox="1">
            <a:spLocks/>
          </p:cNvSpPr>
          <p:nvPr/>
        </p:nvSpPr>
        <p:spPr>
          <a:xfrm>
            <a:off x="6207617" y="568785"/>
            <a:ext cx="5671738" cy="69735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b="1" dirty="0" smtClean="0"/>
              <a:t>Adolescenții Impresionează </a:t>
            </a:r>
            <a:r>
              <a:rPr lang="en-IE" b="1" dirty="0" smtClean="0">
                <a:hlinkClick r:id="rId2">
                  <a:extLst>
                    <a:ext uri="{A12FA001-AC4F-418D-AE19-62706E023703}">
                      <ahyp:hlinkClr xmlns:ahyp="http://schemas.microsoft.com/office/drawing/2018/hyperlinkcolor" xmlns="" val="tx"/>
                    </a:ext>
                  </a:extLst>
                </a:hlinkClick>
              </a:rPr>
              <a:t>Dragon</a:t>
            </a:r>
            <a:r>
              <a:rPr lang="ro-RO" b="1" dirty="0" smtClean="0">
                <a:hlinkClick r:id="rId2">
                  <a:extLst>
                    <a:ext uri="{A12FA001-AC4F-418D-AE19-62706E023703}">
                      <ahyp:hlinkClr xmlns:ahyp="http://schemas.microsoft.com/office/drawing/2018/hyperlinkcolor" xmlns="" val="tx"/>
                    </a:ext>
                  </a:extLst>
                </a:hlinkClick>
              </a:rPr>
              <a:t>ii</a:t>
            </a:r>
            <a:r>
              <a:rPr lang="en-IE" b="1" dirty="0" smtClean="0"/>
              <a:t> </a:t>
            </a:r>
            <a:r>
              <a:rPr lang="ro-RO" b="1" dirty="0" smtClean="0"/>
              <a:t>la</a:t>
            </a:r>
            <a:r>
              <a:rPr lang="en-IE" b="1" dirty="0" smtClean="0"/>
              <a:t> </a:t>
            </a:r>
            <a:r>
              <a:rPr lang="en-IE" b="1" dirty="0"/>
              <a:t>YSI Den, </a:t>
            </a:r>
            <a:r>
              <a:rPr lang="en-IE" b="1" dirty="0" err="1" smtClean="0"/>
              <a:t>Irland</a:t>
            </a:r>
            <a:r>
              <a:rPr lang="ro-RO" b="1" dirty="0" smtClean="0"/>
              <a:t>a</a:t>
            </a:r>
            <a:endParaRPr lang="en-IE" dirty="0"/>
          </a:p>
        </p:txBody>
      </p:sp>
    </p:spTree>
    <p:extLst>
      <p:ext uri="{BB962C8B-B14F-4D97-AF65-F5344CB8AC3E}">
        <p14:creationId xmlns:p14="http://schemas.microsoft.com/office/powerpoint/2010/main" val="42421843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6D047A00-EC18-413C-A734-233E88D98137}"/>
              </a:ext>
            </a:extLst>
          </p:cNvPr>
          <p:cNvSpPr>
            <a:spLocks noGrp="1"/>
          </p:cNvSpPr>
          <p:nvPr>
            <p:ph type="body" sz="quarter" idx="14"/>
          </p:nvPr>
        </p:nvSpPr>
        <p:spPr>
          <a:xfrm>
            <a:off x="4389929" y="262551"/>
            <a:ext cx="7527446" cy="1276537"/>
          </a:xfrm>
        </p:spPr>
        <p:txBody>
          <a:bodyPr>
            <a:normAutofit fontScale="85000" lnSpcReduction="10000"/>
          </a:bodyPr>
          <a:lstStyle/>
          <a:p>
            <a:pPr algn="ctr"/>
            <a:r>
              <a:rPr lang="en-IE" sz="4400" b="1" dirty="0" smtClean="0"/>
              <a:t>EXERCI</a:t>
            </a:r>
            <a:r>
              <a:rPr lang="ro-RO" sz="4400" b="1" dirty="0" smtClean="0"/>
              <a:t>ȚII</a:t>
            </a:r>
            <a:r>
              <a:rPr lang="en-IE" sz="4400" b="1" dirty="0" smtClean="0"/>
              <a:t> </a:t>
            </a:r>
            <a:endParaRPr lang="en-IE" sz="4400" b="1" dirty="0"/>
          </a:p>
          <a:p>
            <a:pPr algn="ctr"/>
            <a:r>
              <a:rPr lang="en-IE" sz="4400" b="1" dirty="0"/>
              <a:t>Pitch </a:t>
            </a:r>
            <a:r>
              <a:rPr lang="ro-RO" sz="4400" b="1" dirty="0" smtClean="0"/>
              <a:t>de </a:t>
            </a:r>
            <a:r>
              <a:rPr lang="en-IE" sz="4400" b="1" dirty="0" smtClean="0"/>
              <a:t>3 </a:t>
            </a:r>
            <a:r>
              <a:rPr lang="en-IE" sz="4400" b="1" dirty="0"/>
              <a:t>Minute </a:t>
            </a:r>
            <a:r>
              <a:rPr lang="ro-RO" sz="4400" b="1" dirty="0" smtClean="0"/>
              <a:t>pentru</a:t>
            </a:r>
            <a:r>
              <a:rPr lang="en-IE" sz="4400" b="1" dirty="0" smtClean="0"/>
              <a:t> Invest</a:t>
            </a:r>
            <a:r>
              <a:rPr lang="ro-RO" sz="4400" b="1" dirty="0" smtClean="0"/>
              <a:t>itori</a:t>
            </a:r>
            <a:endParaRPr lang="en-IE" sz="4400" b="1" dirty="0"/>
          </a:p>
        </p:txBody>
      </p:sp>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509907" y="1881584"/>
            <a:ext cx="7250542" cy="1726247"/>
          </a:xfrm>
        </p:spPr>
        <p:txBody>
          <a:bodyPr/>
          <a:lstStyle/>
          <a:p>
            <a:pPr marL="342900" indent="-342900">
              <a:buFont typeface="Wingdings" panose="05000000000000000000" pitchFamily="2" charset="2"/>
              <a:buChar char="q"/>
            </a:pPr>
            <a:r>
              <a:rPr lang="ro-RO" b="1" i="1" dirty="0" smtClean="0"/>
              <a:t>Urmăriți aceste videoclipuri și pe baza sfaturilor furnizate în slideul anterior, lucrați cu echipa voastră sau singuri pentru a dezvolta un pitch de 3 minute.</a:t>
            </a:r>
          </a:p>
          <a:p>
            <a:pPr marL="342900" indent="-342900">
              <a:buFont typeface="Wingdings" panose="05000000000000000000" pitchFamily="2" charset="2"/>
              <a:buChar char="q"/>
            </a:pPr>
            <a:endParaRPr lang="ro-RO" dirty="0" smtClean="0"/>
          </a:p>
          <a:p>
            <a:pPr marL="342900" indent="-342900">
              <a:buFont typeface="Wingdings" panose="05000000000000000000" pitchFamily="2" charset="2"/>
              <a:buChar char="q"/>
            </a:pPr>
            <a:endParaRPr lang="en-IE" dirty="0"/>
          </a:p>
          <a:p>
            <a:pPr algn="ctr"/>
            <a:r>
              <a:rPr lang="ro-RO" b="1" i="1" dirty="0" smtClean="0"/>
              <a:t>Aceste clipuri</a:t>
            </a:r>
            <a:r>
              <a:rPr lang="en-IE" b="1" i="1" dirty="0" smtClean="0"/>
              <a:t> </a:t>
            </a:r>
            <a:r>
              <a:rPr lang="ro-RO" b="1" i="1" dirty="0" smtClean="0"/>
              <a:t>sunt o combinație de lecții învățate</a:t>
            </a:r>
            <a:r>
              <a:rPr lang="en-IE" b="1" i="1" dirty="0" smtClean="0"/>
              <a:t> </a:t>
            </a:r>
            <a:r>
              <a:rPr lang="ro-RO" b="1" i="1" dirty="0" smtClean="0"/>
              <a:t>și sfaturi privind ieșirea din anonimat</a:t>
            </a:r>
            <a:r>
              <a:rPr lang="en-IE" b="1" i="1" dirty="0" smtClean="0"/>
              <a:t>….</a:t>
            </a:r>
            <a:endParaRPr lang="en-IE" b="1" i="1" dirty="0"/>
          </a:p>
          <a:p>
            <a:endParaRPr lang="en-IE" sz="1000" dirty="0"/>
          </a:p>
        </p:txBody>
      </p:sp>
      <p:sp>
        <p:nvSpPr>
          <p:cNvPr id="19" name="TextBox 18">
            <a:extLst>
              <a:ext uri="{FF2B5EF4-FFF2-40B4-BE49-F238E27FC236}">
                <a16:creationId xmlns:a16="http://schemas.microsoft.com/office/drawing/2014/main" xmlns="" id="{17E1874D-5A9C-497D-BC4C-CDC5098E0CBB}"/>
              </a:ext>
            </a:extLst>
          </p:cNvPr>
          <p:cNvSpPr txBox="1"/>
          <p:nvPr/>
        </p:nvSpPr>
        <p:spPr>
          <a:xfrm>
            <a:off x="4509907" y="5343924"/>
            <a:ext cx="7407467" cy="461665"/>
          </a:xfrm>
          <a:prstGeom prst="rect">
            <a:avLst/>
          </a:prstGeom>
          <a:noFill/>
        </p:spPr>
        <p:txBody>
          <a:bodyPr wrap="square" rtlCol="0">
            <a:spAutoFit/>
          </a:bodyPr>
          <a:lstStyle/>
          <a:p>
            <a:r>
              <a:rPr lang="ro-RO" sz="2400" b="0" i="0" dirty="0" smtClean="0">
                <a:solidFill>
                  <a:schemeClr val="bg1"/>
                </a:solidFill>
                <a:effectLst/>
                <a:hlinkClick r:id="rId2">
                  <a:extLst>
                    <a:ext uri="{A12FA001-AC4F-418D-AE19-62706E023703}">
                      <ahyp:hlinkClr xmlns:ahyp="http://schemas.microsoft.com/office/drawing/2018/hyperlinkcolor" xmlns="" val="tx"/>
                    </a:ext>
                  </a:extLst>
                </a:hlinkClick>
              </a:rPr>
              <a:t>Citește cele mai frecvente greșeli când faci un</a:t>
            </a:r>
            <a:r>
              <a:rPr lang="en-IE" sz="2400" b="0" i="0" dirty="0" smtClean="0">
                <a:solidFill>
                  <a:schemeClr val="bg1"/>
                </a:solidFill>
                <a:effectLst/>
                <a:hlinkClick r:id="rId2">
                  <a:extLst>
                    <a:ext uri="{A12FA001-AC4F-418D-AE19-62706E023703}">
                      <ahyp:hlinkClr xmlns:ahyp="http://schemas.microsoft.com/office/drawing/2018/hyperlinkcolor" xmlns="" val="tx"/>
                    </a:ext>
                  </a:extLst>
                </a:hlinkClick>
              </a:rPr>
              <a:t> pitch</a:t>
            </a:r>
            <a:r>
              <a:rPr lang="en-IE" sz="2400" b="0" i="0" dirty="0" smtClean="0">
                <a:solidFill>
                  <a:schemeClr val="bg1"/>
                </a:solidFill>
                <a:effectLst/>
              </a:rPr>
              <a:t>? </a:t>
            </a:r>
            <a:endParaRPr lang="en-IE" sz="2400" dirty="0">
              <a:solidFill>
                <a:schemeClr val="bg1"/>
              </a:solidFill>
            </a:endParaRPr>
          </a:p>
        </p:txBody>
      </p:sp>
      <p:pic>
        <p:nvPicPr>
          <p:cNvPr id="5" name="Picture 4">
            <a:hlinkClick r:id="rId3"/>
            <a:extLst>
              <a:ext uri="{FF2B5EF4-FFF2-40B4-BE49-F238E27FC236}">
                <a16:creationId xmlns:a16="http://schemas.microsoft.com/office/drawing/2014/main" xmlns="" id="{D3B3E816-3E5F-4987-97CC-FFC3EF64664B}"/>
              </a:ext>
            </a:extLst>
          </p:cNvPr>
          <p:cNvPicPr>
            <a:picLocks noChangeAspect="1"/>
          </p:cNvPicPr>
          <p:nvPr/>
        </p:nvPicPr>
        <p:blipFill>
          <a:blip r:embed="rId4"/>
          <a:stretch>
            <a:fillRect/>
          </a:stretch>
        </p:blipFill>
        <p:spPr>
          <a:xfrm>
            <a:off x="148729" y="333468"/>
            <a:ext cx="4241199" cy="2411240"/>
          </a:xfrm>
          <a:prstGeom prst="rect">
            <a:avLst/>
          </a:prstGeom>
        </p:spPr>
      </p:pic>
      <p:pic>
        <p:nvPicPr>
          <p:cNvPr id="9" name="Picture 8">
            <a:hlinkClick r:id="rId5"/>
            <a:extLst>
              <a:ext uri="{FF2B5EF4-FFF2-40B4-BE49-F238E27FC236}">
                <a16:creationId xmlns:a16="http://schemas.microsoft.com/office/drawing/2014/main" xmlns="" id="{A1188E32-25AB-4CAC-B7BE-117BA415AE93}"/>
              </a:ext>
            </a:extLst>
          </p:cNvPr>
          <p:cNvPicPr>
            <a:picLocks noChangeAspect="1"/>
          </p:cNvPicPr>
          <p:nvPr/>
        </p:nvPicPr>
        <p:blipFill>
          <a:blip r:embed="rId6"/>
          <a:stretch>
            <a:fillRect/>
          </a:stretch>
        </p:blipFill>
        <p:spPr>
          <a:xfrm>
            <a:off x="195278" y="3630440"/>
            <a:ext cx="4194650" cy="2401193"/>
          </a:xfrm>
          <a:prstGeom prst="rect">
            <a:avLst/>
          </a:prstGeom>
        </p:spPr>
      </p:pic>
      <p:sp>
        <p:nvSpPr>
          <p:cNvPr id="11" name="TextBox 10">
            <a:extLst>
              <a:ext uri="{FF2B5EF4-FFF2-40B4-BE49-F238E27FC236}">
                <a16:creationId xmlns:a16="http://schemas.microsoft.com/office/drawing/2014/main" xmlns="" id="{8C932E5B-B80C-49C6-BB40-7028AFD0F5EB}"/>
              </a:ext>
            </a:extLst>
          </p:cNvPr>
          <p:cNvSpPr txBox="1"/>
          <p:nvPr/>
        </p:nvSpPr>
        <p:spPr>
          <a:xfrm>
            <a:off x="195278" y="6037152"/>
            <a:ext cx="4241198" cy="369332"/>
          </a:xfrm>
          <a:prstGeom prst="rect">
            <a:avLst/>
          </a:prstGeom>
          <a:noFill/>
        </p:spPr>
        <p:txBody>
          <a:bodyPr wrap="square" rtlCol="0">
            <a:spAutoFit/>
          </a:bodyPr>
          <a:lstStyle/>
          <a:p>
            <a:r>
              <a:rPr lang="ro-RO" b="1" dirty="0" smtClean="0">
                <a:solidFill>
                  <a:schemeClr val="bg1"/>
                </a:solidFill>
              </a:rPr>
              <a:t>Cum creezi o prezentare pentru</a:t>
            </a:r>
            <a:r>
              <a:rPr lang="en-IE" b="1" dirty="0" smtClean="0">
                <a:solidFill>
                  <a:schemeClr val="bg1"/>
                </a:solidFill>
              </a:rPr>
              <a:t> Invest</a:t>
            </a:r>
            <a:r>
              <a:rPr lang="ro-RO" b="1" dirty="0" smtClean="0">
                <a:solidFill>
                  <a:schemeClr val="bg1"/>
                </a:solidFill>
              </a:rPr>
              <a:t>itori</a:t>
            </a:r>
            <a:endParaRPr lang="en-IE" b="1" dirty="0">
              <a:solidFill>
                <a:schemeClr val="bg1"/>
              </a:solidFill>
            </a:endParaRPr>
          </a:p>
        </p:txBody>
      </p:sp>
      <p:sp>
        <p:nvSpPr>
          <p:cNvPr id="13" name="TextBox 12">
            <a:extLst>
              <a:ext uri="{FF2B5EF4-FFF2-40B4-BE49-F238E27FC236}">
                <a16:creationId xmlns:a16="http://schemas.microsoft.com/office/drawing/2014/main" xmlns="" id="{B4F78851-9F50-43A9-AF14-D674102E1168}"/>
              </a:ext>
            </a:extLst>
          </p:cNvPr>
          <p:cNvSpPr txBox="1"/>
          <p:nvPr/>
        </p:nvSpPr>
        <p:spPr>
          <a:xfrm>
            <a:off x="76074" y="2818242"/>
            <a:ext cx="4241198" cy="369332"/>
          </a:xfrm>
          <a:prstGeom prst="rect">
            <a:avLst/>
          </a:prstGeom>
          <a:noFill/>
        </p:spPr>
        <p:txBody>
          <a:bodyPr wrap="square" rtlCol="0">
            <a:spAutoFit/>
          </a:bodyPr>
          <a:lstStyle/>
          <a:p>
            <a:r>
              <a:rPr lang="ro-RO" b="1" dirty="0" smtClean="0">
                <a:solidFill>
                  <a:schemeClr val="bg1"/>
                </a:solidFill>
              </a:rPr>
              <a:t>Cum să prezinți în</a:t>
            </a:r>
            <a:r>
              <a:rPr lang="en-IE" b="1" dirty="0" smtClean="0">
                <a:solidFill>
                  <a:schemeClr val="bg1"/>
                </a:solidFill>
              </a:rPr>
              <a:t> </a:t>
            </a:r>
            <a:r>
              <a:rPr lang="en-IE" b="1" dirty="0">
                <a:solidFill>
                  <a:schemeClr val="bg1"/>
                </a:solidFill>
              </a:rPr>
              <a:t>3 Minutes</a:t>
            </a:r>
          </a:p>
        </p:txBody>
      </p:sp>
    </p:spTree>
    <p:extLst>
      <p:ext uri="{BB962C8B-B14F-4D97-AF65-F5344CB8AC3E}">
        <p14:creationId xmlns:p14="http://schemas.microsoft.com/office/powerpoint/2010/main" val="20851501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90152" y="1214178"/>
            <a:ext cx="7585656" cy="1311087"/>
          </a:xfrm>
        </p:spPr>
        <p:txBody>
          <a:bodyPr/>
          <a:lstStyle/>
          <a:p>
            <a:r>
              <a:rPr lang="ro-RO" dirty="0" smtClean="0">
                <a:solidFill>
                  <a:srgbClr val="ED2A59"/>
                </a:solidFill>
              </a:rPr>
              <a:t>Urmează Modulul 6</a:t>
            </a:r>
            <a:endParaRPr lang="en-US" dirty="0">
              <a:solidFill>
                <a:srgbClr val="ED2A59"/>
              </a:solidFill>
            </a:endParaRP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6" y="2593378"/>
            <a:ext cx="7846104" cy="1311087"/>
          </a:xfrm>
        </p:spPr>
        <p:txBody>
          <a:bodyPr/>
          <a:lstStyle/>
          <a:p>
            <a:pPr>
              <a:lnSpc>
                <a:spcPct val="105000"/>
              </a:lnSpc>
            </a:pPr>
            <a:r>
              <a:rPr lang="en-IE"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Market</a:t>
            </a:r>
            <a:r>
              <a:rPr lang="ro-RO"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izarea Misiunii</a:t>
            </a:r>
            <a:r>
              <a:rPr lang="en-IE"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 </a:t>
            </a:r>
            <a:r>
              <a:rPr lang="ro-RO"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și</a:t>
            </a:r>
            <a:r>
              <a:rPr lang="en-IE"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 </a:t>
            </a:r>
            <a:r>
              <a:rPr lang="en-IE" sz="2800" b="1" i="0" dirty="0">
                <a:solidFill>
                  <a:schemeClr val="tx1">
                    <a:lumMod val="75000"/>
                    <a:lumOff val="25000"/>
                  </a:schemeClr>
                </a:solidFill>
                <a:effectLst/>
                <a:latin typeface="Century Gothic" panose="020B0502020202020204" pitchFamily="34" charset="0"/>
                <a:ea typeface="Calibri" panose="020F0502020204030204" pitchFamily="34" charset="0"/>
              </a:rPr>
              <a:t>Story Telling </a:t>
            </a:r>
            <a:r>
              <a:rPr lang="ro-RO"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ca Instrumente </a:t>
            </a:r>
            <a:r>
              <a:rPr lang="ro-RO" sz="2800" b="1" i="0" dirty="0">
                <a:solidFill>
                  <a:schemeClr val="tx1">
                    <a:lumMod val="75000"/>
                    <a:lumOff val="25000"/>
                  </a:schemeClr>
                </a:solidFill>
                <a:latin typeface="Century Gothic" panose="020B0502020202020204" pitchFamily="34" charset="0"/>
                <a:ea typeface="Calibri" panose="020F0502020204030204" pitchFamily="34" charset="0"/>
              </a:rPr>
              <a:t>P</a:t>
            </a:r>
            <a:r>
              <a:rPr lang="ro-RO"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uternice</a:t>
            </a:r>
            <a:r>
              <a:rPr lang="en-IE"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 </a:t>
            </a:r>
            <a:r>
              <a:rPr lang="ro-RO" sz="2800" b="1" i="0" dirty="0" smtClean="0">
                <a:solidFill>
                  <a:schemeClr val="tx1">
                    <a:lumMod val="75000"/>
                    <a:lumOff val="25000"/>
                  </a:schemeClr>
                </a:solidFill>
                <a:effectLst/>
                <a:latin typeface="Century Gothic" panose="020B0502020202020204" pitchFamily="34" charset="0"/>
                <a:ea typeface="Calibri" panose="020F0502020204030204" pitchFamily="34" charset="0"/>
              </a:rPr>
              <a:t>pentru lansarea</a:t>
            </a:r>
            <a:r>
              <a:rPr lang="en-IE" sz="2800" b="1" i="0" dirty="0" smtClean="0">
                <a:solidFill>
                  <a:schemeClr val="tx1">
                    <a:lumMod val="75000"/>
                    <a:lumOff val="25000"/>
                  </a:schemeClr>
                </a:solidFill>
                <a:latin typeface="Century Gothic" panose="020B0502020202020204" pitchFamily="34" charset="0"/>
                <a:ea typeface="Calibri" panose="020F0502020204030204" pitchFamily="34" charset="0"/>
              </a:rPr>
              <a:t> </a:t>
            </a:r>
            <a:r>
              <a:rPr lang="ro-RO" sz="2800" b="1" i="0" dirty="0" smtClean="0">
                <a:solidFill>
                  <a:schemeClr val="tx1">
                    <a:lumMod val="75000"/>
                    <a:lumOff val="25000"/>
                  </a:schemeClr>
                </a:solidFill>
                <a:latin typeface="Century Gothic" panose="020B0502020202020204" pitchFamily="34" charset="0"/>
                <a:ea typeface="Calibri" panose="020F0502020204030204" pitchFamily="34" charset="0"/>
              </a:rPr>
              <a:t>unui </a:t>
            </a:r>
            <a:r>
              <a:rPr lang="ro-RO" sz="2800" b="1" i="0" dirty="0">
                <a:solidFill>
                  <a:schemeClr val="tx1">
                    <a:lumMod val="75000"/>
                    <a:lumOff val="25000"/>
                  </a:schemeClr>
                </a:solidFill>
                <a:latin typeface="Century Gothic" panose="020B0502020202020204" pitchFamily="34" charset="0"/>
                <a:ea typeface="Calibri" panose="020F0502020204030204" pitchFamily="34" charset="0"/>
              </a:rPr>
              <a:t>Proiect </a:t>
            </a:r>
            <a:r>
              <a:rPr lang="ro-RO" sz="2800" b="1" i="0" dirty="0" smtClean="0">
                <a:solidFill>
                  <a:schemeClr val="tx1">
                    <a:lumMod val="75000"/>
                    <a:lumOff val="25000"/>
                  </a:schemeClr>
                </a:solidFill>
                <a:latin typeface="Century Gothic" panose="020B0502020202020204" pitchFamily="34" charset="0"/>
                <a:ea typeface="Calibri" panose="020F0502020204030204" pitchFamily="34" charset="0"/>
              </a:rPr>
              <a:t>Inovator</a:t>
            </a:r>
            <a:r>
              <a:rPr lang="ro-RO" sz="2800" i="0" dirty="0" smtClean="0">
                <a:solidFill>
                  <a:schemeClr val="tx1">
                    <a:lumMod val="75000"/>
                    <a:lumOff val="25000"/>
                  </a:schemeClr>
                </a:solidFill>
              </a:rPr>
              <a:t> </a:t>
            </a:r>
            <a:r>
              <a:rPr lang="ro-RO" sz="2800" b="1" i="0" dirty="0">
                <a:solidFill>
                  <a:schemeClr val="tx1">
                    <a:lumMod val="75000"/>
                    <a:lumOff val="25000"/>
                  </a:schemeClr>
                </a:solidFill>
                <a:latin typeface="Century Gothic" panose="020B0502020202020204" pitchFamily="34" charset="0"/>
                <a:ea typeface="Calibri" panose="020F0502020204030204" pitchFamily="34" charset="0"/>
              </a:rPr>
              <a:t>Social Digital</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5D3C520-12D0-4C14-973D-8884051C14C5}"/>
              </a:ext>
            </a:extLst>
          </p:cNvPr>
          <p:cNvSpPr>
            <a:spLocks noGrp="1"/>
          </p:cNvSpPr>
          <p:nvPr>
            <p:ph type="body" sz="quarter" idx="14"/>
          </p:nvPr>
        </p:nvSpPr>
        <p:spPr>
          <a:xfrm>
            <a:off x="603260" y="1638912"/>
            <a:ext cx="7445272" cy="4775536"/>
          </a:xfrm>
        </p:spPr>
        <p:txBody>
          <a:bodyPr/>
          <a:lstStyle/>
          <a:p>
            <a:r>
              <a:rPr lang="ro-RO" sz="3200" b="1" dirty="0" smtClean="0">
                <a:solidFill>
                  <a:srgbClr val="ED2A59"/>
                </a:solidFill>
              </a:rPr>
              <a:t>1. Descoperă-ți piața</a:t>
            </a:r>
          </a:p>
          <a:p>
            <a:r>
              <a:rPr lang="ro-RO" dirty="0" smtClean="0">
                <a:solidFill>
                  <a:schemeClr val="tx1">
                    <a:lumMod val="75000"/>
                    <a:lumOff val="25000"/>
                  </a:schemeClr>
                </a:solidFill>
              </a:rPr>
              <a:t>Întreprinderile </a:t>
            </a:r>
            <a:r>
              <a:rPr lang="ro-RO" dirty="0">
                <a:solidFill>
                  <a:schemeClr val="tx1">
                    <a:lumMod val="75000"/>
                    <a:lumOff val="25000"/>
                  </a:schemeClr>
                </a:solidFill>
              </a:rPr>
              <a:t>sociale sunt afaceri, care vând fie un serviciu, fie un produs pentru a face bani. Pentru a face acest lucru, trebuie să </a:t>
            </a:r>
            <a:r>
              <a:rPr lang="ro-RO" dirty="0" smtClean="0">
                <a:solidFill>
                  <a:schemeClr val="tx1">
                    <a:lumMod val="75000"/>
                    <a:lumOff val="25000"/>
                  </a:schemeClr>
                </a:solidFill>
              </a:rPr>
              <a:t>p</a:t>
            </a:r>
            <a:r>
              <a:rPr lang="en-US" dirty="0" smtClean="0">
                <a:solidFill>
                  <a:schemeClr val="tx1">
                    <a:lumMod val="75000"/>
                    <a:lumOff val="25000"/>
                  </a:schemeClr>
                </a:solidFill>
              </a:rPr>
              <a:t>o</a:t>
            </a:r>
            <a:r>
              <a:rPr lang="ro-RO" dirty="0" smtClean="0">
                <a:solidFill>
                  <a:schemeClr val="tx1">
                    <a:lumMod val="75000"/>
                    <a:lumOff val="25000"/>
                  </a:schemeClr>
                </a:solidFill>
              </a:rPr>
              <a:t>ți </a:t>
            </a:r>
            <a:r>
              <a:rPr lang="ro-RO" dirty="0">
                <a:solidFill>
                  <a:schemeClr val="tx1">
                    <a:lumMod val="75000"/>
                    <a:lumOff val="25000"/>
                  </a:schemeClr>
                </a:solidFill>
              </a:rPr>
              <a:t>cunoaște și vinde pieței tale țintă. Deci, ia în considerare cu atenție: cine va cumpăra ceea ce oferi? Există concurență? </a:t>
            </a:r>
            <a:r>
              <a:rPr lang="ro-RO" dirty="0" smtClean="0">
                <a:solidFill>
                  <a:schemeClr val="tx1">
                    <a:lumMod val="75000"/>
                    <a:lumOff val="25000"/>
                  </a:schemeClr>
                </a:solidFill>
              </a:rPr>
              <a:t>...</a:t>
            </a:r>
          </a:p>
          <a:p>
            <a:r>
              <a:rPr lang="ro-RO" sz="2800" b="1" i="0" dirty="0" smtClean="0">
                <a:solidFill>
                  <a:srgbClr val="40A67A"/>
                </a:solidFill>
                <a:effectLst/>
              </a:rPr>
              <a:t>Abordare simplă: </a:t>
            </a:r>
            <a:r>
              <a:rPr lang="ro-RO" dirty="0">
                <a:solidFill>
                  <a:schemeClr val="tx1">
                    <a:lumMod val="75000"/>
                    <a:lumOff val="25000"/>
                  </a:schemeClr>
                </a:solidFill>
              </a:rPr>
              <a:t>acum, cum poți să te conectezi cu clientul potrivit, astfel încât să asculți și să modifici constant pentru a realiza ideea </a:t>
            </a:r>
            <a:r>
              <a:rPr lang="ro-RO" dirty="0" smtClean="0">
                <a:solidFill>
                  <a:schemeClr val="tx1">
                    <a:lumMod val="75000"/>
                    <a:lumOff val="25000"/>
                  </a:schemeClr>
                </a:solidFill>
              </a:rPr>
              <a:t>perfectă. </a:t>
            </a:r>
            <a:r>
              <a:rPr lang="ro-RO" b="0" i="0" dirty="0" smtClean="0">
                <a:solidFill>
                  <a:schemeClr val="tx1">
                    <a:lumMod val="75000"/>
                    <a:lumOff val="25000"/>
                  </a:schemeClr>
                </a:solidFill>
                <a:effectLst/>
              </a:rPr>
              <a:t>Apoi, care este produsul </a:t>
            </a:r>
            <a:r>
              <a:rPr lang="ro-RO" b="1" i="0" dirty="0" smtClean="0">
                <a:solidFill>
                  <a:schemeClr val="tx1">
                    <a:lumMod val="75000"/>
                    <a:lumOff val="25000"/>
                  </a:schemeClr>
                </a:solidFill>
                <a:effectLst/>
                <a:hlinkClick r:id="rId2"/>
              </a:rPr>
              <a:t>MVP Minimal Viabil</a:t>
            </a:r>
            <a:r>
              <a:rPr lang="ro-RO" b="1" i="0" dirty="0" smtClean="0">
                <a:solidFill>
                  <a:schemeClr val="tx1">
                    <a:lumMod val="75000"/>
                    <a:lumOff val="25000"/>
                  </a:schemeClr>
                </a:solidFill>
                <a:effectLst/>
              </a:rPr>
              <a:t> </a:t>
            </a:r>
            <a:r>
              <a:rPr lang="ro-RO" b="0" i="0" dirty="0" smtClean="0">
                <a:solidFill>
                  <a:schemeClr val="tx1">
                    <a:lumMod val="75000"/>
                    <a:lumOff val="25000"/>
                  </a:schemeClr>
                </a:solidFill>
                <a:effectLst/>
              </a:rPr>
              <a:t>necesar pentru a testa și evalua interesul prin interviuri. </a:t>
            </a:r>
            <a:endParaRPr lang="ro-RO" sz="1000" b="0" i="0" dirty="0" smtClean="0">
              <a:solidFill>
                <a:schemeClr val="tx1">
                  <a:lumMod val="75000"/>
                  <a:lumOff val="25000"/>
                </a:schemeClr>
              </a:solidFill>
              <a:effectLst/>
            </a:endParaRPr>
          </a:p>
          <a:p>
            <a:r>
              <a:rPr lang="ro-RO" sz="1800" b="1" dirty="0" smtClean="0">
                <a:solidFill>
                  <a:schemeClr val="tx1">
                    <a:lumMod val="75000"/>
                    <a:lumOff val="25000"/>
                  </a:schemeClr>
                </a:solidFill>
                <a:hlinkClick r:id="rId3"/>
              </a:rPr>
              <a:t>Resurse suplimentare </a:t>
            </a:r>
            <a:r>
              <a:rPr lang="ro-RO" sz="1800" dirty="0" smtClean="0">
                <a:solidFill>
                  <a:schemeClr val="tx1">
                    <a:lumMod val="75000"/>
                    <a:lumOff val="25000"/>
                  </a:schemeClr>
                </a:solidFill>
              </a:rPr>
              <a:t>Startup-uri Simple pentru Antreprenori Sociali</a:t>
            </a:r>
            <a:endParaRPr lang="ro-RO" sz="1800" b="0" i="0" dirty="0">
              <a:solidFill>
                <a:schemeClr val="tx1">
                  <a:lumMod val="75000"/>
                  <a:lumOff val="25000"/>
                </a:schemeClr>
              </a:solidFill>
              <a:effectLst/>
            </a:endParaRPr>
          </a:p>
        </p:txBody>
      </p:sp>
      <p:sp>
        <p:nvSpPr>
          <p:cNvPr id="6" name="Text Placeholder 5">
            <a:extLst>
              <a:ext uri="{FF2B5EF4-FFF2-40B4-BE49-F238E27FC236}">
                <a16:creationId xmlns:a16="http://schemas.microsoft.com/office/drawing/2014/main" xmlns="" id="{1C4FEE05-4B36-4A93-BECF-CBBFEC30E377}"/>
              </a:ext>
            </a:extLst>
          </p:cNvPr>
          <p:cNvSpPr>
            <a:spLocks noGrp="1"/>
          </p:cNvSpPr>
          <p:nvPr>
            <p:ph type="body" sz="quarter" idx="15"/>
          </p:nvPr>
        </p:nvSpPr>
        <p:spPr>
          <a:xfrm>
            <a:off x="603258" y="308035"/>
            <a:ext cx="6847744" cy="1032314"/>
          </a:xfrm>
        </p:spPr>
        <p:txBody>
          <a:bodyPr>
            <a:normAutofit lnSpcReduction="10000"/>
          </a:bodyPr>
          <a:lstStyle/>
          <a:p>
            <a:pPr algn="ctr"/>
            <a:r>
              <a:rPr lang="ro-RO" b="1" dirty="0" smtClean="0">
                <a:solidFill>
                  <a:srgbClr val="ED2A59"/>
                </a:solidFill>
              </a:rPr>
              <a:t>Sfaturi pentru lansarea unei idei simple de Inovare Socială</a:t>
            </a:r>
            <a:endParaRPr lang="en-IE" sz="2800" b="1" i="1" dirty="0">
              <a:solidFill>
                <a:srgbClr val="ED2A59"/>
              </a:solidFill>
            </a:endParaRPr>
          </a:p>
        </p:txBody>
      </p:sp>
      <p:sp>
        <p:nvSpPr>
          <p:cNvPr id="7" name="Text Placeholder 4">
            <a:extLst>
              <a:ext uri="{FF2B5EF4-FFF2-40B4-BE49-F238E27FC236}">
                <a16:creationId xmlns:a16="http://schemas.microsoft.com/office/drawing/2014/main" xmlns="" id="{72936AF5-5A8E-4ACE-A42E-7BD196E2D812}"/>
              </a:ext>
            </a:extLst>
          </p:cNvPr>
          <p:cNvSpPr txBox="1">
            <a:spLocks/>
          </p:cNvSpPr>
          <p:nvPr/>
        </p:nvSpPr>
        <p:spPr>
          <a:xfrm>
            <a:off x="3147594"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pic>
        <p:nvPicPr>
          <p:cNvPr id="3" name="Picture 2" descr="A picture containing text&#10;&#10;Description automatically generated">
            <a:extLst>
              <a:ext uri="{FF2B5EF4-FFF2-40B4-BE49-F238E27FC236}">
                <a16:creationId xmlns:a16="http://schemas.microsoft.com/office/drawing/2014/main" xmlns="" id="{105B3C89-33D4-474D-A040-3A8CC38722FF}"/>
              </a:ext>
            </a:extLst>
          </p:cNvPr>
          <p:cNvPicPr>
            <a:picLocks noChangeAspect="1"/>
          </p:cNvPicPr>
          <p:nvPr/>
        </p:nvPicPr>
        <p:blipFill rotWithShape="1">
          <a:blip r:embed="rId4"/>
          <a:srcRect l="20622" t="1188"/>
          <a:stretch/>
        </p:blipFill>
        <p:spPr>
          <a:xfrm>
            <a:off x="8237160" y="0"/>
            <a:ext cx="3935553" cy="6857999"/>
          </a:xfrm>
          <a:prstGeom prst="rect">
            <a:avLst/>
          </a:prstGeom>
        </p:spPr>
      </p:pic>
    </p:spTree>
    <p:extLst>
      <p:ext uri="{BB962C8B-B14F-4D97-AF65-F5344CB8AC3E}">
        <p14:creationId xmlns:p14="http://schemas.microsoft.com/office/powerpoint/2010/main" val="2135712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5D3C520-12D0-4C14-973D-8884051C14C5}"/>
              </a:ext>
            </a:extLst>
          </p:cNvPr>
          <p:cNvSpPr>
            <a:spLocks noGrp="1"/>
          </p:cNvSpPr>
          <p:nvPr>
            <p:ph type="body" sz="quarter" idx="14"/>
          </p:nvPr>
        </p:nvSpPr>
        <p:spPr>
          <a:xfrm>
            <a:off x="603260" y="1439971"/>
            <a:ext cx="11329208" cy="2644774"/>
          </a:xfrm>
        </p:spPr>
        <p:txBody>
          <a:bodyPr/>
          <a:lstStyle/>
          <a:p>
            <a:r>
              <a:rPr lang="ro-RO" sz="3200" b="1" dirty="0" smtClean="0">
                <a:solidFill>
                  <a:srgbClr val="ED2A59"/>
                </a:solidFill>
              </a:rPr>
              <a:t>2.  Obține sfaturi (</a:t>
            </a:r>
            <a:r>
              <a:rPr lang="ro-RO" sz="3200" b="1" dirty="0" smtClean="0">
                <a:solidFill>
                  <a:srgbClr val="ED2A59"/>
                </a:solidFill>
                <a:hlinkClick r:id="rId2">
                  <a:extLst>
                    <a:ext uri="{A12FA001-AC4F-418D-AE19-62706E023703}">
                      <ahyp:hlinkClr xmlns:ahyp="http://schemas.microsoft.com/office/drawing/2018/hyperlinkcolor" xmlns="" val="tx"/>
                    </a:ext>
                  </a:extLst>
                </a:hlinkClick>
              </a:rPr>
              <a:t>Mentor</a:t>
            </a:r>
            <a:r>
              <a:rPr lang="ro-RO" sz="3200" b="1" dirty="0" smtClean="0">
                <a:solidFill>
                  <a:srgbClr val="ED2A59"/>
                </a:solidFill>
              </a:rPr>
              <a:t>)</a:t>
            </a:r>
          </a:p>
          <a:p>
            <a:r>
              <a:rPr lang="ro-RO" dirty="0" smtClean="0">
                <a:solidFill>
                  <a:schemeClr val="tx1">
                    <a:lumMod val="75000"/>
                    <a:lumOff val="25000"/>
                  </a:schemeClr>
                </a:solidFill>
              </a:rPr>
              <a:t>La </a:t>
            </a:r>
            <a:r>
              <a:rPr lang="ro-RO" dirty="0">
                <a:solidFill>
                  <a:schemeClr val="tx1">
                    <a:lumMod val="75000"/>
                    <a:lumOff val="25000"/>
                  </a:schemeClr>
                </a:solidFill>
              </a:rPr>
              <a:t>înființarea unei întreprinderi sociale, vor fi multe noi provocări și decizii critice de luat. Cum te asiguri că faci alegerile corecte, astfel încât să poți reuși să produci impactul pe care </a:t>
            </a:r>
            <a:r>
              <a:rPr lang="ro-RO" dirty="0" smtClean="0">
                <a:solidFill>
                  <a:schemeClr val="tx1">
                    <a:lumMod val="75000"/>
                    <a:lumOff val="25000"/>
                  </a:schemeClr>
                </a:solidFill>
              </a:rPr>
              <a:t>dore</a:t>
            </a:r>
            <a:r>
              <a:rPr lang="ro-RO" dirty="0">
                <a:solidFill>
                  <a:schemeClr val="tx1">
                    <a:lumMod val="75000"/>
                    <a:lumOff val="25000"/>
                  </a:schemeClr>
                </a:solidFill>
              </a:rPr>
              <a:t>ș</a:t>
            </a:r>
            <a:r>
              <a:rPr lang="ro-RO" dirty="0" smtClean="0">
                <a:solidFill>
                  <a:schemeClr val="tx1">
                    <a:lumMod val="75000"/>
                    <a:lumOff val="25000"/>
                  </a:schemeClr>
                </a:solidFill>
              </a:rPr>
              <a:t>ti </a:t>
            </a:r>
            <a:r>
              <a:rPr lang="ro-RO" dirty="0">
                <a:solidFill>
                  <a:schemeClr val="tx1">
                    <a:lumMod val="75000"/>
                    <a:lumOff val="25000"/>
                  </a:schemeClr>
                </a:solidFill>
              </a:rPr>
              <a:t>să îl faci? A avea pe cineva de partea ta cu experiență în afaceri care poate oferi sfaturi bune poate fi o mână de la Dumnezeu. Și pentru asta ai nevoie de un </a:t>
            </a:r>
            <a:r>
              <a:rPr lang="ro-RO" b="1" i="0"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mentor</a:t>
            </a:r>
            <a:r>
              <a:rPr lang="ro-RO" b="1" i="0" dirty="0" smtClean="0">
                <a:solidFill>
                  <a:schemeClr val="tx1">
                    <a:lumMod val="75000"/>
                    <a:lumOff val="25000"/>
                  </a:schemeClr>
                </a:solidFill>
                <a:effectLst/>
              </a:rPr>
              <a:t>.</a:t>
            </a:r>
          </a:p>
          <a:p>
            <a:r>
              <a:rPr lang="ro-RO" sz="2800" b="1" dirty="0" smtClean="0">
                <a:solidFill>
                  <a:srgbClr val="40A67A"/>
                </a:solidFill>
              </a:rPr>
              <a:t>Abordare simplă</a:t>
            </a:r>
            <a:r>
              <a:rPr lang="ro-RO" sz="2800" b="1" i="0" dirty="0" smtClean="0">
                <a:solidFill>
                  <a:srgbClr val="40A67A"/>
                </a:solidFill>
                <a:effectLst/>
              </a:rPr>
              <a:t>: </a:t>
            </a:r>
            <a:r>
              <a:rPr lang="ro-RO" b="1" dirty="0" smtClean="0">
                <a:solidFill>
                  <a:schemeClr val="tx1">
                    <a:lumMod val="75000"/>
                    <a:lumOff val="25000"/>
                  </a:schemeClr>
                </a:solidFill>
              </a:rPr>
              <a:t>Este </a:t>
            </a:r>
            <a:r>
              <a:rPr lang="ro-RO" b="1" dirty="0">
                <a:solidFill>
                  <a:schemeClr val="tx1">
                    <a:lumMod val="75000"/>
                    <a:lumOff val="25000"/>
                  </a:schemeClr>
                </a:solidFill>
              </a:rPr>
              <a:t>bine să apelezi la un mentor în această etapă pentru a te ajuta să îți rafinezi și să îți dezvoltați </a:t>
            </a:r>
            <a:r>
              <a:rPr lang="ro-RO" b="1" dirty="0" smtClean="0">
                <a:solidFill>
                  <a:schemeClr val="tx1">
                    <a:lumMod val="75000"/>
                    <a:lumOff val="25000"/>
                  </a:schemeClr>
                </a:solidFill>
              </a:rPr>
              <a:t>soluția? </a:t>
            </a:r>
            <a:r>
              <a:rPr lang="ro-RO" dirty="0">
                <a:solidFill>
                  <a:schemeClr val="tx1">
                    <a:lumMod val="75000"/>
                    <a:lumOff val="25000"/>
                  </a:schemeClr>
                </a:solidFill>
              </a:rPr>
              <a:t>După ce ai înțeles în profunzime problema și efectele acesteia asupra utilizatorilor din modulul 4, îți poți face o idee destul de bună despre cum ar putea arăta soluția ta. </a:t>
            </a:r>
            <a:r>
              <a:rPr lang="ro-RO" b="1" dirty="0">
                <a:solidFill>
                  <a:schemeClr val="tx1">
                    <a:lumMod val="75000"/>
                    <a:lumOff val="25000"/>
                  </a:schemeClr>
                </a:solidFill>
              </a:rPr>
              <a:t>Ar putea! </a:t>
            </a:r>
            <a:r>
              <a:rPr lang="ro-RO" dirty="0">
                <a:solidFill>
                  <a:schemeClr val="tx1">
                    <a:lumMod val="75000"/>
                    <a:lumOff val="25000"/>
                  </a:schemeClr>
                </a:solidFill>
              </a:rPr>
              <a:t>C</a:t>
            </a:r>
            <a:r>
              <a:rPr lang="ro-RO" dirty="0" smtClean="0">
                <a:solidFill>
                  <a:schemeClr val="tx1">
                    <a:lumMod val="75000"/>
                    <a:lumOff val="25000"/>
                  </a:schemeClr>
                </a:solidFill>
              </a:rPr>
              <a:t>orect</a:t>
            </a:r>
            <a:r>
              <a:rPr lang="ro-RO" dirty="0">
                <a:solidFill>
                  <a:schemeClr val="tx1">
                    <a:lumMod val="75000"/>
                    <a:lumOff val="25000"/>
                  </a:schemeClr>
                </a:solidFill>
              </a:rPr>
              <a:t>. Încă nu construiești altceva decât un concept sau o idee de soluție. Aceasta se numește </a:t>
            </a:r>
            <a:r>
              <a:rPr lang="ro-RO" b="1" dirty="0" smtClean="0">
                <a:solidFill>
                  <a:schemeClr val="tx1">
                    <a:lumMod val="75000"/>
                    <a:lumOff val="25000"/>
                  </a:schemeClr>
                </a:solidFill>
                <a:hlinkClick r:id="rId3"/>
              </a:rPr>
              <a:t>Propunerea ta de Valoare</a:t>
            </a:r>
            <a:r>
              <a:rPr lang="ro-RO" dirty="0">
                <a:solidFill>
                  <a:schemeClr val="tx1">
                    <a:lumMod val="75000"/>
                    <a:lumOff val="25000"/>
                  </a:schemeClr>
                </a:solidFill>
              </a:rPr>
              <a:t>. Acesta este obiectivul final pe care dorești să îl atingi pentru planul tău de afaceri. Descrie ce fel de valoare creezi și cum rezolvi problemele pentru utilizatorii cu care </a:t>
            </a:r>
            <a:r>
              <a:rPr lang="ro-RO" dirty="0" smtClean="0">
                <a:solidFill>
                  <a:schemeClr val="tx1">
                    <a:lumMod val="75000"/>
                    <a:lumOff val="25000"/>
                  </a:schemeClr>
                </a:solidFill>
              </a:rPr>
              <a:t>lucrezi</a:t>
            </a:r>
            <a:r>
              <a:rPr lang="ro-RO" dirty="0">
                <a:solidFill>
                  <a:schemeClr val="tx1">
                    <a:lumMod val="75000"/>
                    <a:lumOff val="25000"/>
                  </a:schemeClr>
                </a:solidFill>
              </a:rPr>
              <a:t>. Mentorul tău te va ajuta să înțelegi ce este greșit, ce este corect și unde să mergi de aici ...!!</a:t>
            </a:r>
          </a:p>
        </p:txBody>
      </p:sp>
      <p:sp>
        <p:nvSpPr>
          <p:cNvPr id="6" name="Text Placeholder 5">
            <a:extLst>
              <a:ext uri="{FF2B5EF4-FFF2-40B4-BE49-F238E27FC236}">
                <a16:creationId xmlns:a16="http://schemas.microsoft.com/office/drawing/2014/main" xmlns="" id="{1C4FEE05-4B36-4A93-BECF-CBBFEC30E377}"/>
              </a:ext>
            </a:extLst>
          </p:cNvPr>
          <p:cNvSpPr>
            <a:spLocks noGrp="1"/>
          </p:cNvSpPr>
          <p:nvPr>
            <p:ph type="body" sz="quarter" idx="15"/>
          </p:nvPr>
        </p:nvSpPr>
        <p:spPr>
          <a:xfrm>
            <a:off x="603257" y="308035"/>
            <a:ext cx="11329211" cy="887022"/>
          </a:xfrm>
        </p:spPr>
        <p:txBody>
          <a:bodyPr>
            <a:normAutofit/>
          </a:bodyPr>
          <a:lstStyle/>
          <a:p>
            <a:r>
              <a:rPr lang="it-IT" b="1" dirty="0">
                <a:solidFill>
                  <a:srgbClr val="ED2A59"/>
                </a:solidFill>
              </a:rPr>
              <a:t>Sfaturi pentru lansarea unei idei simple de Inovare Socială</a:t>
            </a:r>
          </a:p>
          <a:p>
            <a:endParaRPr lang="en-IE" dirty="0">
              <a:solidFill>
                <a:srgbClr val="ED2A59"/>
              </a:solidFill>
            </a:endParaRPr>
          </a:p>
        </p:txBody>
      </p:sp>
      <p:sp>
        <p:nvSpPr>
          <p:cNvPr id="7" name="Text Placeholder 4">
            <a:extLst>
              <a:ext uri="{FF2B5EF4-FFF2-40B4-BE49-F238E27FC236}">
                <a16:creationId xmlns:a16="http://schemas.microsoft.com/office/drawing/2014/main" xmlns="" id="{72936AF5-5A8E-4ACE-A42E-7BD196E2D812}"/>
              </a:ext>
            </a:extLst>
          </p:cNvPr>
          <p:cNvSpPr txBox="1">
            <a:spLocks/>
          </p:cNvSpPr>
          <p:nvPr/>
        </p:nvSpPr>
        <p:spPr>
          <a:xfrm>
            <a:off x="687423"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864376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5D3C520-12D0-4C14-973D-8884051C14C5}"/>
              </a:ext>
            </a:extLst>
          </p:cNvPr>
          <p:cNvSpPr>
            <a:spLocks noGrp="1"/>
          </p:cNvSpPr>
          <p:nvPr>
            <p:ph type="body" sz="quarter" idx="14"/>
          </p:nvPr>
        </p:nvSpPr>
        <p:spPr>
          <a:xfrm>
            <a:off x="587335" y="914070"/>
            <a:ext cx="10985483" cy="2644774"/>
          </a:xfrm>
        </p:spPr>
        <p:txBody>
          <a:bodyPr/>
          <a:lstStyle/>
          <a:p>
            <a:r>
              <a:rPr lang="en-IE" sz="3200" b="1" dirty="0">
                <a:solidFill>
                  <a:srgbClr val="ED2A59"/>
                </a:solidFill>
              </a:rPr>
              <a:t>3.  </a:t>
            </a:r>
            <a:r>
              <a:rPr lang="ro-RO" sz="3200" b="1" dirty="0" smtClean="0">
                <a:solidFill>
                  <a:srgbClr val="ED2A59"/>
                </a:solidFill>
              </a:rPr>
              <a:t>Dezvoltă o misiune clară</a:t>
            </a:r>
            <a:endParaRPr lang="en-IE" sz="3200" b="1" dirty="0">
              <a:solidFill>
                <a:srgbClr val="ED2A59"/>
              </a:solidFill>
            </a:endParaRPr>
          </a:p>
          <a:p>
            <a:pPr algn="just"/>
            <a:r>
              <a:rPr lang="ro-RO" dirty="0" smtClean="0">
                <a:solidFill>
                  <a:schemeClr val="tx1">
                    <a:lumMod val="75000"/>
                    <a:lumOff val="25000"/>
                  </a:schemeClr>
                </a:solidFill>
              </a:rPr>
              <a:t>Ca întreprindere socială, vei fi întrebat MULTE despre misiunea ta. Este ceea ce te face să ieși în evidență. Finanțatorii vor dori să fie siguri de schimbările sociale în care investesc, iar clienții vor verifica dacă ești diferit de alternativele mai puțin etice. Atunci, dacă te apropii de potențiali finanțatori, voluntari, personal sau susținători, trebuie să poți </a:t>
            </a:r>
            <a:r>
              <a:rPr lang="ro-RO" b="0" i="0"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comunica clar ideea ta</a:t>
            </a:r>
            <a:r>
              <a:rPr lang="en-IE" b="0" i="0"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a:t>
            </a:r>
            <a:endParaRPr lang="en-IE" b="0" i="0" dirty="0" smtClean="0">
              <a:solidFill>
                <a:schemeClr val="tx1">
                  <a:lumMod val="75000"/>
                  <a:lumOff val="25000"/>
                </a:schemeClr>
              </a:solidFill>
              <a:effectLst/>
            </a:endParaRPr>
          </a:p>
          <a:p>
            <a:r>
              <a:rPr lang="en-IE" sz="3200" b="1" dirty="0" smtClean="0">
                <a:solidFill>
                  <a:srgbClr val="ED2A59"/>
                </a:solidFill>
              </a:rPr>
              <a:t>4</a:t>
            </a:r>
            <a:r>
              <a:rPr lang="en-IE" sz="3200" b="1" dirty="0">
                <a:solidFill>
                  <a:srgbClr val="ED2A59"/>
                </a:solidFill>
              </a:rPr>
              <a:t>.  </a:t>
            </a:r>
            <a:r>
              <a:rPr lang="ro-RO" sz="3200" b="1" dirty="0" smtClean="0">
                <a:solidFill>
                  <a:srgbClr val="ED2A59"/>
                </a:solidFill>
              </a:rPr>
              <a:t>Caută finanțare</a:t>
            </a:r>
            <a:r>
              <a:rPr lang="en-IE" sz="3200" b="1" dirty="0" smtClean="0">
                <a:solidFill>
                  <a:srgbClr val="ED2A59"/>
                </a:solidFill>
              </a:rPr>
              <a:t> </a:t>
            </a:r>
            <a:endParaRPr lang="en-IE" sz="3200" b="1" dirty="0">
              <a:solidFill>
                <a:srgbClr val="ED2A59"/>
              </a:solidFill>
            </a:endParaRPr>
          </a:p>
          <a:p>
            <a:pPr algn="just"/>
            <a:r>
              <a:rPr lang="en-IE" dirty="0">
                <a:solidFill>
                  <a:schemeClr val="tx1">
                    <a:lumMod val="75000"/>
                    <a:lumOff val="25000"/>
                  </a:schemeClr>
                </a:solidFill>
              </a:rPr>
              <a:t>Cum </a:t>
            </a:r>
            <a:r>
              <a:rPr lang="ro-RO" dirty="0" smtClean="0">
                <a:solidFill>
                  <a:schemeClr val="tx1">
                    <a:lumMod val="75000"/>
                    <a:lumOff val="25000"/>
                  </a:schemeClr>
                </a:solidFill>
              </a:rPr>
              <a:t>îți</a:t>
            </a:r>
            <a:r>
              <a:rPr lang="en-IE" dirty="0" smtClean="0">
                <a:solidFill>
                  <a:schemeClr val="tx1">
                    <a:lumMod val="75000"/>
                    <a:lumOff val="25000"/>
                  </a:schemeClr>
                </a:solidFill>
              </a:rPr>
              <a:t> </a:t>
            </a:r>
            <a:r>
              <a:rPr lang="ro-RO" dirty="0" smtClean="0">
                <a:solidFill>
                  <a:schemeClr val="tx1">
                    <a:lumMod val="75000"/>
                    <a:lumOff val="25000"/>
                  </a:schemeClr>
                </a:solidFill>
              </a:rPr>
              <a:t>vei finanța afacerea socială? Dacă nu ai primit o sumă de bani inițiali, </a:t>
            </a:r>
            <a:r>
              <a:rPr lang="en-IE" dirty="0" smtClean="0">
                <a:solidFill>
                  <a:schemeClr val="tx1">
                    <a:lumMod val="75000"/>
                    <a:lumOff val="25000"/>
                  </a:schemeClr>
                </a:solidFill>
              </a:rPr>
              <a:t>nu </a:t>
            </a:r>
            <a:r>
              <a:rPr lang="ro-RO" dirty="0" smtClean="0">
                <a:solidFill>
                  <a:schemeClr val="tx1">
                    <a:lumMod val="75000"/>
                    <a:lumOff val="25000"/>
                  </a:schemeClr>
                </a:solidFill>
              </a:rPr>
              <a:t>dispera</a:t>
            </a:r>
            <a:r>
              <a:rPr lang="en-IE" dirty="0" smtClean="0">
                <a:solidFill>
                  <a:schemeClr val="tx1">
                    <a:lumMod val="75000"/>
                    <a:lumOff val="25000"/>
                  </a:schemeClr>
                </a:solidFill>
              </a:rPr>
              <a:t>.</a:t>
            </a:r>
            <a:r>
              <a:rPr lang="ro-RO" dirty="0" smtClean="0">
                <a:solidFill>
                  <a:schemeClr val="tx1">
                    <a:lumMod val="75000"/>
                    <a:lumOff val="25000"/>
                  </a:schemeClr>
                </a:solidFill>
              </a:rPr>
              <a:t> Multe organizații</a:t>
            </a:r>
            <a:r>
              <a:rPr lang="ro-RO" b="0" i="0" dirty="0" smtClean="0">
                <a:solidFill>
                  <a:schemeClr val="tx1">
                    <a:lumMod val="75000"/>
                    <a:lumOff val="25000"/>
                  </a:schemeClr>
                </a:solidFill>
                <a:effectLst/>
              </a:rPr>
              <a:t> </a:t>
            </a:r>
            <a:r>
              <a:rPr lang="ro-RO" b="0" i="0" u="sng" dirty="0" smtClean="0">
                <a:solidFill>
                  <a:schemeClr val="tx1">
                    <a:lumMod val="75000"/>
                    <a:lumOff val="25000"/>
                  </a:schemeClr>
                </a:solidFill>
                <a:effectLst/>
                <a:hlinkClick r:id="rId3">
                  <a:extLst>
                    <a:ext uri="{A12FA001-AC4F-418D-AE19-62706E023703}">
                      <ahyp:hlinkClr xmlns:ahyp="http://schemas.microsoft.com/office/drawing/2018/hyperlinkcolor" xmlns="" val="tx"/>
                    </a:ext>
                  </a:extLst>
                </a:hlinkClick>
              </a:rPr>
              <a:t>sunt dispuse să ofere bani</a:t>
            </a:r>
            <a:r>
              <a:rPr lang="ro-RO" dirty="0">
                <a:solidFill>
                  <a:schemeClr val="tx1">
                    <a:lumMod val="75000"/>
                    <a:lumOff val="25000"/>
                  </a:schemeClr>
                </a:solidFill>
              </a:rPr>
              <a:t> pentru a începe proiectul, dacă ideea ta este suficient de </a:t>
            </a:r>
            <a:r>
              <a:rPr lang="ro-RO" dirty="0" smtClean="0">
                <a:solidFill>
                  <a:schemeClr val="tx1">
                    <a:lumMod val="75000"/>
                    <a:lumOff val="25000"/>
                  </a:schemeClr>
                </a:solidFill>
              </a:rPr>
              <a:t>convingătoare.</a:t>
            </a:r>
            <a:r>
              <a:rPr lang="ro-RO" dirty="0">
                <a:solidFill>
                  <a:schemeClr val="tx1">
                    <a:lumMod val="75000"/>
                    <a:lumOff val="25000"/>
                  </a:schemeClr>
                </a:solidFill>
              </a:rPr>
              <a:t> </a:t>
            </a:r>
            <a:r>
              <a:rPr lang="ro-RO" b="0" i="0" u="sng" dirty="0" smtClean="0">
                <a:solidFill>
                  <a:schemeClr val="tx1">
                    <a:lumMod val="75000"/>
                    <a:lumOff val="25000"/>
                  </a:schemeClr>
                </a:solidFill>
                <a:effectLst/>
                <a:hlinkClick r:id="rId4">
                  <a:extLst>
                    <a:ext uri="{A12FA001-AC4F-418D-AE19-62706E023703}">
                      <ahyp:hlinkClr xmlns:ahyp="http://schemas.microsoft.com/office/drawing/2018/hyperlinkcolor" xmlns="" val="tx"/>
                    </a:ext>
                  </a:extLst>
                </a:hlinkClick>
              </a:rPr>
              <a:t>Iată ghidul nostru privind strângerea de fonduri</a:t>
            </a:r>
            <a:r>
              <a:rPr lang="ro-RO" u="sng" dirty="0" smtClean="0">
                <a:solidFill>
                  <a:schemeClr val="tx1">
                    <a:lumMod val="75000"/>
                    <a:lumOff val="25000"/>
                  </a:schemeClr>
                </a:solidFill>
              </a:rPr>
              <a:t> </a:t>
            </a:r>
            <a:r>
              <a:rPr lang="ro-RO" dirty="0" smtClean="0">
                <a:solidFill>
                  <a:schemeClr val="tx1">
                    <a:lumMod val="75000"/>
                    <a:lumOff val="25000"/>
                  </a:schemeClr>
                </a:solidFill>
              </a:rPr>
              <a:t>pentru lansarea unei inițiative din Marea Britanie</a:t>
            </a:r>
            <a:r>
              <a:rPr lang="ro-RO" dirty="0">
                <a:solidFill>
                  <a:schemeClr val="tx1">
                    <a:lumMod val="75000"/>
                    <a:lumOff val="25000"/>
                  </a:schemeClr>
                </a:solidFill>
              </a:rPr>
              <a:t>. Accesează Harta DSI pentru a găsi opțiunile de finanțare locale. În următoarele secțiuni ale acestui modul vei învăța diferite moduri de a îți finanța ideea </a:t>
            </a:r>
            <a:r>
              <a:rPr lang="ro-RO" dirty="0" smtClean="0">
                <a:solidFill>
                  <a:schemeClr val="tx1">
                    <a:lumMod val="75000"/>
                    <a:lumOff val="25000"/>
                  </a:schemeClr>
                </a:solidFill>
              </a:rPr>
              <a:t>YDSI.</a:t>
            </a:r>
          </a:p>
          <a:p>
            <a:r>
              <a:rPr lang="ro-RO" sz="2800" b="1" dirty="0" smtClean="0">
                <a:solidFill>
                  <a:srgbClr val="40A67A"/>
                </a:solidFill>
              </a:rPr>
              <a:t>Abordare simplă: </a:t>
            </a:r>
            <a:r>
              <a:rPr lang="ro-RO" dirty="0" smtClean="0">
                <a:solidFill>
                  <a:schemeClr val="tx1">
                    <a:lumMod val="75000"/>
                    <a:lumOff val="25000"/>
                  </a:schemeClr>
                </a:solidFill>
              </a:rPr>
              <a:t>Cum poți </a:t>
            </a:r>
            <a:r>
              <a:rPr lang="ro-RO" dirty="0"/>
              <a:t>construi și dezvolta acest produs cu </a:t>
            </a:r>
            <a:r>
              <a:rPr lang="ro-RO" dirty="0" smtClean="0"/>
              <a:t>investiții minime?</a:t>
            </a:r>
            <a:endParaRPr lang="ro-RO"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1C4FEE05-4B36-4A93-BECF-CBBFEC30E377}"/>
              </a:ext>
            </a:extLst>
          </p:cNvPr>
          <p:cNvSpPr>
            <a:spLocks noGrp="1"/>
          </p:cNvSpPr>
          <p:nvPr>
            <p:ph type="body" sz="quarter" idx="15"/>
          </p:nvPr>
        </p:nvSpPr>
        <p:spPr>
          <a:xfrm>
            <a:off x="423079" y="240023"/>
            <a:ext cx="11313993" cy="1185787"/>
          </a:xfrm>
        </p:spPr>
        <p:txBody>
          <a:bodyPr>
            <a:normAutofit/>
          </a:bodyPr>
          <a:lstStyle/>
          <a:p>
            <a:r>
              <a:rPr lang="it-IT" b="1" dirty="0">
                <a:solidFill>
                  <a:srgbClr val="ED2A59"/>
                </a:solidFill>
              </a:rPr>
              <a:t>Sfaturi pentru lansarea unei idei simple de Inovare Socială</a:t>
            </a:r>
          </a:p>
          <a:p>
            <a:endParaRPr lang="en-IE" dirty="0">
              <a:solidFill>
                <a:srgbClr val="ED2A59"/>
              </a:solidFill>
            </a:endParaRPr>
          </a:p>
        </p:txBody>
      </p:sp>
      <p:sp>
        <p:nvSpPr>
          <p:cNvPr id="7" name="Text Placeholder 4">
            <a:extLst>
              <a:ext uri="{FF2B5EF4-FFF2-40B4-BE49-F238E27FC236}">
                <a16:creationId xmlns:a16="http://schemas.microsoft.com/office/drawing/2014/main" xmlns="" id="{72936AF5-5A8E-4ACE-A42E-7BD196E2D812}"/>
              </a:ext>
            </a:extLst>
          </p:cNvPr>
          <p:cNvSpPr txBox="1">
            <a:spLocks/>
          </p:cNvSpPr>
          <p:nvPr/>
        </p:nvSpPr>
        <p:spPr>
          <a:xfrm>
            <a:off x="2723051" y="308035"/>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1627820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20946</TotalTime>
  <Words>6786</Words>
  <Application>Microsoft Office PowerPoint</Application>
  <PresentationFormat>Widescreen</PresentationFormat>
  <Paragraphs>454</Paragraphs>
  <Slides>68</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68</vt:i4>
      </vt:variant>
    </vt:vector>
  </HeadingPairs>
  <TitlesOfParts>
    <vt:vector size="85" baseType="lpstr">
      <vt:lpstr>MS PGothic</vt:lpstr>
      <vt:lpstr>Arial</vt:lpstr>
      <vt:lpstr>Averta</vt:lpstr>
      <vt:lpstr>Calibri</vt:lpstr>
      <vt:lpstr>Calibri Light</vt:lpstr>
      <vt:lpstr>Century Gothic</vt:lpstr>
      <vt:lpstr>charter</vt:lpstr>
      <vt:lpstr>Cooper Black</vt:lpstr>
      <vt:lpstr>Geneva</vt:lpstr>
      <vt:lpstr>Montserrat</vt:lpstr>
      <vt:lpstr>Open Sans</vt:lpstr>
      <vt:lpstr>Poppins</vt:lpstr>
      <vt:lpstr>Quattrocento Sans</vt:lpstr>
      <vt:lpstr>Scala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Utilizator</cp:lastModifiedBy>
  <cp:revision>818</cp:revision>
  <cp:lastPrinted>2021-01-20T10:03:38Z</cp:lastPrinted>
  <dcterms:created xsi:type="dcterms:W3CDTF">2020-04-01T16:37:27Z</dcterms:created>
  <dcterms:modified xsi:type="dcterms:W3CDTF">2021-06-07T07:01:05Z</dcterms:modified>
</cp:coreProperties>
</file>