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24" r:id="rId6"/>
    <p:sldId id="1111" r:id="rId7"/>
    <p:sldId id="1113" r:id="rId8"/>
    <p:sldId id="1107" r:id="rId9"/>
    <p:sldId id="1114" r:id="rId10"/>
    <p:sldId id="1131" r:id="rId11"/>
    <p:sldId id="1116" r:id="rId12"/>
    <p:sldId id="1112" r:id="rId13"/>
    <p:sldId id="1118" r:id="rId14"/>
    <p:sldId id="1157" r:id="rId15"/>
    <p:sldId id="1120" r:id="rId16"/>
    <p:sldId id="1121" r:id="rId17"/>
    <p:sldId id="1119" r:id="rId18"/>
    <p:sldId id="1142" r:id="rId19"/>
    <p:sldId id="1125" r:id="rId20"/>
    <p:sldId id="1132" r:id="rId21"/>
    <p:sldId id="1138" r:id="rId22"/>
    <p:sldId id="1134" r:id="rId23"/>
    <p:sldId id="1123" r:id="rId24"/>
    <p:sldId id="1109" r:id="rId25"/>
    <p:sldId id="1170" r:id="rId26"/>
    <p:sldId id="1168" r:id="rId27"/>
    <p:sldId id="1162" r:id="rId28"/>
    <p:sldId id="1163" r:id="rId29"/>
    <p:sldId id="1164" r:id="rId30"/>
    <p:sldId id="1127" r:id="rId31"/>
    <p:sldId id="1128" r:id="rId32"/>
    <p:sldId id="1129" r:id="rId33"/>
    <p:sldId id="1126" r:id="rId34"/>
    <p:sldId id="1145" r:id="rId35"/>
    <p:sldId id="1146" r:id="rId36"/>
    <p:sldId id="1147" r:id="rId37"/>
    <p:sldId id="848" r:id="rId38"/>
    <p:sldId id="847" r:id="rId39"/>
    <p:sldId id="1140" r:id="rId40"/>
    <p:sldId id="1143" r:id="rId41"/>
    <p:sldId id="1141" r:id="rId42"/>
    <p:sldId id="1165" r:id="rId43"/>
    <p:sldId id="1133" r:id="rId44"/>
    <p:sldId id="1136" r:id="rId45"/>
    <p:sldId id="1137" r:id="rId46"/>
    <p:sldId id="1158" r:id="rId47"/>
    <p:sldId id="1159" r:id="rId48"/>
    <p:sldId id="1148" r:id="rId49"/>
    <p:sldId id="1149" r:id="rId50"/>
    <p:sldId id="1166" r:id="rId51"/>
    <p:sldId id="1151" r:id="rId52"/>
    <p:sldId id="1152" r:id="rId53"/>
    <p:sldId id="1150" r:id="rId54"/>
    <p:sldId id="1153" r:id="rId55"/>
    <p:sldId id="1154" r:id="rId56"/>
    <p:sldId id="1167" r:id="rId57"/>
    <p:sldId id="1155" r:id="rId58"/>
    <p:sldId id="1160" r:id="rId59"/>
    <p:sldId id="1161" r:id="rId60"/>
    <p:sldId id="1156" r:id="rId61"/>
    <p:sldId id="290" r:id="rId62"/>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 xmlns:p15="http://schemas.microsoft.com/office/powerpoint/2012/main" userId="20ffe8ebb2a540df" providerId="Windows Live"/>
      </p:ext>
    </p:extLst>
  </p:cmAuthor>
  <p:cmAuthor id="2" name="Orla Casey" initials="OC" lastIdx="1" clrIdx="1">
    <p:extLst>
      <p:ext uri="{19B8F6BF-5375-455C-9EA6-DF929625EA0E}">
        <p15:presenceInfo xmlns=""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19A"/>
    <a:srgbClr val="ED2A59"/>
    <a:srgbClr val="A6377D"/>
    <a:srgbClr val="FDA81F"/>
    <a:srgbClr val="6D3A93"/>
    <a:srgbClr val="40A67A"/>
    <a:srgbClr val="009FD8"/>
    <a:srgbClr val="FBC412"/>
    <a:srgbClr val="00A489"/>
    <a:srgbClr val="F89D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autoAdjust="0"/>
    <p:restoredTop sz="94712" autoAdjust="0"/>
  </p:normalViewPr>
  <p:slideViewPr>
    <p:cSldViewPr snapToGrid="0" snapToObjects="1">
      <p:cViewPr>
        <p:scale>
          <a:sx n="74" d="100"/>
          <a:sy n="74" d="100"/>
        </p:scale>
        <p:origin x="-114" y="216"/>
      </p:cViewPr>
      <p:guideLst>
        <p:guide orient="horz" pos="2160"/>
        <p:guide pos="3840"/>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29T07:01:18.839" idx="1">
    <p:pos x="6710" y="926"/>
    <p:text>There is a really long web link of this Laura, can you put in a citation and a short link</p:text>
    <p:extLst>
      <p:ext uri="{C676402C-5697-4E1C-873F-D02D1690AC5C}">
        <p15:threadingInfo xmlns=""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6/8/2021</a:t>
            </a:fld>
            <a:endParaRPr lang="en-US" dirty="0"/>
          </a:p>
        </p:txBody>
      </p:sp>
      <p:sp>
        <p:nvSpPr>
          <p:cNvPr id="5" name="Footer Placeholder 4">
            <a:extLst>
              <a:ext uri="{FF2B5EF4-FFF2-40B4-BE49-F238E27FC236}">
                <a16:creationId xmlns=""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teraction-design.org/literature/article/5-stages-in-the-design-thinking-process" TargetMode="External"/><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adservices.com/pagead/aclk?sa=L&amp;ai=DChcSEwi9_uLkx5nvAhVLsO0KHScRBwgYABAAGgJkZw&amp;ae=2&amp;ohost=www.google.com&amp;cid=CAESQOD2j_3410A9nxG64K7vdOIyb2AHyKFq-dAQPYObzmuVNmzeEtPW6ksSjH6kZDaEMkzTHWrvouQrHwbLaRMspqI&amp;sig=AOD64_3zFJ1rYIVOliSGbC5XYZN3vOa2lw&amp;q&amp;adurl&amp;ved=2ahUKEwjWjNzkx5nvAhVjqnEKHQ7BBGsQ0Qx6BAgQEAE" TargetMode="External"/><Relationship Id="rId2" Type="http://schemas.openxmlformats.org/officeDocument/2006/relationships/hyperlink" Target="https://www.mural.co/templates/empathy-map" TargetMode="External"/><Relationship Id="rId1" Type="http://schemas.openxmlformats.org/officeDocument/2006/relationships/slideLayout" Target="../slideLayouts/slideLayout30.xml"/><Relationship Id="rId6" Type="http://schemas.openxmlformats.org/officeDocument/2006/relationships/comments" Target="../comments/comment1.xml"/><Relationship Id="rId5" Type="http://schemas.openxmlformats.org/officeDocument/2006/relationships/hyperlink" Target="https://www.uxbooth.com/articles/empathy-mapping-a-guide-to-getting-inside-a-users-head/" TargetMode="Externa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mural.co/templates/empathy-map" TargetMode="Externa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socialinnovationacademy.eu/role-social-technology-social-innovation-healthcare-digital-start-focusing-cancer/" TargetMode="Externa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ootedstorytelling.com/about-us/"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socialinnovationacademy.eu/progressive-careers-creating-opportunities-to-help-people-transition-into-the-social-impact-sector/"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hyperlink" Target="https://www.innovationtraining.org/steps-to-design-thinking/"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www.socialinnovationacademy.eu/wp-content/uploads/2020/10/Touchpoints.png" TargetMode="Externa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DSijSS7MKN4"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TPDLD35_hgE" TargetMode="External"/><Relationship Id="rId1" Type="http://schemas.openxmlformats.org/officeDocument/2006/relationships/slideLayout" Target="../slideLayouts/slideLayout39.xml"/><Relationship Id="rId5" Type="http://schemas.openxmlformats.org/officeDocument/2006/relationships/hyperlink" Target="https://www.youtube.com/watch?v=TPDLD35_hgE" TargetMode="External"/><Relationship Id="rId4" Type="http://schemas.openxmlformats.org/officeDocument/2006/relationships/hyperlink" Target="https://youtu.be/DSijSS7MKN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CDCB9A9-DCFE-1D44-A6EE-E244740F2DEE}"/>
              </a:ext>
            </a:extLst>
          </p:cNvPr>
          <p:cNvSpPr>
            <a:spLocks noGrp="1"/>
          </p:cNvSpPr>
          <p:nvPr>
            <p:ph type="body" sz="quarter" idx="19"/>
          </p:nvPr>
        </p:nvSpPr>
        <p:spPr>
          <a:xfrm>
            <a:off x="610249" y="4023697"/>
            <a:ext cx="4280491" cy="731140"/>
          </a:xfrm>
        </p:spPr>
        <p:txBody>
          <a:bodyPr>
            <a:noAutofit/>
          </a:bodyPr>
          <a:lstStyle/>
          <a:p>
            <a:r>
              <a:rPr lang="en-US" sz="3200" b="1" dirty="0" err="1"/>
              <a:t>Dijital</a:t>
            </a:r>
            <a:r>
              <a:rPr lang="en-US" sz="3200" b="1" dirty="0"/>
              <a:t> </a:t>
            </a:r>
            <a:r>
              <a:rPr lang="en-US" sz="3200" b="1" dirty="0" err="1"/>
              <a:t>Sosyal</a:t>
            </a:r>
            <a:r>
              <a:rPr lang="en-US" sz="3200" b="1" dirty="0"/>
              <a:t> </a:t>
            </a:r>
            <a:r>
              <a:rPr lang="en-US" sz="3200" b="1" dirty="0" err="1"/>
              <a:t>İnovasyon</a:t>
            </a:r>
            <a:endParaRPr lang="en-US" sz="3200" b="1" dirty="0"/>
          </a:p>
          <a:p>
            <a:pPr algn="ctr"/>
            <a:r>
              <a:rPr lang="en-US" sz="2000" dirty="0" err="1" smtClean="0">
                <a:solidFill>
                  <a:srgbClr val="FFFFFF"/>
                </a:solidFill>
                <a:latin typeface="Calibri" panose="020F0502020204030204" pitchFamily="34" charset="0"/>
                <a:ea typeface="Calibri" panose="020F0502020204030204" pitchFamily="34" charset="0"/>
              </a:rPr>
              <a:t>Sosyal</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İnovasyon</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Fikrinizi</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veya</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İşinizi</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Kurmak</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için</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Tasarım</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Düşüncesini</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Kullanma</a:t>
            </a:r>
            <a:endParaRPr lang="en-US" sz="20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 xmlns:a16="http://schemas.microsoft.com/office/drawing/2014/main" id="{683E6E4F-8A20-46EE-B361-F4DDC983999F}"/>
              </a:ext>
            </a:extLst>
          </p:cNvPr>
          <p:cNvSpPr>
            <a:spLocks noGrp="1"/>
          </p:cNvSpPr>
          <p:nvPr>
            <p:ph type="body" sz="quarter" idx="20"/>
          </p:nvPr>
        </p:nvSpPr>
        <p:spPr/>
        <p:txBody>
          <a:bodyPr/>
          <a:lstStyle/>
          <a:p>
            <a:r>
              <a:rPr lang="en-US" sz="5400" b="1" dirty="0" err="1"/>
              <a:t>Modül</a:t>
            </a:r>
            <a:r>
              <a:rPr lang="en-US" sz="5400" b="1" dirty="0"/>
              <a:t> 3</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7F533E7D-0616-41FC-B32F-D575B4B48AF1}"/>
              </a:ext>
            </a:extLst>
          </p:cNvPr>
          <p:cNvSpPr>
            <a:spLocks noGrp="1"/>
          </p:cNvSpPr>
          <p:nvPr>
            <p:ph type="body" sz="quarter" idx="14"/>
          </p:nvPr>
        </p:nvSpPr>
        <p:spPr>
          <a:xfrm>
            <a:off x="3966827" y="403129"/>
            <a:ext cx="7540362" cy="5206518"/>
          </a:xfrm>
        </p:spPr>
        <p:txBody>
          <a:bodyPr/>
          <a:lstStyle/>
          <a:p>
            <a:r>
              <a:rPr lang="en-IE" dirty="0" err="1">
                <a:solidFill>
                  <a:schemeClr val="tx1">
                    <a:lumMod val="75000"/>
                    <a:lumOff val="25000"/>
                  </a:schemeClr>
                </a:solidFill>
              </a:rPr>
              <a:t>Tasarım</a:t>
            </a:r>
            <a:r>
              <a:rPr lang="en-IE" dirty="0">
                <a:solidFill>
                  <a:schemeClr val="tx1">
                    <a:lumMod val="75000"/>
                    <a:lumOff val="25000"/>
                  </a:schemeClr>
                </a:solidFill>
              </a:rPr>
              <a:t> </a:t>
            </a:r>
            <a:r>
              <a:rPr lang="en-IE" dirty="0" err="1">
                <a:solidFill>
                  <a:schemeClr val="tx1">
                    <a:lumMod val="75000"/>
                    <a:lumOff val="25000"/>
                  </a:schemeClr>
                </a:solidFill>
              </a:rPr>
              <a:t>odaklı</a:t>
            </a:r>
            <a:r>
              <a:rPr lang="en-IE" dirty="0">
                <a:solidFill>
                  <a:schemeClr val="tx1">
                    <a:lumMod val="75000"/>
                    <a:lumOff val="25000"/>
                  </a:schemeClr>
                </a:solidFill>
              </a:rPr>
              <a:t> </a:t>
            </a:r>
            <a:r>
              <a:rPr lang="en-IE" dirty="0" err="1">
                <a:solidFill>
                  <a:schemeClr val="tx1">
                    <a:lumMod val="75000"/>
                    <a:lumOff val="25000"/>
                  </a:schemeClr>
                </a:solidFill>
              </a:rPr>
              <a:t>düşünme</a:t>
            </a:r>
            <a:r>
              <a:rPr lang="en-IE" dirty="0">
                <a:solidFill>
                  <a:schemeClr val="tx1">
                    <a:lumMod val="75000"/>
                    <a:lumOff val="25000"/>
                  </a:schemeClr>
                </a:solidFill>
              </a:rPr>
              <a:t>, </a:t>
            </a:r>
            <a:r>
              <a:rPr lang="en-IE" dirty="0" err="1">
                <a:solidFill>
                  <a:schemeClr val="tx1">
                    <a:lumMod val="75000"/>
                    <a:lumOff val="25000"/>
                  </a:schemeClr>
                </a:solidFill>
              </a:rPr>
              <a:t>karmaşık</a:t>
            </a:r>
            <a:r>
              <a:rPr lang="en-IE" dirty="0">
                <a:solidFill>
                  <a:schemeClr val="tx1">
                    <a:lumMod val="75000"/>
                    <a:lumOff val="25000"/>
                  </a:schemeClr>
                </a:solidFill>
              </a:rPr>
              <a:t> </a:t>
            </a:r>
            <a:r>
              <a:rPr lang="en-IE" dirty="0" err="1">
                <a:solidFill>
                  <a:schemeClr val="tx1">
                    <a:lumMod val="75000"/>
                    <a:lumOff val="25000"/>
                  </a:schemeClr>
                </a:solidFill>
              </a:rPr>
              <a:t>sorunları</a:t>
            </a:r>
            <a:r>
              <a:rPr lang="en-IE" dirty="0">
                <a:solidFill>
                  <a:schemeClr val="tx1">
                    <a:lumMod val="75000"/>
                    <a:lumOff val="25000"/>
                  </a:schemeClr>
                </a:solidFill>
              </a:rPr>
              <a:t> </a:t>
            </a:r>
            <a:r>
              <a:rPr lang="en-IE" dirty="0" err="1">
                <a:solidFill>
                  <a:schemeClr val="tx1">
                    <a:lumMod val="75000"/>
                    <a:lumOff val="25000"/>
                  </a:schemeClr>
                </a:solidFill>
              </a:rPr>
              <a:t>çözmek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olası</a:t>
            </a:r>
            <a:r>
              <a:rPr lang="en-IE" dirty="0">
                <a:solidFill>
                  <a:schemeClr val="tx1">
                    <a:lumMod val="75000"/>
                    <a:lumOff val="25000"/>
                  </a:schemeClr>
                </a:solidFill>
              </a:rPr>
              <a:t> </a:t>
            </a:r>
            <a:r>
              <a:rPr lang="en-IE" dirty="0" err="1">
                <a:solidFill>
                  <a:schemeClr val="tx1">
                    <a:lumMod val="75000"/>
                    <a:lumOff val="25000"/>
                  </a:schemeClr>
                </a:solidFill>
              </a:rPr>
              <a:t>yollar</a:t>
            </a:r>
            <a:r>
              <a:rPr lang="en-IE" dirty="0">
                <a:solidFill>
                  <a:schemeClr val="tx1">
                    <a:lumMod val="75000"/>
                    <a:lumOff val="25000"/>
                  </a:schemeClr>
                </a:solidFill>
              </a:rPr>
              <a:t> </a:t>
            </a:r>
            <a:r>
              <a:rPr lang="en-IE" dirty="0" err="1">
                <a:solidFill>
                  <a:schemeClr val="tx1">
                    <a:lumMod val="75000"/>
                    <a:lumOff val="25000"/>
                  </a:schemeClr>
                </a:solidFill>
              </a:rPr>
              <a:t>üretmenin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yoludur</a:t>
            </a:r>
            <a:r>
              <a:rPr lang="en-IE" dirty="0">
                <a:solidFill>
                  <a:schemeClr val="tx1">
                    <a:lumMod val="75000"/>
                    <a:lumOff val="25000"/>
                  </a:schemeClr>
                </a:solidFill>
              </a:rPr>
              <a:t>.</a:t>
            </a:r>
          </a:p>
          <a:p>
            <a:r>
              <a:rPr lang="en-IE" dirty="0" err="1">
                <a:solidFill>
                  <a:schemeClr val="tx1">
                    <a:lumMod val="75000"/>
                    <a:lumOff val="25000"/>
                  </a:schemeClr>
                </a:solidFill>
              </a:rPr>
              <a:t>Keyifli</a:t>
            </a:r>
            <a:r>
              <a:rPr lang="en-IE" dirty="0">
                <a:solidFill>
                  <a:schemeClr val="tx1">
                    <a:lumMod val="75000"/>
                    <a:lumOff val="25000"/>
                  </a:schemeClr>
                </a:solidFill>
              </a:rPr>
              <a:t>, </a:t>
            </a:r>
            <a:r>
              <a:rPr lang="en-IE" dirty="0" err="1">
                <a:solidFill>
                  <a:schemeClr val="tx1">
                    <a:lumMod val="75000"/>
                    <a:lumOff val="25000"/>
                  </a:schemeClr>
                </a:solidFill>
              </a:rPr>
              <a:t>ilham</a:t>
            </a:r>
            <a:r>
              <a:rPr lang="en-IE" dirty="0">
                <a:solidFill>
                  <a:schemeClr val="tx1">
                    <a:lumMod val="75000"/>
                    <a:lumOff val="25000"/>
                  </a:schemeClr>
                </a:solidFill>
              </a:rPr>
              <a:t> </a:t>
            </a:r>
            <a:r>
              <a:rPr lang="en-IE" dirty="0" err="1">
                <a:solidFill>
                  <a:schemeClr val="tx1">
                    <a:lumMod val="75000"/>
                    <a:lumOff val="25000"/>
                  </a:schemeClr>
                </a:solidFill>
              </a:rPr>
              <a:t>verici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kaliteli</a:t>
            </a:r>
            <a:r>
              <a:rPr lang="en-IE" dirty="0">
                <a:solidFill>
                  <a:schemeClr val="tx1">
                    <a:lumMod val="75000"/>
                    <a:lumOff val="25000"/>
                  </a:schemeClr>
                </a:solidFill>
              </a:rPr>
              <a:t> </a:t>
            </a:r>
            <a:r>
              <a:rPr lang="en-IE" dirty="0" err="1">
                <a:solidFill>
                  <a:schemeClr val="tx1">
                    <a:lumMod val="75000"/>
                    <a:lumOff val="25000"/>
                  </a:schemeClr>
                </a:solidFill>
              </a:rPr>
              <a:t>ürünler</a:t>
            </a:r>
            <a:r>
              <a:rPr lang="en-IE" dirty="0">
                <a:solidFill>
                  <a:schemeClr val="tx1">
                    <a:lumMod val="75000"/>
                    <a:lumOff val="25000"/>
                  </a:schemeClr>
                </a:solidFill>
              </a:rPr>
              <a:t>, </a:t>
            </a:r>
            <a:r>
              <a:rPr lang="en-IE" dirty="0" err="1">
                <a:solidFill>
                  <a:schemeClr val="tx1">
                    <a:lumMod val="75000"/>
                    <a:lumOff val="25000"/>
                  </a:schemeClr>
                </a:solidFill>
              </a:rPr>
              <a:t>hizmetler</a:t>
            </a:r>
            <a:r>
              <a:rPr lang="en-IE" dirty="0">
                <a:solidFill>
                  <a:schemeClr val="tx1">
                    <a:lumMod val="75000"/>
                    <a:lumOff val="25000"/>
                  </a:schemeClr>
                </a:solidFill>
              </a:rPr>
              <a:t>, </a:t>
            </a:r>
            <a:r>
              <a:rPr lang="en-IE" dirty="0" err="1">
                <a:solidFill>
                  <a:schemeClr val="tx1">
                    <a:lumMod val="75000"/>
                    <a:lumOff val="25000"/>
                  </a:schemeClr>
                </a:solidFill>
              </a:rPr>
              <a:t>deneyimler</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bunları</a:t>
            </a:r>
            <a:r>
              <a:rPr lang="en-IE" dirty="0">
                <a:solidFill>
                  <a:schemeClr val="tx1">
                    <a:lumMod val="75000"/>
                    <a:lumOff val="25000"/>
                  </a:schemeClr>
                </a:solidFill>
              </a:rPr>
              <a:t> </a:t>
            </a:r>
            <a:r>
              <a:rPr lang="en-IE" dirty="0" err="1">
                <a:solidFill>
                  <a:schemeClr val="tx1">
                    <a:lumMod val="75000"/>
                    <a:lumOff val="25000"/>
                  </a:schemeClr>
                </a:solidFill>
              </a:rPr>
              <a:t>kullananlar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çalışan</a:t>
            </a:r>
            <a:r>
              <a:rPr lang="en-IE" dirty="0">
                <a:solidFill>
                  <a:schemeClr val="tx1">
                    <a:lumMod val="75000"/>
                    <a:lumOff val="25000"/>
                  </a:schemeClr>
                </a:solidFill>
              </a:rPr>
              <a:t> </a:t>
            </a:r>
            <a:r>
              <a:rPr lang="en-IE" dirty="0" err="1">
                <a:solidFill>
                  <a:schemeClr val="tx1">
                    <a:lumMod val="75000"/>
                    <a:lumOff val="25000"/>
                  </a:schemeClr>
                </a:solidFill>
              </a:rPr>
              <a:t>sistemler</a:t>
            </a:r>
            <a:r>
              <a:rPr lang="en-IE" dirty="0">
                <a:solidFill>
                  <a:schemeClr val="tx1">
                    <a:lumMod val="75000"/>
                    <a:lumOff val="25000"/>
                  </a:schemeClr>
                </a:solidFill>
              </a:rPr>
              <a:t> </a:t>
            </a:r>
            <a:r>
              <a:rPr lang="en-IE" dirty="0" err="1">
                <a:solidFill>
                  <a:schemeClr val="tx1">
                    <a:lumMod val="75000"/>
                    <a:lumOff val="25000"/>
                  </a:schemeClr>
                </a:solidFill>
              </a:rPr>
              <a:t>yaratmakla</a:t>
            </a:r>
            <a:r>
              <a:rPr lang="en-IE" dirty="0">
                <a:solidFill>
                  <a:schemeClr val="tx1">
                    <a:lumMod val="75000"/>
                    <a:lumOff val="25000"/>
                  </a:schemeClr>
                </a:solidFill>
              </a:rPr>
              <a:t> </a:t>
            </a:r>
            <a:r>
              <a:rPr lang="en-IE" dirty="0" err="1">
                <a:solidFill>
                  <a:schemeClr val="tx1">
                    <a:lumMod val="75000"/>
                    <a:lumOff val="25000"/>
                  </a:schemeClr>
                </a:solidFill>
              </a:rPr>
              <a:t>ilgilidir</a:t>
            </a:r>
            <a:r>
              <a:rPr lang="en-IE" dirty="0">
                <a:solidFill>
                  <a:schemeClr val="tx1">
                    <a:lumMod val="75000"/>
                    <a:lumOff val="25000"/>
                  </a:schemeClr>
                </a:solidFill>
              </a:rPr>
              <a:t>.</a:t>
            </a:r>
          </a:p>
          <a:p>
            <a:r>
              <a:rPr lang="en-IE" dirty="0" err="1">
                <a:solidFill>
                  <a:schemeClr val="tx1">
                    <a:lumMod val="75000"/>
                    <a:lumOff val="25000"/>
                  </a:schemeClr>
                </a:solidFill>
              </a:rPr>
              <a:t>Tasarım</a:t>
            </a:r>
            <a:r>
              <a:rPr lang="en-IE" dirty="0">
                <a:solidFill>
                  <a:schemeClr val="tx1">
                    <a:lumMod val="75000"/>
                    <a:lumOff val="25000"/>
                  </a:schemeClr>
                </a:solidFill>
              </a:rPr>
              <a:t> </a:t>
            </a:r>
            <a:r>
              <a:rPr lang="en-IE" dirty="0" err="1">
                <a:solidFill>
                  <a:schemeClr val="tx1">
                    <a:lumMod val="75000"/>
                    <a:lumOff val="25000"/>
                  </a:schemeClr>
                </a:solidFill>
              </a:rPr>
              <a:t>odaklı</a:t>
            </a:r>
            <a:r>
              <a:rPr lang="en-IE" dirty="0">
                <a:solidFill>
                  <a:schemeClr val="tx1">
                    <a:lumMod val="75000"/>
                    <a:lumOff val="25000"/>
                  </a:schemeClr>
                </a:solidFill>
              </a:rPr>
              <a:t> </a:t>
            </a:r>
            <a:r>
              <a:rPr lang="en-IE" dirty="0" err="1">
                <a:solidFill>
                  <a:schemeClr val="tx1">
                    <a:lumMod val="75000"/>
                    <a:lumOff val="25000"/>
                  </a:schemeClr>
                </a:solidFill>
              </a:rPr>
              <a:t>düşünme</a:t>
            </a:r>
            <a:r>
              <a:rPr lang="en-IE" dirty="0">
                <a:solidFill>
                  <a:schemeClr val="tx1">
                    <a:lumMod val="75000"/>
                    <a:lumOff val="25000"/>
                  </a:schemeClr>
                </a:solidFill>
              </a:rPr>
              <a:t>, </a:t>
            </a:r>
            <a:r>
              <a:rPr lang="en-IE" dirty="0" err="1">
                <a:solidFill>
                  <a:schemeClr val="tx1">
                    <a:lumMod val="75000"/>
                    <a:lumOff val="25000"/>
                  </a:schemeClr>
                </a:solidFill>
              </a:rPr>
              <a:t>insanların</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şeyleri</a:t>
            </a:r>
            <a:r>
              <a:rPr lang="en-IE" dirty="0">
                <a:solidFill>
                  <a:schemeClr val="tx1">
                    <a:lumMod val="75000"/>
                    <a:lumOff val="25000"/>
                  </a:schemeClr>
                </a:solidFill>
              </a:rPr>
              <a:t> </a:t>
            </a:r>
            <a:r>
              <a:rPr lang="en-IE" dirty="0" err="1">
                <a:solidFill>
                  <a:schemeClr val="tx1">
                    <a:lumMod val="75000"/>
                    <a:lumOff val="25000"/>
                  </a:schemeClr>
                </a:solidFill>
              </a:rPr>
              <a:t>hayata</a:t>
            </a:r>
            <a:r>
              <a:rPr lang="en-IE" dirty="0">
                <a:solidFill>
                  <a:schemeClr val="tx1">
                    <a:lumMod val="75000"/>
                    <a:lumOff val="25000"/>
                  </a:schemeClr>
                </a:solidFill>
              </a:rPr>
              <a:t> </a:t>
            </a:r>
            <a:r>
              <a:rPr lang="en-IE" dirty="0" err="1">
                <a:solidFill>
                  <a:schemeClr val="tx1">
                    <a:lumMod val="75000"/>
                    <a:lumOff val="25000"/>
                  </a:schemeClr>
                </a:solidFill>
              </a:rPr>
              <a:t>geçirerek</a:t>
            </a:r>
            <a:r>
              <a:rPr lang="en-IE" dirty="0">
                <a:solidFill>
                  <a:schemeClr val="tx1">
                    <a:lumMod val="75000"/>
                    <a:lumOff val="25000"/>
                  </a:schemeClr>
                </a:solidFill>
              </a:rPr>
              <a:t> </a:t>
            </a:r>
            <a:r>
              <a:rPr lang="en-IE" dirty="0" err="1">
                <a:solidFill>
                  <a:schemeClr val="tx1">
                    <a:lumMod val="75000"/>
                    <a:lumOff val="25000"/>
                  </a:schemeClr>
                </a:solidFill>
              </a:rPr>
              <a:t>olabileceklerin</a:t>
            </a:r>
            <a:r>
              <a:rPr lang="en-IE" dirty="0">
                <a:solidFill>
                  <a:schemeClr val="tx1">
                    <a:lumMod val="75000"/>
                    <a:lumOff val="25000"/>
                  </a:schemeClr>
                </a:solidFill>
              </a:rPr>
              <a:t> </a:t>
            </a:r>
            <a:r>
              <a:rPr lang="en-IE" dirty="0" err="1">
                <a:solidFill>
                  <a:schemeClr val="tx1">
                    <a:lumMod val="75000"/>
                    <a:lumOff val="25000"/>
                  </a:schemeClr>
                </a:solidFill>
              </a:rPr>
              <a:t>olanaklarını</a:t>
            </a:r>
            <a:r>
              <a:rPr lang="en-IE" dirty="0">
                <a:solidFill>
                  <a:schemeClr val="tx1">
                    <a:lumMod val="75000"/>
                    <a:lumOff val="25000"/>
                  </a:schemeClr>
                </a:solidFill>
              </a:rPr>
              <a:t> </a:t>
            </a:r>
            <a:r>
              <a:rPr lang="en-IE" dirty="0" err="1">
                <a:solidFill>
                  <a:schemeClr val="tx1">
                    <a:lumMod val="75000"/>
                    <a:lumOff val="25000"/>
                  </a:schemeClr>
                </a:solidFill>
              </a:rPr>
              <a:t>keşfetmelerine</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olur</a:t>
            </a:r>
            <a:r>
              <a:rPr lang="en-IE" dirty="0">
                <a:solidFill>
                  <a:schemeClr val="tx1">
                    <a:lumMod val="75000"/>
                    <a:lumOff val="25000"/>
                  </a:schemeClr>
                </a:solidFill>
              </a:rPr>
              <a:t>.</a:t>
            </a:r>
          </a:p>
          <a:p>
            <a:r>
              <a:rPr lang="en-IE" dirty="0" err="1">
                <a:solidFill>
                  <a:schemeClr val="tx1">
                    <a:lumMod val="75000"/>
                    <a:lumOff val="25000"/>
                  </a:schemeClr>
                </a:solidFill>
              </a:rPr>
              <a:t>Tasarımcılar</a:t>
            </a:r>
            <a:r>
              <a:rPr lang="en-IE" dirty="0">
                <a:solidFill>
                  <a:schemeClr val="tx1">
                    <a:lumMod val="75000"/>
                    <a:lumOff val="25000"/>
                  </a:schemeClr>
                </a:solidFill>
              </a:rPr>
              <a:t> ne </a:t>
            </a:r>
            <a:r>
              <a:rPr lang="en-IE" dirty="0" err="1">
                <a:solidFill>
                  <a:schemeClr val="tx1">
                    <a:lumMod val="75000"/>
                    <a:lumOff val="25000"/>
                  </a:schemeClr>
                </a:solidFill>
              </a:rPr>
              <a:t>isteniyorsa</a:t>
            </a:r>
            <a:r>
              <a:rPr lang="en-IE" dirty="0">
                <a:solidFill>
                  <a:schemeClr val="tx1">
                    <a:lumMod val="75000"/>
                    <a:lumOff val="25000"/>
                  </a:schemeClr>
                </a:solidFill>
              </a:rPr>
              <a:t> </a:t>
            </a:r>
            <a:r>
              <a:rPr lang="en-IE" dirty="0" err="1">
                <a:solidFill>
                  <a:schemeClr val="tx1">
                    <a:lumMod val="75000"/>
                    <a:lumOff val="25000"/>
                  </a:schemeClr>
                </a:solidFill>
              </a:rPr>
              <a:t>işe</a:t>
            </a:r>
            <a:r>
              <a:rPr lang="en-IE" dirty="0">
                <a:solidFill>
                  <a:schemeClr val="tx1">
                    <a:lumMod val="75000"/>
                    <a:lumOff val="25000"/>
                  </a:schemeClr>
                </a:solidFill>
              </a:rPr>
              <a:t> </a:t>
            </a:r>
            <a:r>
              <a:rPr lang="en-IE" dirty="0" err="1">
                <a:solidFill>
                  <a:schemeClr val="tx1">
                    <a:lumMod val="75000"/>
                    <a:lumOff val="25000"/>
                  </a:schemeClr>
                </a:solidFill>
              </a:rPr>
              <a:t>başlar</a:t>
            </a:r>
            <a:r>
              <a:rPr lang="en-IE" dirty="0">
                <a:solidFill>
                  <a:schemeClr val="tx1">
                    <a:lumMod val="75000"/>
                    <a:lumOff val="25000"/>
                  </a:schemeClr>
                </a:solidFill>
              </a:rPr>
              <a:t>: son </a:t>
            </a:r>
            <a:r>
              <a:rPr lang="en-IE" dirty="0" err="1">
                <a:solidFill>
                  <a:schemeClr val="tx1">
                    <a:lumMod val="75000"/>
                    <a:lumOff val="25000"/>
                  </a:schemeClr>
                </a:solidFill>
              </a:rPr>
              <a:t>kullanıcıların</a:t>
            </a:r>
            <a:r>
              <a:rPr lang="en-IE" dirty="0">
                <a:solidFill>
                  <a:schemeClr val="tx1">
                    <a:lumMod val="75000"/>
                    <a:lumOff val="25000"/>
                  </a:schemeClr>
                </a:solidFill>
              </a:rPr>
              <a:t> </a:t>
            </a:r>
            <a:r>
              <a:rPr lang="en-IE" dirty="0" err="1">
                <a:solidFill>
                  <a:schemeClr val="tx1">
                    <a:lumMod val="75000"/>
                    <a:lumOff val="25000"/>
                  </a:schemeClr>
                </a:solidFill>
              </a:rPr>
              <a:t>ihtiyaçları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istekleriyle</a:t>
            </a:r>
            <a:r>
              <a:rPr lang="en-IE" dirty="0">
                <a:solidFill>
                  <a:schemeClr val="tx1">
                    <a:lumMod val="75000"/>
                    <a:lumOff val="25000"/>
                  </a:schemeClr>
                </a:solidFill>
              </a:rPr>
              <a:t>. </a:t>
            </a:r>
            <a:r>
              <a:rPr lang="en-IE" dirty="0" err="1">
                <a:solidFill>
                  <a:schemeClr val="tx1">
                    <a:lumMod val="75000"/>
                    <a:lumOff val="25000"/>
                  </a:schemeClr>
                </a:solidFill>
              </a:rPr>
              <a:t>İçgörü</a:t>
            </a:r>
            <a:r>
              <a:rPr lang="en-IE" dirty="0">
                <a:solidFill>
                  <a:schemeClr val="tx1">
                    <a:lumMod val="75000"/>
                    <a:lumOff val="25000"/>
                  </a:schemeClr>
                </a:solidFill>
              </a:rPr>
              <a:t> </a:t>
            </a:r>
            <a:r>
              <a:rPr lang="en-IE" dirty="0" err="1">
                <a:solidFill>
                  <a:schemeClr val="tx1">
                    <a:lumMod val="75000"/>
                    <a:lumOff val="25000"/>
                  </a:schemeClr>
                </a:solidFill>
              </a:rPr>
              <a:t>kazanmak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insanların</a:t>
            </a:r>
            <a:r>
              <a:rPr lang="en-IE" dirty="0">
                <a:solidFill>
                  <a:schemeClr val="tx1">
                    <a:lumMod val="75000"/>
                    <a:lumOff val="25000"/>
                  </a:schemeClr>
                </a:solidFill>
              </a:rPr>
              <a:t> </a:t>
            </a:r>
            <a:r>
              <a:rPr lang="en-IE" dirty="0" err="1">
                <a:solidFill>
                  <a:schemeClr val="tx1">
                    <a:lumMod val="75000"/>
                    <a:lumOff val="25000"/>
                  </a:schemeClr>
                </a:solidFill>
              </a:rPr>
              <a:t>geliştirdiği</a:t>
            </a:r>
            <a:r>
              <a:rPr lang="en-IE" dirty="0">
                <a:solidFill>
                  <a:schemeClr val="tx1">
                    <a:lumMod val="75000"/>
                    <a:lumOff val="25000"/>
                  </a:schemeClr>
                </a:solidFill>
              </a:rPr>
              <a:t> </a:t>
            </a:r>
            <a:r>
              <a:rPr lang="en-IE" dirty="0" err="1">
                <a:solidFill>
                  <a:schemeClr val="tx1">
                    <a:lumMod val="75000"/>
                    <a:lumOff val="25000"/>
                  </a:schemeClr>
                </a:solidFill>
              </a:rPr>
              <a:t>hataları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düzeltmeleri</a:t>
            </a:r>
            <a:r>
              <a:rPr lang="en-IE" dirty="0">
                <a:solidFill>
                  <a:schemeClr val="tx1">
                    <a:lumMod val="75000"/>
                    <a:lumOff val="25000"/>
                  </a:schemeClr>
                </a:solidFill>
              </a:rPr>
              <a:t> </a:t>
            </a:r>
            <a:r>
              <a:rPr lang="en-IE" dirty="0" err="1">
                <a:solidFill>
                  <a:schemeClr val="tx1">
                    <a:lumMod val="75000"/>
                    <a:lumOff val="25000"/>
                  </a:schemeClr>
                </a:solidFill>
              </a:rPr>
              <a:t>takip</a:t>
            </a:r>
            <a:r>
              <a:rPr lang="en-IE" dirty="0">
                <a:solidFill>
                  <a:schemeClr val="tx1">
                    <a:lumMod val="75000"/>
                    <a:lumOff val="25000"/>
                  </a:schemeClr>
                </a:solidFill>
              </a:rPr>
              <a:t> </a:t>
            </a:r>
            <a:r>
              <a:rPr lang="en-IE" b="1" dirty="0" err="1" smtClean="0">
                <a:solidFill>
                  <a:schemeClr val="tx1">
                    <a:lumMod val="75000"/>
                    <a:lumOff val="25000"/>
                  </a:schemeClr>
                </a:solidFill>
              </a:rPr>
              <a:t>ork</a:t>
            </a:r>
            <a:r>
              <a:rPr lang="en-IE" b="1" dirty="0" smtClean="0">
                <a:solidFill>
                  <a:schemeClr val="tx1">
                    <a:lumMod val="75000"/>
                    <a:lumOff val="25000"/>
                  </a:schemeClr>
                </a:solidFill>
              </a:rPr>
              <a:t> for those who use them. </a:t>
            </a:r>
            <a:endParaRPr lang="en-IE" dirty="0" smtClean="0">
              <a:solidFill>
                <a:schemeClr val="tx1">
                  <a:lumMod val="75000"/>
                  <a:lumOff val="25000"/>
                </a:schemeClr>
              </a:solidFill>
            </a:endParaRPr>
          </a:p>
          <a:p>
            <a:r>
              <a:rPr lang="tr-TR" b="1" dirty="0" smtClean="0">
                <a:solidFill>
                  <a:srgbClr val="6D3A93"/>
                </a:solidFill>
              </a:rPr>
              <a:t>Tasarım </a:t>
            </a:r>
            <a:r>
              <a:rPr lang="tr-TR" b="1" dirty="0">
                <a:solidFill>
                  <a:srgbClr val="6D3A93"/>
                </a:solidFill>
              </a:rPr>
              <a:t>Düşüncesi </a:t>
            </a:r>
            <a:r>
              <a:rPr lang="tr-TR" b="1" dirty="0" smtClean="0">
                <a:solidFill>
                  <a:srgbClr val="6D3A93"/>
                </a:solidFill>
              </a:rPr>
              <a:t> aşağıdakileri</a:t>
            </a:r>
          </a:p>
          <a:p>
            <a:r>
              <a:rPr lang="tr-TR" b="1" dirty="0" smtClean="0">
                <a:solidFill>
                  <a:srgbClr val="6D3A93"/>
                </a:solidFill>
              </a:rPr>
              <a:t>içerir</a:t>
            </a:r>
            <a:r>
              <a:rPr lang="tr-TR" b="1" dirty="0">
                <a:solidFill>
                  <a:srgbClr val="6D3A93"/>
                </a:solidFill>
              </a:rPr>
              <a:t>….</a:t>
            </a:r>
            <a:endParaRPr lang="en-IE" b="1" dirty="0">
              <a:solidFill>
                <a:srgbClr val="6D3A93"/>
              </a:solidFill>
            </a:endParaRPr>
          </a:p>
        </p:txBody>
      </p:sp>
      <p:sp>
        <p:nvSpPr>
          <p:cNvPr id="5" name="Text Placeholder 4">
            <a:extLst>
              <a:ext uri="{FF2B5EF4-FFF2-40B4-BE49-F238E27FC236}">
                <a16:creationId xmlns="" xmlns:a16="http://schemas.microsoft.com/office/drawing/2014/main" id="{60B21E14-25BE-48EA-BB65-950B42338E9E}"/>
              </a:ext>
            </a:extLst>
          </p:cNvPr>
          <p:cNvSpPr>
            <a:spLocks noGrp="1"/>
          </p:cNvSpPr>
          <p:nvPr>
            <p:ph type="body" sz="quarter" idx="15"/>
          </p:nvPr>
        </p:nvSpPr>
        <p:spPr/>
        <p:txBody>
          <a:bodyPr/>
          <a:lstStyle/>
          <a:p>
            <a:r>
              <a:rPr lang="tr-TR" dirty="0" smtClean="0"/>
              <a:t>Basitçe </a:t>
            </a:r>
            <a:r>
              <a:rPr lang="tr-TR" dirty="0"/>
              <a:t>söylemek gerekirse….</a:t>
            </a:r>
            <a:endParaRPr lang="en-IE" dirty="0"/>
          </a:p>
        </p:txBody>
      </p:sp>
      <p:pic>
        <p:nvPicPr>
          <p:cNvPr id="7" name="Picture 6">
            <a:extLst>
              <a:ext uri="{FF2B5EF4-FFF2-40B4-BE49-F238E27FC236}">
                <a16:creationId xmlns="" xmlns:a16="http://schemas.microsoft.com/office/drawing/2014/main" id="{032D0AA1-DA21-4580-9976-230E31C9B2C3}"/>
              </a:ext>
            </a:extLst>
          </p:cNvPr>
          <p:cNvPicPr>
            <a:picLocks noChangeAspect="1"/>
          </p:cNvPicPr>
          <p:nvPr/>
        </p:nvPicPr>
        <p:blipFill>
          <a:blip r:embed="rId2"/>
          <a:stretch>
            <a:fillRect/>
          </a:stretch>
        </p:blipFill>
        <p:spPr>
          <a:xfrm>
            <a:off x="8364196" y="4683701"/>
            <a:ext cx="3827804" cy="1596276"/>
          </a:xfrm>
          <a:prstGeom prst="rect">
            <a:avLst/>
          </a:prstGeom>
        </p:spPr>
      </p:pic>
    </p:spTree>
    <p:extLst>
      <p:ext uri="{BB962C8B-B14F-4D97-AF65-F5344CB8AC3E}">
        <p14:creationId xmlns:p14="http://schemas.microsoft.com/office/powerpoint/2010/main" val="2815916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FBB6973-3EE8-4DE1-84F0-00435CB36BB6}"/>
              </a:ext>
            </a:extLst>
          </p:cNvPr>
          <p:cNvSpPr>
            <a:spLocks noGrp="1"/>
          </p:cNvSpPr>
          <p:nvPr>
            <p:ph type="body" sz="quarter" idx="14"/>
          </p:nvPr>
        </p:nvSpPr>
        <p:spPr>
          <a:xfrm>
            <a:off x="3776704" y="373984"/>
            <a:ext cx="7790607" cy="2617206"/>
          </a:xfrm>
        </p:spPr>
        <p:txBody>
          <a:bodyPr/>
          <a:lstStyle/>
          <a:p>
            <a:pPr algn="ctr">
              <a:spcBef>
                <a:spcPts val="1200"/>
              </a:spcBef>
              <a:spcAft>
                <a:spcPts val="1200"/>
              </a:spcAft>
            </a:pPr>
            <a:r>
              <a:rPr lang="tr-TR" dirty="0" smtClean="0">
                <a:solidFill>
                  <a:schemeClr val="tx1">
                    <a:lumMod val="75000"/>
                    <a:lumOff val="25000"/>
                  </a:schemeClr>
                </a:solidFill>
              </a:rPr>
              <a:t>Kullanıcıyı </a:t>
            </a:r>
            <a:r>
              <a:rPr lang="tr-TR" dirty="0">
                <a:solidFill>
                  <a:schemeClr val="tx1">
                    <a:lumMod val="75000"/>
                    <a:lumOff val="25000"/>
                  </a:schemeClr>
                </a:solidFill>
              </a:rPr>
              <a:t>anlamaya çalışır - ürün veya hizmeti tasarladığımız insanlar için bir anlayış geliştirme etrafında döner!</a:t>
            </a:r>
            <a:endParaRPr lang="en-IE" dirty="0">
              <a:solidFill>
                <a:schemeClr val="tx1">
                  <a:lumMod val="75000"/>
                  <a:lumOff val="25000"/>
                </a:schemeClr>
              </a:solidFill>
            </a:endParaRPr>
          </a:p>
          <a:p>
            <a:pPr algn="ctr">
              <a:spcBef>
                <a:spcPts val="1200"/>
              </a:spcBef>
              <a:spcAft>
                <a:spcPts val="1200"/>
              </a:spcAft>
            </a:pPr>
            <a:r>
              <a:rPr lang="en-IE" dirty="0" err="1" smtClean="0">
                <a:solidFill>
                  <a:srgbClr val="ED2A59"/>
                </a:solidFill>
              </a:rPr>
              <a:t>Hedef</a:t>
            </a:r>
            <a:r>
              <a:rPr lang="en-IE" dirty="0" smtClean="0">
                <a:solidFill>
                  <a:srgbClr val="ED2A59"/>
                </a:solidFill>
              </a:rPr>
              <a:t> </a:t>
            </a:r>
            <a:r>
              <a:rPr lang="en-IE" dirty="0" err="1">
                <a:solidFill>
                  <a:srgbClr val="ED2A59"/>
                </a:solidFill>
              </a:rPr>
              <a:t>kullanıcıyla</a:t>
            </a:r>
            <a:r>
              <a:rPr lang="en-IE" dirty="0">
                <a:solidFill>
                  <a:srgbClr val="ED2A59"/>
                </a:solidFill>
              </a:rPr>
              <a:t> </a:t>
            </a:r>
            <a:r>
              <a:rPr lang="en-IE" dirty="0" err="1">
                <a:solidFill>
                  <a:srgbClr val="ED2A59"/>
                </a:solidFill>
              </a:rPr>
              <a:t>empati</a:t>
            </a:r>
            <a:r>
              <a:rPr lang="en-IE" dirty="0">
                <a:solidFill>
                  <a:srgbClr val="ED2A59"/>
                </a:solidFill>
              </a:rPr>
              <a:t> </a:t>
            </a:r>
            <a:r>
              <a:rPr lang="en-IE" dirty="0" err="1">
                <a:solidFill>
                  <a:srgbClr val="ED2A59"/>
                </a:solidFill>
              </a:rPr>
              <a:t>kurmamıza</a:t>
            </a:r>
            <a:r>
              <a:rPr lang="en-IE" dirty="0">
                <a:solidFill>
                  <a:srgbClr val="ED2A59"/>
                </a:solidFill>
              </a:rPr>
              <a:t> </a:t>
            </a:r>
            <a:r>
              <a:rPr lang="en-IE" dirty="0" err="1">
                <a:solidFill>
                  <a:srgbClr val="ED2A59"/>
                </a:solidFill>
              </a:rPr>
              <a:t>ve</a:t>
            </a:r>
            <a:r>
              <a:rPr lang="en-IE" dirty="0">
                <a:solidFill>
                  <a:srgbClr val="ED2A59"/>
                </a:solidFill>
              </a:rPr>
              <a:t> </a:t>
            </a:r>
            <a:r>
              <a:rPr lang="en-IE" dirty="0" err="1">
                <a:solidFill>
                  <a:srgbClr val="ED2A59"/>
                </a:solidFill>
              </a:rPr>
              <a:t>gözlemlememize</a:t>
            </a:r>
            <a:r>
              <a:rPr lang="en-IE" dirty="0">
                <a:solidFill>
                  <a:srgbClr val="ED2A59"/>
                </a:solidFill>
              </a:rPr>
              <a:t> </a:t>
            </a:r>
            <a:r>
              <a:rPr lang="en-IE" dirty="0" err="1">
                <a:solidFill>
                  <a:srgbClr val="ED2A59"/>
                </a:solidFill>
              </a:rPr>
              <a:t>yardımcı</a:t>
            </a:r>
            <a:r>
              <a:rPr lang="en-IE" dirty="0">
                <a:solidFill>
                  <a:srgbClr val="ED2A59"/>
                </a:solidFill>
              </a:rPr>
              <a:t> </a:t>
            </a:r>
            <a:r>
              <a:rPr lang="en-IE" dirty="0" err="1">
                <a:solidFill>
                  <a:srgbClr val="ED2A59"/>
                </a:solidFill>
              </a:rPr>
              <a:t>olur</a:t>
            </a:r>
            <a:endParaRPr lang="tr-TR" dirty="0" smtClean="0">
              <a:solidFill>
                <a:srgbClr val="ED2A59"/>
              </a:solidFill>
            </a:endParaRPr>
          </a:p>
          <a:p>
            <a:pPr algn="ctr">
              <a:spcBef>
                <a:spcPts val="1200"/>
              </a:spcBef>
              <a:spcAft>
                <a:spcPts val="1200"/>
              </a:spcAft>
            </a:pPr>
            <a:r>
              <a:rPr lang="tr-TR" i="1" dirty="0" smtClean="0">
                <a:solidFill>
                  <a:schemeClr val="tx1">
                    <a:lumMod val="75000"/>
                    <a:lumOff val="25000"/>
                  </a:schemeClr>
                </a:solidFill>
                <a:ea typeface="Dotum" panose="020B0503020000020004" pitchFamily="34" charset="-127"/>
                <a:cs typeface="DokChampa" panose="020B0502040204020203" pitchFamily="34" charset="-34"/>
              </a:rPr>
              <a:t>Problemi </a:t>
            </a:r>
            <a:r>
              <a:rPr lang="tr-TR" i="1" dirty="0">
                <a:solidFill>
                  <a:schemeClr val="tx1">
                    <a:lumMod val="75000"/>
                    <a:lumOff val="25000"/>
                  </a:schemeClr>
                </a:solidFill>
                <a:ea typeface="Dotum" panose="020B0503020000020004" pitchFamily="34" charset="-127"/>
                <a:cs typeface="DokChampa" panose="020B0502040204020203" pitchFamily="34" charset="-34"/>
              </a:rPr>
              <a:t>sorgulamamıza, varsayımları </a:t>
            </a:r>
            <a:r>
              <a:rPr lang="tr-TR" i="1" dirty="0" smtClean="0">
                <a:solidFill>
                  <a:schemeClr val="tx1">
                    <a:lumMod val="75000"/>
                    <a:lumOff val="25000"/>
                  </a:schemeClr>
                </a:solidFill>
                <a:ea typeface="Dotum" panose="020B0503020000020004" pitchFamily="34" charset="-127"/>
                <a:cs typeface="DokChampa" panose="020B0502040204020203" pitchFamily="34" charset="-34"/>
              </a:rPr>
              <a:t>sonuçları sorgulamamıza yardımcı </a:t>
            </a:r>
            <a:r>
              <a:rPr lang="tr-TR" i="1" dirty="0">
                <a:solidFill>
                  <a:schemeClr val="tx1">
                    <a:lumMod val="75000"/>
                    <a:lumOff val="25000"/>
                  </a:schemeClr>
                </a:solidFill>
                <a:ea typeface="Dotum" panose="020B0503020000020004" pitchFamily="34" charset="-127"/>
                <a:cs typeface="DokChampa" panose="020B0502040204020203" pitchFamily="34" charset="-34"/>
              </a:rPr>
              <a:t>olur</a:t>
            </a:r>
            <a:r>
              <a:rPr lang="tr-TR"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a:t>
            </a:r>
            <a:endParaRPr lang="en-IE"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endParaRPr>
          </a:p>
          <a:p>
            <a:pPr algn="ctr">
              <a:spcBef>
                <a:spcPts val="1200"/>
              </a:spcBef>
              <a:spcAft>
                <a:spcPts val="1200"/>
              </a:spcAft>
            </a:pPr>
            <a:r>
              <a:rPr lang="tr-TR" b="1" dirty="0" smtClean="0">
                <a:solidFill>
                  <a:srgbClr val="40A67A"/>
                </a:solidFill>
                <a:ea typeface="Dotum" panose="020B0503020000020004" pitchFamily="34" charset="-127"/>
                <a:cs typeface="Aharoni" panose="02010803020104030203" pitchFamily="2" charset="-79"/>
              </a:rPr>
              <a:t>İnsana </a:t>
            </a:r>
            <a:r>
              <a:rPr lang="tr-TR" b="1" dirty="0">
                <a:solidFill>
                  <a:srgbClr val="40A67A"/>
                </a:solidFill>
                <a:ea typeface="Dotum" panose="020B0503020000020004" pitchFamily="34" charset="-127"/>
                <a:cs typeface="Aharoni" panose="02010803020104030203" pitchFamily="2" charset="-79"/>
              </a:rPr>
              <a:t>uygun alternatif stratejiler ve çözümler belirlemek için sorunları yeniden tanımlar</a:t>
            </a:r>
            <a:endParaRPr lang="en-IE" b="1" dirty="0">
              <a:solidFill>
                <a:srgbClr val="40A67A"/>
              </a:solidFill>
              <a:ea typeface="Dotum" panose="020B0503020000020004" pitchFamily="34" charset="-127"/>
              <a:cs typeface="Aharoni" panose="02010803020104030203" pitchFamily="2" charset="-79"/>
            </a:endParaRPr>
          </a:p>
          <a:p>
            <a:pPr algn="ctr">
              <a:spcBef>
                <a:spcPts val="1200"/>
              </a:spcBef>
              <a:spcAft>
                <a:spcPts val="1200"/>
              </a:spcAft>
            </a:pPr>
            <a:r>
              <a:rPr lang="tr-TR" dirty="0" smtClean="0">
                <a:solidFill>
                  <a:schemeClr val="tx1">
                    <a:lumMod val="75000"/>
                    <a:lumOff val="25000"/>
                  </a:schemeClr>
                </a:solidFill>
                <a:ea typeface="Dotum" panose="020B0503020000020004" pitchFamily="34" charset="-127"/>
                <a:cs typeface="Aharoni" panose="02010803020104030203" pitchFamily="2" charset="-79"/>
              </a:rPr>
              <a:t>Sosyal </a:t>
            </a:r>
            <a:r>
              <a:rPr lang="tr-TR" dirty="0">
                <a:solidFill>
                  <a:schemeClr val="tx1">
                    <a:lumMod val="75000"/>
                    <a:lumOff val="25000"/>
                  </a:schemeClr>
                </a:solidFill>
                <a:ea typeface="Dotum" panose="020B0503020000020004" pitchFamily="34" charset="-127"/>
                <a:cs typeface="Aharoni" panose="02010803020104030203" pitchFamily="2" charset="-79"/>
              </a:rPr>
              <a:t>sorunları çözmeye yönelik çözüme dayalı yaklaşım – beyin fırtınası oturumları, prototip oluşturma ve test etmede uygulamalı yöntemler…</a:t>
            </a:r>
            <a:endParaRPr lang="en-IE" dirty="0">
              <a:solidFill>
                <a:schemeClr val="tx1">
                  <a:lumMod val="75000"/>
                  <a:lumOff val="25000"/>
                </a:schemeClr>
              </a:solidFill>
              <a:effectLst/>
              <a:ea typeface="Dotum" panose="020B0503020000020004" pitchFamily="34" charset="-127"/>
              <a:cs typeface="Aharoni" panose="02010803020104030203" pitchFamily="2" charset="-79"/>
            </a:endParaRPr>
          </a:p>
          <a:p>
            <a:pPr algn="ctr">
              <a:spcBef>
                <a:spcPts val="1200"/>
              </a:spcBef>
              <a:spcAft>
                <a:spcPts val="1200"/>
              </a:spcAft>
            </a:pPr>
            <a:r>
              <a:rPr lang="tr-TR" i="1" dirty="0" smtClean="0">
                <a:solidFill>
                  <a:schemeClr val="tx1">
                    <a:lumMod val="75000"/>
                    <a:lumOff val="25000"/>
                  </a:schemeClr>
                </a:solidFill>
                <a:ea typeface="Dotum" panose="020B0503020000020004" pitchFamily="34" charset="-127"/>
                <a:cs typeface="DokChampa" panose="020B0502040204020203" pitchFamily="34" charset="-34"/>
              </a:rPr>
              <a:t>Ayrıca </a:t>
            </a:r>
            <a:r>
              <a:rPr lang="tr-TR" i="1" dirty="0">
                <a:solidFill>
                  <a:schemeClr val="tx1">
                    <a:lumMod val="75000"/>
                    <a:lumOff val="25000"/>
                  </a:schemeClr>
                </a:solidFill>
                <a:ea typeface="Dotum" panose="020B0503020000020004" pitchFamily="34" charset="-127"/>
                <a:cs typeface="DokChampa" panose="020B0502040204020203" pitchFamily="34" charset="-34"/>
              </a:rPr>
              <a:t>devam eden deneyler - eskiz - prototipleme - kavramları ve fikirleri test etme ve denemeyi de içerir…</a:t>
            </a:r>
            <a:endParaRPr lang="en-IE" i="1" dirty="0">
              <a:solidFill>
                <a:schemeClr val="tx1">
                  <a:lumMod val="75000"/>
                  <a:lumOff val="25000"/>
                </a:schemeClr>
              </a:solidFill>
              <a:effectLst/>
              <a:ea typeface="Dotum" panose="020B0503020000020004" pitchFamily="34" charset="-127"/>
              <a:cs typeface="DokChampa" panose="020B0502040204020203" pitchFamily="34" charset="-34"/>
            </a:endParaRPr>
          </a:p>
          <a:p>
            <a:pPr algn="ctr">
              <a:spcBef>
                <a:spcPts val="1200"/>
              </a:spcBef>
              <a:spcAft>
                <a:spcPts val="1200"/>
              </a:spcAft>
            </a:pPr>
            <a:endParaRPr lang="en-IE" i="1" dirty="0">
              <a:solidFill>
                <a:srgbClr val="00A489"/>
              </a:solidFill>
              <a:effectLst/>
              <a:latin typeface="DokChampa" panose="020B0502040204020203" pitchFamily="34" charset="-34"/>
              <a:ea typeface="Dotum" panose="020B0503020000020004" pitchFamily="34" charset="-127"/>
              <a:cs typeface="DokChampa" panose="020B0502040204020203" pitchFamily="34" charset="-34"/>
            </a:endParaRPr>
          </a:p>
          <a:p>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Text Placeholder 5">
            <a:extLst>
              <a:ext uri="{FF2B5EF4-FFF2-40B4-BE49-F238E27FC236}">
                <a16:creationId xmlns="" xmlns:a16="http://schemas.microsoft.com/office/drawing/2014/main" id="{2A055B9A-B9B4-428D-9313-BF4BDD4CC2A9}"/>
              </a:ext>
            </a:extLst>
          </p:cNvPr>
          <p:cNvSpPr>
            <a:spLocks noGrp="1"/>
          </p:cNvSpPr>
          <p:nvPr>
            <p:ph type="body" sz="quarter" idx="15"/>
          </p:nvPr>
        </p:nvSpPr>
        <p:spPr>
          <a:xfrm>
            <a:off x="371192" y="653500"/>
            <a:ext cx="2965775" cy="5206518"/>
          </a:xfrm>
        </p:spPr>
        <p:txBody>
          <a:bodyPr/>
          <a:lstStyle/>
          <a:p>
            <a:r>
              <a:rPr lang="tr-TR" b="1" dirty="0" smtClean="0"/>
              <a:t>Tasarım Düşüncesi hakkında </a:t>
            </a:r>
            <a:r>
              <a:rPr lang="tr-TR" b="1" dirty="0"/>
              <a:t>bu kadar özel olan nedir?</a:t>
            </a:r>
            <a:endParaRPr lang="en-IE" b="1" dirty="0"/>
          </a:p>
        </p:txBody>
      </p:sp>
    </p:spTree>
    <p:extLst>
      <p:ext uri="{BB962C8B-B14F-4D97-AF65-F5344CB8AC3E}">
        <p14:creationId xmlns:p14="http://schemas.microsoft.com/office/powerpoint/2010/main" val="1520570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FBB6973-3EE8-4DE1-84F0-00435CB36BB6}"/>
              </a:ext>
            </a:extLst>
          </p:cNvPr>
          <p:cNvSpPr>
            <a:spLocks noGrp="1"/>
          </p:cNvSpPr>
          <p:nvPr>
            <p:ph type="body" sz="quarter" idx="14"/>
          </p:nvPr>
        </p:nvSpPr>
        <p:spPr>
          <a:xfrm>
            <a:off x="4030201" y="485644"/>
            <a:ext cx="7540362" cy="2617206"/>
          </a:xfrm>
        </p:spPr>
        <p:txBody>
          <a:bodyPr/>
          <a:lstStyle/>
          <a:p>
            <a:pPr algn="ctr"/>
            <a:r>
              <a:rPr lang="tr-TR" sz="2800" b="1" dirty="0" smtClean="0">
                <a:solidFill>
                  <a:schemeClr val="tx1">
                    <a:lumMod val="75000"/>
                    <a:lumOff val="25000"/>
                  </a:schemeClr>
                </a:solidFill>
              </a:rPr>
              <a:t>Sosyal </a:t>
            </a:r>
            <a:r>
              <a:rPr lang="tr-TR" sz="2800" b="1" dirty="0">
                <a:solidFill>
                  <a:schemeClr val="tx1">
                    <a:lumMod val="75000"/>
                    <a:lumOff val="25000"/>
                  </a:schemeClr>
                </a:solidFill>
              </a:rPr>
              <a:t>Yenilikçiler projelerini insan merkezli teknikler uygulayarak tasarlayabilirler - sorunlarını yaratıcı ve yenilikçi bir şekilde çözebilirler</a:t>
            </a:r>
            <a:r>
              <a:rPr lang="tr-TR" sz="2800" b="1" dirty="0" smtClean="0">
                <a:solidFill>
                  <a:schemeClr val="tx1">
                    <a:lumMod val="75000"/>
                    <a:lumOff val="25000"/>
                  </a:schemeClr>
                </a:solidFill>
              </a:rPr>
              <a:t>!</a:t>
            </a:r>
            <a:endParaRPr lang="en-IE" dirty="0">
              <a:solidFill>
                <a:schemeClr val="tx1">
                  <a:lumMod val="75000"/>
                  <a:lumOff val="25000"/>
                </a:schemeClr>
              </a:solidFill>
            </a:endParaRPr>
          </a:p>
          <a:p>
            <a:r>
              <a:rPr lang="tr-TR"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Tasarım  Düşüncesi</a:t>
            </a:r>
            <a:r>
              <a:rPr lang="tr-TR" i="1" dirty="0">
                <a:solidFill>
                  <a:srgbClr val="A6377D"/>
                </a:solidFill>
                <a:latin typeface="Calibri" panose="020F0502020204030204" pitchFamily="34" charset="0"/>
                <a:ea typeface="Calibri" panose="020F0502020204030204" pitchFamily="34" charset="0"/>
                <a:cs typeface="Calibri" panose="020F0502020204030204" pitchFamily="34" charset="0"/>
              </a:rPr>
              <a:t>, yeniliğin kilidini açmak için kullanılan belirli bir dizi prosedür, teknik ve yönteme atıfta bulunur.</a:t>
            </a:r>
            <a:r>
              <a:rPr lang="tr-TR"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 </a:t>
            </a:r>
            <a:r>
              <a:rPr lang="tr-TR" i="1" dirty="0">
                <a:solidFill>
                  <a:srgbClr val="A6377D"/>
                </a:solidFill>
                <a:latin typeface="Calibri" panose="020F0502020204030204" pitchFamily="34" charset="0"/>
                <a:ea typeface="Calibri" panose="020F0502020204030204" pitchFamily="34" charset="0"/>
                <a:cs typeface="Calibri" panose="020F0502020204030204" pitchFamily="34" charset="0"/>
              </a:rPr>
              <a:t>Tasarım odaklı düşünme, yeniliğin kilidini açmak için kullanılan belirli bir dizi prosedür, teknik ve yönteme atıfta bulunur.</a:t>
            </a:r>
            <a:r>
              <a:rPr lang="en-US" i="1" dirty="0" smtClean="0">
                <a:solidFill>
                  <a:srgbClr val="A6377D"/>
                </a:solidFill>
                <a:effectLst/>
                <a:latin typeface="Calibri" panose="020F0502020204030204" pitchFamily="34" charset="0"/>
                <a:ea typeface="Calibri" panose="020F0502020204030204" pitchFamily="34" charset="0"/>
                <a:cs typeface="Calibri" panose="020F0502020204030204" pitchFamily="34" charset="0"/>
              </a:rPr>
              <a:t> </a:t>
            </a:r>
            <a:r>
              <a:rPr lang="en-US" i="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(Brown, cited in IDF, </a:t>
            </a:r>
            <a:r>
              <a:rPr lang="en-US" i="1"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n.d</a:t>
            </a:r>
            <a:r>
              <a:rPr lang="en-US" i="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i="1" dirty="0">
              <a:solidFill>
                <a:srgbClr val="A6377D"/>
              </a:solidFill>
              <a:latin typeface="Calibri" panose="020F0502020204030204" pitchFamily="34" charset="0"/>
              <a:ea typeface="Calibri" panose="020F0502020204030204" pitchFamily="34" charset="0"/>
              <a:cs typeface="Calibri" panose="020F0502020204030204" pitchFamily="34" charset="0"/>
            </a:endParaRPr>
          </a:p>
          <a:p>
            <a:r>
              <a:rPr lang="en-US" dirty="0" smtClean="0">
                <a:solidFill>
                  <a:schemeClr val="tx1">
                    <a:lumMod val="75000"/>
                    <a:lumOff val="25000"/>
                  </a:schemeClr>
                </a:solidFill>
                <a:ea typeface="Dotum" panose="020B0503020000020004" pitchFamily="34" charset="-127"/>
                <a:cs typeface="DokChampa" panose="020B0502040204020203" pitchFamily="34" charset="-34"/>
              </a:rPr>
              <a:t>T</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ve</a:t>
            </a:r>
            <a:r>
              <a:rPr lang="en-US" dirty="0">
                <a:solidFill>
                  <a:schemeClr val="tx1">
                    <a:lumMod val="75000"/>
                    <a:lumOff val="25000"/>
                  </a:schemeClr>
                </a:solidFill>
                <a:ea typeface="Dotum" panose="020B0503020000020004" pitchFamily="34" charset="-127"/>
                <a:cs typeface="DokChampa" panose="020B0502040204020203" pitchFamily="34" charset="-34"/>
              </a:rPr>
              <a:t> D. Kelley, </a:t>
            </a:r>
            <a:r>
              <a:rPr lang="en-US" dirty="0" err="1">
                <a:solidFill>
                  <a:schemeClr val="tx1">
                    <a:lumMod val="75000"/>
                    <a:lumOff val="25000"/>
                  </a:schemeClr>
                </a:solidFill>
                <a:ea typeface="Dotum" panose="020B0503020000020004" pitchFamily="34" charset="-127"/>
                <a:cs typeface="DokChampa" panose="020B0502040204020203" pitchFamily="34" charset="-34"/>
              </a:rPr>
              <a:t>tasarımı</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fizibilite</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uygulanabilirlik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ve</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arzu</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edilebilirliğin</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tatlı</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noktası</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olarak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adlandırır</a:t>
            </a:r>
            <a:r>
              <a:rPr lang="en-US" dirty="0">
                <a:solidFill>
                  <a:schemeClr val="tx1">
                    <a:lumMod val="75000"/>
                    <a:lumOff val="25000"/>
                  </a:schemeClr>
                </a:solidFill>
                <a:ea typeface="Dotum" panose="020B0503020000020004" pitchFamily="34" charset="-127"/>
                <a:cs typeface="DokChampa" panose="020B0502040204020203" pitchFamily="34" charset="-34"/>
              </a:rPr>
              <a:t> (Kelley, 2014, s.19)</a:t>
            </a:r>
          </a:p>
          <a:p>
            <a:r>
              <a:rPr lang="tr-TR" dirty="0" smtClean="0">
                <a:solidFill>
                  <a:schemeClr val="tx1">
                    <a:lumMod val="75000"/>
                    <a:lumOff val="25000"/>
                  </a:schemeClr>
                </a:solidFill>
                <a:ea typeface="Dotum" panose="020B0503020000020004" pitchFamily="34" charset="-127"/>
                <a:cs typeface="DokChampa" panose="020B0502040204020203" pitchFamily="34" charset="-34"/>
              </a:rPr>
              <a:t>Tasarım Düşüncesi</a:t>
            </a:r>
            <a:r>
              <a:rPr lang="en-US" dirty="0" smtClean="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teknolojik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olarak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mümkün</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ve</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ekonomik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olarak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uygulanabilir</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olanla</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insani</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bir</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bakış</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açısından</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arzu</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edileni</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bir</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araya</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getirir</a:t>
            </a:r>
            <a:r>
              <a:rPr lang="en-US" dirty="0">
                <a:solidFill>
                  <a:schemeClr val="tx1">
                    <a:lumMod val="75000"/>
                    <a:lumOff val="25000"/>
                  </a:schemeClr>
                </a:solidFill>
                <a:ea typeface="Dotum" panose="020B0503020000020004" pitchFamily="34" charset="-127"/>
                <a:cs typeface="DokChampa" panose="020B0502040204020203" pitchFamily="34" charset="-34"/>
              </a:rPr>
              <a:t> (Brown, 2009, s.3); </a:t>
            </a:r>
            <a:r>
              <a:rPr lang="en-US" dirty="0" err="1">
                <a:solidFill>
                  <a:schemeClr val="tx1">
                    <a:lumMod val="75000"/>
                    <a:lumOff val="25000"/>
                  </a:schemeClr>
                </a:solidFill>
                <a:ea typeface="Dotum" panose="020B0503020000020004" pitchFamily="34" charset="-127"/>
                <a:cs typeface="DokChampa" panose="020B0502040204020203" pitchFamily="34" charset="-34"/>
              </a:rPr>
              <a:t>ve</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büyük</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yenilikçi</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fikirler</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üçünün</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kesiştiği</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noktada</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ortaya</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dirty="0" err="1">
                <a:solidFill>
                  <a:schemeClr val="tx1">
                    <a:lumMod val="75000"/>
                    <a:lumOff val="25000"/>
                  </a:schemeClr>
                </a:solidFill>
                <a:ea typeface="Dotum" panose="020B0503020000020004" pitchFamily="34" charset="-127"/>
                <a:cs typeface="DokChampa" panose="020B0502040204020203" pitchFamily="34" charset="-34"/>
              </a:rPr>
              <a:t>çıkar</a:t>
            </a:r>
            <a:r>
              <a:rPr lang="en-US" dirty="0">
                <a:solidFill>
                  <a:schemeClr val="tx1">
                    <a:lumMod val="75000"/>
                    <a:lumOff val="25000"/>
                  </a:schemeClr>
                </a:solidFill>
                <a:ea typeface="Dotum" panose="020B0503020000020004" pitchFamily="34" charset="-127"/>
                <a:cs typeface="DokChampa" panose="020B0502040204020203" pitchFamily="34" charset="-34"/>
              </a:rPr>
              <a:t>. </a:t>
            </a:r>
            <a:r>
              <a:rPr lang="en-US" i="1" dirty="0" smtClean="0">
                <a:solidFill>
                  <a:srgbClr val="00A489"/>
                </a:solidFill>
                <a:effectLst/>
                <a:ea typeface="Dotum" panose="020B0503020000020004" pitchFamily="34" charset="-127"/>
                <a:cs typeface="DokChampa" panose="020B0502040204020203" pitchFamily="34" charset="-34"/>
              </a:rPr>
              <a:t>(</a:t>
            </a:r>
            <a:r>
              <a:rPr lang="en-US" i="1" dirty="0">
                <a:solidFill>
                  <a:srgbClr val="00A489"/>
                </a:solidFill>
                <a:effectLst/>
                <a:ea typeface="Dotum" panose="020B0503020000020004" pitchFamily="34" charset="-127"/>
                <a:cs typeface="DokChampa" panose="020B0502040204020203" pitchFamily="34" charset="-34"/>
              </a:rPr>
              <a:t>IDEO U, n.d.)</a:t>
            </a:r>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Text Placeholder 5">
            <a:extLst>
              <a:ext uri="{FF2B5EF4-FFF2-40B4-BE49-F238E27FC236}">
                <a16:creationId xmlns="" xmlns:a16="http://schemas.microsoft.com/office/drawing/2014/main" id="{2A055B9A-B9B4-428D-9313-BF4BDD4CC2A9}"/>
              </a:ext>
            </a:extLst>
          </p:cNvPr>
          <p:cNvSpPr>
            <a:spLocks noGrp="1"/>
          </p:cNvSpPr>
          <p:nvPr>
            <p:ph type="body" sz="quarter" idx="15"/>
          </p:nvPr>
        </p:nvSpPr>
        <p:spPr>
          <a:xfrm>
            <a:off x="371192" y="653500"/>
            <a:ext cx="2965775" cy="5206518"/>
          </a:xfrm>
        </p:spPr>
        <p:txBody>
          <a:bodyPr/>
          <a:lstStyle/>
          <a:p>
            <a:r>
              <a:rPr lang="tr-TR" b="1" dirty="0"/>
              <a:t>Tasarım Düşüncesi hakkında bu kadar özel olan nedir?</a:t>
            </a:r>
            <a:endParaRPr lang="en-IE" b="1" dirty="0"/>
          </a:p>
          <a:p>
            <a:endParaRPr lang="en-IE" b="1" dirty="0"/>
          </a:p>
        </p:txBody>
      </p:sp>
    </p:spTree>
    <p:extLst>
      <p:ext uri="{BB962C8B-B14F-4D97-AF65-F5344CB8AC3E}">
        <p14:creationId xmlns:p14="http://schemas.microsoft.com/office/powerpoint/2010/main" val="2133643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F7338E1-4610-467A-8C2A-1AAF7D6B8324}"/>
              </a:ext>
            </a:extLst>
          </p:cNvPr>
          <p:cNvSpPr>
            <a:spLocks noGrp="1"/>
          </p:cNvSpPr>
          <p:nvPr>
            <p:ph type="body" sz="quarter" idx="15"/>
          </p:nvPr>
        </p:nvSpPr>
        <p:spPr>
          <a:xfrm>
            <a:off x="390484" y="371192"/>
            <a:ext cx="4461735" cy="1110387"/>
          </a:xfrm>
        </p:spPr>
        <p:txBody>
          <a:bodyPr>
            <a:normAutofit fontScale="77500" lnSpcReduction="20000"/>
          </a:bodyPr>
          <a:lstStyle/>
          <a:p>
            <a:pPr>
              <a:spcBef>
                <a:spcPts val="0"/>
              </a:spcBef>
            </a:pPr>
            <a:r>
              <a:rPr lang="tr-TR" sz="4600" b="1" dirty="0" smtClean="0">
                <a:solidFill>
                  <a:srgbClr val="EF619A"/>
                </a:solidFill>
              </a:rPr>
              <a:t>Tasarım </a:t>
            </a:r>
            <a:r>
              <a:rPr lang="tr-TR" sz="4600" b="1" dirty="0">
                <a:solidFill>
                  <a:srgbClr val="EF619A"/>
                </a:solidFill>
              </a:rPr>
              <a:t>Düşüncesinin 5 Aşaması</a:t>
            </a:r>
            <a:endParaRPr lang="en-IE" sz="4600" b="1" dirty="0">
              <a:solidFill>
                <a:srgbClr val="EF619A"/>
              </a:solidFill>
            </a:endParaRPr>
          </a:p>
          <a:p>
            <a:pPr>
              <a:spcBef>
                <a:spcPts val="0"/>
              </a:spcBef>
            </a:pPr>
            <a:endParaRPr lang="en-IE" dirty="0"/>
          </a:p>
        </p:txBody>
      </p:sp>
      <p:sp>
        <p:nvSpPr>
          <p:cNvPr id="4" name="Text Placeholder 4">
            <a:extLst>
              <a:ext uri="{FF2B5EF4-FFF2-40B4-BE49-F238E27FC236}">
                <a16:creationId xmlns="" xmlns:a16="http://schemas.microsoft.com/office/drawing/2014/main" id="{1FCA7DC0-53A4-4826-855A-CAFC806826C9}"/>
              </a:ext>
            </a:extLst>
          </p:cNvPr>
          <p:cNvSpPr txBox="1">
            <a:spLocks/>
          </p:cNvSpPr>
          <p:nvPr/>
        </p:nvSpPr>
        <p:spPr>
          <a:xfrm>
            <a:off x="390484" y="1356917"/>
            <a:ext cx="5159290" cy="278543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endParaRPr lang="en-IE" dirty="0">
              <a:solidFill>
                <a:srgbClr val="2B2B2B"/>
              </a:solidFill>
            </a:endParaRPr>
          </a:p>
          <a:p>
            <a:pPr>
              <a:lnSpc>
                <a:spcPct val="120000"/>
              </a:lnSpc>
              <a:spcBef>
                <a:spcPts val="0"/>
              </a:spcBef>
            </a:pPr>
            <a:r>
              <a:rPr lang="en-IE" sz="9600" dirty="0" err="1">
                <a:solidFill>
                  <a:srgbClr val="2B2B2B"/>
                </a:solidFill>
              </a:rPr>
              <a:t>Empati</a:t>
            </a:r>
            <a:r>
              <a:rPr lang="en-IE" sz="9600" dirty="0">
                <a:solidFill>
                  <a:srgbClr val="2B2B2B"/>
                </a:solidFill>
              </a:rPr>
              <a:t> </a:t>
            </a:r>
            <a:r>
              <a:rPr lang="en-IE" sz="9600" dirty="0" err="1">
                <a:solidFill>
                  <a:srgbClr val="2B2B2B"/>
                </a:solidFill>
              </a:rPr>
              <a:t>Yapın</a:t>
            </a:r>
            <a:r>
              <a:rPr lang="en-IE" sz="9600" dirty="0">
                <a:solidFill>
                  <a:srgbClr val="2B2B2B"/>
                </a:solidFill>
              </a:rPr>
              <a:t>, </a:t>
            </a:r>
            <a:r>
              <a:rPr lang="en-IE" sz="9600" dirty="0" err="1">
                <a:solidFill>
                  <a:srgbClr val="2B2B2B"/>
                </a:solidFill>
              </a:rPr>
              <a:t>Tanımlayın</a:t>
            </a:r>
            <a:r>
              <a:rPr lang="en-IE" sz="9600" dirty="0">
                <a:solidFill>
                  <a:srgbClr val="2B2B2B"/>
                </a:solidFill>
              </a:rPr>
              <a:t>, </a:t>
            </a:r>
            <a:r>
              <a:rPr lang="en-IE" sz="9600" dirty="0" err="1">
                <a:solidFill>
                  <a:srgbClr val="2B2B2B"/>
                </a:solidFill>
              </a:rPr>
              <a:t>Fikir</a:t>
            </a:r>
            <a:r>
              <a:rPr lang="en-IE" sz="9600" dirty="0">
                <a:solidFill>
                  <a:srgbClr val="2B2B2B"/>
                </a:solidFill>
              </a:rPr>
              <a:t> </a:t>
            </a:r>
            <a:r>
              <a:rPr lang="en-IE" sz="9600" dirty="0" err="1">
                <a:solidFill>
                  <a:srgbClr val="2B2B2B"/>
                </a:solidFill>
              </a:rPr>
              <a:t>Verin</a:t>
            </a:r>
            <a:r>
              <a:rPr lang="en-IE" sz="9600" dirty="0">
                <a:solidFill>
                  <a:srgbClr val="2B2B2B"/>
                </a:solidFill>
              </a:rPr>
              <a:t>, </a:t>
            </a:r>
            <a:r>
              <a:rPr lang="en-IE" sz="9600" dirty="0" err="1">
                <a:solidFill>
                  <a:srgbClr val="2B2B2B"/>
                </a:solidFill>
              </a:rPr>
              <a:t>Prototip</a:t>
            </a:r>
            <a:r>
              <a:rPr lang="en-IE" sz="9600" dirty="0">
                <a:solidFill>
                  <a:srgbClr val="2B2B2B"/>
                </a:solidFill>
              </a:rPr>
              <a:t> </a:t>
            </a:r>
            <a:r>
              <a:rPr lang="en-IE" sz="9600" dirty="0" err="1">
                <a:solidFill>
                  <a:srgbClr val="2B2B2B"/>
                </a:solidFill>
              </a:rPr>
              <a:t>ve</a:t>
            </a:r>
            <a:r>
              <a:rPr lang="en-IE" sz="9600" dirty="0">
                <a:solidFill>
                  <a:srgbClr val="2B2B2B"/>
                </a:solidFill>
              </a:rPr>
              <a:t> Test </a:t>
            </a:r>
            <a:r>
              <a:rPr lang="en-IE" sz="9600" dirty="0" err="1">
                <a:solidFill>
                  <a:srgbClr val="2B2B2B"/>
                </a:solidFill>
              </a:rPr>
              <a:t>Edin</a:t>
            </a:r>
            <a:r>
              <a:rPr lang="en-IE" sz="9600" dirty="0">
                <a:solidFill>
                  <a:srgbClr val="2B2B2B"/>
                </a:solidFill>
              </a:rPr>
              <a:t>—5 </a:t>
            </a:r>
            <a:r>
              <a:rPr lang="en-IE" sz="9600" dirty="0" err="1">
                <a:solidFill>
                  <a:srgbClr val="2B2B2B"/>
                </a:solidFill>
              </a:rPr>
              <a:t>aşamanın</a:t>
            </a:r>
            <a:r>
              <a:rPr lang="en-IE" sz="9600" dirty="0">
                <a:solidFill>
                  <a:srgbClr val="2B2B2B"/>
                </a:solidFill>
              </a:rPr>
              <a:t> her </a:t>
            </a:r>
            <a:r>
              <a:rPr lang="en-IE" sz="9600" dirty="0" err="1">
                <a:solidFill>
                  <a:srgbClr val="2B2B2B"/>
                </a:solidFill>
              </a:rPr>
              <a:t>zaman</a:t>
            </a:r>
            <a:r>
              <a:rPr lang="en-IE" sz="9600" dirty="0">
                <a:solidFill>
                  <a:srgbClr val="2B2B2B"/>
                </a:solidFill>
              </a:rPr>
              <a:t> </a:t>
            </a:r>
            <a:r>
              <a:rPr lang="en-IE" sz="9600" dirty="0" err="1">
                <a:solidFill>
                  <a:srgbClr val="2B2B2B"/>
                </a:solidFill>
              </a:rPr>
              <a:t>belirli</a:t>
            </a:r>
            <a:r>
              <a:rPr lang="en-IE" sz="9600" dirty="0">
                <a:solidFill>
                  <a:srgbClr val="2B2B2B"/>
                </a:solidFill>
              </a:rPr>
              <a:t> </a:t>
            </a:r>
            <a:r>
              <a:rPr lang="en-IE" sz="9600" dirty="0" err="1">
                <a:solidFill>
                  <a:srgbClr val="2B2B2B"/>
                </a:solidFill>
              </a:rPr>
              <a:t>bir</a:t>
            </a:r>
            <a:r>
              <a:rPr lang="en-IE" sz="9600" dirty="0">
                <a:solidFill>
                  <a:srgbClr val="2B2B2B"/>
                </a:solidFill>
              </a:rPr>
              <a:t> </a:t>
            </a:r>
            <a:r>
              <a:rPr lang="en-IE" sz="9600" dirty="0" err="1">
                <a:solidFill>
                  <a:srgbClr val="2B2B2B"/>
                </a:solidFill>
              </a:rPr>
              <a:t>sırayla</a:t>
            </a:r>
            <a:r>
              <a:rPr lang="en-IE" sz="9600" dirty="0">
                <a:solidFill>
                  <a:srgbClr val="2B2B2B"/>
                </a:solidFill>
              </a:rPr>
              <a:t> </a:t>
            </a:r>
            <a:r>
              <a:rPr lang="en-IE" sz="9600" dirty="0" err="1">
                <a:solidFill>
                  <a:srgbClr val="2B2B2B"/>
                </a:solidFill>
              </a:rPr>
              <a:t>izlenmesi</a:t>
            </a:r>
            <a:r>
              <a:rPr lang="en-IE" sz="9600" dirty="0">
                <a:solidFill>
                  <a:srgbClr val="2B2B2B"/>
                </a:solidFill>
              </a:rPr>
              <a:t> </a:t>
            </a:r>
            <a:r>
              <a:rPr lang="en-IE" sz="9600" dirty="0" err="1">
                <a:solidFill>
                  <a:srgbClr val="2B2B2B"/>
                </a:solidFill>
              </a:rPr>
              <a:t>gerekmediğini</a:t>
            </a:r>
            <a:r>
              <a:rPr lang="en-IE" sz="9600" dirty="0">
                <a:solidFill>
                  <a:srgbClr val="2B2B2B"/>
                </a:solidFill>
              </a:rPr>
              <a:t> </a:t>
            </a:r>
            <a:r>
              <a:rPr lang="en-IE" sz="9600" dirty="0" err="1">
                <a:solidFill>
                  <a:srgbClr val="2B2B2B"/>
                </a:solidFill>
              </a:rPr>
              <a:t>anlamak</a:t>
            </a:r>
            <a:r>
              <a:rPr lang="en-IE" sz="9600" dirty="0">
                <a:solidFill>
                  <a:srgbClr val="2B2B2B"/>
                </a:solidFill>
              </a:rPr>
              <a:t> </a:t>
            </a:r>
            <a:r>
              <a:rPr lang="en-IE" sz="9600" dirty="0" err="1">
                <a:solidFill>
                  <a:srgbClr val="2B2B2B"/>
                </a:solidFill>
              </a:rPr>
              <a:t>önemlidir</a:t>
            </a:r>
            <a:r>
              <a:rPr lang="en-IE" sz="9600" dirty="0">
                <a:solidFill>
                  <a:srgbClr val="2B2B2B"/>
                </a:solidFill>
              </a:rPr>
              <a:t>. </a:t>
            </a:r>
            <a:r>
              <a:rPr lang="en-IE" sz="9600" dirty="0" err="1">
                <a:solidFill>
                  <a:srgbClr val="2B2B2B"/>
                </a:solidFill>
              </a:rPr>
              <a:t>Adım</a:t>
            </a:r>
            <a:r>
              <a:rPr lang="en-IE" sz="9600" dirty="0">
                <a:solidFill>
                  <a:srgbClr val="2B2B2B"/>
                </a:solidFill>
              </a:rPr>
              <a:t> </a:t>
            </a:r>
            <a:r>
              <a:rPr lang="en-IE" sz="9600" dirty="0" err="1">
                <a:solidFill>
                  <a:srgbClr val="2B2B2B"/>
                </a:solidFill>
              </a:rPr>
              <a:t>adım</a:t>
            </a:r>
            <a:r>
              <a:rPr lang="en-IE" sz="9600" dirty="0">
                <a:solidFill>
                  <a:srgbClr val="2B2B2B"/>
                </a:solidFill>
              </a:rPr>
              <a:t> </a:t>
            </a:r>
            <a:r>
              <a:rPr lang="en-IE" sz="9600" dirty="0" err="1">
                <a:solidFill>
                  <a:srgbClr val="2B2B2B"/>
                </a:solidFill>
              </a:rPr>
              <a:t>katı</a:t>
            </a:r>
            <a:r>
              <a:rPr lang="en-IE" sz="9600" dirty="0">
                <a:solidFill>
                  <a:srgbClr val="2B2B2B"/>
                </a:solidFill>
              </a:rPr>
              <a:t> </a:t>
            </a:r>
            <a:r>
              <a:rPr lang="en-IE" sz="9600" dirty="0" err="1">
                <a:solidFill>
                  <a:srgbClr val="2B2B2B"/>
                </a:solidFill>
              </a:rPr>
              <a:t>bir</a:t>
            </a:r>
            <a:r>
              <a:rPr lang="en-IE" sz="9600" dirty="0">
                <a:solidFill>
                  <a:srgbClr val="2B2B2B"/>
                </a:solidFill>
              </a:rPr>
              <a:t> </a:t>
            </a:r>
            <a:r>
              <a:rPr lang="en-IE" sz="9600" dirty="0" err="1">
                <a:solidFill>
                  <a:srgbClr val="2B2B2B"/>
                </a:solidFill>
              </a:rPr>
              <a:t>süreç</a:t>
            </a:r>
            <a:r>
              <a:rPr lang="en-IE" sz="9600" dirty="0">
                <a:solidFill>
                  <a:srgbClr val="2B2B2B"/>
                </a:solidFill>
              </a:rPr>
              <a:t> </a:t>
            </a:r>
            <a:r>
              <a:rPr lang="en-IE" sz="9600" dirty="0" err="1">
                <a:solidFill>
                  <a:srgbClr val="2B2B2B"/>
                </a:solidFill>
              </a:rPr>
              <a:t>izlemek</a:t>
            </a:r>
            <a:r>
              <a:rPr lang="en-IE" sz="9600" dirty="0">
                <a:solidFill>
                  <a:srgbClr val="2B2B2B"/>
                </a:solidFill>
              </a:rPr>
              <a:t>, </a:t>
            </a:r>
            <a:r>
              <a:rPr lang="en-IE" sz="9600" dirty="0" err="1">
                <a:solidFill>
                  <a:srgbClr val="2B2B2B"/>
                </a:solidFill>
              </a:rPr>
              <a:t>onları</a:t>
            </a:r>
            <a:r>
              <a:rPr lang="en-IE" sz="9600" dirty="0">
                <a:solidFill>
                  <a:srgbClr val="2B2B2B"/>
                </a:solidFill>
              </a:rPr>
              <a:t> </a:t>
            </a:r>
            <a:r>
              <a:rPr lang="en-IE" sz="9600" dirty="0" err="1">
                <a:solidFill>
                  <a:srgbClr val="2B2B2B"/>
                </a:solidFill>
              </a:rPr>
              <a:t>karıştırmak</a:t>
            </a:r>
            <a:r>
              <a:rPr lang="en-IE" sz="9600" dirty="0">
                <a:solidFill>
                  <a:srgbClr val="2B2B2B"/>
                </a:solidFill>
              </a:rPr>
              <a:t>, </a:t>
            </a:r>
            <a:r>
              <a:rPr lang="en-IE" sz="9600" dirty="0" err="1">
                <a:solidFill>
                  <a:srgbClr val="2B2B2B"/>
                </a:solidFill>
              </a:rPr>
              <a:t>tekrarlamak</a:t>
            </a:r>
            <a:r>
              <a:rPr lang="en-IE" sz="9600" dirty="0">
                <a:solidFill>
                  <a:srgbClr val="2B2B2B"/>
                </a:solidFill>
              </a:rPr>
              <a:t>, ne </a:t>
            </a:r>
            <a:r>
              <a:rPr lang="en-IE" sz="9600" dirty="0" err="1">
                <a:solidFill>
                  <a:srgbClr val="2B2B2B"/>
                </a:solidFill>
              </a:rPr>
              <a:t>işe</a:t>
            </a:r>
            <a:r>
              <a:rPr lang="en-IE" sz="9600" dirty="0">
                <a:solidFill>
                  <a:srgbClr val="2B2B2B"/>
                </a:solidFill>
              </a:rPr>
              <a:t> </a:t>
            </a:r>
            <a:r>
              <a:rPr lang="en-IE" sz="9600" dirty="0" err="1">
                <a:solidFill>
                  <a:srgbClr val="2B2B2B"/>
                </a:solidFill>
              </a:rPr>
              <a:t>yararsa</a:t>
            </a:r>
            <a:r>
              <a:rPr lang="en-IE" sz="9600" dirty="0">
                <a:solidFill>
                  <a:srgbClr val="2B2B2B"/>
                </a:solidFill>
              </a:rPr>
              <a:t> </a:t>
            </a:r>
            <a:r>
              <a:rPr lang="en-IE" sz="9600" dirty="0" err="1">
                <a:solidFill>
                  <a:srgbClr val="2B2B2B"/>
                </a:solidFill>
              </a:rPr>
              <a:t>işe</a:t>
            </a:r>
            <a:r>
              <a:rPr lang="en-IE" sz="9600" dirty="0">
                <a:solidFill>
                  <a:srgbClr val="2B2B2B"/>
                </a:solidFill>
              </a:rPr>
              <a:t> </a:t>
            </a:r>
            <a:r>
              <a:rPr lang="en-IE" sz="9600" dirty="0" err="1">
                <a:solidFill>
                  <a:srgbClr val="2B2B2B"/>
                </a:solidFill>
              </a:rPr>
              <a:t>yaramak</a:t>
            </a:r>
            <a:r>
              <a:rPr lang="en-IE" sz="9600" dirty="0">
                <a:solidFill>
                  <a:srgbClr val="2B2B2B"/>
                </a:solidFill>
              </a:rPr>
              <a:t> </a:t>
            </a:r>
            <a:r>
              <a:rPr lang="en-IE" sz="9600" dirty="0" err="1">
                <a:solidFill>
                  <a:srgbClr val="2B2B2B"/>
                </a:solidFill>
              </a:rPr>
              <a:t>yerine</a:t>
            </a:r>
            <a:r>
              <a:rPr lang="en-IE" sz="9600" dirty="0">
                <a:solidFill>
                  <a:srgbClr val="2B2B2B"/>
                </a:solidFill>
              </a:rPr>
              <a:t>, </a:t>
            </a:r>
            <a:r>
              <a:rPr lang="en-IE" sz="9600" dirty="0" err="1">
                <a:solidFill>
                  <a:srgbClr val="2B2B2B"/>
                </a:solidFill>
              </a:rPr>
              <a:t>bunları</a:t>
            </a:r>
            <a:r>
              <a:rPr lang="en-IE" sz="9600" dirty="0">
                <a:solidFill>
                  <a:srgbClr val="2B2B2B"/>
                </a:solidFill>
              </a:rPr>
              <a:t> </a:t>
            </a:r>
            <a:r>
              <a:rPr lang="en-IE" sz="9600" dirty="0" err="1">
                <a:solidFill>
                  <a:srgbClr val="2B2B2B"/>
                </a:solidFill>
              </a:rPr>
              <a:t>yenilikçi</a:t>
            </a:r>
            <a:r>
              <a:rPr lang="en-IE" sz="9600" dirty="0">
                <a:solidFill>
                  <a:srgbClr val="2B2B2B"/>
                </a:solidFill>
              </a:rPr>
              <a:t> </a:t>
            </a:r>
            <a:r>
              <a:rPr lang="en-IE" sz="9600" dirty="0" err="1">
                <a:solidFill>
                  <a:srgbClr val="2B2B2B"/>
                </a:solidFill>
              </a:rPr>
              <a:t>projenizi</a:t>
            </a:r>
            <a:r>
              <a:rPr lang="en-IE" sz="9600" dirty="0">
                <a:solidFill>
                  <a:srgbClr val="2B2B2B"/>
                </a:solidFill>
              </a:rPr>
              <a:t> </a:t>
            </a:r>
            <a:r>
              <a:rPr lang="en-IE" sz="9600" dirty="0" err="1">
                <a:solidFill>
                  <a:srgbClr val="2B2B2B"/>
                </a:solidFill>
              </a:rPr>
              <a:t>geliştirmeye</a:t>
            </a:r>
            <a:r>
              <a:rPr lang="en-IE" sz="9600" dirty="0">
                <a:solidFill>
                  <a:srgbClr val="2B2B2B"/>
                </a:solidFill>
              </a:rPr>
              <a:t> </a:t>
            </a:r>
            <a:r>
              <a:rPr lang="en-IE" sz="9600" dirty="0" err="1">
                <a:solidFill>
                  <a:srgbClr val="2B2B2B"/>
                </a:solidFill>
              </a:rPr>
              <a:t>katkıda</a:t>
            </a:r>
            <a:r>
              <a:rPr lang="en-IE" sz="9600" dirty="0">
                <a:solidFill>
                  <a:srgbClr val="2B2B2B"/>
                </a:solidFill>
              </a:rPr>
              <a:t> </a:t>
            </a:r>
            <a:r>
              <a:rPr lang="en-IE" sz="9600" dirty="0" err="1">
                <a:solidFill>
                  <a:srgbClr val="2B2B2B"/>
                </a:solidFill>
              </a:rPr>
              <a:t>bulunmanın</a:t>
            </a:r>
            <a:r>
              <a:rPr lang="en-IE" sz="9600" dirty="0">
                <a:solidFill>
                  <a:srgbClr val="2B2B2B"/>
                </a:solidFill>
              </a:rPr>
              <a:t> </a:t>
            </a:r>
            <a:r>
              <a:rPr lang="en-IE" sz="9600" dirty="0" err="1">
                <a:solidFill>
                  <a:srgbClr val="2B2B2B"/>
                </a:solidFill>
              </a:rPr>
              <a:t>yolları</a:t>
            </a:r>
            <a:r>
              <a:rPr lang="en-IE" sz="9600" dirty="0">
                <a:solidFill>
                  <a:srgbClr val="2B2B2B"/>
                </a:solidFill>
              </a:rPr>
              <a:t> </a:t>
            </a:r>
            <a:r>
              <a:rPr lang="en-IE" sz="9600" dirty="0" err="1">
                <a:solidFill>
                  <a:srgbClr val="2B2B2B"/>
                </a:solidFill>
              </a:rPr>
              <a:t>olarak</a:t>
            </a:r>
            <a:r>
              <a:rPr lang="en-IE" sz="9600" dirty="0">
                <a:solidFill>
                  <a:srgbClr val="2B2B2B"/>
                </a:solidFill>
              </a:rPr>
              <a:t> </a:t>
            </a:r>
            <a:r>
              <a:rPr lang="en-IE" sz="9600" dirty="0" err="1">
                <a:solidFill>
                  <a:srgbClr val="2B2B2B"/>
                </a:solidFill>
              </a:rPr>
              <a:t>görün</a:t>
            </a:r>
            <a:r>
              <a:rPr lang="en-IE" sz="9600" dirty="0" smtClean="0">
                <a:solidFill>
                  <a:srgbClr val="2B2B2B"/>
                </a:solidFill>
              </a:rPr>
              <a:t>…</a:t>
            </a:r>
            <a:endParaRPr lang="tr-TR" sz="9600" dirty="0" smtClean="0">
              <a:solidFill>
                <a:srgbClr val="2B2B2B"/>
              </a:solidFill>
            </a:endParaRPr>
          </a:p>
          <a:p>
            <a:pPr>
              <a:lnSpc>
                <a:spcPct val="120000"/>
              </a:lnSpc>
              <a:spcBef>
                <a:spcPts val="0"/>
              </a:spcBef>
            </a:pPr>
            <a:endParaRPr lang="en-IE" sz="9600" dirty="0">
              <a:solidFill>
                <a:srgbClr val="2B2B2B"/>
              </a:solidFill>
            </a:endParaRPr>
          </a:p>
          <a:p>
            <a:pPr>
              <a:lnSpc>
                <a:spcPct val="120000"/>
              </a:lnSpc>
              <a:spcBef>
                <a:spcPts val="0"/>
              </a:spcBef>
            </a:pPr>
            <a:r>
              <a:rPr lang="tr-TR" sz="9600" b="1" dirty="0" smtClean="0">
                <a:solidFill>
                  <a:srgbClr val="EF619A"/>
                </a:solidFill>
              </a:rPr>
              <a:t>Bir </a:t>
            </a:r>
            <a:r>
              <a:rPr lang="tr-TR" sz="9600" b="1" dirty="0">
                <a:solidFill>
                  <a:srgbClr val="EF619A"/>
                </a:solidFill>
              </a:rPr>
              <a:t>sonraki bölüm, Tasarım Düşüncesinin 5 Aşamasını tanıtıyor…</a:t>
            </a:r>
            <a:endParaRPr lang="en-IE" sz="9600" b="1" dirty="0">
              <a:solidFill>
                <a:srgbClr val="EF619A"/>
              </a:solidFill>
            </a:endParaRPr>
          </a:p>
        </p:txBody>
      </p:sp>
      <p:pic>
        <p:nvPicPr>
          <p:cNvPr id="7" name="Picture 6">
            <a:extLst>
              <a:ext uri="{FF2B5EF4-FFF2-40B4-BE49-F238E27FC236}">
                <a16:creationId xmlns="" xmlns:a16="http://schemas.microsoft.com/office/drawing/2014/main" id="{BAD0221A-72C9-45DA-8003-9DC909CE6005}"/>
              </a:ext>
            </a:extLst>
          </p:cNvPr>
          <p:cNvPicPr>
            <a:picLocks noChangeAspect="1"/>
          </p:cNvPicPr>
          <p:nvPr/>
        </p:nvPicPr>
        <p:blipFill rotWithShape="1">
          <a:blip r:embed="rId2"/>
          <a:srcRect t="13015" b="12719"/>
          <a:stretch/>
        </p:blipFill>
        <p:spPr>
          <a:xfrm>
            <a:off x="5641772" y="1481579"/>
            <a:ext cx="6550228" cy="3938258"/>
          </a:xfrm>
          <a:prstGeom prst="rect">
            <a:avLst/>
          </a:prstGeom>
        </p:spPr>
      </p:pic>
      <p:sp>
        <p:nvSpPr>
          <p:cNvPr id="6" name="TextBox 5">
            <a:extLst>
              <a:ext uri="{FF2B5EF4-FFF2-40B4-BE49-F238E27FC236}">
                <a16:creationId xmlns="" xmlns:a16="http://schemas.microsoft.com/office/drawing/2014/main" id="{0A70EBED-DA38-4EC6-B60F-91BFEAB714B2}"/>
              </a:ext>
            </a:extLst>
          </p:cNvPr>
          <p:cNvSpPr txBox="1"/>
          <p:nvPr/>
        </p:nvSpPr>
        <p:spPr>
          <a:xfrm>
            <a:off x="5641772" y="5632186"/>
            <a:ext cx="6097508" cy="738664"/>
          </a:xfrm>
          <a:prstGeom prst="rect">
            <a:avLst/>
          </a:prstGeom>
          <a:noFill/>
        </p:spPr>
        <p:txBody>
          <a:bodyPr wrap="square">
            <a:spAutoFit/>
          </a:bodyPr>
          <a:lstStyle/>
          <a:p>
            <a:r>
              <a:rPr lang="en-IE" sz="1400" b="1" dirty="0" err="1"/>
              <a:t>Etkileşim</a:t>
            </a:r>
            <a:r>
              <a:rPr lang="en-IE" sz="1400" b="1" dirty="0"/>
              <a:t> </a:t>
            </a:r>
            <a:r>
              <a:rPr lang="en-IE" sz="1400" b="1" dirty="0" err="1"/>
              <a:t>Tasarımı</a:t>
            </a:r>
            <a:r>
              <a:rPr lang="en-IE" sz="1400" b="1" dirty="0"/>
              <a:t> </a:t>
            </a:r>
            <a:r>
              <a:rPr lang="en-IE" sz="1400" b="1" dirty="0" err="1"/>
              <a:t>Vakfı</a:t>
            </a:r>
            <a:endParaRPr lang="en-IE" sz="1400" b="1" dirty="0"/>
          </a:p>
          <a:p>
            <a:r>
              <a:rPr lang="en-IE" sz="1400" dirty="0">
                <a:hlinkClick r:id="rId3"/>
              </a:rPr>
              <a:t>https://www.interaction-design.org/literature/article/5-stages-in-the-design-thinking-process</a:t>
            </a:r>
            <a:r>
              <a:rPr lang="en-IE" sz="1400" dirty="0"/>
              <a:t> </a:t>
            </a:r>
          </a:p>
        </p:txBody>
      </p:sp>
    </p:spTree>
    <p:extLst>
      <p:ext uri="{BB962C8B-B14F-4D97-AF65-F5344CB8AC3E}">
        <p14:creationId xmlns:p14="http://schemas.microsoft.com/office/powerpoint/2010/main" val="3052324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F7338E1-4610-467A-8C2A-1AAF7D6B8324}"/>
              </a:ext>
            </a:extLst>
          </p:cNvPr>
          <p:cNvSpPr>
            <a:spLocks noGrp="1"/>
          </p:cNvSpPr>
          <p:nvPr>
            <p:ph type="body" sz="quarter" idx="15"/>
          </p:nvPr>
        </p:nvSpPr>
        <p:spPr>
          <a:xfrm>
            <a:off x="390484" y="1122306"/>
            <a:ext cx="4461735" cy="1110387"/>
          </a:xfrm>
        </p:spPr>
        <p:txBody>
          <a:bodyPr>
            <a:normAutofit fontScale="92500" lnSpcReduction="20000"/>
          </a:bodyPr>
          <a:lstStyle/>
          <a:p>
            <a:pPr>
              <a:spcBef>
                <a:spcPts val="0"/>
              </a:spcBef>
            </a:pPr>
            <a:r>
              <a:rPr lang="tr-TR" sz="4600" b="1" dirty="0" smtClean="0">
                <a:solidFill>
                  <a:srgbClr val="EF619A"/>
                </a:solidFill>
              </a:rPr>
              <a:t>Düşüncesinin </a:t>
            </a:r>
            <a:r>
              <a:rPr lang="tr-TR" sz="4600" b="1" dirty="0">
                <a:solidFill>
                  <a:srgbClr val="EF619A"/>
                </a:solidFill>
              </a:rPr>
              <a:t>5 Aşaması</a:t>
            </a:r>
            <a:endParaRPr lang="en-IE" sz="4600" b="1" dirty="0">
              <a:solidFill>
                <a:srgbClr val="EF619A"/>
              </a:solidFill>
            </a:endParaRPr>
          </a:p>
          <a:p>
            <a:pPr>
              <a:spcBef>
                <a:spcPts val="0"/>
              </a:spcBef>
            </a:pPr>
            <a:endParaRPr lang="en-IE" dirty="0"/>
          </a:p>
        </p:txBody>
      </p:sp>
      <p:sp>
        <p:nvSpPr>
          <p:cNvPr id="4" name="Text Placeholder 4">
            <a:extLst>
              <a:ext uri="{FF2B5EF4-FFF2-40B4-BE49-F238E27FC236}">
                <a16:creationId xmlns="" xmlns:a16="http://schemas.microsoft.com/office/drawing/2014/main" id="{1FCA7DC0-53A4-4826-855A-CAFC806826C9}"/>
              </a:ext>
            </a:extLst>
          </p:cNvPr>
          <p:cNvSpPr txBox="1">
            <a:spLocks/>
          </p:cNvSpPr>
          <p:nvPr/>
        </p:nvSpPr>
        <p:spPr>
          <a:xfrm>
            <a:off x="390484" y="2646350"/>
            <a:ext cx="10152862" cy="278543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tr-TR" sz="9600" dirty="0" smtClean="0">
                <a:solidFill>
                  <a:schemeClr val="tx1">
                    <a:lumMod val="75000"/>
                    <a:lumOff val="25000"/>
                  </a:schemeClr>
                </a:solidFill>
              </a:rPr>
              <a:t>Tasarım Düşüncesi</a:t>
            </a:r>
            <a:r>
              <a:rPr lang="tr-TR" sz="9600" dirty="0" smtClean="0">
                <a:solidFill>
                  <a:schemeClr val="tx1">
                    <a:lumMod val="75000"/>
                    <a:lumOff val="25000"/>
                  </a:schemeClr>
                </a:solidFill>
              </a:rPr>
              <a:t>, </a:t>
            </a:r>
            <a:r>
              <a:rPr lang="tr-TR" sz="9600" dirty="0">
                <a:solidFill>
                  <a:schemeClr val="tx1">
                    <a:lumMod val="75000"/>
                    <a:lumOff val="25000"/>
                  </a:schemeClr>
                </a:solidFill>
              </a:rPr>
              <a:t>karmaşık sorunları şu yollarla çözer:</a:t>
            </a:r>
            <a:endParaRPr lang="en-IE" sz="9600" b="0" i="0" dirty="0">
              <a:solidFill>
                <a:schemeClr val="tx1">
                  <a:lumMod val="75000"/>
                  <a:lumOff val="25000"/>
                </a:schemeClr>
              </a:solidFill>
              <a:effectLst/>
            </a:endParaRPr>
          </a:p>
          <a:p>
            <a:pPr algn="l">
              <a:lnSpc>
                <a:spcPct val="120000"/>
              </a:lnSpc>
              <a:spcBef>
                <a:spcPts val="0"/>
              </a:spcBef>
            </a:pPr>
            <a:endParaRPr lang="en-IE" sz="9600" b="1" i="0" dirty="0">
              <a:solidFill>
                <a:srgbClr val="009FD8"/>
              </a:solidFill>
              <a:effectLst/>
            </a:endParaRPr>
          </a:p>
          <a:p>
            <a:pPr>
              <a:lnSpc>
                <a:spcPct val="120000"/>
              </a:lnSpc>
              <a:spcBef>
                <a:spcPts val="0"/>
              </a:spcBef>
              <a:spcAft>
                <a:spcPts val="600"/>
              </a:spcAft>
            </a:pPr>
            <a:r>
              <a:rPr lang="en-IE" sz="9600" dirty="0" smtClean="0">
                <a:solidFill>
                  <a:schemeClr val="tx1">
                    <a:lumMod val="75000"/>
                    <a:lumOff val="25000"/>
                  </a:schemeClr>
                </a:solidFill>
              </a:rPr>
              <a:t>1 </a:t>
            </a:r>
            <a:r>
              <a:rPr lang="en-IE" sz="9600" b="1" dirty="0" err="1">
                <a:solidFill>
                  <a:srgbClr val="C00000"/>
                </a:solidFill>
              </a:rPr>
              <a:t>Empati</a:t>
            </a:r>
            <a:r>
              <a:rPr lang="en-IE" sz="9600" b="1" dirty="0">
                <a:solidFill>
                  <a:srgbClr val="C00000"/>
                </a:solidFill>
              </a:rPr>
              <a:t> </a:t>
            </a:r>
            <a:r>
              <a:rPr lang="en-IE" sz="9600" b="1" dirty="0" err="1">
                <a:solidFill>
                  <a:srgbClr val="C00000"/>
                </a:solidFill>
              </a:rPr>
              <a:t>kurmak</a:t>
            </a:r>
            <a:r>
              <a:rPr lang="en-IE" sz="9600" b="1" dirty="0">
                <a:solidFill>
                  <a:srgbClr val="C00000"/>
                </a:solidFill>
              </a:rPr>
              <a:t>: </a:t>
            </a:r>
            <a:r>
              <a:rPr lang="en-IE" sz="9600" dirty="0" err="1">
                <a:solidFill>
                  <a:schemeClr val="tx1">
                    <a:lumMod val="75000"/>
                    <a:lumOff val="25000"/>
                  </a:schemeClr>
                </a:solidFill>
              </a:rPr>
              <a:t>İlgili</a:t>
            </a:r>
            <a:r>
              <a:rPr lang="en-IE" sz="9600" dirty="0">
                <a:solidFill>
                  <a:schemeClr val="tx1">
                    <a:lumMod val="75000"/>
                    <a:lumOff val="25000"/>
                  </a:schemeClr>
                </a:solidFill>
              </a:rPr>
              <a:t> </a:t>
            </a:r>
            <a:r>
              <a:rPr lang="en-IE" sz="9600" dirty="0" err="1">
                <a:solidFill>
                  <a:schemeClr val="tx1">
                    <a:lumMod val="75000"/>
                    <a:lumOff val="25000"/>
                  </a:schemeClr>
                </a:solidFill>
              </a:rPr>
              <a:t>insan</a:t>
            </a:r>
            <a:r>
              <a:rPr lang="en-IE" sz="9600" dirty="0">
                <a:solidFill>
                  <a:schemeClr val="tx1">
                    <a:lumMod val="75000"/>
                    <a:lumOff val="25000"/>
                  </a:schemeClr>
                </a:solidFill>
              </a:rPr>
              <a:t> </a:t>
            </a:r>
            <a:r>
              <a:rPr lang="en-IE" sz="9600" dirty="0" err="1">
                <a:solidFill>
                  <a:schemeClr val="tx1">
                    <a:lumMod val="75000"/>
                    <a:lumOff val="25000"/>
                  </a:schemeClr>
                </a:solidFill>
              </a:rPr>
              <a:t>ihtiyaçlarını</a:t>
            </a:r>
            <a:r>
              <a:rPr lang="en-IE" sz="9600" dirty="0">
                <a:solidFill>
                  <a:schemeClr val="tx1">
                    <a:lumMod val="75000"/>
                    <a:lumOff val="25000"/>
                  </a:schemeClr>
                </a:solidFill>
              </a:rPr>
              <a:t> </a:t>
            </a:r>
            <a:r>
              <a:rPr lang="en-IE" sz="9600" dirty="0" err="1">
                <a:solidFill>
                  <a:schemeClr val="tx1">
                    <a:lumMod val="75000"/>
                    <a:lumOff val="25000"/>
                  </a:schemeClr>
                </a:solidFill>
              </a:rPr>
              <a:t>anlamak</a:t>
            </a:r>
            <a:r>
              <a:rPr lang="en-IE" sz="9600" dirty="0">
                <a:solidFill>
                  <a:schemeClr val="tx1">
                    <a:lumMod val="75000"/>
                    <a:lumOff val="25000"/>
                  </a:schemeClr>
                </a:solidFill>
              </a:rPr>
              <a:t>.</a:t>
            </a:r>
          </a:p>
          <a:p>
            <a:pPr>
              <a:lnSpc>
                <a:spcPct val="120000"/>
              </a:lnSpc>
              <a:spcBef>
                <a:spcPts val="0"/>
              </a:spcBef>
              <a:spcAft>
                <a:spcPts val="600"/>
              </a:spcAft>
            </a:pPr>
            <a:r>
              <a:rPr lang="en-IE" sz="9600" dirty="0">
                <a:solidFill>
                  <a:schemeClr val="tx1">
                    <a:lumMod val="75000"/>
                    <a:lumOff val="25000"/>
                  </a:schemeClr>
                </a:solidFill>
              </a:rPr>
              <a:t>2 </a:t>
            </a:r>
            <a:r>
              <a:rPr lang="en-IE" sz="9600" b="1" dirty="0" err="1">
                <a:solidFill>
                  <a:srgbClr val="00B0F0"/>
                </a:solidFill>
              </a:rPr>
              <a:t>Tanımlama</a:t>
            </a:r>
            <a:r>
              <a:rPr lang="en-IE" sz="9600" b="1" dirty="0">
                <a:solidFill>
                  <a:srgbClr val="00B0F0"/>
                </a:solidFill>
              </a:rPr>
              <a:t>: </a:t>
            </a:r>
            <a:r>
              <a:rPr lang="en-IE" sz="9600" dirty="0" err="1">
                <a:solidFill>
                  <a:schemeClr val="tx1">
                    <a:lumMod val="75000"/>
                    <a:lumOff val="25000"/>
                  </a:schemeClr>
                </a:solidFill>
              </a:rPr>
              <a:t>Sorunu</a:t>
            </a:r>
            <a:r>
              <a:rPr lang="en-IE" sz="9600" dirty="0">
                <a:solidFill>
                  <a:schemeClr val="tx1">
                    <a:lumMod val="75000"/>
                    <a:lumOff val="25000"/>
                  </a:schemeClr>
                </a:solidFill>
              </a:rPr>
              <a:t> </a:t>
            </a:r>
            <a:r>
              <a:rPr lang="en-IE" sz="9600" dirty="0" err="1">
                <a:solidFill>
                  <a:schemeClr val="tx1">
                    <a:lumMod val="75000"/>
                    <a:lumOff val="25000"/>
                  </a:schemeClr>
                </a:solidFill>
              </a:rPr>
              <a:t>insan</a:t>
            </a:r>
            <a:r>
              <a:rPr lang="en-IE" sz="9600" dirty="0">
                <a:solidFill>
                  <a:schemeClr val="tx1">
                    <a:lumMod val="75000"/>
                    <a:lumOff val="25000"/>
                  </a:schemeClr>
                </a:solidFill>
              </a:rPr>
              <a:t> </a:t>
            </a:r>
            <a:r>
              <a:rPr lang="en-IE" sz="9600" dirty="0" err="1">
                <a:solidFill>
                  <a:schemeClr val="tx1">
                    <a:lumMod val="75000"/>
                    <a:lumOff val="25000"/>
                  </a:schemeClr>
                </a:solidFill>
              </a:rPr>
              <a:t>merkezli</a:t>
            </a:r>
            <a:r>
              <a:rPr lang="en-IE" sz="9600" dirty="0">
                <a:solidFill>
                  <a:schemeClr val="tx1">
                    <a:lumMod val="75000"/>
                    <a:lumOff val="25000"/>
                  </a:schemeClr>
                </a:solidFill>
              </a:rPr>
              <a:t> </a:t>
            </a:r>
            <a:r>
              <a:rPr lang="en-IE" sz="9600" dirty="0" err="1">
                <a:solidFill>
                  <a:schemeClr val="tx1">
                    <a:lumMod val="75000"/>
                    <a:lumOff val="25000"/>
                  </a:schemeClr>
                </a:solidFill>
              </a:rPr>
              <a:t>yöntemlerle</a:t>
            </a:r>
            <a:r>
              <a:rPr lang="en-IE" sz="9600" dirty="0">
                <a:solidFill>
                  <a:schemeClr val="tx1">
                    <a:lumMod val="75000"/>
                    <a:lumOff val="25000"/>
                  </a:schemeClr>
                </a:solidFill>
              </a:rPr>
              <a:t> </a:t>
            </a:r>
            <a:r>
              <a:rPr lang="en-IE" sz="9600" dirty="0" err="1">
                <a:solidFill>
                  <a:schemeClr val="tx1">
                    <a:lumMod val="75000"/>
                    <a:lumOff val="25000"/>
                  </a:schemeClr>
                </a:solidFill>
              </a:rPr>
              <a:t>yeniden</a:t>
            </a:r>
            <a:r>
              <a:rPr lang="en-IE" sz="9600" dirty="0">
                <a:solidFill>
                  <a:schemeClr val="tx1">
                    <a:lumMod val="75000"/>
                    <a:lumOff val="25000"/>
                  </a:schemeClr>
                </a:solidFill>
              </a:rPr>
              <a:t> </a:t>
            </a:r>
            <a:r>
              <a:rPr lang="en-IE" sz="9600" dirty="0" err="1">
                <a:solidFill>
                  <a:schemeClr val="tx1">
                    <a:lumMod val="75000"/>
                    <a:lumOff val="25000"/>
                  </a:schemeClr>
                </a:solidFill>
              </a:rPr>
              <a:t>çerçevelemek</a:t>
            </a:r>
            <a:r>
              <a:rPr lang="en-IE" sz="9600" dirty="0">
                <a:solidFill>
                  <a:schemeClr val="tx1">
                    <a:lumMod val="75000"/>
                    <a:lumOff val="25000"/>
                  </a:schemeClr>
                </a:solidFill>
              </a:rPr>
              <a:t> </a:t>
            </a:r>
            <a:r>
              <a:rPr lang="en-IE" sz="9600" dirty="0" err="1">
                <a:solidFill>
                  <a:schemeClr val="tx1">
                    <a:lumMod val="75000"/>
                    <a:lumOff val="25000"/>
                  </a:schemeClr>
                </a:solidFill>
              </a:rPr>
              <a:t>ve</a:t>
            </a:r>
            <a:r>
              <a:rPr lang="en-IE" sz="9600" dirty="0">
                <a:solidFill>
                  <a:schemeClr val="tx1">
                    <a:lumMod val="75000"/>
                    <a:lumOff val="25000"/>
                  </a:schemeClr>
                </a:solidFill>
              </a:rPr>
              <a:t> </a:t>
            </a:r>
            <a:r>
              <a:rPr lang="en-IE" sz="9600" dirty="0" err="1">
                <a:solidFill>
                  <a:schemeClr val="tx1">
                    <a:lumMod val="75000"/>
                    <a:lumOff val="25000"/>
                  </a:schemeClr>
                </a:solidFill>
              </a:rPr>
              <a:t>tanımlamak</a:t>
            </a:r>
            <a:r>
              <a:rPr lang="en-IE" sz="9600" dirty="0">
                <a:solidFill>
                  <a:schemeClr val="tx1">
                    <a:lumMod val="75000"/>
                    <a:lumOff val="25000"/>
                  </a:schemeClr>
                </a:solidFill>
              </a:rPr>
              <a:t>.</a:t>
            </a:r>
          </a:p>
          <a:p>
            <a:pPr>
              <a:lnSpc>
                <a:spcPct val="120000"/>
              </a:lnSpc>
              <a:spcBef>
                <a:spcPts val="0"/>
              </a:spcBef>
              <a:spcAft>
                <a:spcPts val="600"/>
              </a:spcAft>
            </a:pPr>
            <a:r>
              <a:rPr lang="en-IE" sz="9600" dirty="0">
                <a:solidFill>
                  <a:schemeClr val="tx1">
                    <a:lumMod val="75000"/>
                    <a:lumOff val="25000"/>
                  </a:schemeClr>
                </a:solidFill>
              </a:rPr>
              <a:t>3 </a:t>
            </a:r>
            <a:r>
              <a:rPr lang="en-IE" sz="9600" b="1" dirty="0" err="1">
                <a:solidFill>
                  <a:srgbClr val="00B050"/>
                </a:solidFill>
              </a:rPr>
              <a:t>Fikir</a:t>
            </a:r>
            <a:r>
              <a:rPr lang="en-IE" sz="9600" b="1" dirty="0">
                <a:solidFill>
                  <a:srgbClr val="00B050"/>
                </a:solidFill>
              </a:rPr>
              <a:t> </a:t>
            </a:r>
            <a:r>
              <a:rPr lang="en-IE" sz="9600" b="1" dirty="0" err="1">
                <a:solidFill>
                  <a:srgbClr val="00B050"/>
                </a:solidFill>
              </a:rPr>
              <a:t>Oluşturma</a:t>
            </a:r>
            <a:r>
              <a:rPr lang="en-IE" sz="9600" b="1" dirty="0">
                <a:solidFill>
                  <a:srgbClr val="00B050"/>
                </a:solidFill>
              </a:rPr>
              <a:t>: </a:t>
            </a:r>
            <a:r>
              <a:rPr lang="en-IE" sz="9600" dirty="0" err="1">
                <a:solidFill>
                  <a:schemeClr val="tx1">
                    <a:lumMod val="75000"/>
                    <a:lumOff val="25000"/>
                  </a:schemeClr>
                </a:solidFill>
              </a:rPr>
              <a:t>Fikir</a:t>
            </a:r>
            <a:r>
              <a:rPr lang="en-IE" sz="9600" dirty="0">
                <a:solidFill>
                  <a:schemeClr val="tx1">
                    <a:lumMod val="75000"/>
                    <a:lumOff val="25000"/>
                  </a:schemeClr>
                </a:solidFill>
              </a:rPr>
              <a:t> </a:t>
            </a:r>
            <a:r>
              <a:rPr lang="en-IE" sz="9600" dirty="0" err="1">
                <a:solidFill>
                  <a:schemeClr val="tx1">
                    <a:lumMod val="75000"/>
                    <a:lumOff val="25000"/>
                  </a:schemeClr>
                </a:solidFill>
              </a:rPr>
              <a:t>oluşturma</a:t>
            </a:r>
            <a:r>
              <a:rPr lang="en-IE" sz="9600" dirty="0">
                <a:solidFill>
                  <a:schemeClr val="tx1">
                    <a:lumMod val="75000"/>
                    <a:lumOff val="25000"/>
                  </a:schemeClr>
                </a:solidFill>
              </a:rPr>
              <a:t> </a:t>
            </a:r>
            <a:r>
              <a:rPr lang="en-IE" sz="9600" dirty="0" err="1">
                <a:solidFill>
                  <a:schemeClr val="tx1">
                    <a:lumMod val="75000"/>
                    <a:lumOff val="25000"/>
                  </a:schemeClr>
                </a:solidFill>
              </a:rPr>
              <a:t>oturumlarında</a:t>
            </a:r>
            <a:r>
              <a:rPr lang="en-IE" sz="9600" dirty="0">
                <a:solidFill>
                  <a:schemeClr val="tx1">
                    <a:lumMod val="75000"/>
                    <a:lumOff val="25000"/>
                  </a:schemeClr>
                </a:solidFill>
              </a:rPr>
              <a:t> </a:t>
            </a:r>
            <a:r>
              <a:rPr lang="en-IE" sz="9600" dirty="0" err="1">
                <a:solidFill>
                  <a:schemeClr val="tx1">
                    <a:lumMod val="75000"/>
                    <a:lumOff val="25000"/>
                  </a:schemeClr>
                </a:solidFill>
              </a:rPr>
              <a:t>birçok</a:t>
            </a:r>
            <a:r>
              <a:rPr lang="en-IE" sz="9600" dirty="0">
                <a:solidFill>
                  <a:schemeClr val="tx1">
                    <a:lumMod val="75000"/>
                    <a:lumOff val="25000"/>
                  </a:schemeClr>
                </a:solidFill>
              </a:rPr>
              <a:t> </a:t>
            </a:r>
            <a:r>
              <a:rPr lang="en-IE" sz="9600" dirty="0" err="1">
                <a:solidFill>
                  <a:schemeClr val="tx1">
                    <a:lumMod val="75000"/>
                    <a:lumOff val="25000"/>
                  </a:schemeClr>
                </a:solidFill>
              </a:rPr>
              <a:t>fikir</a:t>
            </a:r>
            <a:r>
              <a:rPr lang="en-IE" sz="9600" dirty="0">
                <a:solidFill>
                  <a:schemeClr val="tx1">
                    <a:lumMod val="75000"/>
                    <a:lumOff val="25000"/>
                  </a:schemeClr>
                </a:solidFill>
              </a:rPr>
              <a:t> </a:t>
            </a:r>
            <a:r>
              <a:rPr lang="en-IE" sz="9600" dirty="0" err="1">
                <a:solidFill>
                  <a:schemeClr val="tx1">
                    <a:lumMod val="75000"/>
                    <a:lumOff val="25000"/>
                  </a:schemeClr>
                </a:solidFill>
              </a:rPr>
              <a:t>oluşturma</a:t>
            </a:r>
            <a:r>
              <a:rPr lang="en-IE" sz="9600" dirty="0">
                <a:solidFill>
                  <a:schemeClr val="tx1">
                    <a:lumMod val="75000"/>
                    <a:lumOff val="25000"/>
                  </a:schemeClr>
                </a:solidFill>
              </a:rPr>
              <a:t>.</a:t>
            </a:r>
          </a:p>
          <a:p>
            <a:pPr>
              <a:lnSpc>
                <a:spcPct val="120000"/>
              </a:lnSpc>
              <a:spcBef>
                <a:spcPts val="0"/>
              </a:spcBef>
              <a:spcAft>
                <a:spcPts val="600"/>
              </a:spcAft>
            </a:pPr>
            <a:r>
              <a:rPr lang="en-IE" sz="9600" dirty="0">
                <a:solidFill>
                  <a:schemeClr val="tx1">
                    <a:lumMod val="75000"/>
                    <a:lumOff val="25000"/>
                  </a:schemeClr>
                </a:solidFill>
              </a:rPr>
              <a:t>4 </a:t>
            </a:r>
            <a:r>
              <a:rPr lang="en-IE" sz="9600" b="1" dirty="0" err="1">
                <a:solidFill>
                  <a:schemeClr val="accent2"/>
                </a:solidFill>
              </a:rPr>
              <a:t>Prototipleme</a:t>
            </a:r>
            <a:r>
              <a:rPr lang="en-IE" sz="9600" b="1" dirty="0">
                <a:solidFill>
                  <a:schemeClr val="accent2"/>
                </a:solidFill>
              </a:rPr>
              <a:t>: </a:t>
            </a:r>
            <a:r>
              <a:rPr lang="en-IE" sz="9600" dirty="0" err="1">
                <a:solidFill>
                  <a:schemeClr val="tx1">
                    <a:lumMod val="75000"/>
                    <a:lumOff val="25000"/>
                  </a:schemeClr>
                </a:solidFill>
              </a:rPr>
              <a:t>Prototiplemede</a:t>
            </a:r>
            <a:r>
              <a:rPr lang="en-IE" sz="9600" dirty="0">
                <a:solidFill>
                  <a:schemeClr val="tx1">
                    <a:lumMod val="75000"/>
                    <a:lumOff val="25000"/>
                  </a:schemeClr>
                </a:solidFill>
              </a:rPr>
              <a:t> </a:t>
            </a:r>
            <a:r>
              <a:rPr lang="en-IE" sz="9600" dirty="0" err="1">
                <a:solidFill>
                  <a:schemeClr val="tx1">
                    <a:lumMod val="75000"/>
                    <a:lumOff val="25000"/>
                  </a:schemeClr>
                </a:solidFill>
              </a:rPr>
              <a:t>uygulamalı</a:t>
            </a:r>
            <a:r>
              <a:rPr lang="en-IE" sz="9600" dirty="0">
                <a:solidFill>
                  <a:schemeClr val="tx1">
                    <a:lumMod val="75000"/>
                    <a:lumOff val="25000"/>
                  </a:schemeClr>
                </a:solidFill>
              </a:rPr>
              <a:t> </a:t>
            </a:r>
            <a:r>
              <a:rPr lang="en-IE" sz="9600" dirty="0" err="1">
                <a:solidFill>
                  <a:schemeClr val="tx1">
                    <a:lumMod val="75000"/>
                    <a:lumOff val="25000"/>
                  </a:schemeClr>
                </a:solidFill>
              </a:rPr>
              <a:t>bir</a:t>
            </a:r>
            <a:r>
              <a:rPr lang="en-IE" sz="9600" dirty="0">
                <a:solidFill>
                  <a:schemeClr val="tx1">
                    <a:lumMod val="75000"/>
                    <a:lumOff val="25000"/>
                  </a:schemeClr>
                </a:solidFill>
              </a:rPr>
              <a:t> </a:t>
            </a:r>
            <a:r>
              <a:rPr lang="en-IE" sz="9600" dirty="0" err="1">
                <a:solidFill>
                  <a:schemeClr val="tx1">
                    <a:lumMod val="75000"/>
                    <a:lumOff val="25000"/>
                  </a:schemeClr>
                </a:solidFill>
              </a:rPr>
              <a:t>yaklaşımı</a:t>
            </a:r>
            <a:r>
              <a:rPr lang="en-IE" sz="9600" dirty="0">
                <a:solidFill>
                  <a:schemeClr val="tx1">
                    <a:lumMod val="75000"/>
                    <a:lumOff val="25000"/>
                  </a:schemeClr>
                </a:solidFill>
              </a:rPr>
              <a:t> </a:t>
            </a:r>
            <a:r>
              <a:rPr lang="en-IE" sz="9600" dirty="0" err="1">
                <a:solidFill>
                  <a:schemeClr val="tx1">
                    <a:lumMod val="75000"/>
                    <a:lumOff val="25000"/>
                  </a:schemeClr>
                </a:solidFill>
              </a:rPr>
              <a:t>benimsemek</a:t>
            </a:r>
            <a:r>
              <a:rPr lang="en-IE" sz="9600" dirty="0">
                <a:solidFill>
                  <a:schemeClr val="tx1">
                    <a:lumMod val="75000"/>
                    <a:lumOff val="25000"/>
                  </a:schemeClr>
                </a:solidFill>
              </a:rPr>
              <a:t>.</a:t>
            </a:r>
          </a:p>
          <a:p>
            <a:pPr>
              <a:lnSpc>
                <a:spcPct val="120000"/>
              </a:lnSpc>
              <a:spcBef>
                <a:spcPts val="0"/>
              </a:spcBef>
              <a:spcAft>
                <a:spcPts val="600"/>
              </a:spcAft>
            </a:pPr>
            <a:r>
              <a:rPr lang="en-IE" sz="9600" dirty="0">
                <a:solidFill>
                  <a:schemeClr val="tx1">
                    <a:lumMod val="75000"/>
                    <a:lumOff val="25000"/>
                  </a:schemeClr>
                </a:solidFill>
              </a:rPr>
              <a:t>5 </a:t>
            </a:r>
            <a:r>
              <a:rPr lang="en-IE" sz="9600" b="1" dirty="0">
                <a:solidFill>
                  <a:schemeClr val="accent5">
                    <a:lumMod val="60000"/>
                    <a:lumOff val="40000"/>
                  </a:schemeClr>
                </a:solidFill>
              </a:rPr>
              <a:t>Test </a:t>
            </a:r>
            <a:r>
              <a:rPr lang="en-IE" sz="9600" b="1" dirty="0" err="1">
                <a:solidFill>
                  <a:schemeClr val="accent5">
                    <a:lumMod val="60000"/>
                    <a:lumOff val="40000"/>
                  </a:schemeClr>
                </a:solidFill>
              </a:rPr>
              <a:t>Etme</a:t>
            </a:r>
            <a:r>
              <a:rPr lang="en-IE" sz="9600" b="1" dirty="0">
                <a:solidFill>
                  <a:schemeClr val="accent5">
                    <a:lumMod val="60000"/>
                    <a:lumOff val="40000"/>
                  </a:schemeClr>
                </a:solidFill>
              </a:rPr>
              <a:t>: </a:t>
            </a:r>
            <a:r>
              <a:rPr lang="en-IE" sz="9600" dirty="0" err="1">
                <a:solidFill>
                  <a:schemeClr val="tx1">
                    <a:lumMod val="75000"/>
                    <a:lumOff val="25000"/>
                  </a:schemeClr>
                </a:solidFill>
              </a:rPr>
              <a:t>Probleme</a:t>
            </a:r>
            <a:r>
              <a:rPr lang="en-IE" sz="9600" dirty="0">
                <a:solidFill>
                  <a:schemeClr val="tx1">
                    <a:lumMod val="75000"/>
                    <a:lumOff val="25000"/>
                  </a:schemeClr>
                </a:solidFill>
              </a:rPr>
              <a:t> </a:t>
            </a:r>
            <a:r>
              <a:rPr lang="en-IE" sz="9600" dirty="0" err="1">
                <a:solidFill>
                  <a:schemeClr val="tx1">
                    <a:lumMod val="75000"/>
                    <a:lumOff val="25000"/>
                  </a:schemeClr>
                </a:solidFill>
              </a:rPr>
              <a:t>bir</a:t>
            </a:r>
            <a:r>
              <a:rPr lang="en-IE" sz="9600" dirty="0">
                <a:solidFill>
                  <a:schemeClr val="tx1">
                    <a:lumMod val="75000"/>
                    <a:lumOff val="25000"/>
                  </a:schemeClr>
                </a:solidFill>
              </a:rPr>
              <a:t> </a:t>
            </a:r>
            <a:r>
              <a:rPr lang="en-IE" sz="9600" dirty="0" err="1">
                <a:solidFill>
                  <a:schemeClr val="tx1">
                    <a:lumMod val="75000"/>
                    <a:lumOff val="25000"/>
                  </a:schemeClr>
                </a:solidFill>
              </a:rPr>
              <a:t>prototip</a:t>
            </a:r>
            <a:r>
              <a:rPr lang="en-IE" sz="9600" dirty="0">
                <a:solidFill>
                  <a:schemeClr val="tx1">
                    <a:lumMod val="75000"/>
                    <a:lumOff val="25000"/>
                  </a:schemeClr>
                </a:solidFill>
              </a:rPr>
              <a:t>/</a:t>
            </a:r>
            <a:r>
              <a:rPr lang="en-IE" sz="9600" dirty="0" err="1">
                <a:solidFill>
                  <a:schemeClr val="tx1">
                    <a:lumMod val="75000"/>
                    <a:lumOff val="25000"/>
                  </a:schemeClr>
                </a:solidFill>
              </a:rPr>
              <a:t>çözüm</a:t>
            </a:r>
            <a:r>
              <a:rPr lang="en-IE" sz="9600" dirty="0">
                <a:solidFill>
                  <a:schemeClr val="tx1">
                    <a:lumMod val="75000"/>
                    <a:lumOff val="25000"/>
                  </a:schemeClr>
                </a:solidFill>
              </a:rPr>
              <a:t> </a:t>
            </a:r>
            <a:r>
              <a:rPr lang="en-IE" sz="9600" dirty="0" err="1">
                <a:solidFill>
                  <a:schemeClr val="tx1">
                    <a:lumMod val="75000"/>
                    <a:lumOff val="25000"/>
                  </a:schemeClr>
                </a:solidFill>
              </a:rPr>
              <a:t>geliştirme</a:t>
            </a:r>
            <a:r>
              <a:rPr lang="en-IE" sz="9600" dirty="0">
                <a:solidFill>
                  <a:schemeClr val="tx1">
                    <a:lumMod val="75000"/>
                    <a:lumOff val="25000"/>
                  </a:schemeClr>
                </a:solidFill>
              </a:rPr>
              <a:t>.</a:t>
            </a:r>
            <a:endParaRPr lang="en-IE" sz="9600" b="0" i="0" dirty="0">
              <a:solidFill>
                <a:schemeClr val="tx1">
                  <a:lumMod val="75000"/>
                  <a:lumOff val="25000"/>
                </a:schemeClr>
              </a:solidFill>
              <a:effectLst/>
            </a:endParaRPr>
          </a:p>
          <a:p>
            <a:pPr>
              <a:lnSpc>
                <a:spcPct val="120000"/>
              </a:lnSpc>
              <a:spcBef>
                <a:spcPts val="0"/>
              </a:spcBef>
            </a:pPr>
            <a:endParaRPr lang="en-IE" sz="9600" dirty="0">
              <a:solidFill>
                <a:srgbClr val="2B2B2B"/>
              </a:solidFill>
            </a:endParaRPr>
          </a:p>
        </p:txBody>
      </p:sp>
    </p:spTree>
    <p:extLst>
      <p:ext uri="{BB962C8B-B14F-4D97-AF65-F5344CB8AC3E}">
        <p14:creationId xmlns:p14="http://schemas.microsoft.com/office/powerpoint/2010/main" val="3548230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2509849-4E77-413F-915F-02DE6EB0F013}"/>
              </a:ext>
            </a:extLst>
          </p:cNvPr>
          <p:cNvSpPr>
            <a:spLocks noGrp="1"/>
          </p:cNvSpPr>
          <p:nvPr>
            <p:ph type="body" sz="quarter" idx="14"/>
          </p:nvPr>
        </p:nvSpPr>
        <p:spPr>
          <a:xfrm>
            <a:off x="508178" y="1134824"/>
            <a:ext cx="4987275" cy="2676685"/>
          </a:xfrm>
        </p:spPr>
        <p:txBody>
          <a:bodyPr/>
          <a:lstStyle/>
          <a:p>
            <a:r>
              <a:rPr lang="tr-TR" b="1" dirty="0" smtClean="0">
                <a:solidFill>
                  <a:srgbClr val="00B0F0"/>
                </a:solidFill>
                <a:latin typeface="Calibri" panose="020F0502020204030204" pitchFamily="34" charset="0"/>
                <a:ea typeface="Calibri" panose="020F0502020204030204" pitchFamily="34" charset="0"/>
                <a:cs typeface="Calibri" panose="020F0502020204030204" pitchFamily="34" charset="0"/>
              </a:rPr>
              <a:t>Çözmeye </a:t>
            </a:r>
            <a:r>
              <a:rPr lang="tr-TR" b="1" dirty="0">
                <a:solidFill>
                  <a:srgbClr val="00B0F0"/>
                </a:solidFill>
                <a:latin typeface="Calibri" panose="020F0502020204030204" pitchFamily="34" charset="0"/>
                <a:ea typeface="Calibri" panose="020F0502020204030204" pitchFamily="34" charset="0"/>
                <a:cs typeface="Calibri" panose="020F0502020204030204" pitchFamily="34" charset="0"/>
              </a:rPr>
              <a:t>çalıştığınız problem </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hakkında empatik bir anlayış kazanmak için araştırma yaparak problemi keşfetmeye yardımcı olmak. Araştırma türleri ve oynadıkları rol, örneğin, var olanı belirlemek için masa başı araştırması, ihtiyacı olan kişiyle konuşmak için görüşmeler.</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44A0EFE9-4808-4C1A-8E0B-9EF807AA3040}"/>
              </a:ext>
            </a:extLst>
          </p:cNvPr>
          <p:cNvSpPr>
            <a:spLocks noGrp="1"/>
          </p:cNvSpPr>
          <p:nvPr>
            <p:ph type="body" sz="quarter" idx="15"/>
          </p:nvPr>
        </p:nvSpPr>
        <p:spPr>
          <a:xfrm>
            <a:off x="508178" y="437471"/>
            <a:ext cx="4461735" cy="697353"/>
          </a:xfrm>
        </p:spPr>
        <p:txBody>
          <a:bodyPr/>
          <a:lstStyle/>
          <a:p>
            <a:pPr marL="742950" indent="-742950">
              <a:buFont typeface="+mj-lt"/>
              <a:buAutoNum type="arabicPeriod"/>
            </a:pPr>
            <a:r>
              <a:rPr lang="tr-TR" b="1" dirty="0" err="1" smtClean="0">
                <a:solidFill>
                  <a:srgbClr val="009FD8"/>
                </a:solidFill>
              </a:rPr>
              <a:t>E</a:t>
            </a:r>
            <a:r>
              <a:rPr lang="en-IE" b="1" dirty="0" err="1" smtClean="0">
                <a:solidFill>
                  <a:srgbClr val="009FD8"/>
                </a:solidFill>
              </a:rPr>
              <a:t>mpati</a:t>
            </a:r>
            <a:r>
              <a:rPr lang="en-IE" b="1" dirty="0" smtClean="0">
                <a:solidFill>
                  <a:srgbClr val="009FD8"/>
                </a:solidFill>
              </a:rPr>
              <a:t> </a:t>
            </a:r>
            <a:r>
              <a:rPr lang="en-IE" b="1" dirty="0" err="1">
                <a:solidFill>
                  <a:srgbClr val="009FD8"/>
                </a:solidFill>
              </a:rPr>
              <a:t>kurun</a:t>
            </a:r>
            <a:endParaRPr lang="en-IE" b="1" dirty="0">
              <a:solidFill>
                <a:srgbClr val="009FD8"/>
              </a:solidFill>
            </a:endParaRPr>
          </a:p>
        </p:txBody>
      </p:sp>
      <p:pic>
        <p:nvPicPr>
          <p:cNvPr id="14" name="Picture Placeholder 13" descr="A group of people looking at a computer&#10;&#10;Description automatically generated">
            <a:extLst>
              <a:ext uri="{FF2B5EF4-FFF2-40B4-BE49-F238E27FC236}">
                <a16:creationId xmlns="" xmlns:a16="http://schemas.microsoft.com/office/drawing/2014/main" id="{9FAFAEB4-7D32-4AD5-A611-8A39EA2447AF}"/>
              </a:ext>
            </a:extLst>
          </p:cNvPr>
          <p:cNvPicPr>
            <a:picLocks noGrp="1" noChangeAspect="1"/>
          </p:cNvPicPr>
          <p:nvPr>
            <p:ph type="pic" sz="quarter" idx="10"/>
          </p:nvPr>
        </p:nvPicPr>
        <p:blipFill>
          <a:blip r:embed="rId2"/>
          <a:srcRect l="3347" r="3347"/>
          <a:stretch>
            <a:fillRect/>
          </a:stretch>
        </p:blipFill>
        <p:spPr/>
      </p:pic>
      <p:sp>
        <p:nvSpPr>
          <p:cNvPr id="15" name="Text Placeholder 5">
            <a:extLst>
              <a:ext uri="{FF2B5EF4-FFF2-40B4-BE49-F238E27FC236}">
                <a16:creationId xmlns="" xmlns:a16="http://schemas.microsoft.com/office/drawing/2014/main" id="{E414B56A-57F2-4589-B648-0564ADBF4204}"/>
              </a:ext>
            </a:extLst>
          </p:cNvPr>
          <p:cNvSpPr txBox="1">
            <a:spLocks/>
          </p:cNvSpPr>
          <p:nvPr/>
        </p:nvSpPr>
        <p:spPr>
          <a:xfrm>
            <a:off x="508178" y="3862827"/>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2"/>
            </a:pPr>
            <a:r>
              <a:rPr lang="tr-TR" b="1" dirty="0" smtClean="0">
                <a:solidFill>
                  <a:srgbClr val="40A67A"/>
                </a:solidFill>
              </a:rPr>
              <a:t>Tanımlayın</a:t>
            </a:r>
            <a:endParaRPr lang="en-IE" b="1" dirty="0">
              <a:solidFill>
                <a:srgbClr val="40A67A"/>
              </a:solidFill>
            </a:endParaRPr>
          </a:p>
        </p:txBody>
      </p:sp>
      <p:sp>
        <p:nvSpPr>
          <p:cNvPr id="16" name="Text Placeholder 4">
            <a:extLst>
              <a:ext uri="{FF2B5EF4-FFF2-40B4-BE49-F238E27FC236}">
                <a16:creationId xmlns="" xmlns:a16="http://schemas.microsoft.com/office/drawing/2014/main" id="{1A8A1039-7031-4D78-9A1A-9964355966A0}"/>
              </a:ext>
            </a:extLst>
          </p:cNvPr>
          <p:cNvSpPr txBox="1">
            <a:spLocks/>
          </p:cNvSpPr>
          <p:nvPr/>
        </p:nvSpPr>
        <p:spPr>
          <a:xfrm>
            <a:off x="508178" y="4508862"/>
            <a:ext cx="5213613"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tr-TR" b="1" dirty="0" smtClean="0">
                <a:solidFill>
                  <a:srgbClr val="00B050"/>
                </a:solidFill>
                <a:latin typeface="Calibri" panose="020F0502020204030204" pitchFamily="34" charset="0"/>
                <a:cs typeface="Calibri" panose="020F0502020204030204" pitchFamily="34" charset="0"/>
              </a:rPr>
              <a:t>Temel </a:t>
            </a:r>
            <a:r>
              <a:rPr lang="tr-TR" b="1" dirty="0">
                <a:solidFill>
                  <a:srgbClr val="00B050"/>
                </a:solidFill>
                <a:latin typeface="Calibri" panose="020F0502020204030204" pitchFamily="34" charset="0"/>
                <a:cs typeface="Calibri" panose="020F0502020204030204" pitchFamily="34" charset="0"/>
              </a:rPr>
              <a:t>sorunu netleştirebilmeniz, </a:t>
            </a:r>
            <a:r>
              <a:rPr lang="tr-TR" dirty="0">
                <a:solidFill>
                  <a:schemeClr val="tx1">
                    <a:lumMod val="75000"/>
                    <a:lumOff val="25000"/>
                  </a:schemeClr>
                </a:solidFill>
                <a:latin typeface="Calibri" panose="020F0502020204030204" pitchFamily="34" charset="0"/>
                <a:cs typeface="Calibri" panose="020F0502020204030204" pitchFamily="34" charset="0"/>
              </a:rPr>
              <a:t>tanımlayabilmeniz veya yeniden çerçeveleyebilmeniz için birinci aşamada toplanan tüm bilgileri analiz ederek odaklanmanız gereken alan</a:t>
            </a:r>
            <a:endParaRPr lang="en-US" dirty="0">
              <a:solidFill>
                <a:schemeClr val="tx1">
                  <a:lumMod val="75000"/>
                  <a:lumOff val="25000"/>
                </a:schemeClr>
              </a:solidFill>
              <a:latin typeface="Calibri" panose="020F0502020204030204" pitchFamily="34" charset="0"/>
              <a:cs typeface="Calibri" panose="020F0502020204030204" pitchFamily="34" charset="0"/>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val="2993112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2509849-4E77-413F-915F-02DE6EB0F013}"/>
              </a:ext>
            </a:extLst>
          </p:cNvPr>
          <p:cNvSpPr>
            <a:spLocks noGrp="1"/>
          </p:cNvSpPr>
          <p:nvPr>
            <p:ph type="body" sz="quarter" idx="14"/>
          </p:nvPr>
        </p:nvSpPr>
        <p:spPr>
          <a:xfrm>
            <a:off x="508178" y="903220"/>
            <a:ext cx="5385628" cy="2676685"/>
          </a:xfrm>
        </p:spPr>
        <p:txBody>
          <a:bodyPr/>
          <a:lstStyle/>
          <a:p>
            <a:r>
              <a:rPr lang="tr-TR" b="1" dirty="0" smtClean="0">
                <a:solidFill>
                  <a:srgbClr val="A6377D"/>
                </a:solidFill>
                <a:latin typeface="Calibri" panose="020F0502020204030204" pitchFamily="34" charset="0"/>
                <a:cs typeface="Calibri" panose="020F0502020204030204" pitchFamily="34" charset="0"/>
              </a:rPr>
              <a:t>Yeniliği </a:t>
            </a:r>
            <a:r>
              <a:rPr lang="tr-TR" b="1" dirty="0">
                <a:solidFill>
                  <a:srgbClr val="A6377D"/>
                </a:solidFill>
                <a:latin typeface="Calibri" panose="020F0502020204030204" pitchFamily="34" charset="0"/>
                <a:cs typeface="Calibri" panose="020F0502020204030204" pitchFamily="34" charset="0"/>
              </a:rPr>
              <a:t>teşvik etmek ve en iyilerini </a:t>
            </a:r>
            <a:r>
              <a:rPr lang="tr-TR" dirty="0">
                <a:solidFill>
                  <a:schemeClr val="tx1">
                    <a:lumMod val="75000"/>
                    <a:lumOff val="25000"/>
                  </a:schemeClr>
                </a:solidFill>
                <a:latin typeface="Calibri" panose="020F0502020204030204" pitchFamily="34" charset="0"/>
                <a:cs typeface="Calibri" panose="020F0502020204030204" pitchFamily="34" charset="0"/>
              </a:rPr>
              <a:t>seçmek için beyin fırtınası faaliyetleri yoluyla birçok fikir üreterek potansiyel çözümler </a:t>
            </a:r>
            <a:r>
              <a:rPr lang="tr-TR" dirty="0" smtClean="0">
                <a:solidFill>
                  <a:schemeClr val="tx1">
                    <a:lumMod val="75000"/>
                    <a:lumOff val="25000"/>
                  </a:schemeClr>
                </a:solidFill>
                <a:latin typeface="Calibri" panose="020F0502020204030204" pitchFamily="34" charset="0"/>
                <a:cs typeface="Calibri" panose="020F0502020204030204" pitchFamily="34" charset="0"/>
              </a:rPr>
              <a:t>geliştirin.</a:t>
            </a:r>
            <a:endParaRPr lang="en-IE"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 xmlns:a16="http://schemas.microsoft.com/office/drawing/2014/main" id="{44A0EFE9-4808-4C1A-8E0B-9EF807AA3040}"/>
              </a:ext>
            </a:extLst>
          </p:cNvPr>
          <p:cNvSpPr>
            <a:spLocks noGrp="1"/>
          </p:cNvSpPr>
          <p:nvPr>
            <p:ph type="body" sz="quarter" idx="15"/>
          </p:nvPr>
        </p:nvSpPr>
        <p:spPr>
          <a:xfrm>
            <a:off x="508178" y="205867"/>
            <a:ext cx="4461735" cy="697353"/>
          </a:xfrm>
        </p:spPr>
        <p:txBody>
          <a:bodyPr/>
          <a:lstStyle/>
          <a:p>
            <a:pPr marL="742950" indent="-742950">
              <a:buFont typeface="+mj-lt"/>
              <a:buAutoNum type="arabicPeriod" startAt="3"/>
            </a:pPr>
            <a:r>
              <a:rPr lang="tr-TR" b="1" dirty="0" smtClean="0">
                <a:solidFill>
                  <a:srgbClr val="A6377D"/>
                </a:solidFill>
              </a:rPr>
              <a:t>Tasarlayın</a:t>
            </a:r>
            <a:endParaRPr lang="en-IE" b="1" dirty="0">
              <a:solidFill>
                <a:srgbClr val="A6377D"/>
              </a:solidFill>
            </a:endParaRPr>
          </a:p>
        </p:txBody>
      </p:sp>
      <p:pic>
        <p:nvPicPr>
          <p:cNvPr id="14" name="Picture Placeholder 13" descr="A group of people looking at a computer&#10;&#10;Description automatically generated">
            <a:extLst>
              <a:ext uri="{FF2B5EF4-FFF2-40B4-BE49-F238E27FC236}">
                <a16:creationId xmlns="" xmlns:a16="http://schemas.microsoft.com/office/drawing/2014/main" id="{9FAFAEB4-7D32-4AD5-A611-8A39EA2447AF}"/>
              </a:ext>
            </a:extLst>
          </p:cNvPr>
          <p:cNvPicPr>
            <a:picLocks noGrp="1" noChangeAspect="1"/>
          </p:cNvPicPr>
          <p:nvPr>
            <p:ph type="pic" sz="quarter" idx="10"/>
          </p:nvPr>
        </p:nvPicPr>
        <p:blipFill>
          <a:blip r:embed="rId2"/>
          <a:srcRect l="3347" r="3347"/>
          <a:stretch>
            <a:fillRect/>
          </a:stretch>
        </p:blipFill>
        <p:spPr/>
      </p:pic>
      <p:sp>
        <p:nvSpPr>
          <p:cNvPr id="15" name="Text Placeholder 5">
            <a:extLst>
              <a:ext uri="{FF2B5EF4-FFF2-40B4-BE49-F238E27FC236}">
                <a16:creationId xmlns="" xmlns:a16="http://schemas.microsoft.com/office/drawing/2014/main" id="{E414B56A-57F2-4589-B648-0564ADBF4204}"/>
              </a:ext>
            </a:extLst>
          </p:cNvPr>
          <p:cNvSpPr txBox="1">
            <a:spLocks/>
          </p:cNvSpPr>
          <p:nvPr/>
        </p:nvSpPr>
        <p:spPr>
          <a:xfrm>
            <a:off x="508178" y="2325024"/>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4"/>
            </a:pPr>
            <a:r>
              <a:rPr lang="en-IE" b="1" dirty="0" err="1" smtClean="0">
                <a:solidFill>
                  <a:srgbClr val="F89D2A"/>
                </a:solidFill>
              </a:rPr>
              <a:t>Prototip</a:t>
            </a:r>
            <a:endParaRPr lang="en-IE" b="1" dirty="0">
              <a:solidFill>
                <a:srgbClr val="F89D2A"/>
              </a:solidFill>
            </a:endParaRPr>
          </a:p>
        </p:txBody>
      </p:sp>
      <p:sp>
        <p:nvSpPr>
          <p:cNvPr id="16" name="Text Placeholder 4">
            <a:extLst>
              <a:ext uri="{FF2B5EF4-FFF2-40B4-BE49-F238E27FC236}">
                <a16:creationId xmlns="" xmlns:a16="http://schemas.microsoft.com/office/drawing/2014/main" id="{1A8A1039-7031-4D78-9A1A-9964355966A0}"/>
              </a:ext>
            </a:extLst>
          </p:cNvPr>
          <p:cNvSpPr txBox="1">
            <a:spLocks/>
          </p:cNvSpPr>
          <p:nvPr/>
        </p:nvSpPr>
        <p:spPr>
          <a:xfrm>
            <a:off x="508178" y="2938915"/>
            <a:ext cx="5385628"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tr-TR" b="1" dirty="0" smtClean="0">
                <a:solidFill>
                  <a:schemeClr val="accent2"/>
                </a:solidFill>
                <a:latin typeface="Calibri" panose="020F0502020204030204" pitchFamily="34" charset="0"/>
                <a:cs typeface="Calibri" panose="020F0502020204030204" pitchFamily="34" charset="0"/>
              </a:rPr>
              <a:t>Problem </a:t>
            </a:r>
            <a:r>
              <a:rPr lang="tr-TR" b="1" dirty="0">
                <a:solidFill>
                  <a:schemeClr val="accent2"/>
                </a:solidFill>
                <a:latin typeface="Calibri" panose="020F0502020204030204" pitchFamily="34" charset="0"/>
                <a:cs typeface="Calibri" panose="020F0502020204030204" pitchFamily="34" charset="0"/>
              </a:rPr>
              <a:t>tanımlı tasarım özeti. </a:t>
            </a:r>
            <a:r>
              <a:rPr lang="tr-TR" dirty="0">
                <a:solidFill>
                  <a:schemeClr val="tx1">
                    <a:lumMod val="75000"/>
                    <a:lumOff val="25000"/>
                  </a:schemeClr>
                </a:solidFill>
                <a:latin typeface="Calibri" panose="020F0502020204030204" pitchFamily="34" charset="0"/>
                <a:cs typeface="Calibri" panose="020F0502020204030204" pitchFamily="34" charset="0"/>
              </a:rPr>
              <a:t>Çözümün ne olduğunu daha fazla araştırmak için daha önce seçilen fikirlere, fikrin ucuz ve küçültülmüş versiyonlarını yaparak hayat vermek…</a:t>
            </a:r>
            <a:endParaRPr lang="en-IE" dirty="0">
              <a:solidFill>
                <a:schemeClr val="tx1">
                  <a:lumMod val="75000"/>
                  <a:lumOff val="25000"/>
                </a:schemeClr>
              </a:solidFill>
              <a:latin typeface="Calibri" panose="020F0502020204030204" pitchFamily="34" charset="0"/>
              <a:cs typeface="Calibri" panose="020F0502020204030204" pitchFamily="34" charset="0"/>
            </a:endParaRPr>
          </a:p>
          <a:p>
            <a:endParaRPr lang="en-IE" dirty="0">
              <a:solidFill>
                <a:schemeClr val="tx1">
                  <a:lumMod val="75000"/>
                  <a:lumOff val="25000"/>
                </a:schemeClr>
              </a:solidFill>
            </a:endParaRPr>
          </a:p>
        </p:txBody>
      </p:sp>
      <p:sp>
        <p:nvSpPr>
          <p:cNvPr id="7" name="Text Placeholder 5">
            <a:extLst>
              <a:ext uri="{FF2B5EF4-FFF2-40B4-BE49-F238E27FC236}">
                <a16:creationId xmlns="" xmlns:a16="http://schemas.microsoft.com/office/drawing/2014/main" id="{F55BCA5D-C99A-409C-A83B-68F759C516C9}"/>
              </a:ext>
            </a:extLst>
          </p:cNvPr>
          <p:cNvSpPr txBox="1">
            <a:spLocks/>
          </p:cNvSpPr>
          <p:nvPr/>
        </p:nvSpPr>
        <p:spPr>
          <a:xfrm>
            <a:off x="508177" y="4709395"/>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5"/>
            </a:pPr>
            <a:r>
              <a:rPr lang="tr-TR" b="1" dirty="0" smtClean="0">
                <a:solidFill>
                  <a:srgbClr val="ED2A59"/>
                </a:solidFill>
              </a:rPr>
              <a:t>Değerlendirin</a:t>
            </a:r>
            <a:endParaRPr lang="en-IE" b="1" dirty="0">
              <a:solidFill>
                <a:srgbClr val="ED2A59"/>
              </a:solidFill>
            </a:endParaRPr>
          </a:p>
        </p:txBody>
      </p:sp>
      <p:sp>
        <p:nvSpPr>
          <p:cNvPr id="8" name="Text Placeholder 4">
            <a:extLst>
              <a:ext uri="{FF2B5EF4-FFF2-40B4-BE49-F238E27FC236}">
                <a16:creationId xmlns="" xmlns:a16="http://schemas.microsoft.com/office/drawing/2014/main" id="{B9B95A93-383E-47B6-98E3-497E2EB24E02}"/>
              </a:ext>
            </a:extLst>
          </p:cNvPr>
          <p:cNvSpPr txBox="1">
            <a:spLocks/>
          </p:cNvSpPr>
          <p:nvPr/>
        </p:nvSpPr>
        <p:spPr>
          <a:xfrm>
            <a:off x="636966" y="5104140"/>
            <a:ext cx="7395498"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en-IE" dirty="0" err="1">
                <a:solidFill>
                  <a:schemeClr val="tx1">
                    <a:lumMod val="75000"/>
                    <a:lumOff val="25000"/>
                  </a:schemeClr>
                </a:solidFill>
                <a:latin typeface="Calibri" panose="020F0502020204030204" pitchFamily="34" charset="0"/>
                <a:cs typeface="Calibri" panose="020F0502020204030204" pitchFamily="34" charset="0"/>
              </a:rPr>
              <a:t>İşe</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yarayan</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çözümleri</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bulmak</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için</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Çözümü</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daha</a:t>
            </a:r>
            <a:r>
              <a:rPr lang="en-IE" dirty="0">
                <a:solidFill>
                  <a:schemeClr val="tx1">
                    <a:lumMod val="75000"/>
                    <a:lumOff val="25000"/>
                  </a:schemeClr>
                </a:solidFill>
                <a:latin typeface="Calibri" panose="020F0502020204030204" pitchFamily="34" charset="0"/>
                <a:cs typeface="Calibri" panose="020F0502020204030204" pitchFamily="34" charset="0"/>
              </a:rPr>
              <a:t> da </a:t>
            </a:r>
            <a:r>
              <a:rPr lang="en-IE" dirty="0" err="1">
                <a:solidFill>
                  <a:schemeClr val="tx1">
                    <a:lumMod val="75000"/>
                    <a:lumOff val="25000"/>
                  </a:schemeClr>
                </a:solidFill>
                <a:latin typeface="Calibri" panose="020F0502020204030204" pitchFamily="34" charset="0"/>
                <a:cs typeface="Calibri" panose="020F0502020204030204" pitchFamily="34" charset="0"/>
              </a:rPr>
              <a:t>yeniden</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tanımlamaya</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yardımcı</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olacak</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geri</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bildirimler</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toplamak</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için</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tasarlandığı</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kişilerle</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çözümü</a:t>
            </a:r>
            <a:r>
              <a:rPr lang="en-IE" dirty="0">
                <a:solidFill>
                  <a:schemeClr val="tx1">
                    <a:lumMod val="75000"/>
                    <a:lumOff val="25000"/>
                  </a:schemeClr>
                </a:solidFill>
                <a:latin typeface="Calibri" panose="020F0502020204030204" pitchFamily="34" charset="0"/>
                <a:cs typeface="Calibri" panose="020F0502020204030204" pitchFamily="34" charset="0"/>
              </a:rPr>
              <a:t> ideal </a:t>
            </a:r>
            <a:r>
              <a:rPr lang="en-IE" dirty="0" err="1">
                <a:solidFill>
                  <a:schemeClr val="tx1">
                    <a:lumMod val="75000"/>
                    <a:lumOff val="25000"/>
                  </a:schemeClr>
                </a:solidFill>
                <a:latin typeface="Calibri" panose="020F0502020204030204" pitchFamily="34" charset="0"/>
                <a:cs typeface="Calibri" panose="020F0502020204030204" pitchFamily="34" charset="0"/>
              </a:rPr>
              <a:t>bir</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şekilde</a:t>
            </a:r>
            <a:r>
              <a:rPr lang="en-IE" dirty="0">
                <a:solidFill>
                  <a:schemeClr val="tx1">
                    <a:lumMod val="75000"/>
                    <a:lumOff val="25000"/>
                  </a:schemeClr>
                </a:solidFill>
                <a:latin typeface="Calibri" panose="020F0502020204030204" pitchFamily="34" charset="0"/>
                <a:cs typeface="Calibri" panose="020F0502020204030204" pitchFamily="34" charset="0"/>
              </a:rPr>
              <a:t> </a:t>
            </a:r>
            <a:r>
              <a:rPr lang="en-IE" dirty="0" err="1">
                <a:solidFill>
                  <a:schemeClr val="tx1">
                    <a:lumMod val="75000"/>
                    <a:lumOff val="25000"/>
                  </a:schemeClr>
                </a:solidFill>
                <a:latin typeface="Calibri" panose="020F0502020204030204" pitchFamily="34" charset="0"/>
                <a:cs typeface="Calibri" panose="020F0502020204030204" pitchFamily="34" charset="0"/>
              </a:rPr>
              <a:t>değerlendirin</a:t>
            </a:r>
            <a:endParaRPr lang="en-IE"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7937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33989A58-570D-4A02-9911-8B33549A1B0A}"/>
              </a:ext>
            </a:extLst>
          </p:cNvPr>
          <p:cNvSpPr>
            <a:spLocks noGrp="1"/>
          </p:cNvSpPr>
          <p:nvPr>
            <p:ph type="body" sz="quarter" idx="14"/>
          </p:nvPr>
        </p:nvSpPr>
        <p:spPr>
          <a:xfrm>
            <a:off x="508178" y="2066306"/>
            <a:ext cx="7395497" cy="4007468"/>
          </a:xfrm>
        </p:spPr>
        <p:txBody>
          <a:bodyPr/>
          <a:lstStyle/>
          <a:p>
            <a:pPr marL="228600">
              <a:spcBef>
                <a:spcPts val="600"/>
              </a:spcBef>
              <a:spcAft>
                <a:spcPts val="600"/>
              </a:spcAft>
            </a:pPr>
            <a:r>
              <a:rPr lang="tr-TR" b="1"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Süreç</a:t>
            </a:r>
            <a:r>
              <a:rPr lang="tr-TR" b="1" i="1" dirty="0">
                <a:solidFill>
                  <a:srgbClr val="A6377D"/>
                </a:solidFill>
                <a:latin typeface="Calibri" panose="020F0502020204030204" pitchFamily="34" charset="0"/>
                <a:ea typeface="Calibri" panose="020F0502020204030204" pitchFamily="34" charset="0"/>
                <a:cs typeface="Calibri" panose="020F0502020204030204" pitchFamily="34" charset="0"/>
              </a:rPr>
              <a:t>, karşılanmayan müşteri ihtiyaçlarını sorunun merkezine koyar ve her adım sizi sorunu çözmeye daha da yakınlaştırır</a:t>
            </a:r>
            <a:r>
              <a:rPr lang="tr-TR" b="1"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a:t>
            </a:r>
          </a:p>
          <a:p>
            <a:pPr marL="228600">
              <a:spcBef>
                <a:spcPts val="600"/>
              </a:spcBef>
              <a:spcAft>
                <a:spcPts val="600"/>
              </a:spcAft>
            </a:pPr>
            <a:r>
              <a:rPr lang="tr-TR"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Tasarım </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odaklı düşünme, karşılanmayan müşteri ihtiyaçlarını anlamakla başlayan güçlü bir problem çözme sürecidir. Tasarım odaklı düşünme yaklaşımları işe uygulandığında, inovasyonun başarı oranı büyük ölçüde artar. 5 Aşamalı Süreç, yaratıcılığı, prototiplemeyi, test etmeyi ve ardından nihai sosyal inovasyon projenizi uygulayabilmeniz için önemli bilgileri ortaya çıkarmanıza izin verecektir. Fikir ve çözüm üretme yolculuğunuza başlamaya hazır olun….</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 xmlns:a16="http://schemas.microsoft.com/office/drawing/2014/main" id="{1AD98DE7-D7AC-4268-A55B-43DC1FABF990}"/>
              </a:ext>
            </a:extLst>
          </p:cNvPr>
          <p:cNvSpPr>
            <a:spLocks noGrp="1"/>
          </p:cNvSpPr>
          <p:nvPr>
            <p:ph type="body" sz="quarter" idx="15"/>
          </p:nvPr>
        </p:nvSpPr>
        <p:spPr>
          <a:xfrm>
            <a:off x="525242" y="182052"/>
            <a:ext cx="11141516" cy="697353"/>
          </a:xfrm>
        </p:spPr>
        <p:txBody>
          <a:bodyPr>
            <a:noAutofit/>
          </a:bodyPr>
          <a:lstStyle/>
          <a:p>
            <a:r>
              <a:rPr lang="tr-TR" sz="4400" b="1" i="1" dirty="0" smtClean="0"/>
              <a:t>Tasarım </a:t>
            </a:r>
            <a:r>
              <a:rPr lang="tr-TR" sz="4400" b="1" i="1" dirty="0"/>
              <a:t>Düşüncesinde Ustalaşmak ve Uygulamak</a:t>
            </a:r>
          </a:p>
          <a:p>
            <a:r>
              <a:rPr lang="tr-TR" sz="4400" b="1" i="1" dirty="0"/>
              <a:t>Nereden başlayayım?</a:t>
            </a:r>
            <a:endParaRPr lang="en-IE" sz="4400" b="1" i="1" dirty="0"/>
          </a:p>
        </p:txBody>
      </p:sp>
      <p:pic>
        <p:nvPicPr>
          <p:cNvPr id="7" name="Picture 6" descr="Text&#10;&#10;Description automatically generated">
            <a:extLst>
              <a:ext uri="{FF2B5EF4-FFF2-40B4-BE49-F238E27FC236}">
                <a16:creationId xmlns="" xmlns:a16="http://schemas.microsoft.com/office/drawing/2014/main" id="{3E24ECBC-FAC7-4ABA-9F2B-F8ABB943D63B}"/>
              </a:ext>
            </a:extLst>
          </p:cNvPr>
          <p:cNvPicPr>
            <a:picLocks noChangeAspect="1"/>
          </p:cNvPicPr>
          <p:nvPr/>
        </p:nvPicPr>
        <p:blipFill>
          <a:blip r:embed="rId2"/>
          <a:stretch>
            <a:fillRect/>
          </a:stretch>
        </p:blipFill>
        <p:spPr>
          <a:xfrm>
            <a:off x="8087182" y="1955548"/>
            <a:ext cx="4104818" cy="4371723"/>
          </a:xfrm>
          <a:prstGeom prst="rect">
            <a:avLst/>
          </a:prstGeom>
        </p:spPr>
      </p:pic>
    </p:spTree>
    <p:extLst>
      <p:ext uri="{BB962C8B-B14F-4D97-AF65-F5344CB8AC3E}">
        <p14:creationId xmlns:p14="http://schemas.microsoft.com/office/powerpoint/2010/main" val="3813174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742629" y="2812004"/>
            <a:ext cx="6254022" cy="1327603"/>
          </a:xfrm>
        </p:spPr>
        <p:txBody>
          <a:bodyPr/>
          <a:lstStyle/>
          <a:p>
            <a:pPr algn="ctr"/>
            <a:r>
              <a:rPr lang="en-IE" sz="3600" b="1" dirty="0" err="1"/>
              <a:t>Kullanıcılarınızın</a:t>
            </a:r>
            <a:r>
              <a:rPr lang="en-IE" sz="3600" b="1" dirty="0"/>
              <a:t> </a:t>
            </a:r>
            <a:r>
              <a:rPr lang="en-IE" sz="3600" b="1" dirty="0" err="1"/>
              <a:t>ihtiyaçlarını</a:t>
            </a:r>
            <a:r>
              <a:rPr lang="en-IE" sz="3600" b="1" dirty="0"/>
              <a:t> </a:t>
            </a:r>
            <a:r>
              <a:rPr lang="en-IE" sz="3600" b="1" dirty="0" err="1"/>
              <a:t>anlayın</a:t>
            </a:r>
            <a:endParaRPr lang="en-IE" sz="36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322361" y="1168963"/>
            <a:ext cx="4833367" cy="4158567"/>
          </a:xfrm>
        </p:spPr>
        <p:txBody>
          <a:bodyPr/>
          <a:lstStyle/>
          <a:p>
            <a:r>
              <a:rPr lang="en-IE" b="1" dirty="0" err="1">
                <a:solidFill>
                  <a:schemeClr val="accent5"/>
                </a:solidFill>
              </a:rPr>
              <a:t>Kullanıcılarınızın</a:t>
            </a:r>
            <a:r>
              <a:rPr lang="en-IE" b="1" dirty="0">
                <a:solidFill>
                  <a:schemeClr val="accent5"/>
                </a:solidFill>
              </a:rPr>
              <a:t> </a:t>
            </a:r>
            <a:r>
              <a:rPr lang="en-IE" b="1" dirty="0" err="1">
                <a:solidFill>
                  <a:schemeClr val="accent5"/>
                </a:solidFill>
              </a:rPr>
              <a:t>İhtiyaçlarını</a:t>
            </a:r>
            <a:r>
              <a:rPr lang="en-IE" b="1" dirty="0">
                <a:solidFill>
                  <a:schemeClr val="accent5"/>
                </a:solidFill>
              </a:rPr>
              <a:t> </a:t>
            </a:r>
            <a:r>
              <a:rPr lang="en-IE" b="1" dirty="0" err="1">
                <a:solidFill>
                  <a:schemeClr val="accent5"/>
                </a:solidFill>
              </a:rPr>
              <a:t>Araştırın</a:t>
            </a:r>
            <a:endParaRPr lang="en-IE" b="1" dirty="0">
              <a:solidFill>
                <a:schemeClr val="accent5"/>
              </a:solidFill>
            </a:endParaRPr>
          </a:p>
          <a:p>
            <a:r>
              <a:rPr lang="en-IE" dirty="0" err="1"/>
              <a:t>Burada</a:t>
            </a:r>
            <a:r>
              <a:rPr lang="en-IE" dirty="0"/>
              <a:t>, </a:t>
            </a:r>
            <a:r>
              <a:rPr lang="en-IE" dirty="0" err="1"/>
              <a:t>genellikle</a:t>
            </a:r>
            <a:r>
              <a:rPr lang="en-IE" dirty="0"/>
              <a:t> </a:t>
            </a:r>
            <a:r>
              <a:rPr lang="en-IE" dirty="0" err="1"/>
              <a:t>kullanıcı</a:t>
            </a:r>
            <a:r>
              <a:rPr lang="en-IE" dirty="0"/>
              <a:t> </a:t>
            </a:r>
            <a:r>
              <a:rPr lang="en-IE" dirty="0" err="1"/>
              <a:t>araştırması</a:t>
            </a:r>
            <a:r>
              <a:rPr lang="en-IE" dirty="0"/>
              <a:t> </a:t>
            </a:r>
            <a:r>
              <a:rPr lang="en-IE" dirty="0" err="1"/>
              <a:t>yoluyla</a:t>
            </a:r>
            <a:r>
              <a:rPr lang="en-IE" dirty="0"/>
              <a:t> </a:t>
            </a:r>
            <a:r>
              <a:rPr lang="en-IE" dirty="0" err="1"/>
              <a:t>çözmeye</a:t>
            </a:r>
            <a:r>
              <a:rPr lang="en-IE" dirty="0"/>
              <a:t> </a:t>
            </a:r>
            <a:r>
              <a:rPr lang="en-IE" dirty="0" err="1"/>
              <a:t>çalıştığınız</a:t>
            </a:r>
            <a:r>
              <a:rPr lang="en-IE" dirty="0"/>
              <a:t> </a:t>
            </a:r>
            <a:r>
              <a:rPr lang="en-IE" dirty="0" err="1"/>
              <a:t>sorun</a:t>
            </a:r>
            <a:r>
              <a:rPr lang="en-IE" dirty="0"/>
              <a:t> </a:t>
            </a:r>
            <a:r>
              <a:rPr lang="en-IE" dirty="0" err="1"/>
              <a:t>hakkında</a:t>
            </a:r>
            <a:r>
              <a:rPr lang="en-IE" dirty="0"/>
              <a:t> </a:t>
            </a:r>
            <a:r>
              <a:rPr lang="en-IE" dirty="0" err="1"/>
              <a:t>empatik</a:t>
            </a:r>
            <a:r>
              <a:rPr lang="en-IE" dirty="0"/>
              <a:t> </a:t>
            </a:r>
            <a:r>
              <a:rPr lang="en-IE" dirty="0" err="1"/>
              <a:t>bir</a:t>
            </a:r>
            <a:r>
              <a:rPr lang="en-IE" dirty="0"/>
              <a:t> </a:t>
            </a:r>
            <a:r>
              <a:rPr lang="en-IE" dirty="0" err="1"/>
              <a:t>anlayış</a:t>
            </a:r>
            <a:r>
              <a:rPr lang="en-IE" dirty="0"/>
              <a:t> </a:t>
            </a:r>
            <a:r>
              <a:rPr lang="en-IE" dirty="0" err="1"/>
              <a:t>kazanmalısınız</a:t>
            </a:r>
            <a:r>
              <a:rPr lang="en-IE" dirty="0"/>
              <a:t>. </a:t>
            </a:r>
            <a:r>
              <a:rPr lang="en-IE" dirty="0" err="1"/>
              <a:t>Empati</a:t>
            </a:r>
            <a:r>
              <a:rPr lang="en-IE" dirty="0"/>
              <a:t>, </a:t>
            </a:r>
            <a:r>
              <a:rPr lang="en-IE" dirty="0" err="1"/>
              <a:t>tasarım</a:t>
            </a:r>
            <a:r>
              <a:rPr lang="en-IE" dirty="0"/>
              <a:t> </a:t>
            </a:r>
            <a:r>
              <a:rPr lang="en-IE" dirty="0" err="1"/>
              <a:t>odaklı</a:t>
            </a:r>
            <a:r>
              <a:rPr lang="en-IE" dirty="0"/>
              <a:t> </a:t>
            </a:r>
            <a:r>
              <a:rPr lang="en-IE" dirty="0" err="1"/>
              <a:t>düşünme</a:t>
            </a:r>
            <a:r>
              <a:rPr lang="en-IE" dirty="0"/>
              <a:t> </a:t>
            </a:r>
            <a:r>
              <a:rPr lang="en-IE" dirty="0" err="1"/>
              <a:t>gibi</a:t>
            </a:r>
            <a:r>
              <a:rPr lang="en-IE" dirty="0"/>
              <a:t> </a:t>
            </a:r>
            <a:r>
              <a:rPr lang="en-IE" dirty="0" err="1"/>
              <a:t>insan</a:t>
            </a:r>
            <a:r>
              <a:rPr lang="en-IE" dirty="0"/>
              <a:t> </a:t>
            </a:r>
            <a:r>
              <a:rPr lang="en-IE" dirty="0" err="1"/>
              <a:t>merkezli</a:t>
            </a:r>
            <a:r>
              <a:rPr lang="en-IE" dirty="0"/>
              <a:t> </a:t>
            </a:r>
            <a:r>
              <a:rPr lang="en-IE" dirty="0" err="1"/>
              <a:t>bir</a:t>
            </a:r>
            <a:r>
              <a:rPr lang="en-IE" dirty="0"/>
              <a:t> </a:t>
            </a:r>
            <a:r>
              <a:rPr lang="en-IE" dirty="0" err="1"/>
              <a:t>tasarım</a:t>
            </a:r>
            <a:r>
              <a:rPr lang="en-IE" dirty="0"/>
              <a:t> </a:t>
            </a:r>
            <a:r>
              <a:rPr lang="en-IE" dirty="0" err="1"/>
              <a:t>süreci</a:t>
            </a:r>
            <a:r>
              <a:rPr lang="en-IE" dirty="0"/>
              <a:t> </a:t>
            </a:r>
            <a:r>
              <a:rPr lang="en-IE" dirty="0" err="1"/>
              <a:t>için</a:t>
            </a:r>
            <a:r>
              <a:rPr lang="en-IE" dirty="0"/>
              <a:t> </a:t>
            </a:r>
            <a:r>
              <a:rPr lang="en-IE" dirty="0" err="1"/>
              <a:t>çok</a:t>
            </a:r>
            <a:r>
              <a:rPr lang="en-IE" dirty="0"/>
              <a:t> </a:t>
            </a:r>
            <a:r>
              <a:rPr lang="en-IE" dirty="0" err="1"/>
              <a:t>önemlidir</a:t>
            </a:r>
            <a:r>
              <a:rPr lang="en-IE" dirty="0"/>
              <a:t> </a:t>
            </a:r>
            <a:r>
              <a:rPr lang="en-IE" dirty="0" err="1"/>
              <a:t>çünkü</a:t>
            </a:r>
            <a:r>
              <a:rPr lang="en-IE" dirty="0"/>
              <a:t> </a:t>
            </a:r>
            <a:r>
              <a:rPr lang="en-IE" dirty="0" err="1"/>
              <a:t>dünya</a:t>
            </a:r>
            <a:r>
              <a:rPr lang="en-IE" dirty="0"/>
              <a:t> </a:t>
            </a:r>
            <a:r>
              <a:rPr lang="en-IE" dirty="0" err="1"/>
              <a:t>hakkındaki</a:t>
            </a:r>
            <a:r>
              <a:rPr lang="en-IE" dirty="0"/>
              <a:t> </a:t>
            </a:r>
            <a:r>
              <a:rPr lang="en-IE" dirty="0" err="1"/>
              <a:t>kendi</a:t>
            </a:r>
            <a:r>
              <a:rPr lang="en-IE" dirty="0"/>
              <a:t> </a:t>
            </a:r>
            <a:r>
              <a:rPr lang="en-IE" dirty="0" err="1"/>
              <a:t>varsayımlarınızı</a:t>
            </a:r>
            <a:r>
              <a:rPr lang="en-IE" dirty="0"/>
              <a:t> </a:t>
            </a:r>
            <a:r>
              <a:rPr lang="en-IE" dirty="0" err="1"/>
              <a:t>bir</a:t>
            </a:r>
            <a:r>
              <a:rPr lang="en-IE" dirty="0"/>
              <a:t> </a:t>
            </a:r>
            <a:r>
              <a:rPr lang="en-IE" dirty="0" err="1"/>
              <a:t>kenara</a:t>
            </a:r>
            <a:r>
              <a:rPr lang="en-IE" dirty="0"/>
              <a:t> </a:t>
            </a:r>
            <a:r>
              <a:rPr lang="en-IE" dirty="0" err="1"/>
              <a:t>bırakmanıza</a:t>
            </a:r>
            <a:r>
              <a:rPr lang="en-IE" dirty="0"/>
              <a:t> </a:t>
            </a:r>
            <a:r>
              <a:rPr lang="en-IE" dirty="0" err="1"/>
              <a:t>ve</a:t>
            </a:r>
            <a:r>
              <a:rPr lang="en-IE" dirty="0"/>
              <a:t> </a:t>
            </a:r>
            <a:r>
              <a:rPr lang="en-IE" dirty="0" err="1"/>
              <a:t>kullanıcılar</a:t>
            </a:r>
            <a:r>
              <a:rPr lang="en-IE" dirty="0"/>
              <a:t> </a:t>
            </a:r>
            <a:r>
              <a:rPr lang="en-IE" dirty="0" err="1"/>
              <a:t>ve</a:t>
            </a:r>
            <a:r>
              <a:rPr lang="en-IE" dirty="0"/>
              <a:t> </a:t>
            </a:r>
            <a:r>
              <a:rPr lang="en-IE" dirty="0" err="1"/>
              <a:t>onların</a:t>
            </a:r>
            <a:r>
              <a:rPr lang="en-IE" dirty="0"/>
              <a:t> </a:t>
            </a:r>
            <a:r>
              <a:rPr lang="en-IE" dirty="0" err="1"/>
              <a:t>ihtiyaçları</a:t>
            </a:r>
            <a:r>
              <a:rPr lang="en-IE" dirty="0"/>
              <a:t> </a:t>
            </a:r>
            <a:r>
              <a:rPr lang="en-IE" dirty="0" err="1"/>
              <a:t>hakkında</a:t>
            </a:r>
            <a:r>
              <a:rPr lang="en-IE" dirty="0"/>
              <a:t> </a:t>
            </a:r>
            <a:r>
              <a:rPr lang="en-IE" dirty="0" err="1"/>
              <a:t>gerçek</a:t>
            </a:r>
            <a:r>
              <a:rPr lang="en-IE" dirty="0"/>
              <a:t> </a:t>
            </a:r>
            <a:r>
              <a:rPr lang="en-IE" dirty="0" err="1"/>
              <a:t>bir</a:t>
            </a:r>
            <a:r>
              <a:rPr lang="en-IE" dirty="0"/>
              <a:t> </a:t>
            </a:r>
            <a:r>
              <a:rPr lang="en-IE" dirty="0" err="1"/>
              <a:t>içgörü</a:t>
            </a:r>
            <a:r>
              <a:rPr lang="en-IE" dirty="0"/>
              <a:t> </a:t>
            </a:r>
            <a:r>
              <a:rPr lang="en-IE" dirty="0" err="1"/>
              <a:t>kazanmanıza</a:t>
            </a:r>
            <a:r>
              <a:rPr lang="en-IE" dirty="0"/>
              <a:t> </a:t>
            </a:r>
            <a:r>
              <a:rPr lang="en-IE" dirty="0" err="1"/>
              <a:t>olanak</a:t>
            </a:r>
            <a:r>
              <a:rPr lang="en-IE" dirty="0"/>
              <a:t> </a:t>
            </a:r>
            <a:r>
              <a:rPr lang="en-IE" dirty="0" err="1"/>
              <a:t>tanır</a:t>
            </a:r>
            <a:r>
              <a:rPr lang="en-IE" dirty="0"/>
              <a:t>. Her </a:t>
            </a:r>
            <a:r>
              <a:rPr lang="en-IE" dirty="0" err="1"/>
              <a:t>şeyi</a:t>
            </a:r>
            <a:r>
              <a:rPr lang="en-IE" dirty="0"/>
              <a:t> </a:t>
            </a:r>
            <a:r>
              <a:rPr lang="en-IE" dirty="0" err="1"/>
              <a:t>sorguladığınız</a:t>
            </a:r>
            <a:r>
              <a:rPr lang="en-IE" dirty="0"/>
              <a:t> </a:t>
            </a:r>
            <a:r>
              <a:rPr lang="en-IE" dirty="0" err="1"/>
              <a:t>yer</a:t>
            </a:r>
            <a:r>
              <a:rPr lang="en-IE" dirty="0"/>
              <a:t> </a:t>
            </a:r>
            <a:r>
              <a:rPr lang="en-IE" dirty="0" err="1"/>
              <a:t>burasıdır</a:t>
            </a:r>
            <a:r>
              <a:rPr lang="en-IE" dirty="0"/>
              <a:t>: ilk </a:t>
            </a:r>
            <a:r>
              <a:rPr lang="en-IE" dirty="0" err="1"/>
              <a:t>sorunun</a:t>
            </a:r>
            <a:r>
              <a:rPr lang="en-IE" dirty="0"/>
              <a:t> </a:t>
            </a:r>
            <a:r>
              <a:rPr lang="en-IE" dirty="0" err="1"/>
              <a:t>temel</a:t>
            </a:r>
            <a:r>
              <a:rPr lang="en-IE" dirty="0"/>
              <a:t> </a:t>
            </a:r>
            <a:r>
              <a:rPr lang="en-IE" dirty="0" err="1"/>
              <a:t>nedenlerine</a:t>
            </a:r>
            <a:r>
              <a:rPr lang="en-IE" dirty="0"/>
              <a:t> </a:t>
            </a:r>
            <a:r>
              <a:rPr lang="en-IE" dirty="0" err="1"/>
              <a:t>ulaşmak</a:t>
            </a:r>
            <a:r>
              <a:rPr lang="en-IE" dirty="0"/>
              <a:t> </a:t>
            </a:r>
            <a:r>
              <a:rPr lang="en-IE" dirty="0" err="1"/>
              <a:t>için</a:t>
            </a:r>
            <a:r>
              <a:rPr lang="en-IE" dirty="0"/>
              <a:t> </a:t>
            </a:r>
            <a:r>
              <a:rPr lang="en-IE" dirty="0" err="1"/>
              <a:t>sorun</a:t>
            </a:r>
            <a:r>
              <a:rPr lang="en-IE" dirty="0"/>
              <a:t>, </a:t>
            </a:r>
            <a:r>
              <a:rPr lang="en-IE" dirty="0" err="1"/>
              <a:t>varsayımlar</a:t>
            </a:r>
            <a:r>
              <a:rPr lang="en-IE" dirty="0"/>
              <a:t> </a:t>
            </a:r>
            <a:r>
              <a:rPr lang="en-IE" dirty="0" err="1"/>
              <a:t>ve</a:t>
            </a:r>
            <a:r>
              <a:rPr lang="en-IE" dirty="0"/>
              <a:t> </a:t>
            </a:r>
            <a:r>
              <a:rPr lang="en-IE" dirty="0" err="1"/>
              <a:t>sonuçlar</a:t>
            </a:r>
            <a:r>
              <a:rPr lang="en-IE" dirty="0"/>
              <a:t>.</a:t>
            </a:r>
          </a:p>
        </p:txBody>
      </p:sp>
      <p:sp>
        <p:nvSpPr>
          <p:cNvPr id="6" name="Text Placeholder 5">
            <a:extLst>
              <a:ext uri="{FF2B5EF4-FFF2-40B4-BE49-F238E27FC236}">
                <a16:creationId xmlns="" xmlns:a16="http://schemas.microsoft.com/office/drawing/2014/main" id="{DD3DCDD6-A508-4C7B-AC37-CF5970DA0707}"/>
              </a:ext>
            </a:extLst>
          </p:cNvPr>
          <p:cNvSpPr txBox="1">
            <a:spLocks/>
          </p:cNvSpPr>
          <p:nvPr/>
        </p:nvSpPr>
        <p:spPr>
          <a:xfrm>
            <a:off x="1" y="8047"/>
            <a:ext cx="5661026" cy="1134824"/>
          </a:xfrm>
          <a:prstGeom prst="rect">
            <a:avLst/>
          </a:prstGeom>
          <a:solidFill>
            <a:srgbClr val="009FD8"/>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a:pPr>
            <a:r>
              <a:rPr lang="tr-TR" sz="4400" b="1" dirty="0" err="1" smtClean="0">
                <a:solidFill>
                  <a:schemeClr val="bg1"/>
                </a:solidFill>
              </a:rPr>
              <a:t>E</a:t>
            </a:r>
            <a:r>
              <a:rPr lang="en-IE" sz="4400" b="1" dirty="0" err="1" smtClean="0">
                <a:solidFill>
                  <a:schemeClr val="bg1"/>
                </a:solidFill>
              </a:rPr>
              <a:t>mpati</a:t>
            </a:r>
            <a:r>
              <a:rPr lang="en-IE" sz="4400" b="1" dirty="0" smtClean="0">
                <a:solidFill>
                  <a:schemeClr val="bg1"/>
                </a:solidFill>
              </a:rPr>
              <a:t> </a:t>
            </a:r>
            <a:r>
              <a:rPr lang="en-IE" sz="4400" b="1" dirty="0" err="1">
                <a:solidFill>
                  <a:schemeClr val="bg1"/>
                </a:solidFill>
              </a:rPr>
              <a:t>kurun</a:t>
            </a:r>
            <a:endParaRPr lang="en-IE" sz="4400" b="1" dirty="0">
              <a:solidFill>
                <a:schemeClr val="bg1"/>
              </a:solidFill>
            </a:endParaRPr>
          </a:p>
        </p:txBody>
      </p:sp>
      <p:pic>
        <p:nvPicPr>
          <p:cNvPr id="17410" name="Picture 2" descr="Steps to Design Thinking in Practice: A Process Walkthrough">
            <a:extLst>
              <a:ext uri="{FF2B5EF4-FFF2-40B4-BE49-F238E27FC236}">
                <a16:creationId xmlns="" xmlns:a16="http://schemas.microsoft.com/office/drawing/2014/main" id="{CEADB504-A871-4B7C-9D0A-08D6DC578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1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54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FBB6973-3EE8-4DE1-84F0-00435CB36BB6}"/>
              </a:ext>
            </a:extLst>
          </p:cNvPr>
          <p:cNvSpPr>
            <a:spLocks noGrp="1"/>
          </p:cNvSpPr>
          <p:nvPr>
            <p:ph type="body" sz="quarter" idx="13"/>
          </p:nvPr>
        </p:nvSpPr>
        <p:spPr>
          <a:xfrm>
            <a:off x="6500388" y="1278986"/>
            <a:ext cx="5292396" cy="697353"/>
          </a:xfrm>
        </p:spPr>
        <p:txBody>
          <a:bodyPr>
            <a:noAutofit/>
          </a:bodyPr>
          <a:lstStyle/>
          <a:p>
            <a:r>
              <a:rPr lang="en-US" sz="2400" b="1" i="1" dirty="0" err="1">
                <a:solidFill>
                  <a:srgbClr val="E63275"/>
                </a:solidFill>
                <a:latin typeface="Calibri" panose="020F0502020204030204" pitchFamily="34" charset="0"/>
                <a:ea typeface="Calibri" panose="020F0502020204030204" pitchFamily="34" charset="0"/>
                <a:cs typeface="Calibri" panose="020F0502020204030204" pitchFamily="34" charset="0"/>
              </a:rPr>
              <a:t>Önce</a:t>
            </a:r>
            <a:r>
              <a:rPr lang="en-US" sz="2400" b="1" i="1" dirty="0">
                <a:solidFill>
                  <a:srgbClr val="E63275"/>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E63275"/>
                </a:solidFill>
                <a:latin typeface="Calibri" panose="020F0502020204030204" pitchFamily="34" charset="0"/>
                <a:ea typeface="Calibri" panose="020F0502020204030204" pitchFamily="34" charset="0"/>
                <a:cs typeface="Calibri" panose="020F0502020204030204" pitchFamily="34" charset="0"/>
              </a:rPr>
              <a:t>Düşünün</a:t>
            </a:r>
            <a:r>
              <a:rPr lang="en-US" sz="2400" b="1"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a:t>
            </a:r>
            <a:endParaRPr lang="tr-TR" sz="2400" b="1" i="1" dirty="0" smtClean="0">
              <a:solidFill>
                <a:srgbClr val="E63275"/>
              </a:solidFill>
              <a:latin typeface="Calibri" panose="020F0502020204030204" pitchFamily="34" charset="0"/>
              <a:ea typeface="Calibri" panose="020F0502020204030204" pitchFamily="34" charset="0"/>
              <a:cs typeface="Calibri" panose="020F0502020204030204" pitchFamily="34" charset="0"/>
            </a:endParaRPr>
          </a:p>
          <a:p>
            <a:r>
              <a:rPr lang="en-US" sz="2400" b="1"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 </a:t>
            </a:r>
            <a:r>
              <a:rPr lang="tr-TR" sz="2400"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Hedef </a:t>
            </a:r>
            <a:r>
              <a:rPr lang="tr-TR" sz="2400" i="1" dirty="0">
                <a:solidFill>
                  <a:srgbClr val="E63275"/>
                </a:solidFill>
                <a:latin typeface="Calibri" panose="020F0502020204030204" pitchFamily="34" charset="0"/>
                <a:ea typeface="Calibri" panose="020F0502020204030204" pitchFamily="34" charset="0"/>
                <a:cs typeface="Calibri" panose="020F0502020204030204" pitchFamily="34" charset="0"/>
              </a:rPr>
              <a:t>kitlem için mevcut olan ve eksik olan nedir? İhtiyaçlarını anlamak için ihtiyacım olan bilgiyi almanın en iyi yolu nedir? Mevcut zorlukları ve engelleri nelerdir? Kiminle empati kuruyorum? Nasıl ve ne zaman iletişim kurmam gerekecek?</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Anket</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şablonları</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araştırma</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planlama</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ipuçları</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araçları</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uygun</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araştırma</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biçimleri</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uygun</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sorular</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sunum</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kapsam</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belirleme</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ne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kadar</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bilgiye</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zamana</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ihtiyacınız</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olduğu</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gibi</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birden</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fazla</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farklı</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araç</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şablon</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kullanabilirsiniz</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Bu,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kimi</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hedeflemeniz</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gerektiğini</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2400" dirty="0" err="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anlayacaksınız</a:t>
            </a:r>
            <a:r>
              <a:rPr lang="en-IE" sz="24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endParaRPr lang="en-IE" sz="2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descr="A person writing on a piece of paper&#10;&#10;Description automatically generated with medium confidence">
            <a:extLst>
              <a:ext uri="{FF2B5EF4-FFF2-40B4-BE49-F238E27FC236}">
                <a16:creationId xmlns="" xmlns:a16="http://schemas.microsoft.com/office/drawing/2014/main" id="{E23C2AEA-B18A-4F28-8B2C-9835948043BE}"/>
              </a:ext>
            </a:extLst>
          </p:cNvPr>
          <p:cNvPicPr>
            <a:picLocks noGrp="1" noChangeAspect="1"/>
          </p:cNvPicPr>
          <p:nvPr>
            <p:ph type="pic" sz="quarter" idx="10"/>
          </p:nvPr>
        </p:nvPicPr>
        <p:blipFill>
          <a:blip r:embed="rId2"/>
          <a:srcRect l="16674" r="16674"/>
          <a:stretch>
            <a:fillRect/>
          </a:stretch>
        </p:blipFill>
        <p:spPr/>
      </p:pic>
      <p:sp>
        <p:nvSpPr>
          <p:cNvPr id="10" name="Text Placeholder 5">
            <a:extLst>
              <a:ext uri="{FF2B5EF4-FFF2-40B4-BE49-F238E27FC236}">
                <a16:creationId xmlns="" xmlns:a16="http://schemas.microsoft.com/office/drawing/2014/main" id="{6E5DC7CA-4333-4C7E-A7AA-1948877B05A4}"/>
              </a:ext>
            </a:extLst>
          </p:cNvPr>
          <p:cNvSpPr txBox="1">
            <a:spLocks/>
          </p:cNvSpPr>
          <p:nvPr/>
        </p:nvSpPr>
        <p:spPr>
          <a:xfrm>
            <a:off x="5954233" y="0"/>
            <a:ext cx="6237767" cy="1134824"/>
          </a:xfrm>
          <a:prstGeom prst="rect">
            <a:avLst/>
          </a:prstGeom>
          <a:solidFill>
            <a:srgbClr val="009FD8"/>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a:pPr>
            <a:r>
              <a:rPr lang="en-IE" sz="4400" b="1" dirty="0" err="1" smtClean="0">
                <a:solidFill>
                  <a:schemeClr val="bg1"/>
                </a:solidFill>
              </a:rPr>
              <a:t>Emp</a:t>
            </a:r>
            <a:r>
              <a:rPr lang="tr-TR" sz="4400" b="1" dirty="0" smtClean="0">
                <a:solidFill>
                  <a:schemeClr val="bg1"/>
                </a:solidFill>
              </a:rPr>
              <a:t>atı kurun</a:t>
            </a:r>
            <a:endParaRPr lang="en-IE" sz="4400" b="1" dirty="0">
              <a:solidFill>
                <a:schemeClr val="bg1"/>
              </a:solidFill>
            </a:endParaRPr>
          </a:p>
        </p:txBody>
      </p:sp>
    </p:spTree>
    <p:extLst>
      <p:ext uri="{BB962C8B-B14F-4D97-AF65-F5344CB8AC3E}">
        <p14:creationId xmlns:p14="http://schemas.microsoft.com/office/powerpoint/2010/main" val="3499838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 xmlns:a16="http://schemas.microsoft.com/office/drawing/2014/main"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 xmlns:a16="http://schemas.microsoft.com/office/drawing/2014/main" id="{8A18188A-2FAC-4587-8D84-3A9C87D63EBD}"/>
              </a:ext>
            </a:extLst>
          </p:cNvPr>
          <p:cNvSpPr>
            <a:spLocks noGrp="1"/>
          </p:cNvSpPr>
          <p:nvPr>
            <p:ph type="body" sz="quarter" idx="13"/>
          </p:nvPr>
        </p:nvSpPr>
        <p:spPr>
          <a:xfrm rot="16200000">
            <a:off x="8248181" y="2748848"/>
            <a:ext cx="6491453" cy="1327603"/>
          </a:xfrm>
        </p:spPr>
        <p:txBody>
          <a:bodyPr/>
          <a:lstStyle/>
          <a:p>
            <a:r>
              <a:rPr lang="en-IE" dirty="0" smtClean="0"/>
              <a:t>HOŞGELDİNİZ</a:t>
            </a:r>
            <a:endParaRPr lang="en-IE" dirty="0"/>
          </a:p>
        </p:txBody>
      </p:sp>
      <p:sp>
        <p:nvSpPr>
          <p:cNvPr id="9" name="Text Placeholder 7">
            <a:extLst>
              <a:ext uri="{FF2B5EF4-FFF2-40B4-BE49-F238E27FC236}">
                <a16:creationId xmlns="" xmlns:a16="http://schemas.microsoft.com/office/drawing/2014/main"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err="1" smtClean="0">
                <a:solidFill>
                  <a:srgbClr val="E48E02"/>
                </a:solidFill>
              </a:rPr>
              <a:t>Tüm</a:t>
            </a:r>
            <a:r>
              <a:rPr lang="en-IE" sz="2800" b="1" dirty="0" smtClean="0">
                <a:solidFill>
                  <a:srgbClr val="E48E02"/>
                </a:solidFill>
              </a:rPr>
              <a:t> </a:t>
            </a:r>
            <a:r>
              <a:rPr lang="en-IE" sz="2800" b="1" dirty="0">
                <a:solidFill>
                  <a:srgbClr val="E48E02"/>
                </a:solidFill>
              </a:rPr>
              <a:t>6 </a:t>
            </a:r>
            <a:r>
              <a:rPr lang="en-IE" sz="2800" b="1" dirty="0" err="1">
                <a:solidFill>
                  <a:srgbClr val="E48E02"/>
                </a:solidFill>
              </a:rPr>
              <a:t>Modüle</a:t>
            </a:r>
            <a:r>
              <a:rPr lang="en-IE" sz="2800" b="1" dirty="0">
                <a:solidFill>
                  <a:srgbClr val="E48E02"/>
                </a:solidFill>
              </a:rPr>
              <a:t> </a:t>
            </a:r>
            <a:r>
              <a:rPr lang="en-IE" sz="2800" b="1" dirty="0" err="1">
                <a:solidFill>
                  <a:srgbClr val="E48E02"/>
                </a:solidFill>
              </a:rPr>
              <a:t>Genel</a:t>
            </a:r>
            <a:r>
              <a:rPr lang="en-IE" sz="2800" b="1" dirty="0">
                <a:solidFill>
                  <a:srgbClr val="E48E02"/>
                </a:solidFill>
              </a:rPr>
              <a:t> </a:t>
            </a:r>
            <a:r>
              <a:rPr lang="en-IE" sz="2800" b="1" dirty="0" err="1">
                <a:solidFill>
                  <a:srgbClr val="E48E02"/>
                </a:solidFill>
              </a:rPr>
              <a:t>Bakış</a:t>
            </a:r>
            <a:endParaRPr lang="en-IE" sz="2800" b="1" dirty="0">
              <a:solidFill>
                <a:srgbClr val="E48E02"/>
              </a:solidFill>
            </a:endParaRPr>
          </a:p>
        </p:txBody>
      </p:sp>
      <p:sp>
        <p:nvSpPr>
          <p:cNvPr id="10" name="Text Placeholder 6">
            <a:extLst>
              <a:ext uri="{FF2B5EF4-FFF2-40B4-BE49-F238E27FC236}">
                <a16:creationId xmlns="" xmlns:a16="http://schemas.microsoft.com/office/drawing/2014/main" id="{C0DF9D52-F2C8-4EDD-8164-1AF07D38B111}"/>
              </a:ext>
            </a:extLst>
          </p:cNvPr>
          <p:cNvSpPr>
            <a:spLocks noGrp="1"/>
          </p:cNvSpPr>
          <p:nvPr>
            <p:ph type="body" sz="quarter" idx="14"/>
          </p:nvPr>
        </p:nvSpPr>
        <p:spPr>
          <a:xfrm>
            <a:off x="249340" y="784225"/>
            <a:ext cx="5300434" cy="4158567"/>
          </a:xfrm>
        </p:spPr>
        <p:txBody>
          <a:bodyPr/>
          <a:lstStyle/>
          <a:p>
            <a:r>
              <a:rPr lang="en-IE" sz="2300" b="1" dirty="0" err="1">
                <a:solidFill>
                  <a:schemeClr val="accent2"/>
                </a:solidFill>
              </a:rPr>
              <a:t>Modül</a:t>
            </a:r>
            <a:r>
              <a:rPr lang="en-IE" sz="2300" b="1" dirty="0">
                <a:solidFill>
                  <a:schemeClr val="accent2"/>
                </a:solidFill>
              </a:rPr>
              <a:t> 1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Giriş</a:t>
            </a:r>
            <a:r>
              <a:rPr lang="en-IE" sz="2300" dirty="0">
                <a:solidFill>
                  <a:schemeClr val="tx1">
                    <a:lumMod val="75000"/>
                    <a:lumOff val="25000"/>
                  </a:schemeClr>
                </a:solidFill>
              </a:rPr>
              <a:t> - </a:t>
            </a:r>
            <a:r>
              <a:rPr lang="en-IE" sz="2300" dirty="0" err="1">
                <a:solidFill>
                  <a:schemeClr val="tx1">
                    <a:lumMod val="75000"/>
                    <a:lumOff val="25000"/>
                  </a:schemeClr>
                </a:solidFill>
              </a:rPr>
              <a:t>teknoloji</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yeni</a:t>
            </a:r>
            <a:r>
              <a:rPr lang="en-IE" sz="2300" dirty="0">
                <a:solidFill>
                  <a:schemeClr val="tx1">
                    <a:lumMod val="75000"/>
                    <a:lumOff val="25000"/>
                  </a:schemeClr>
                </a:solidFill>
              </a:rPr>
              <a:t> </a:t>
            </a:r>
            <a:r>
              <a:rPr lang="en-IE" sz="2300" dirty="0" err="1">
                <a:solidFill>
                  <a:schemeClr val="tx1">
                    <a:lumMod val="75000"/>
                    <a:lumOff val="25000"/>
                  </a:schemeClr>
                </a:solidFill>
              </a:rPr>
              <a:t>medyanın</a:t>
            </a:r>
            <a:r>
              <a:rPr lang="en-IE" sz="2300" dirty="0">
                <a:solidFill>
                  <a:schemeClr val="tx1">
                    <a:lumMod val="75000"/>
                    <a:lumOff val="25000"/>
                  </a:schemeClr>
                </a:solidFill>
              </a:rPr>
              <a:t> </a:t>
            </a:r>
            <a:r>
              <a:rPr lang="en-IE" sz="2300" dirty="0" err="1">
                <a:solidFill>
                  <a:schemeClr val="tx1">
                    <a:lumMod val="75000"/>
                    <a:lumOff val="25000"/>
                  </a:schemeClr>
                </a:solidFill>
              </a:rPr>
              <a:t>kesişme</a:t>
            </a:r>
            <a:r>
              <a:rPr lang="en-IE" sz="2300" dirty="0">
                <a:solidFill>
                  <a:schemeClr val="tx1">
                    <a:lumMod val="75000"/>
                    <a:lumOff val="25000"/>
                  </a:schemeClr>
                </a:solidFill>
              </a:rPr>
              <a:t> </a:t>
            </a:r>
            <a:r>
              <a:rPr lang="en-IE" sz="2300" dirty="0" err="1">
                <a:solidFill>
                  <a:schemeClr val="tx1">
                    <a:lumMod val="75000"/>
                    <a:lumOff val="25000"/>
                  </a:schemeClr>
                </a:solidFill>
              </a:rPr>
              <a:t>noktasındaki</a:t>
            </a:r>
            <a:r>
              <a:rPr lang="en-IE" sz="2300" dirty="0">
                <a:solidFill>
                  <a:schemeClr val="tx1">
                    <a:lumMod val="75000"/>
                    <a:lumOff val="25000"/>
                  </a:schemeClr>
                </a:solidFill>
              </a:rPr>
              <a:t> </a:t>
            </a:r>
            <a:r>
              <a:rPr lang="en-IE" sz="2300" dirty="0" err="1">
                <a:solidFill>
                  <a:schemeClr val="tx1">
                    <a:lumMod val="75000"/>
                    <a:lumOff val="25000"/>
                  </a:schemeClr>
                </a:solidFill>
              </a:rPr>
              <a:t>potansiyel</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2 </a:t>
            </a:r>
            <a:r>
              <a:rPr lang="en-IE" sz="2300" dirty="0" err="1">
                <a:solidFill>
                  <a:schemeClr val="tx1">
                    <a:lumMod val="75000"/>
                    <a:lumOff val="25000"/>
                  </a:schemeClr>
                </a:solidFill>
              </a:rPr>
              <a:t>Gençler</a:t>
            </a:r>
            <a:r>
              <a:rPr lang="en-IE" sz="2300" dirty="0">
                <a:solidFill>
                  <a:schemeClr val="tx1">
                    <a:lumMod val="75000"/>
                    <a:lumOff val="25000"/>
                  </a:schemeClr>
                </a:solidFill>
              </a:rPr>
              <a:t> </a:t>
            </a:r>
            <a:r>
              <a:rPr lang="en-IE" sz="2300" dirty="0" err="1">
                <a:solidFill>
                  <a:schemeClr val="tx1">
                    <a:lumMod val="75000"/>
                    <a:lumOff val="25000"/>
                  </a:schemeClr>
                </a:solidFill>
              </a:rPr>
              <a:t>için</a:t>
            </a:r>
            <a:r>
              <a:rPr lang="en-IE" sz="2300" dirty="0">
                <a:solidFill>
                  <a:schemeClr val="tx1">
                    <a:lumMod val="75000"/>
                    <a:lumOff val="25000"/>
                  </a:schemeClr>
                </a:solidFill>
              </a:rPr>
              <a:t> </a:t>
            </a:r>
            <a:r>
              <a:rPr lang="en-IE" sz="2300" dirty="0" err="1">
                <a:solidFill>
                  <a:schemeClr val="tx1">
                    <a:lumMod val="75000"/>
                    <a:lumOff val="25000"/>
                  </a:schemeClr>
                </a:solidFill>
              </a:rPr>
              <a:t>fırsatlar</a:t>
            </a:r>
            <a:r>
              <a:rPr lang="en-IE" sz="2300" dirty="0">
                <a:solidFill>
                  <a:schemeClr val="tx1">
                    <a:lumMod val="75000"/>
                    <a:lumOff val="25000"/>
                  </a:schemeClr>
                </a:solidFill>
              </a:rPr>
              <a:t> </a:t>
            </a:r>
            <a:r>
              <a:rPr lang="en-IE" sz="2300" dirty="0" err="1">
                <a:solidFill>
                  <a:schemeClr val="tx1">
                    <a:lumMod val="75000"/>
                    <a:lumOff val="25000"/>
                  </a:schemeClr>
                </a:solidFill>
              </a:rPr>
              <a:t>nerede</a:t>
            </a:r>
            <a:r>
              <a:rPr lang="en-IE" sz="2300" dirty="0">
                <a:solidFill>
                  <a:schemeClr val="tx1">
                    <a:lumMod val="75000"/>
                    <a:lumOff val="25000"/>
                  </a:schemeClr>
                </a:solidFill>
              </a:rPr>
              <a:t>? </a:t>
            </a:r>
            <a:r>
              <a:rPr lang="en-IE" sz="2300" dirty="0" err="1">
                <a:solidFill>
                  <a:schemeClr val="tx1">
                    <a:lumMod val="75000"/>
                    <a:lumOff val="25000"/>
                  </a:schemeClr>
                </a:solidFill>
              </a:rPr>
              <a:t>Sağlık</a:t>
            </a:r>
            <a:r>
              <a:rPr lang="en-IE" sz="2300" dirty="0">
                <a:solidFill>
                  <a:schemeClr val="tx1">
                    <a:lumMod val="75000"/>
                    <a:lumOff val="25000"/>
                  </a:schemeClr>
                </a:solidFill>
              </a:rPr>
              <a:t>, </a:t>
            </a:r>
            <a:r>
              <a:rPr lang="en-IE" sz="2300" dirty="0" err="1">
                <a:solidFill>
                  <a:schemeClr val="tx1">
                    <a:lumMod val="75000"/>
                    <a:lumOff val="25000"/>
                  </a:schemeClr>
                </a:solidFill>
              </a:rPr>
              <a:t>demokrasi</a:t>
            </a:r>
            <a:r>
              <a:rPr lang="en-IE" sz="2300" dirty="0">
                <a:solidFill>
                  <a:schemeClr val="tx1">
                    <a:lumMod val="75000"/>
                    <a:lumOff val="25000"/>
                  </a:schemeClr>
                </a:solidFill>
              </a:rPr>
              <a:t>, </a:t>
            </a:r>
            <a:r>
              <a:rPr lang="en-IE" sz="2300" dirty="0" err="1">
                <a:solidFill>
                  <a:schemeClr val="tx1">
                    <a:lumMod val="75000"/>
                    <a:lumOff val="25000"/>
                  </a:schemeClr>
                </a:solidFill>
              </a:rPr>
              <a:t>tüketim</a:t>
            </a:r>
            <a:r>
              <a:rPr lang="en-IE" sz="2300" dirty="0">
                <a:solidFill>
                  <a:schemeClr val="tx1">
                    <a:lumMod val="75000"/>
                    <a:lumOff val="25000"/>
                  </a:schemeClr>
                </a:solidFill>
              </a:rPr>
              <a:t>, </a:t>
            </a:r>
            <a:r>
              <a:rPr lang="en-IE" sz="2300" dirty="0" err="1">
                <a:solidFill>
                  <a:schemeClr val="tx1">
                    <a:lumMod val="75000"/>
                    <a:lumOff val="25000"/>
                  </a:schemeClr>
                </a:solidFill>
              </a:rPr>
              <a:t>para</a:t>
            </a:r>
            <a:r>
              <a:rPr lang="en-IE" sz="2300" dirty="0">
                <a:solidFill>
                  <a:schemeClr val="tx1">
                    <a:lumMod val="75000"/>
                    <a:lumOff val="25000"/>
                  </a:schemeClr>
                </a:solidFill>
              </a:rPr>
              <a:t>, </a:t>
            </a:r>
            <a:r>
              <a:rPr lang="en-IE" sz="2300" dirty="0" err="1">
                <a:solidFill>
                  <a:schemeClr val="tx1">
                    <a:lumMod val="75000"/>
                    <a:lumOff val="25000"/>
                  </a:schemeClr>
                </a:solidFill>
              </a:rPr>
              <a:t>şeffaflık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eğitimde</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sorunların</a:t>
            </a:r>
            <a:r>
              <a:rPr lang="en-IE" sz="2300" dirty="0">
                <a:solidFill>
                  <a:schemeClr val="tx1">
                    <a:lumMod val="75000"/>
                    <a:lumOff val="25000"/>
                  </a:schemeClr>
                </a:solidFill>
              </a:rPr>
              <a:t> </a:t>
            </a:r>
            <a:r>
              <a:rPr lang="en-IE" sz="2300" dirty="0" err="1">
                <a:solidFill>
                  <a:schemeClr val="tx1">
                    <a:lumMod val="75000"/>
                    <a:lumOff val="25000"/>
                  </a:schemeClr>
                </a:solidFill>
              </a:rPr>
              <a:t>çözümleri</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3 </a:t>
            </a:r>
            <a:r>
              <a:rPr lang="en-IE" sz="2300" dirty="0" err="1">
                <a:solidFill>
                  <a:schemeClr val="tx1">
                    <a:lumMod val="75000"/>
                    <a:lumOff val="25000"/>
                  </a:schemeClr>
                </a:solidFill>
              </a:rPr>
              <a:t>Tasarım</a:t>
            </a:r>
            <a:r>
              <a:rPr lang="en-IE" sz="2300" dirty="0">
                <a:solidFill>
                  <a:schemeClr val="tx1">
                    <a:lumMod val="75000"/>
                    <a:lumOff val="25000"/>
                  </a:schemeClr>
                </a:solidFill>
              </a:rPr>
              <a:t> </a:t>
            </a:r>
            <a:r>
              <a:rPr lang="en-IE" sz="2300" dirty="0" err="1">
                <a:solidFill>
                  <a:schemeClr val="tx1">
                    <a:lumMod val="75000"/>
                    <a:lumOff val="25000"/>
                  </a:schemeClr>
                </a:solidFill>
              </a:rPr>
              <a:t>Düşüncesinde</a:t>
            </a:r>
            <a:r>
              <a:rPr lang="en-IE" sz="2300" dirty="0">
                <a:solidFill>
                  <a:schemeClr val="tx1">
                    <a:lumMod val="75000"/>
                    <a:lumOff val="25000"/>
                  </a:schemeClr>
                </a:solidFill>
              </a:rPr>
              <a:t> </a:t>
            </a:r>
            <a:r>
              <a:rPr lang="en-IE" sz="2300" dirty="0" err="1">
                <a:solidFill>
                  <a:schemeClr val="tx1">
                    <a:lumMod val="75000"/>
                    <a:lumOff val="25000"/>
                  </a:schemeClr>
                </a:solidFill>
              </a:rPr>
              <a:t>Ustalaşma</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Uygulama</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4 </a:t>
            </a:r>
            <a:r>
              <a:rPr lang="en-IE" sz="2300" dirty="0" err="1">
                <a:solidFill>
                  <a:schemeClr val="tx1">
                    <a:lumMod val="75000"/>
                    <a:lumOff val="25000"/>
                  </a:schemeClr>
                </a:solidFill>
              </a:rPr>
              <a:t>İşinizi</a:t>
            </a:r>
            <a:r>
              <a:rPr lang="en-IE" sz="2300" dirty="0">
                <a:solidFill>
                  <a:schemeClr val="tx1">
                    <a:lumMod val="75000"/>
                    <a:lumOff val="25000"/>
                  </a:schemeClr>
                </a:solidFill>
              </a:rPr>
              <a:t> </a:t>
            </a:r>
            <a:r>
              <a:rPr lang="en-IE" sz="2300" dirty="0" err="1">
                <a:solidFill>
                  <a:schemeClr val="tx1">
                    <a:lumMod val="75000"/>
                    <a:lumOff val="25000"/>
                  </a:schemeClr>
                </a:solidFill>
              </a:rPr>
              <a:t>İlerletme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Amaca</a:t>
            </a:r>
            <a:r>
              <a:rPr lang="en-IE" sz="2300" dirty="0">
                <a:solidFill>
                  <a:schemeClr val="tx1">
                    <a:lumMod val="75000"/>
                    <a:lumOff val="25000"/>
                  </a:schemeClr>
                </a:solidFill>
              </a:rPr>
              <a:t> </a:t>
            </a:r>
            <a:r>
              <a:rPr lang="en-IE" sz="2300" dirty="0" err="1">
                <a:solidFill>
                  <a:schemeClr val="tx1">
                    <a:lumMod val="75000"/>
                    <a:lumOff val="25000"/>
                  </a:schemeClr>
                </a:solidFill>
              </a:rPr>
              <a:t>Yönelik</a:t>
            </a:r>
            <a:r>
              <a:rPr lang="en-IE" sz="2300" dirty="0">
                <a:solidFill>
                  <a:schemeClr val="tx1">
                    <a:lumMod val="75000"/>
                    <a:lumOff val="25000"/>
                  </a:schemeClr>
                </a:solidFill>
              </a:rPr>
              <a:t> </a:t>
            </a:r>
            <a:r>
              <a:rPr lang="en-IE" sz="2300" dirty="0" err="1">
                <a:solidFill>
                  <a:schemeClr val="tx1">
                    <a:lumMod val="75000"/>
                    <a:lumOff val="25000"/>
                  </a:schemeClr>
                </a:solidFill>
              </a:rPr>
              <a:t>Ortaklıklar</a:t>
            </a:r>
            <a:r>
              <a:rPr lang="en-IE" sz="2300" dirty="0">
                <a:solidFill>
                  <a:schemeClr val="tx1">
                    <a:lumMod val="75000"/>
                    <a:lumOff val="25000"/>
                  </a:schemeClr>
                </a:solidFill>
              </a:rPr>
              <a:t> </a:t>
            </a:r>
            <a:r>
              <a:rPr lang="en-IE" sz="2300" dirty="0" err="1">
                <a:solidFill>
                  <a:schemeClr val="tx1">
                    <a:lumMod val="75000"/>
                    <a:lumOff val="25000"/>
                  </a:schemeClr>
                </a:solidFill>
              </a:rPr>
              <a:t>Oluşturma</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5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Fikriniz</a:t>
            </a:r>
            <a:r>
              <a:rPr lang="en-IE" sz="2300" dirty="0">
                <a:solidFill>
                  <a:schemeClr val="tx1">
                    <a:lumMod val="75000"/>
                    <a:lumOff val="25000"/>
                  </a:schemeClr>
                </a:solidFill>
              </a:rPr>
              <a:t> </a:t>
            </a:r>
            <a:r>
              <a:rPr lang="en-IE" sz="2300" dirty="0" err="1">
                <a:solidFill>
                  <a:schemeClr val="tx1">
                    <a:lumMod val="75000"/>
                    <a:lumOff val="25000"/>
                  </a:schemeClr>
                </a:solidFill>
              </a:rPr>
              <a:t>Nasıl</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Edilir</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Edilir</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6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Misyon</a:t>
            </a:r>
            <a:r>
              <a:rPr lang="en-IE" sz="2300" dirty="0">
                <a:solidFill>
                  <a:schemeClr val="tx1">
                    <a:lumMod val="75000"/>
                    <a:lumOff val="25000"/>
                  </a:schemeClr>
                </a:solidFill>
              </a:rPr>
              <a:t> </a:t>
            </a:r>
            <a:r>
              <a:rPr lang="en-IE" sz="2300" dirty="0" err="1">
                <a:solidFill>
                  <a:schemeClr val="tx1">
                    <a:lumMod val="75000"/>
                    <a:lumOff val="25000"/>
                  </a:schemeClr>
                </a:solidFill>
              </a:rPr>
              <a:t>Pazarlama</a:t>
            </a:r>
            <a:r>
              <a:rPr lang="en-IE" sz="2300" dirty="0">
                <a:solidFill>
                  <a:schemeClr val="tx1">
                    <a:lumMod val="75000"/>
                    <a:lumOff val="25000"/>
                  </a:schemeClr>
                </a:solidFill>
              </a:rPr>
              <a:t> – </a:t>
            </a:r>
            <a:r>
              <a:rPr lang="en-IE" sz="2300" dirty="0" err="1">
                <a:solidFill>
                  <a:schemeClr val="tx1">
                    <a:lumMod val="75000"/>
                    <a:lumOff val="25000"/>
                  </a:schemeClr>
                </a:solidFill>
              </a:rPr>
              <a:t>Kalplere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Akıllara</a:t>
            </a:r>
            <a:r>
              <a:rPr lang="en-IE" sz="2300" dirty="0">
                <a:solidFill>
                  <a:schemeClr val="tx1">
                    <a:lumMod val="75000"/>
                    <a:lumOff val="25000"/>
                  </a:schemeClr>
                </a:solidFill>
              </a:rPr>
              <a:t> </a:t>
            </a:r>
            <a:r>
              <a:rPr lang="en-IE" sz="2300" dirty="0" err="1">
                <a:solidFill>
                  <a:schemeClr val="tx1">
                    <a:lumMod val="75000"/>
                    <a:lumOff val="25000"/>
                  </a:schemeClr>
                </a:solidFill>
              </a:rPr>
              <a:t>Ulaşmak</a:t>
            </a:r>
            <a:endParaRPr lang="en-IE" sz="2300" dirty="0">
              <a:solidFill>
                <a:schemeClr val="tx1">
                  <a:lumMod val="75000"/>
                  <a:lumOff val="25000"/>
                </a:schemeClr>
              </a:solidFill>
            </a:endParaRPr>
          </a:p>
        </p:txBody>
      </p:sp>
    </p:spTree>
    <p:extLst>
      <p:ext uri="{BB962C8B-B14F-4D97-AF65-F5344CB8AC3E}">
        <p14:creationId xmlns:p14="http://schemas.microsoft.com/office/powerpoint/2010/main" val="4290705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businesscard&#10;&#10;Description automatically generated">
            <a:extLst>
              <a:ext uri="{FF2B5EF4-FFF2-40B4-BE49-F238E27FC236}">
                <a16:creationId xmlns="" xmlns:a16="http://schemas.microsoft.com/office/drawing/2014/main" id="{0F45257F-DC89-4B34-81E3-BBE7156FA452}"/>
              </a:ext>
            </a:extLst>
          </p:cNvPr>
          <p:cNvPicPr>
            <a:picLocks noGrp="1" noChangeAspect="1"/>
          </p:cNvPicPr>
          <p:nvPr>
            <p:ph type="pic" sz="quarter" idx="10"/>
          </p:nvPr>
        </p:nvPicPr>
        <p:blipFill>
          <a:blip r:embed="rId2"/>
          <a:srcRect t="12349" b="12349"/>
          <a:stretch>
            <a:fillRect/>
          </a:stretch>
        </p:blipFill>
        <p:spPr/>
      </p:pic>
      <p:sp>
        <p:nvSpPr>
          <p:cNvPr id="7" name="Text Placeholder 6">
            <a:extLst>
              <a:ext uri="{FF2B5EF4-FFF2-40B4-BE49-F238E27FC236}">
                <a16:creationId xmlns="" xmlns:a16="http://schemas.microsoft.com/office/drawing/2014/main" id="{6D047A00-EC18-413C-A734-233E88D98137}"/>
              </a:ext>
            </a:extLst>
          </p:cNvPr>
          <p:cNvSpPr>
            <a:spLocks noGrp="1"/>
          </p:cNvSpPr>
          <p:nvPr>
            <p:ph type="body" sz="quarter" idx="14"/>
          </p:nvPr>
        </p:nvSpPr>
        <p:spPr>
          <a:xfrm>
            <a:off x="4509907" y="262551"/>
            <a:ext cx="7428808" cy="1276537"/>
          </a:xfrm>
        </p:spPr>
        <p:txBody>
          <a:bodyPr>
            <a:normAutofit/>
          </a:bodyPr>
          <a:lstStyle/>
          <a:p>
            <a:pPr marL="742950" indent="-742950">
              <a:buFont typeface="+mj-lt"/>
              <a:buAutoNum type="arabicPeriod"/>
            </a:pPr>
            <a:r>
              <a:rPr lang="en-IE" sz="4400" b="1" dirty="0" err="1" smtClean="0"/>
              <a:t>Empa</a:t>
            </a:r>
            <a:r>
              <a:rPr lang="tr-TR" sz="4400" b="1" dirty="0" smtClean="0"/>
              <a:t>ti kurun</a:t>
            </a:r>
            <a:r>
              <a:rPr lang="en-IE" sz="4400" b="1" dirty="0" smtClean="0"/>
              <a:t> – </a:t>
            </a:r>
            <a:r>
              <a:rPr lang="tr-TR" sz="4400" b="1" dirty="0" smtClean="0"/>
              <a:t>Pratik edin</a:t>
            </a:r>
            <a:r>
              <a:rPr lang="en-IE" sz="4400" b="1" dirty="0" smtClean="0"/>
              <a:t> </a:t>
            </a:r>
            <a:endParaRPr lang="en-IE" sz="4400" b="1" dirty="0"/>
          </a:p>
        </p:txBody>
      </p:sp>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389928" y="1074413"/>
            <a:ext cx="7250542" cy="1726247"/>
          </a:xfrm>
        </p:spPr>
        <p:txBody>
          <a:bodyPr/>
          <a:lstStyle/>
          <a:p>
            <a:pPr marL="342900" indent="-342900">
              <a:buFont typeface="Wingdings" panose="05000000000000000000" pitchFamily="2" charset="2"/>
              <a:buChar char="q"/>
            </a:pPr>
            <a:r>
              <a:rPr lang="en-IE" dirty="0" smtClean="0"/>
              <a:t>RAHAT </a:t>
            </a:r>
            <a:r>
              <a:rPr lang="en-IE" dirty="0"/>
              <a:t>BİR YERDE GÖRÜŞME KURUN </a:t>
            </a:r>
            <a:r>
              <a:rPr lang="en-IE" dirty="0" err="1"/>
              <a:t>Yardımcı</a:t>
            </a:r>
            <a:r>
              <a:rPr lang="en-IE" dirty="0"/>
              <a:t> </a:t>
            </a:r>
            <a:r>
              <a:rPr lang="en-IE" dirty="0" err="1"/>
              <a:t>olmaya</a:t>
            </a:r>
            <a:r>
              <a:rPr lang="en-IE" dirty="0"/>
              <a:t> </a:t>
            </a:r>
            <a:r>
              <a:rPr lang="en-IE" dirty="0" err="1"/>
              <a:t>çalıştığınız</a:t>
            </a:r>
            <a:r>
              <a:rPr lang="en-IE" dirty="0"/>
              <a:t> </a:t>
            </a:r>
            <a:r>
              <a:rPr lang="en-IE" dirty="0" err="1"/>
              <a:t>veya</a:t>
            </a:r>
            <a:r>
              <a:rPr lang="en-IE" dirty="0"/>
              <a:t> </a:t>
            </a:r>
            <a:r>
              <a:rPr lang="en-IE" dirty="0" err="1"/>
              <a:t>çözüm</a:t>
            </a:r>
            <a:r>
              <a:rPr lang="en-IE" dirty="0"/>
              <a:t> </a:t>
            </a:r>
            <a:r>
              <a:rPr lang="en-IE" dirty="0" err="1"/>
              <a:t>bulmaya</a:t>
            </a:r>
            <a:r>
              <a:rPr lang="en-IE" dirty="0"/>
              <a:t> </a:t>
            </a:r>
            <a:r>
              <a:rPr lang="en-IE" dirty="0" err="1"/>
              <a:t>çalıştığınız</a:t>
            </a:r>
            <a:r>
              <a:rPr lang="en-IE" dirty="0"/>
              <a:t> </a:t>
            </a:r>
            <a:r>
              <a:rPr lang="en-IE" dirty="0" err="1"/>
              <a:t>kişilerle</a:t>
            </a:r>
            <a:r>
              <a:rPr lang="en-IE" dirty="0"/>
              <a:t> </a:t>
            </a:r>
            <a:r>
              <a:rPr lang="en-IE" dirty="0" err="1"/>
              <a:t>zaman</a:t>
            </a:r>
            <a:r>
              <a:rPr lang="en-IE" dirty="0"/>
              <a:t> </a:t>
            </a:r>
            <a:r>
              <a:rPr lang="en-IE" dirty="0" err="1"/>
              <a:t>geçirin</a:t>
            </a:r>
            <a:r>
              <a:rPr lang="en-IE" dirty="0"/>
              <a:t> </a:t>
            </a:r>
            <a:r>
              <a:rPr lang="en-IE" dirty="0" err="1"/>
              <a:t>ve</a:t>
            </a:r>
            <a:r>
              <a:rPr lang="en-IE" dirty="0"/>
              <a:t> </a:t>
            </a:r>
            <a:r>
              <a:rPr lang="en-IE" dirty="0" err="1"/>
              <a:t>notlar</a:t>
            </a:r>
            <a:r>
              <a:rPr lang="en-IE" dirty="0"/>
              <a:t> </a:t>
            </a:r>
            <a:r>
              <a:rPr lang="en-IE" dirty="0" err="1"/>
              <a:t>alın</a:t>
            </a:r>
            <a:r>
              <a:rPr lang="en-IE" dirty="0"/>
              <a:t>.</a:t>
            </a:r>
          </a:p>
          <a:p>
            <a:pPr marL="342900" indent="-342900">
              <a:buFont typeface="Wingdings" panose="05000000000000000000" pitchFamily="2" charset="2"/>
              <a:buChar char="q"/>
            </a:pPr>
            <a:r>
              <a:rPr lang="en-IE" dirty="0"/>
              <a:t>UMUTLARINI, KORKULARINI ÖĞRENİN…</a:t>
            </a:r>
            <a:r>
              <a:rPr lang="en-IE" dirty="0" err="1"/>
              <a:t>Hikayelerini</a:t>
            </a:r>
            <a:r>
              <a:rPr lang="en-IE" dirty="0"/>
              <a:t>, </a:t>
            </a:r>
            <a:r>
              <a:rPr lang="en-IE" dirty="0" err="1"/>
              <a:t>zorluklarını</a:t>
            </a:r>
            <a:r>
              <a:rPr lang="en-IE" dirty="0"/>
              <a:t>, en </a:t>
            </a:r>
            <a:r>
              <a:rPr lang="en-IE" dirty="0" err="1"/>
              <a:t>büyük</a:t>
            </a:r>
            <a:r>
              <a:rPr lang="en-IE" dirty="0"/>
              <a:t> </a:t>
            </a:r>
            <a:r>
              <a:rPr lang="en-IE" dirty="0" err="1"/>
              <a:t>sorunlarını</a:t>
            </a:r>
            <a:r>
              <a:rPr lang="en-IE" dirty="0"/>
              <a:t>, </a:t>
            </a:r>
            <a:r>
              <a:rPr lang="en-IE" dirty="0" err="1"/>
              <a:t>neye</a:t>
            </a:r>
            <a:r>
              <a:rPr lang="en-IE" dirty="0"/>
              <a:t> </a:t>
            </a:r>
            <a:r>
              <a:rPr lang="en-IE" dirty="0" err="1"/>
              <a:t>sinirlendiklerini</a:t>
            </a:r>
            <a:r>
              <a:rPr lang="en-IE" dirty="0"/>
              <a:t> </a:t>
            </a:r>
            <a:r>
              <a:rPr lang="en-IE" dirty="0" err="1"/>
              <a:t>anlatmasını</a:t>
            </a:r>
            <a:r>
              <a:rPr lang="en-IE" dirty="0"/>
              <a:t> </a:t>
            </a:r>
            <a:r>
              <a:rPr lang="en-IE" dirty="0" err="1"/>
              <a:t>isteyin</a:t>
            </a:r>
            <a:r>
              <a:rPr lang="en-IE" dirty="0"/>
              <a:t>….</a:t>
            </a:r>
          </a:p>
          <a:p>
            <a:pPr marL="342900" indent="-342900">
              <a:buFont typeface="Wingdings" panose="05000000000000000000" pitchFamily="2" charset="2"/>
              <a:buChar char="q"/>
            </a:pPr>
            <a:r>
              <a:rPr lang="en-IE" dirty="0"/>
              <a:t>DAVRANIŞLARINI GÖZLEYİN, </a:t>
            </a:r>
            <a:r>
              <a:rPr lang="en-IE" dirty="0" err="1"/>
              <a:t>neden</a:t>
            </a:r>
            <a:r>
              <a:rPr lang="en-IE" dirty="0"/>
              <a:t> </a:t>
            </a:r>
            <a:r>
              <a:rPr lang="en-IE" dirty="0" err="1"/>
              <a:t>oldukları</a:t>
            </a:r>
            <a:r>
              <a:rPr lang="en-IE" dirty="0"/>
              <a:t> </a:t>
            </a:r>
            <a:r>
              <a:rPr lang="en-IE" dirty="0" err="1"/>
              <a:t>gibi</a:t>
            </a:r>
            <a:r>
              <a:rPr lang="en-IE" dirty="0"/>
              <a:t> </a:t>
            </a:r>
            <a:r>
              <a:rPr lang="en-IE" dirty="0" err="1"/>
              <a:t>davrandıklarını</a:t>
            </a:r>
            <a:r>
              <a:rPr lang="en-IE" dirty="0"/>
              <a:t> </a:t>
            </a:r>
            <a:r>
              <a:rPr lang="en-IE" dirty="0" err="1"/>
              <a:t>sorun</a:t>
            </a:r>
            <a:r>
              <a:rPr lang="en-IE" dirty="0"/>
              <a:t> – not </a:t>
            </a:r>
            <a:r>
              <a:rPr lang="en-IE" dirty="0" err="1"/>
              <a:t>alın</a:t>
            </a:r>
            <a:endParaRPr lang="en-IE" dirty="0"/>
          </a:p>
          <a:p>
            <a:pPr marL="342900" indent="-342900">
              <a:buFont typeface="Wingdings" panose="05000000000000000000" pitchFamily="2" charset="2"/>
              <a:buChar char="q"/>
            </a:pPr>
            <a:r>
              <a:rPr lang="en-IE" dirty="0"/>
              <a:t>HEP BİRLİKTE KOYUN </a:t>
            </a:r>
            <a:r>
              <a:rPr lang="en-IE" dirty="0" err="1"/>
              <a:t>Topladığınız</a:t>
            </a:r>
            <a:r>
              <a:rPr lang="en-IE" dirty="0"/>
              <a:t> </a:t>
            </a:r>
            <a:r>
              <a:rPr lang="en-IE" dirty="0" err="1"/>
              <a:t>bilgileri</a:t>
            </a:r>
            <a:r>
              <a:rPr lang="en-IE" dirty="0"/>
              <a:t> </a:t>
            </a:r>
            <a:r>
              <a:rPr lang="en-IE" dirty="0" err="1"/>
              <a:t>hepsini</a:t>
            </a:r>
            <a:r>
              <a:rPr lang="en-IE" dirty="0"/>
              <a:t> </a:t>
            </a:r>
            <a:r>
              <a:rPr lang="en-IE" dirty="0" err="1"/>
              <a:t>bir</a:t>
            </a:r>
            <a:r>
              <a:rPr lang="en-IE" dirty="0"/>
              <a:t> </a:t>
            </a:r>
            <a:r>
              <a:rPr lang="en-IE" dirty="0" err="1"/>
              <a:t>araya</a:t>
            </a:r>
            <a:r>
              <a:rPr lang="en-IE" dirty="0"/>
              <a:t> </a:t>
            </a:r>
            <a:r>
              <a:rPr lang="en-IE" dirty="0" err="1"/>
              <a:t>getirerek</a:t>
            </a:r>
            <a:r>
              <a:rPr lang="en-IE" dirty="0"/>
              <a:t> </a:t>
            </a:r>
            <a:r>
              <a:rPr lang="en-IE" dirty="0" err="1"/>
              <a:t>anlamlandırın</a:t>
            </a:r>
            <a:r>
              <a:rPr lang="en-IE" dirty="0"/>
              <a:t> – </a:t>
            </a:r>
            <a:r>
              <a:rPr lang="en-IE" dirty="0" err="1"/>
              <a:t>Aşama</a:t>
            </a:r>
            <a:r>
              <a:rPr lang="en-IE" dirty="0"/>
              <a:t> 2 </a:t>
            </a:r>
            <a:r>
              <a:rPr lang="en-IE" dirty="0" err="1"/>
              <a:t>Tanımla'da</a:t>
            </a:r>
            <a:r>
              <a:rPr lang="en-IE" dirty="0"/>
              <a:t> </a:t>
            </a:r>
            <a:r>
              <a:rPr lang="en-IE" dirty="0" err="1"/>
              <a:t>onu</a:t>
            </a:r>
            <a:r>
              <a:rPr lang="en-IE" dirty="0"/>
              <a:t> </a:t>
            </a:r>
            <a:r>
              <a:rPr lang="en-IE" dirty="0" err="1"/>
              <a:t>nasıl</a:t>
            </a:r>
            <a:r>
              <a:rPr lang="en-IE" dirty="0"/>
              <a:t> </a:t>
            </a:r>
            <a:r>
              <a:rPr lang="en-IE" dirty="0" err="1"/>
              <a:t>daha</a:t>
            </a:r>
            <a:r>
              <a:rPr lang="en-IE" dirty="0"/>
              <a:t> </a:t>
            </a:r>
            <a:r>
              <a:rPr lang="en-IE" dirty="0" err="1"/>
              <a:t>iyi</a:t>
            </a:r>
            <a:r>
              <a:rPr lang="en-IE" dirty="0"/>
              <a:t> </a:t>
            </a:r>
            <a:r>
              <a:rPr lang="en-IE" dirty="0" err="1"/>
              <a:t>anlayacağınızı</a:t>
            </a:r>
            <a:r>
              <a:rPr lang="en-IE" dirty="0"/>
              <a:t> </a:t>
            </a:r>
            <a:r>
              <a:rPr lang="en-IE" dirty="0" err="1"/>
              <a:t>ve</a:t>
            </a:r>
            <a:r>
              <a:rPr lang="en-IE" dirty="0"/>
              <a:t> </a:t>
            </a:r>
            <a:r>
              <a:rPr lang="en-IE" dirty="0" err="1"/>
              <a:t>yorumlayacağınızı</a:t>
            </a:r>
            <a:r>
              <a:rPr lang="en-IE" dirty="0"/>
              <a:t> </a:t>
            </a:r>
            <a:r>
              <a:rPr lang="en-IE" dirty="0" err="1"/>
              <a:t>öğreneceksiniz</a:t>
            </a:r>
            <a:r>
              <a:rPr lang="en-IE" dirty="0"/>
              <a:t>.</a:t>
            </a:r>
            <a:endParaRPr lang="en-IE" dirty="0" smtClean="0"/>
          </a:p>
          <a:p>
            <a:pPr algn="ctr"/>
            <a:r>
              <a:rPr lang="en-IE" b="1" i="1" dirty="0" err="1" smtClean="0"/>
              <a:t>Bunu</a:t>
            </a:r>
            <a:r>
              <a:rPr lang="en-IE" b="1" i="1" dirty="0" smtClean="0"/>
              <a:t> </a:t>
            </a:r>
            <a:r>
              <a:rPr lang="en-IE" b="1" i="1" dirty="0" err="1"/>
              <a:t>yapmadan</a:t>
            </a:r>
            <a:r>
              <a:rPr lang="en-IE" b="1" i="1" dirty="0"/>
              <a:t> </a:t>
            </a:r>
            <a:r>
              <a:rPr lang="en-IE" b="1" i="1" dirty="0" err="1"/>
              <a:t>önce</a:t>
            </a:r>
            <a:r>
              <a:rPr lang="en-IE" b="1" i="1" dirty="0"/>
              <a:t> </a:t>
            </a:r>
            <a:r>
              <a:rPr lang="en-IE" b="1" i="1" dirty="0" err="1"/>
              <a:t>aşağıdaki</a:t>
            </a:r>
            <a:r>
              <a:rPr lang="en-IE" b="1" i="1" dirty="0"/>
              <a:t> </a:t>
            </a:r>
            <a:r>
              <a:rPr lang="en-IE" b="1" i="1" dirty="0" err="1"/>
              <a:t>slaytları</a:t>
            </a:r>
            <a:r>
              <a:rPr lang="en-IE" b="1" i="1" dirty="0"/>
              <a:t> </a:t>
            </a:r>
            <a:r>
              <a:rPr lang="en-IE" b="1" i="1" dirty="0" err="1"/>
              <a:t>göz</a:t>
            </a:r>
            <a:r>
              <a:rPr lang="en-IE" b="1" i="1" dirty="0"/>
              <a:t> </a:t>
            </a:r>
            <a:r>
              <a:rPr lang="en-IE" b="1" i="1" dirty="0" err="1"/>
              <a:t>önünde</a:t>
            </a:r>
            <a:r>
              <a:rPr lang="en-IE" b="1" i="1" dirty="0"/>
              <a:t> </a:t>
            </a:r>
            <a:r>
              <a:rPr lang="en-IE" b="1" i="1" dirty="0" err="1"/>
              <a:t>bulundurun</a:t>
            </a:r>
            <a:r>
              <a:rPr lang="en-IE" b="1" i="1" dirty="0" smtClean="0"/>
              <a:t>….</a:t>
            </a:r>
            <a:endParaRPr lang="en-IE" b="1" i="1" dirty="0"/>
          </a:p>
        </p:txBody>
      </p:sp>
      <p:sp>
        <p:nvSpPr>
          <p:cNvPr id="19" name="TextBox 18">
            <a:extLst>
              <a:ext uri="{FF2B5EF4-FFF2-40B4-BE49-F238E27FC236}">
                <a16:creationId xmlns="" xmlns:a16="http://schemas.microsoft.com/office/drawing/2014/main" id="{17E1874D-5A9C-497D-BC4C-CDC5098E0CBB}"/>
              </a:ext>
            </a:extLst>
          </p:cNvPr>
          <p:cNvSpPr txBox="1"/>
          <p:nvPr/>
        </p:nvSpPr>
        <p:spPr>
          <a:xfrm>
            <a:off x="450941" y="4476307"/>
            <a:ext cx="3408678" cy="1569660"/>
          </a:xfrm>
          <a:prstGeom prst="rect">
            <a:avLst/>
          </a:prstGeom>
          <a:noFill/>
        </p:spPr>
        <p:txBody>
          <a:bodyPr wrap="square" rtlCol="0">
            <a:spAutoFit/>
          </a:bodyPr>
          <a:lstStyle/>
          <a:p>
            <a:r>
              <a:rPr lang="tr-TR" sz="2400" b="1" u="sng" dirty="0" smtClean="0">
                <a:solidFill>
                  <a:schemeClr val="accent5"/>
                </a:solidFill>
              </a:rPr>
              <a:t>KAYNAK</a:t>
            </a:r>
            <a:r>
              <a:rPr lang="tr-TR" sz="2400" b="1" dirty="0" smtClean="0">
                <a:solidFill>
                  <a:schemeClr val="bg1"/>
                </a:solidFill>
              </a:rPr>
              <a:t> </a:t>
            </a:r>
            <a:r>
              <a:rPr lang="tr-TR" sz="2400" b="1" dirty="0">
                <a:solidFill>
                  <a:schemeClr val="bg1"/>
                </a:solidFill>
              </a:rPr>
              <a:t>Sosyal inovasyon fikriniz nasıl bulunur ve onu nasıl tanımlarsınız?</a:t>
            </a:r>
            <a:endParaRPr lang="en-IE" sz="2400" dirty="0">
              <a:solidFill>
                <a:schemeClr val="bg1"/>
              </a:solidFill>
            </a:endParaRPr>
          </a:p>
        </p:txBody>
      </p:sp>
    </p:spTree>
    <p:extLst>
      <p:ext uri="{BB962C8B-B14F-4D97-AF65-F5344CB8AC3E}">
        <p14:creationId xmlns:p14="http://schemas.microsoft.com/office/powerpoint/2010/main" val="2085150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251704" y="1161294"/>
            <a:ext cx="7773719" cy="1726247"/>
          </a:xfrm>
        </p:spPr>
        <p:txBody>
          <a:bodyPr/>
          <a:lstStyle/>
          <a:p>
            <a:pPr marL="342900" indent="-342900">
              <a:buFont typeface="Wingdings" panose="05000000000000000000" pitchFamily="2" charset="2"/>
              <a:buChar char="q"/>
            </a:pPr>
            <a:r>
              <a:rPr lang="en-IE" dirty="0"/>
              <a:t>KİMLE GÖRÜŞECEKSİNİZ? Kim </a:t>
            </a:r>
            <a:r>
              <a:rPr lang="en-IE" dirty="0" err="1"/>
              <a:t>etkilendi</a:t>
            </a:r>
            <a:r>
              <a:rPr lang="en-IE" dirty="0"/>
              <a:t>? </a:t>
            </a:r>
            <a:r>
              <a:rPr lang="en-IE" dirty="0" err="1"/>
              <a:t>Sorunu</a:t>
            </a:r>
            <a:r>
              <a:rPr lang="en-IE" dirty="0"/>
              <a:t> </a:t>
            </a:r>
            <a:r>
              <a:rPr lang="en-IE" dirty="0" err="1"/>
              <a:t>kim</a:t>
            </a:r>
            <a:r>
              <a:rPr lang="en-IE" dirty="0"/>
              <a:t> </a:t>
            </a:r>
            <a:r>
              <a:rPr lang="en-IE" dirty="0" err="1"/>
              <a:t>yaşıyor</a:t>
            </a:r>
            <a:r>
              <a:rPr lang="en-IE" dirty="0"/>
              <a:t>? </a:t>
            </a:r>
            <a:r>
              <a:rPr lang="en-IE" dirty="0" err="1"/>
              <a:t>Onlar</a:t>
            </a:r>
            <a:r>
              <a:rPr lang="en-IE" dirty="0"/>
              <a:t> </a:t>
            </a:r>
            <a:r>
              <a:rPr lang="en-IE" dirty="0" err="1"/>
              <a:t>nereli</a:t>
            </a:r>
            <a:r>
              <a:rPr lang="en-IE" dirty="0"/>
              <a:t>? </a:t>
            </a:r>
            <a:r>
              <a:rPr lang="en-IE" dirty="0" err="1"/>
              <a:t>Yaş</a:t>
            </a:r>
            <a:r>
              <a:rPr lang="en-IE" dirty="0"/>
              <a:t> </a:t>
            </a:r>
            <a:r>
              <a:rPr lang="en-IE" dirty="0" err="1"/>
              <a:t>grubu</a:t>
            </a:r>
            <a:r>
              <a:rPr lang="en-IE" dirty="0"/>
              <a:t>/</a:t>
            </a:r>
            <a:r>
              <a:rPr lang="en-IE" dirty="0" err="1"/>
              <a:t>grupları</a:t>
            </a:r>
            <a:r>
              <a:rPr lang="en-IE" dirty="0"/>
              <a:t> </a:t>
            </a:r>
            <a:r>
              <a:rPr lang="en-IE" dirty="0" err="1"/>
              <a:t>nedir</a:t>
            </a:r>
            <a:r>
              <a:rPr lang="en-IE" dirty="0"/>
              <a:t>? </a:t>
            </a:r>
            <a:r>
              <a:rPr lang="en-IE" dirty="0" err="1"/>
              <a:t>İçinde</a:t>
            </a:r>
            <a:r>
              <a:rPr lang="en-IE" dirty="0"/>
              <a:t> </a:t>
            </a:r>
            <a:r>
              <a:rPr lang="en-IE" dirty="0" err="1"/>
              <a:t>bulundukları</a:t>
            </a:r>
            <a:r>
              <a:rPr lang="en-IE" dirty="0"/>
              <a:t> </a:t>
            </a:r>
            <a:r>
              <a:rPr lang="en-IE" dirty="0" err="1"/>
              <a:t>durumda</a:t>
            </a:r>
            <a:r>
              <a:rPr lang="en-IE" dirty="0"/>
              <a:t> </a:t>
            </a:r>
            <a:r>
              <a:rPr lang="en-IE" dirty="0" err="1"/>
              <a:t>bulunmalarının</a:t>
            </a:r>
            <a:r>
              <a:rPr lang="en-IE" dirty="0"/>
              <a:t> </a:t>
            </a:r>
            <a:r>
              <a:rPr lang="en-IE" dirty="0" err="1"/>
              <a:t>nedeni</a:t>
            </a:r>
            <a:r>
              <a:rPr lang="en-IE" dirty="0"/>
              <a:t> </a:t>
            </a:r>
            <a:r>
              <a:rPr lang="en-IE" dirty="0" err="1"/>
              <a:t>nedir</a:t>
            </a:r>
            <a:r>
              <a:rPr lang="en-IE" dirty="0"/>
              <a:t>?</a:t>
            </a:r>
          </a:p>
          <a:p>
            <a:pPr marL="342900" indent="-342900">
              <a:buFont typeface="Wingdings" panose="05000000000000000000" pitchFamily="2" charset="2"/>
              <a:buChar char="q"/>
            </a:pPr>
            <a:r>
              <a:rPr lang="en-IE" dirty="0"/>
              <a:t>SORUN NEDİR? </a:t>
            </a:r>
            <a:r>
              <a:rPr lang="en-IE" dirty="0" err="1"/>
              <a:t>Onların</a:t>
            </a:r>
            <a:r>
              <a:rPr lang="en-IE" dirty="0"/>
              <a:t> </a:t>
            </a:r>
            <a:r>
              <a:rPr lang="en-IE" dirty="0" err="1"/>
              <a:t>mücadeleleri</a:t>
            </a:r>
            <a:r>
              <a:rPr lang="en-IE" dirty="0"/>
              <a:t> </a:t>
            </a:r>
            <a:r>
              <a:rPr lang="en-IE" dirty="0" err="1"/>
              <a:t>nelerdir</a:t>
            </a:r>
            <a:r>
              <a:rPr lang="en-IE" dirty="0"/>
              <a:t>? Ne </a:t>
            </a:r>
            <a:r>
              <a:rPr lang="en-IE" dirty="0" err="1"/>
              <a:t>lazım</a:t>
            </a:r>
            <a:r>
              <a:rPr lang="en-IE" dirty="0"/>
              <a:t>? </a:t>
            </a:r>
            <a:r>
              <a:rPr lang="en-IE" dirty="0" err="1"/>
              <a:t>Acı</a:t>
            </a:r>
            <a:r>
              <a:rPr lang="en-IE" dirty="0"/>
              <a:t> </a:t>
            </a:r>
            <a:r>
              <a:rPr lang="en-IE" dirty="0" err="1"/>
              <a:t>noktaları</a:t>
            </a:r>
            <a:r>
              <a:rPr lang="en-IE" dirty="0"/>
              <a:t> </a:t>
            </a:r>
            <a:r>
              <a:rPr lang="en-IE" dirty="0" err="1"/>
              <a:t>nelerdir</a:t>
            </a:r>
            <a:r>
              <a:rPr lang="en-IE" dirty="0"/>
              <a:t>? </a:t>
            </a:r>
            <a:r>
              <a:rPr lang="en-IE" dirty="0" err="1"/>
              <a:t>Neyi</a:t>
            </a:r>
            <a:r>
              <a:rPr lang="en-IE" dirty="0"/>
              <a:t> </a:t>
            </a:r>
            <a:r>
              <a:rPr lang="en-IE" dirty="0" err="1"/>
              <a:t>çözmek</a:t>
            </a:r>
            <a:r>
              <a:rPr lang="en-IE" dirty="0"/>
              <a:t> </a:t>
            </a:r>
            <a:r>
              <a:rPr lang="en-IE" dirty="0" err="1"/>
              <a:t>istiyorsun</a:t>
            </a:r>
            <a:r>
              <a:rPr lang="en-IE" dirty="0"/>
              <a:t>? </a:t>
            </a:r>
            <a:r>
              <a:rPr lang="en-IE" dirty="0" err="1"/>
              <a:t>Sorun</a:t>
            </a:r>
            <a:r>
              <a:rPr lang="en-IE" dirty="0"/>
              <a:t> </a:t>
            </a:r>
            <a:r>
              <a:rPr lang="en-IE" dirty="0" err="1"/>
              <a:t>nedir</a:t>
            </a:r>
            <a:r>
              <a:rPr lang="en-IE" dirty="0"/>
              <a:t>, </a:t>
            </a:r>
            <a:r>
              <a:rPr lang="en-IE" dirty="0" err="1"/>
              <a:t>meydan</a:t>
            </a:r>
            <a:r>
              <a:rPr lang="en-IE" dirty="0"/>
              <a:t> </a:t>
            </a:r>
            <a:r>
              <a:rPr lang="en-IE" dirty="0" err="1"/>
              <a:t>okuma</a:t>
            </a:r>
            <a:r>
              <a:rPr lang="en-IE" dirty="0"/>
              <a:t> </a:t>
            </a:r>
            <a:r>
              <a:rPr lang="en-IE" dirty="0" err="1"/>
              <a:t>nedir</a:t>
            </a:r>
            <a:r>
              <a:rPr lang="en-IE" dirty="0"/>
              <a:t>? </a:t>
            </a:r>
            <a:r>
              <a:rPr lang="en-IE" dirty="0" err="1"/>
              <a:t>Başka</a:t>
            </a:r>
            <a:r>
              <a:rPr lang="en-IE" dirty="0"/>
              <a:t> </a:t>
            </a:r>
            <a:r>
              <a:rPr lang="en-IE" dirty="0" err="1"/>
              <a:t>sorunları</a:t>
            </a:r>
            <a:r>
              <a:rPr lang="en-IE" dirty="0"/>
              <a:t> </a:t>
            </a:r>
            <a:r>
              <a:rPr lang="en-IE" dirty="0" err="1"/>
              <a:t>keşfetmeye</a:t>
            </a:r>
            <a:r>
              <a:rPr lang="en-IE" dirty="0"/>
              <a:t> </a:t>
            </a:r>
            <a:r>
              <a:rPr lang="en-IE" dirty="0" err="1"/>
              <a:t>hazır</a:t>
            </a:r>
            <a:r>
              <a:rPr lang="en-IE" dirty="0"/>
              <a:t> </a:t>
            </a:r>
            <a:r>
              <a:rPr lang="en-IE" dirty="0" err="1"/>
              <a:t>olun</a:t>
            </a:r>
            <a:r>
              <a:rPr lang="en-IE" dirty="0"/>
              <a:t>…</a:t>
            </a:r>
          </a:p>
          <a:p>
            <a:pPr marL="342900" indent="-342900">
              <a:buFont typeface="Wingdings" panose="05000000000000000000" pitchFamily="2" charset="2"/>
              <a:buChar char="q"/>
            </a:pPr>
            <a:r>
              <a:rPr lang="en-IE" dirty="0"/>
              <a:t>NEREDE GERÇEKLEŞİR? </a:t>
            </a:r>
            <a:r>
              <a:rPr lang="en-IE" dirty="0" err="1"/>
              <a:t>Sorunu</a:t>
            </a:r>
            <a:r>
              <a:rPr lang="en-IE" dirty="0"/>
              <a:t> </a:t>
            </a:r>
            <a:r>
              <a:rPr lang="en-IE" dirty="0" err="1"/>
              <a:t>nerede</a:t>
            </a:r>
            <a:r>
              <a:rPr lang="en-IE" dirty="0"/>
              <a:t> </a:t>
            </a:r>
            <a:r>
              <a:rPr lang="en-IE" dirty="0" err="1"/>
              <a:t>yaşıyorlar</a:t>
            </a:r>
            <a:r>
              <a:rPr lang="en-IE" dirty="0"/>
              <a:t>? </a:t>
            </a:r>
            <a:r>
              <a:rPr lang="en-IE" dirty="0" err="1"/>
              <a:t>Çevrimiçi</a:t>
            </a:r>
            <a:r>
              <a:rPr lang="en-IE" dirty="0"/>
              <a:t> mi, </a:t>
            </a:r>
            <a:r>
              <a:rPr lang="en-IE" dirty="0" err="1"/>
              <a:t>çevrimdışı</a:t>
            </a:r>
            <a:r>
              <a:rPr lang="en-IE" dirty="0"/>
              <a:t> </a:t>
            </a:r>
            <a:r>
              <a:rPr lang="en-IE" dirty="0" err="1"/>
              <a:t>mı</a:t>
            </a:r>
            <a:r>
              <a:rPr lang="en-IE" dirty="0"/>
              <a:t> </a:t>
            </a:r>
            <a:r>
              <a:rPr lang="en-IE" dirty="0" err="1"/>
              <a:t>yoksa</a:t>
            </a:r>
            <a:r>
              <a:rPr lang="en-IE" dirty="0"/>
              <a:t> </a:t>
            </a:r>
            <a:r>
              <a:rPr lang="en-IE" dirty="0" err="1"/>
              <a:t>dijital</a:t>
            </a:r>
            <a:r>
              <a:rPr lang="en-IE" dirty="0"/>
              <a:t> </a:t>
            </a:r>
            <a:r>
              <a:rPr lang="en-IE" dirty="0" err="1"/>
              <a:t>bir</a:t>
            </a:r>
            <a:r>
              <a:rPr lang="en-IE" dirty="0"/>
              <a:t> </a:t>
            </a:r>
            <a:r>
              <a:rPr lang="en-IE" dirty="0" err="1"/>
              <a:t>alanda</a:t>
            </a:r>
            <a:r>
              <a:rPr lang="en-IE" dirty="0"/>
              <a:t> </a:t>
            </a:r>
            <a:r>
              <a:rPr lang="en-IE" dirty="0" err="1"/>
              <a:t>mı</a:t>
            </a:r>
            <a:r>
              <a:rPr lang="en-IE" dirty="0"/>
              <a:t>? </a:t>
            </a:r>
            <a:r>
              <a:rPr lang="en-IE" dirty="0" err="1"/>
              <a:t>Başka</a:t>
            </a:r>
            <a:r>
              <a:rPr lang="en-IE" dirty="0"/>
              <a:t> </a:t>
            </a:r>
            <a:r>
              <a:rPr lang="en-IE" dirty="0" err="1"/>
              <a:t>kim</a:t>
            </a:r>
            <a:r>
              <a:rPr lang="en-IE" dirty="0"/>
              <a:t> </a:t>
            </a:r>
            <a:r>
              <a:rPr lang="en-IE" dirty="0" err="1"/>
              <a:t>dahil</a:t>
            </a:r>
            <a:r>
              <a:rPr lang="en-IE" dirty="0"/>
              <a:t>? </a:t>
            </a:r>
            <a:r>
              <a:rPr lang="en-IE" dirty="0" err="1"/>
              <a:t>Başka</a:t>
            </a:r>
            <a:r>
              <a:rPr lang="en-IE" dirty="0"/>
              <a:t> </a:t>
            </a:r>
            <a:r>
              <a:rPr lang="en-IE" dirty="0" err="1"/>
              <a:t>neler</a:t>
            </a:r>
            <a:r>
              <a:rPr lang="en-IE" dirty="0"/>
              <a:t> </a:t>
            </a:r>
            <a:r>
              <a:rPr lang="en-IE" dirty="0" err="1"/>
              <a:t>söz</a:t>
            </a:r>
            <a:r>
              <a:rPr lang="en-IE" dirty="0"/>
              <a:t> </a:t>
            </a:r>
            <a:r>
              <a:rPr lang="en-IE" dirty="0" err="1"/>
              <a:t>konusu</a:t>
            </a:r>
            <a:r>
              <a:rPr lang="en-IE" dirty="0"/>
              <a:t>?</a:t>
            </a:r>
          </a:p>
          <a:p>
            <a:pPr marL="342900" indent="-342900">
              <a:buFont typeface="Wingdings" panose="05000000000000000000" pitchFamily="2" charset="2"/>
              <a:buChar char="q"/>
            </a:pPr>
            <a:r>
              <a:rPr lang="en-IE" dirty="0"/>
              <a:t>NEDEN FARK EDER? Problem </a:t>
            </a:r>
            <a:r>
              <a:rPr lang="en-IE" dirty="0" err="1"/>
              <a:t>neden</a:t>
            </a:r>
            <a:r>
              <a:rPr lang="en-IE" dirty="0"/>
              <a:t> </a:t>
            </a:r>
            <a:r>
              <a:rPr lang="en-IE" dirty="0" err="1"/>
              <a:t>çözülmeye</a:t>
            </a:r>
            <a:r>
              <a:rPr lang="en-IE" dirty="0"/>
              <a:t> </a:t>
            </a:r>
            <a:r>
              <a:rPr lang="en-IE" dirty="0" err="1"/>
              <a:t>değer</a:t>
            </a:r>
            <a:r>
              <a:rPr lang="en-IE" dirty="0"/>
              <a:t>? </a:t>
            </a:r>
            <a:r>
              <a:rPr lang="en-IE" dirty="0" err="1"/>
              <a:t>Kullanıcı</a:t>
            </a:r>
            <a:r>
              <a:rPr lang="en-IE" dirty="0"/>
              <a:t> </a:t>
            </a:r>
            <a:r>
              <a:rPr lang="en-IE" dirty="0" err="1"/>
              <a:t>için</a:t>
            </a:r>
            <a:r>
              <a:rPr lang="en-IE" dirty="0"/>
              <a:t> ne </a:t>
            </a:r>
            <a:r>
              <a:rPr lang="en-IE" dirty="0" err="1"/>
              <a:t>yapacak</a:t>
            </a:r>
            <a:r>
              <a:rPr lang="en-IE" dirty="0"/>
              <a:t>? </a:t>
            </a:r>
            <a:r>
              <a:rPr lang="en-IE" dirty="0" err="1"/>
              <a:t>Senin</a:t>
            </a:r>
            <a:r>
              <a:rPr lang="en-IE" dirty="0"/>
              <a:t> </a:t>
            </a:r>
            <a:r>
              <a:rPr lang="en-IE" dirty="0" err="1"/>
              <a:t>için</a:t>
            </a:r>
            <a:r>
              <a:rPr lang="en-IE" dirty="0"/>
              <a:t> ne </a:t>
            </a:r>
            <a:r>
              <a:rPr lang="en-IE" dirty="0" err="1"/>
              <a:t>yapacak</a:t>
            </a:r>
            <a:r>
              <a:rPr lang="en-IE" dirty="0"/>
              <a:t>?</a:t>
            </a:r>
          </a:p>
          <a:p>
            <a:pPr marL="342900" indent="-342900">
              <a:buFont typeface="Wingdings" panose="05000000000000000000" pitchFamily="2" charset="2"/>
              <a:buChar char="q"/>
            </a:pPr>
            <a:endParaRPr lang="en-IE" sz="1000" dirty="0"/>
          </a:p>
          <a:p>
            <a:pPr marL="342900" indent="-342900">
              <a:buFont typeface="Wingdings" panose="05000000000000000000" pitchFamily="2" charset="2"/>
              <a:buChar char="q"/>
            </a:pPr>
            <a:endParaRPr lang="en-IE" dirty="0"/>
          </a:p>
        </p:txBody>
      </p:sp>
      <p:pic>
        <p:nvPicPr>
          <p:cNvPr id="14340" name="Picture 4">
            <a:extLst>
              <a:ext uri="{FF2B5EF4-FFF2-40B4-BE49-F238E27FC236}">
                <a16:creationId xmlns="" xmlns:a16="http://schemas.microsoft.com/office/drawing/2014/main" id="{D5182B88-EA59-41A4-B2FD-18A17565B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3" r="7467" b="12130"/>
          <a:stretch/>
        </p:blipFill>
        <p:spPr bwMode="auto">
          <a:xfrm>
            <a:off x="166577" y="2024418"/>
            <a:ext cx="4082903" cy="29728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6">
            <a:extLst>
              <a:ext uri="{FF2B5EF4-FFF2-40B4-BE49-F238E27FC236}">
                <a16:creationId xmlns="" xmlns:a16="http://schemas.microsoft.com/office/drawing/2014/main" id="{BFB593FF-5171-4482-81DE-51A1C4AB76CF}"/>
              </a:ext>
            </a:extLst>
          </p:cNvPr>
          <p:cNvSpPr txBox="1">
            <a:spLocks/>
          </p:cNvSpPr>
          <p:nvPr/>
        </p:nvSpPr>
        <p:spPr>
          <a:xfrm>
            <a:off x="4509907" y="262551"/>
            <a:ext cx="7261383" cy="1276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IE" sz="4400" b="1" dirty="0" err="1" smtClean="0"/>
              <a:t>Empa</a:t>
            </a:r>
            <a:r>
              <a:rPr lang="tr-TR" sz="4400" b="1" dirty="0"/>
              <a:t>ti kurun</a:t>
            </a:r>
            <a:r>
              <a:rPr lang="en-IE" sz="4400" b="1" dirty="0"/>
              <a:t> – </a:t>
            </a:r>
            <a:r>
              <a:rPr lang="tr-TR" sz="4400" b="1" dirty="0"/>
              <a:t>Pratik edin</a:t>
            </a:r>
            <a:r>
              <a:rPr lang="en-IE" sz="4400" b="1" dirty="0"/>
              <a:t> </a:t>
            </a:r>
          </a:p>
          <a:p>
            <a:pPr marL="742950" indent="-742950">
              <a:buFont typeface="+mj-lt"/>
              <a:buAutoNum type="arabicPeriod"/>
            </a:pPr>
            <a:endParaRPr lang="en-IE" sz="4400" b="1" dirty="0"/>
          </a:p>
        </p:txBody>
      </p:sp>
    </p:spTree>
    <p:extLst>
      <p:ext uri="{BB962C8B-B14F-4D97-AF65-F5344CB8AC3E}">
        <p14:creationId xmlns:p14="http://schemas.microsoft.com/office/powerpoint/2010/main" val="2885680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251704" y="1490135"/>
            <a:ext cx="7489355" cy="1726247"/>
          </a:xfrm>
        </p:spPr>
        <p:txBody>
          <a:bodyPr/>
          <a:lstStyle/>
          <a:p>
            <a:pPr marL="342900" indent="-342900">
              <a:buFont typeface="Wingdings" panose="05000000000000000000" pitchFamily="2" charset="2"/>
              <a:buChar char="q"/>
            </a:pPr>
            <a:r>
              <a:rPr lang="en-IE" dirty="0" smtClean="0"/>
              <a:t>İZLEYİCİLERİNİN </a:t>
            </a:r>
            <a:r>
              <a:rPr lang="en-IE" dirty="0"/>
              <a:t>ANLAMALARINA YARDIMCI OLUN, </a:t>
            </a:r>
            <a:r>
              <a:rPr lang="en-IE" dirty="0" err="1"/>
              <a:t>onlara</a:t>
            </a:r>
            <a:r>
              <a:rPr lang="en-IE" dirty="0"/>
              <a:t> ne </a:t>
            </a:r>
            <a:r>
              <a:rPr lang="en-IE" dirty="0" err="1"/>
              <a:t>yaptığınızı</a:t>
            </a:r>
            <a:r>
              <a:rPr lang="en-IE" dirty="0"/>
              <a:t> </a:t>
            </a:r>
            <a:r>
              <a:rPr lang="en-IE" dirty="0" err="1"/>
              <a:t>ve</a:t>
            </a:r>
            <a:r>
              <a:rPr lang="en-IE" dirty="0"/>
              <a:t> </a:t>
            </a:r>
            <a:r>
              <a:rPr lang="en-IE" dirty="0" err="1"/>
              <a:t>çözmeye</a:t>
            </a:r>
            <a:r>
              <a:rPr lang="en-IE" dirty="0"/>
              <a:t> </a:t>
            </a:r>
            <a:r>
              <a:rPr lang="en-IE" dirty="0" err="1"/>
              <a:t>çalıştığınızı</a:t>
            </a:r>
            <a:r>
              <a:rPr lang="en-IE" dirty="0"/>
              <a:t> </a:t>
            </a:r>
            <a:r>
              <a:rPr lang="en-IE" dirty="0" err="1"/>
              <a:t>açıklayın</a:t>
            </a:r>
            <a:r>
              <a:rPr lang="en-IE" dirty="0"/>
              <a:t>, </a:t>
            </a:r>
            <a:r>
              <a:rPr lang="en-IE" dirty="0" err="1"/>
              <a:t>cevaplamanız</a:t>
            </a:r>
            <a:r>
              <a:rPr lang="en-IE" dirty="0"/>
              <a:t> </a:t>
            </a:r>
            <a:r>
              <a:rPr lang="en-IE" dirty="0" err="1"/>
              <a:t>gereken</a:t>
            </a:r>
            <a:r>
              <a:rPr lang="en-IE" dirty="0"/>
              <a:t> </a:t>
            </a:r>
            <a:r>
              <a:rPr lang="en-IE" dirty="0" err="1"/>
              <a:t>bir</a:t>
            </a:r>
            <a:r>
              <a:rPr lang="en-IE" dirty="0"/>
              <a:t> </a:t>
            </a:r>
            <a:r>
              <a:rPr lang="en-IE" dirty="0" err="1"/>
              <a:t>dizi</a:t>
            </a:r>
            <a:r>
              <a:rPr lang="en-IE" dirty="0"/>
              <a:t> </a:t>
            </a:r>
            <a:r>
              <a:rPr lang="en-IE" dirty="0" err="1"/>
              <a:t>soru</a:t>
            </a:r>
            <a:r>
              <a:rPr lang="en-IE" dirty="0"/>
              <a:t> </a:t>
            </a:r>
            <a:r>
              <a:rPr lang="en-IE" dirty="0" err="1"/>
              <a:t>hazırlayın</a:t>
            </a:r>
            <a:r>
              <a:rPr lang="en-IE" dirty="0"/>
              <a:t>, </a:t>
            </a:r>
            <a:r>
              <a:rPr lang="en-IE" dirty="0" err="1"/>
              <a:t>daha</a:t>
            </a:r>
            <a:r>
              <a:rPr lang="en-IE" dirty="0"/>
              <a:t> </a:t>
            </a:r>
            <a:r>
              <a:rPr lang="en-IE" dirty="0" err="1"/>
              <a:t>fazla</a:t>
            </a:r>
            <a:r>
              <a:rPr lang="en-IE" dirty="0"/>
              <a:t> </a:t>
            </a:r>
            <a:r>
              <a:rPr lang="en-IE" dirty="0" err="1"/>
              <a:t>etkileşime</a:t>
            </a:r>
            <a:r>
              <a:rPr lang="en-IE" dirty="0"/>
              <a:t> </a:t>
            </a:r>
            <a:r>
              <a:rPr lang="en-IE" dirty="0" err="1"/>
              <a:t>izin</a:t>
            </a:r>
            <a:r>
              <a:rPr lang="en-IE" dirty="0"/>
              <a:t> </a:t>
            </a:r>
            <a:r>
              <a:rPr lang="en-IE" dirty="0" err="1"/>
              <a:t>vermek</a:t>
            </a:r>
            <a:r>
              <a:rPr lang="en-IE" dirty="0"/>
              <a:t> </a:t>
            </a:r>
            <a:r>
              <a:rPr lang="en-IE" dirty="0" err="1"/>
              <a:t>için</a:t>
            </a:r>
            <a:r>
              <a:rPr lang="en-IE" dirty="0"/>
              <a:t> </a:t>
            </a:r>
            <a:r>
              <a:rPr lang="en-IE" dirty="0" err="1"/>
              <a:t>bir</a:t>
            </a:r>
            <a:r>
              <a:rPr lang="en-IE" dirty="0"/>
              <a:t> </a:t>
            </a:r>
            <a:r>
              <a:rPr lang="en-IE" dirty="0" err="1"/>
              <a:t>tartışma</a:t>
            </a:r>
            <a:r>
              <a:rPr lang="en-IE" dirty="0"/>
              <a:t> </a:t>
            </a:r>
            <a:r>
              <a:rPr lang="en-IE" dirty="0" err="1"/>
              <a:t>olduğunu</a:t>
            </a:r>
            <a:r>
              <a:rPr lang="en-IE" dirty="0"/>
              <a:t> </a:t>
            </a:r>
            <a:r>
              <a:rPr lang="en-IE" dirty="0" err="1"/>
              <a:t>onlara</a:t>
            </a:r>
            <a:r>
              <a:rPr lang="en-IE" dirty="0"/>
              <a:t> </a:t>
            </a:r>
            <a:r>
              <a:rPr lang="en-IE" dirty="0" err="1"/>
              <a:t>bildirin</a:t>
            </a:r>
            <a:r>
              <a:rPr lang="en-IE" dirty="0"/>
              <a:t>…</a:t>
            </a:r>
          </a:p>
          <a:p>
            <a:pPr marL="342900" indent="-342900">
              <a:buFont typeface="Wingdings" panose="05000000000000000000" pitchFamily="2" charset="2"/>
              <a:buChar char="q"/>
            </a:pPr>
            <a:r>
              <a:rPr lang="en-IE" dirty="0"/>
              <a:t>KENDİLERİNİ RAHAT ETTİRİN </a:t>
            </a:r>
            <a:r>
              <a:rPr lang="en-IE" dirty="0" err="1"/>
              <a:t>İzleyicilerin</a:t>
            </a:r>
            <a:r>
              <a:rPr lang="en-IE" dirty="0"/>
              <a:t> </a:t>
            </a:r>
            <a:r>
              <a:rPr lang="en-IE" dirty="0" err="1"/>
              <a:t>neye</a:t>
            </a:r>
            <a:r>
              <a:rPr lang="en-IE" dirty="0"/>
              <a:t> </a:t>
            </a:r>
            <a:r>
              <a:rPr lang="en-IE" dirty="0" err="1"/>
              <a:t>ihtiyacı</a:t>
            </a:r>
            <a:r>
              <a:rPr lang="en-IE" dirty="0"/>
              <a:t> </a:t>
            </a:r>
            <a:r>
              <a:rPr lang="en-IE" dirty="0" err="1"/>
              <a:t>olduğunu</a:t>
            </a:r>
            <a:r>
              <a:rPr lang="en-IE" dirty="0"/>
              <a:t> </a:t>
            </a:r>
            <a:r>
              <a:rPr lang="en-IE" dirty="0" err="1"/>
              <a:t>anlamaya</a:t>
            </a:r>
            <a:r>
              <a:rPr lang="en-IE" dirty="0"/>
              <a:t> </a:t>
            </a:r>
            <a:r>
              <a:rPr lang="en-IE" dirty="0" err="1"/>
              <a:t>çalışın</a:t>
            </a:r>
            <a:r>
              <a:rPr lang="en-IE" dirty="0"/>
              <a:t> (</a:t>
            </a:r>
            <a:r>
              <a:rPr lang="en-IE" dirty="0" err="1"/>
              <a:t>çay</a:t>
            </a:r>
            <a:r>
              <a:rPr lang="en-IE" dirty="0"/>
              <a:t>/</a:t>
            </a:r>
            <a:r>
              <a:rPr lang="en-IE" dirty="0" err="1"/>
              <a:t>kahve</a:t>
            </a:r>
            <a:r>
              <a:rPr lang="en-IE" dirty="0"/>
              <a:t>, </a:t>
            </a:r>
            <a:r>
              <a:rPr lang="en-IE" dirty="0" err="1"/>
              <a:t>daire</a:t>
            </a:r>
            <a:r>
              <a:rPr lang="en-IE" dirty="0"/>
              <a:t> </a:t>
            </a:r>
            <a:r>
              <a:rPr lang="en-IE" dirty="0" err="1"/>
              <a:t>ayarı</a:t>
            </a:r>
            <a:r>
              <a:rPr lang="en-IE" dirty="0"/>
              <a:t>…)? </a:t>
            </a:r>
            <a:r>
              <a:rPr lang="en-IE" dirty="0" err="1"/>
              <a:t>Açabilmeleri</a:t>
            </a:r>
            <a:r>
              <a:rPr lang="en-IE" dirty="0"/>
              <a:t> </a:t>
            </a:r>
            <a:r>
              <a:rPr lang="en-IE" dirty="0" err="1"/>
              <a:t>için</a:t>
            </a:r>
            <a:r>
              <a:rPr lang="en-IE" dirty="0"/>
              <a:t> </a:t>
            </a:r>
            <a:r>
              <a:rPr lang="en-IE" dirty="0" err="1"/>
              <a:t>bunun</a:t>
            </a:r>
            <a:r>
              <a:rPr lang="en-IE" dirty="0"/>
              <a:t> </a:t>
            </a:r>
            <a:r>
              <a:rPr lang="en-IE" dirty="0" err="1"/>
              <a:t>gizli</a:t>
            </a:r>
            <a:r>
              <a:rPr lang="en-IE" dirty="0"/>
              <a:t> </a:t>
            </a:r>
            <a:r>
              <a:rPr lang="en-IE" dirty="0" err="1"/>
              <a:t>bir</a:t>
            </a:r>
            <a:r>
              <a:rPr lang="en-IE" dirty="0"/>
              <a:t> </a:t>
            </a:r>
            <a:r>
              <a:rPr lang="en-IE" dirty="0" err="1"/>
              <a:t>oturum</a:t>
            </a:r>
            <a:r>
              <a:rPr lang="en-IE" dirty="0"/>
              <a:t> </a:t>
            </a:r>
            <a:r>
              <a:rPr lang="en-IE" dirty="0" err="1"/>
              <a:t>olduğunu</a:t>
            </a:r>
            <a:r>
              <a:rPr lang="en-IE" dirty="0"/>
              <a:t> </a:t>
            </a:r>
            <a:r>
              <a:rPr lang="en-IE" dirty="0" err="1"/>
              <a:t>anladıklarından</a:t>
            </a:r>
            <a:r>
              <a:rPr lang="en-IE" dirty="0"/>
              <a:t> </a:t>
            </a:r>
            <a:r>
              <a:rPr lang="en-IE" dirty="0" err="1"/>
              <a:t>emin</a:t>
            </a:r>
            <a:r>
              <a:rPr lang="en-IE" dirty="0"/>
              <a:t> </a:t>
            </a:r>
            <a:r>
              <a:rPr lang="en-IE" dirty="0" err="1"/>
              <a:t>olun</a:t>
            </a:r>
            <a:r>
              <a:rPr lang="en-IE" dirty="0"/>
              <a:t>, </a:t>
            </a:r>
            <a:r>
              <a:rPr lang="en-IE" dirty="0" err="1"/>
              <a:t>birbirinizi</a:t>
            </a:r>
            <a:r>
              <a:rPr lang="en-IE" dirty="0"/>
              <a:t> </a:t>
            </a:r>
            <a:r>
              <a:rPr lang="en-IE" dirty="0" err="1"/>
              <a:t>tanımanız</a:t>
            </a:r>
            <a:r>
              <a:rPr lang="en-IE" dirty="0"/>
              <a:t> </a:t>
            </a:r>
            <a:r>
              <a:rPr lang="en-IE" dirty="0" err="1"/>
              <a:t>için</a:t>
            </a:r>
            <a:r>
              <a:rPr lang="en-IE" dirty="0"/>
              <a:t> </a:t>
            </a:r>
            <a:r>
              <a:rPr lang="en-IE" dirty="0" err="1"/>
              <a:t>birkaç</a:t>
            </a:r>
            <a:r>
              <a:rPr lang="en-IE" dirty="0"/>
              <a:t> </a:t>
            </a:r>
            <a:r>
              <a:rPr lang="en-IE" dirty="0" err="1"/>
              <a:t>buz</a:t>
            </a:r>
            <a:r>
              <a:rPr lang="en-IE" dirty="0"/>
              <a:t> </a:t>
            </a:r>
            <a:r>
              <a:rPr lang="en-IE" dirty="0" err="1"/>
              <a:t>kırıcı</a:t>
            </a:r>
            <a:r>
              <a:rPr lang="en-IE" dirty="0"/>
              <a:t> </a:t>
            </a:r>
            <a:r>
              <a:rPr lang="en-IE" dirty="0" err="1"/>
              <a:t>tanıtabilirsiniz</a:t>
            </a:r>
            <a:r>
              <a:rPr lang="en-IE" dirty="0"/>
              <a:t>. ….</a:t>
            </a:r>
          </a:p>
          <a:p>
            <a:pPr marL="342900" indent="-342900">
              <a:buFont typeface="Wingdings" panose="05000000000000000000" pitchFamily="2" charset="2"/>
              <a:buChar char="q"/>
            </a:pPr>
            <a:endParaRPr lang="en-IE" sz="1000" dirty="0"/>
          </a:p>
          <a:p>
            <a:r>
              <a:rPr lang="tr-TR" b="1" i="1" dirty="0" smtClean="0"/>
              <a:t>Sorgulamanıza </a:t>
            </a:r>
            <a:r>
              <a:rPr lang="tr-TR" b="1" i="1" dirty="0"/>
              <a:t>yardımcı olması için sonraki slayta göz atın….</a:t>
            </a:r>
            <a:endParaRPr lang="en-IE" b="1" i="1" dirty="0"/>
          </a:p>
          <a:p>
            <a:pPr marL="342900" indent="-342900">
              <a:buFont typeface="Wingdings" panose="05000000000000000000" pitchFamily="2" charset="2"/>
              <a:buChar char="q"/>
            </a:pPr>
            <a:endParaRPr lang="en-IE" dirty="0"/>
          </a:p>
        </p:txBody>
      </p:sp>
      <p:pic>
        <p:nvPicPr>
          <p:cNvPr id="9" name="Picture 4">
            <a:extLst>
              <a:ext uri="{FF2B5EF4-FFF2-40B4-BE49-F238E27FC236}">
                <a16:creationId xmlns="" xmlns:a16="http://schemas.microsoft.com/office/drawing/2014/main" id="{5A65D267-8AF4-4185-9BB5-081CDD7E4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3" r="7467" b="12130"/>
          <a:stretch/>
        </p:blipFill>
        <p:spPr bwMode="auto">
          <a:xfrm>
            <a:off x="166577" y="2024418"/>
            <a:ext cx="4082903" cy="29728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6">
            <a:extLst>
              <a:ext uri="{FF2B5EF4-FFF2-40B4-BE49-F238E27FC236}">
                <a16:creationId xmlns="" xmlns:a16="http://schemas.microsoft.com/office/drawing/2014/main" id="{5EC14697-2381-4D9A-9E39-0EB5225D532D}"/>
              </a:ext>
            </a:extLst>
          </p:cNvPr>
          <p:cNvSpPr txBox="1">
            <a:spLocks/>
          </p:cNvSpPr>
          <p:nvPr/>
        </p:nvSpPr>
        <p:spPr>
          <a:xfrm>
            <a:off x="4509907" y="422039"/>
            <a:ext cx="7325778" cy="1276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IE" sz="4400" b="1" dirty="0" err="1" smtClean="0"/>
              <a:t>Empat</a:t>
            </a:r>
            <a:r>
              <a:rPr lang="tr-TR" sz="4400" b="1" dirty="0" smtClean="0"/>
              <a:t>i kurun- Pratik edin</a:t>
            </a:r>
            <a:endParaRPr lang="en-IE" sz="4400" b="1" dirty="0"/>
          </a:p>
        </p:txBody>
      </p:sp>
    </p:spTree>
    <p:extLst>
      <p:ext uri="{BB962C8B-B14F-4D97-AF65-F5344CB8AC3E}">
        <p14:creationId xmlns:p14="http://schemas.microsoft.com/office/powerpoint/2010/main" val="1398362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2A5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A26801E-BA8D-4ABF-B352-6C7820BC9A07}"/>
              </a:ext>
            </a:extLst>
          </p:cNvPr>
          <p:cNvSpPr>
            <a:spLocks noGrp="1"/>
          </p:cNvSpPr>
          <p:nvPr>
            <p:ph type="body" sz="quarter" idx="14"/>
          </p:nvPr>
        </p:nvSpPr>
        <p:spPr>
          <a:xfrm>
            <a:off x="199411" y="565285"/>
            <a:ext cx="11655380" cy="2644774"/>
          </a:xfrm>
        </p:spPr>
        <p:txBody>
          <a:bodyPr/>
          <a:lstStyle/>
          <a:p>
            <a:pPr algn="ctr"/>
            <a:r>
              <a:rPr lang="tr-TR" sz="2800" b="1" dirty="0" smtClean="0">
                <a:solidFill>
                  <a:schemeClr val="bg1"/>
                </a:solidFill>
              </a:rPr>
              <a:t>Röportajınızı </a:t>
            </a:r>
            <a:r>
              <a:rPr lang="tr-TR" sz="2800" b="1" dirty="0">
                <a:solidFill>
                  <a:schemeClr val="bg1"/>
                </a:solidFill>
              </a:rPr>
              <a:t>veya Odak Grubunuzu Kullanıcılarınızın İhtiyaçlarını Düşünerek Tasarlayın!</a:t>
            </a:r>
            <a:endParaRPr lang="en-IE" sz="2800" b="1" i="0" dirty="0">
              <a:solidFill>
                <a:schemeClr val="bg1"/>
              </a:solidFill>
              <a:effectLst/>
            </a:endParaRPr>
          </a:p>
        </p:txBody>
      </p:sp>
      <p:sp>
        <p:nvSpPr>
          <p:cNvPr id="3" name="Text Placeholder 2">
            <a:extLst>
              <a:ext uri="{FF2B5EF4-FFF2-40B4-BE49-F238E27FC236}">
                <a16:creationId xmlns="" xmlns:a16="http://schemas.microsoft.com/office/drawing/2014/main" id="{25579BB2-9E23-44AD-B34E-38AC5A13DA93}"/>
              </a:ext>
            </a:extLst>
          </p:cNvPr>
          <p:cNvSpPr>
            <a:spLocks noGrp="1"/>
          </p:cNvSpPr>
          <p:nvPr>
            <p:ph type="body" sz="quarter" idx="15"/>
          </p:nvPr>
        </p:nvSpPr>
        <p:spPr>
          <a:xfrm>
            <a:off x="3352219" y="245189"/>
            <a:ext cx="5125114" cy="539037"/>
          </a:xfrm>
        </p:spPr>
        <p:txBody>
          <a:bodyPr>
            <a:normAutofit fontScale="92500" lnSpcReduction="10000"/>
          </a:bodyPr>
          <a:lstStyle/>
          <a:p>
            <a:pPr marL="742950" indent="-742950" algn="ctr">
              <a:buFont typeface="+mj-lt"/>
              <a:buAutoNum type="arabicPeriod"/>
            </a:pPr>
            <a:r>
              <a:rPr lang="en-IE" b="1" dirty="0" err="1">
                <a:solidFill>
                  <a:schemeClr val="bg1"/>
                </a:solidFill>
                <a:hlinkClick r:id="rId2">
                  <a:extLst>
                    <a:ext uri="{A12FA001-AC4F-418D-AE19-62706E023703}">
                      <ahyp:hlinkClr xmlns="" xmlns:ahyp="http://schemas.microsoft.com/office/drawing/2018/hyperlinkcolor" val="tx"/>
                    </a:ext>
                  </a:extLst>
                </a:hlinkClick>
              </a:rPr>
              <a:t>Empati</a:t>
            </a:r>
            <a:r>
              <a:rPr lang="en-IE" b="1" dirty="0">
                <a:solidFill>
                  <a:schemeClr val="bg1"/>
                </a:solidFill>
                <a:hlinkClick r:id="rId2">
                  <a:extLst>
                    <a:ext uri="{A12FA001-AC4F-418D-AE19-62706E023703}">
                      <ahyp:hlinkClr xmlns="" xmlns:ahyp="http://schemas.microsoft.com/office/drawing/2018/hyperlinkcolor" val="tx"/>
                    </a:ext>
                  </a:extLst>
                </a:hlinkClick>
              </a:rPr>
              <a:t> </a:t>
            </a:r>
            <a:r>
              <a:rPr lang="en-IE" b="1" dirty="0" err="1">
                <a:solidFill>
                  <a:schemeClr val="bg1"/>
                </a:solidFill>
                <a:hlinkClick r:id="rId2">
                  <a:extLst>
                    <a:ext uri="{A12FA001-AC4F-418D-AE19-62706E023703}">
                      <ahyp:hlinkClr xmlns="" xmlns:ahyp="http://schemas.microsoft.com/office/drawing/2018/hyperlinkcolor" val="tx"/>
                    </a:ext>
                  </a:extLst>
                </a:hlinkClick>
              </a:rPr>
              <a:t>Haritası</a:t>
            </a:r>
            <a:r>
              <a:rPr lang="en-IE" b="1" dirty="0">
                <a:solidFill>
                  <a:schemeClr val="bg1"/>
                </a:solidFill>
                <a:hlinkClick r:id="rId2">
                  <a:extLst>
                    <a:ext uri="{A12FA001-AC4F-418D-AE19-62706E023703}">
                      <ahyp:hlinkClr xmlns="" xmlns:ahyp="http://schemas.microsoft.com/office/drawing/2018/hyperlinkcolor" val="tx"/>
                    </a:ext>
                  </a:extLst>
                </a:hlinkClick>
              </a:rPr>
              <a:t> </a:t>
            </a:r>
            <a:r>
              <a:rPr lang="en-IE" b="1" dirty="0">
                <a:solidFill>
                  <a:schemeClr val="bg1"/>
                </a:solidFill>
                <a:hlinkClick r:id="rId2">
                  <a:extLst>
                    <a:ext uri="{A12FA001-AC4F-418D-AE19-62706E023703}">
                      <ahyp:hlinkClr xmlns="" xmlns:ahyp="http://schemas.microsoft.com/office/drawing/2018/hyperlinkcolor" val="tx"/>
                    </a:ext>
                  </a:extLst>
                </a:hlinkClick>
              </a:rPr>
              <a:t>Canvas</a:t>
            </a:r>
            <a:endParaRPr lang="en-IE" b="1" dirty="0">
              <a:solidFill>
                <a:schemeClr val="bg1"/>
              </a:solidFill>
            </a:endParaRPr>
          </a:p>
        </p:txBody>
      </p:sp>
      <p:pic>
        <p:nvPicPr>
          <p:cNvPr id="1028" name="Picture 4" descr="Empathy Map – IDWS Blog">
            <a:hlinkClick r:id="rId3"/>
            <a:extLst>
              <a:ext uri="{FF2B5EF4-FFF2-40B4-BE49-F238E27FC236}">
                <a16:creationId xmlns="" xmlns:a16="http://schemas.microsoft.com/office/drawing/2014/main" id="{D54AD510-88DB-4343-A45F-C6D2E064F9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9" t="8291" r="1380" b="6682"/>
          <a:stretch/>
        </p:blipFill>
        <p:spPr bwMode="auto">
          <a:xfrm>
            <a:off x="1401779" y="1323263"/>
            <a:ext cx="9250644" cy="52457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B4434DF-8F03-47BC-8E69-C15442517A7F}"/>
              </a:ext>
            </a:extLst>
          </p:cNvPr>
          <p:cNvSpPr txBox="1"/>
          <p:nvPr/>
        </p:nvSpPr>
        <p:spPr>
          <a:xfrm>
            <a:off x="1539577" y="5368720"/>
            <a:ext cx="3026119" cy="954107"/>
          </a:xfrm>
          <a:prstGeom prst="rect">
            <a:avLst/>
          </a:prstGeom>
          <a:noFill/>
        </p:spPr>
        <p:txBody>
          <a:bodyPr wrap="square">
            <a:spAutoFit/>
          </a:bodyPr>
          <a:lstStyle/>
          <a:p>
            <a:r>
              <a:rPr lang="en-IE" sz="1400" b="1" dirty="0"/>
              <a:t>UX Booth </a:t>
            </a:r>
            <a:r>
              <a:rPr lang="en-IE" sz="1400" b="1" dirty="0" err="1"/>
              <a:t>Empati</a:t>
            </a:r>
            <a:r>
              <a:rPr lang="en-IE" sz="1400" b="1" dirty="0"/>
              <a:t> </a:t>
            </a:r>
            <a:r>
              <a:rPr lang="en-IE" sz="1400" b="1" dirty="0" err="1"/>
              <a:t>Haritası</a:t>
            </a:r>
            <a:endParaRPr lang="en-IE" sz="1400" b="1" dirty="0"/>
          </a:p>
          <a:p>
            <a:r>
              <a:rPr lang="en-IE" sz="1400" dirty="0">
                <a:hlinkClick r:id="rId5"/>
              </a:rPr>
              <a:t>https://www.uxbooth.com/articles/empathy-mapping-a-guide-to-getting-inside-a-users-head/</a:t>
            </a:r>
            <a:r>
              <a:rPr lang="en-IE" sz="1400" dirty="0"/>
              <a:t> </a:t>
            </a:r>
          </a:p>
        </p:txBody>
      </p:sp>
    </p:spTree>
    <p:extLst>
      <p:ext uri="{BB962C8B-B14F-4D97-AF65-F5344CB8AC3E}">
        <p14:creationId xmlns:p14="http://schemas.microsoft.com/office/powerpoint/2010/main" val="2354995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A26801E-BA8D-4ABF-B352-6C7820BC9A07}"/>
              </a:ext>
            </a:extLst>
          </p:cNvPr>
          <p:cNvSpPr>
            <a:spLocks noGrp="1"/>
          </p:cNvSpPr>
          <p:nvPr>
            <p:ph type="body" sz="quarter" idx="14"/>
          </p:nvPr>
        </p:nvSpPr>
        <p:spPr>
          <a:xfrm>
            <a:off x="485566" y="955763"/>
            <a:ext cx="7327576" cy="2560169"/>
          </a:xfrm>
        </p:spPr>
        <p:txBody>
          <a:bodyPr/>
          <a:lstStyle/>
          <a:p>
            <a:r>
              <a:rPr lang="en-IE" sz="3200" b="1" i="1" dirty="0" err="1">
                <a:solidFill>
                  <a:srgbClr val="FF0066"/>
                </a:solidFill>
              </a:rPr>
              <a:t>Kullanıcınızın</a:t>
            </a:r>
            <a:r>
              <a:rPr lang="en-IE" sz="3200" b="1" i="1" dirty="0">
                <a:solidFill>
                  <a:srgbClr val="FF0066"/>
                </a:solidFill>
              </a:rPr>
              <a:t> </a:t>
            </a:r>
            <a:r>
              <a:rPr lang="en-IE" sz="3200" b="1" i="1" dirty="0" err="1">
                <a:solidFill>
                  <a:srgbClr val="FF0066"/>
                </a:solidFill>
              </a:rPr>
              <a:t>İhtiyaçlarını</a:t>
            </a:r>
            <a:r>
              <a:rPr lang="en-IE" sz="3200" b="1" i="1" dirty="0">
                <a:solidFill>
                  <a:srgbClr val="FF0066"/>
                </a:solidFill>
              </a:rPr>
              <a:t> </a:t>
            </a:r>
            <a:r>
              <a:rPr lang="en-IE" sz="3200" b="1" i="1" dirty="0" err="1">
                <a:solidFill>
                  <a:srgbClr val="FF0066"/>
                </a:solidFill>
              </a:rPr>
              <a:t>Düşünerek</a:t>
            </a:r>
            <a:r>
              <a:rPr lang="en-IE" sz="3200" b="1" i="1" dirty="0">
                <a:solidFill>
                  <a:srgbClr val="FF0066"/>
                </a:solidFill>
              </a:rPr>
              <a:t> </a:t>
            </a:r>
            <a:r>
              <a:rPr lang="en-IE" sz="3200" b="1" i="1" dirty="0" err="1">
                <a:solidFill>
                  <a:srgbClr val="FF0066"/>
                </a:solidFill>
              </a:rPr>
              <a:t>Tasarım</a:t>
            </a:r>
            <a:r>
              <a:rPr lang="en-IE" sz="3200" b="1" i="1" dirty="0">
                <a:solidFill>
                  <a:srgbClr val="FF0066"/>
                </a:solidFill>
              </a:rPr>
              <a:t> </a:t>
            </a:r>
            <a:r>
              <a:rPr lang="en-IE" sz="3200" b="1" i="1" dirty="0" err="1">
                <a:solidFill>
                  <a:srgbClr val="FF0066"/>
                </a:solidFill>
              </a:rPr>
              <a:t>Yapın</a:t>
            </a:r>
            <a:r>
              <a:rPr lang="en-IE" sz="3200" b="1" i="1" dirty="0">
                <a:solidFill>
                  <a:srgbClr val="FF0066"/>
                </a:solidFill>
              </a:rPr>
              <a:t>! </a:t>
            </a:r>
            <a:endParaRPr lang="en-IE" sz="3200" b="1" i="1" dirty="0">
              <a:solidFill>
                <a:srgbClr val="FF0066"/>
              </a:solidFill>
              <a:effectLst/>
            </a:endParaRPr>
          </a:p>
          <a:p>
            <a:r>
              <a:rPr lang="tr-TR" b="1" dirty="0" smtClean="0">
                <a:solidFill>
                  <a:schemeClr val="tx1">
                    <a:lumMod val="75000"/>
                    <a:lumOff val="25000"/>
                  </a:schemeClr>
                </a:solidFill>
              </a:rPr>
              <a:t>Bu </a:t>
            </a:r>
            <a:r>
              <a:rPr lang="tr-TR" b="1" dirty="0">
                <a:solidFill>
                  <a:schemeClr val="tx1">
                    <a:lumMod val="75000"/>
                    <a:lumOff val="25000"/>
                  </a:schemeClr>
                </a:solidFill>
              </a:rPr>
              <a:t>araçlar, insanlar için derin, paylaşılan bir anlayış ve empati geliştirmenize yardımcı olacaktır; Empati Haritası, kullanıcının deneyiminin, ihtiyaçlarının ve acı noktalarının yönlerini tanımlamaya yardımcı olan bir araçtır. Şablon, kullanıcılarınızın deneyimini ve zihniyetini hızlı bir şekilde anlamanıza olanak tanır</a:t>
            </a:r>
            <a:r>
              <a:rPr lang="tr-TR" b="1" dirty="0" smtClean="0">
                <a:solidFill>
                  <a:schemeClr val="tx1">
                    <a:lumMod val="75000"/>
                    <a:lumOff val="25000"/>
                  </a:schemeClr>
                </a:solidFill>
              </a:rPr>
              <a:t>.</a:t>
            </a:r>
          </a:p>
          <a:p>
            <a:pPr marL="342900" indent="-342900">
              <a:buFont typeface="Arial" panose="020B0604020202020204" pitchFamily="34" charset="0"/>
              <a:buChar char="•"/>
            </a:pPr>
            <a:r>
              <a:rPr lang="en-IE" sz="2000" dirty="0" err="1">
                <a:solidFill>
                  <a:schemeClr val="tx1">
                    <a:lumMod val="75000"/>
                    <a:lumOff val="25000"/>
                  </a:schemeClr>
                </a:solidFill>
              </a:rPr>
              <a:t>Kullanıcılarınız</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derin</a:t>
            </a:r>
            <a:r>
              <a:rPr lang="en-IE" sz="2000" dirty="0">
                <a:solidFill>
                  <a:schemeClr val="tx1">
                    <a:lumMod val="75000"/>
                    <a:lumOff val="25000"/>
                  </a:schemeClr>
                </a:solidFill>
              </a:rPr>
              <a:t> </a:t>
            </a:r>
            <a:r>
              <a:rPr lang="en-IE" sz="2000" dirty="0" err="1">
                <a:solidFill>
                  <a:schemeClr val="tx1">
                    <a:lumMod val="75000"/>
                    <a:lumOff val="25000"/>
                  </a:schemeClr>
                </a:solidFill>
              </a:rPr>
              <a:t>bir</a:t>
            </a:r>
            <a:r>
              <a:rPr lang="en-IE" sz="2000" dirty="0">
                <a:solidFill>
                  <a:schemeClr val="tx1">
                    <a:lumMod val="75000"/>
                    <a:lumOff val="25000"/>
                  </a:schemeClr>
                </a:solidFill>
              </a:rPr>
              <a:t> </a:t>
            </a:r>
            <a:r>
              <a:rPr lang="en-IE" sz="2000" dirty="0" err="1">
                <a:solidFill>
                  <a:schemeClr val="tx1">
                    <a:lumMod val="75000"/>
                    <a:lumOff val="25000"/>
                  </a:schemeClr>
                </a:solidFill>
              </a:rPr>
              <a:t>ortak</a:t>
            </a:r>
            <a:r>
              <a:rPr lang="en-IE" sz="2000" dirty="0">
                <a:solidFill>
                  <a:schemeClr val="tx1">
                    <a:lumMod val="75000"/>
                    <a:lumOff val="25000"/>
                  </a:schemeClr>
                </a:solidFill>
              </a:rPr>
              <a:t> </a:t>
            </a:r>
            <a:r>
              <a:rPr lang="en-IE" sz="2000" dirty="0" err="1">
                <a:solidFill>
                  <a:schemeClr val="tx1">
                    <a:lumMod val="75000"/>
                    <a:lumOff val="25000"/>
                  </a:schemeClr>
                </a:solidFill>
              </a:rPr>
              <a:t>anlayış</a:t>
            </a:r>
            <a:r>
              <a:rPr lang="en-IE" sz="2000" dirty="0">
                <a:solidFill>
                  <a:schemeClr val="tx1">
                    <a:lumMod val="75000"/>
                    <a:lumOff val="25000"/>
                  </a:schemeClr>
                </a:solidFill>
              </a:rPr>
              <a:t> </a:t>
            </a:r>
            <a:r>
              <a:rPr lang="en-IE" sz="2000" dirty="0" err="1">
                <a:solidFill>
                  <a:schemeClr val="tx1">
                    <a:lumMod val="75000"/>
                    <a:lumOff val="25000"/>
                  </a:schemeClr>
                </a:solidFill>
              </a:rPr>
              <a:t>ve</a:t>
            </a:r>
            <a:r>
              <a:rPr lang="en-IE" sz="2000" dirty="0">
                <a:solidFill>
                  <a:schemeClr val="tx1">
                    <a:lumMod val="75000"/>
                    <a:lumOff val="25000"/>
                  </a:schemeClr>
                </a:solidFill>
              </a:rPr>
              <a:t> </a:t>
            </a:r>
            <a:r>
              <a:rPr lang="en-IE" sz="2000" dirty="0" err="1">
                <a:solidFill>
                  <a:schemeClr val="tx1">
                    <a:lumMod val="75000"/>
                    <a:lumOff val="25000"/>
                  </a:schemeClr>
                </a:solidFill>
              </a:rPr>
              <a:t>empati</a:t>
            </a:r>
            <a:r>
              <a:rPr lang="en-IE" sz="2000" dirty="0">
                <a:solidFill>
                  <a:schemeClr val="tx1">
                    <a:lumMod val="75000"/>
                    <a:lumOff val="25000"/>
                  </a:schemeClr>
                </a:solidFill>
              </a:rPr>
              <a:t> </a:t>
            </a:r>
            <a:r>
              <a:rPr lang="en-IE" sz="2000" dirty="0" err="1">
                <a:solidFill>
                  <a:schemeClr val="tx1">
                    <a:lumMod val="75000"/>
                    <a:lumOff val="25000"/>
                  </a:schemeClr>
                </a:solidFill>
              </a:rPr>
              <a:t>geliştirmeyi</a:t>
            </a:r>
            <a:r>
              <a:rPr lang="en-IE" sz="2000" dirty="0">
                <a:solidFill>
                  <a:schemeClr val="tx1">
                    <a:lumMod val="75000"/>
                    <a:lumOff val="25000"/>
                  </a:schemeClr>
                </a:solidFill>
              </a:rPr>
              <a:t> </a:t>
            </a:r>
            <a:r>
              <a:rPr lang="en-IE" sz="2000" dirty="0" err="1">
                <a:solidFill>
                  <a:schemeClr val="tx1">
                    <a:lumMod val="75000"/>
                    <a:lumOff val="25000"/>
                  </a:schemeClr>
                </a:solidFill>
              </a:rPr>
              <a:t>anlamak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Empati</a:t>
            </a:r>
            <a:r>
              <a:rPr lang="en-IE" sz="2000" dirty="0">
                <a:solidFill>
                  <a:schemeClr val="tx1">
                    <a:lumMod val="75000"/>
                    <a:lumOff val="25000"/>
                  </a:schemeClr>
                </a:solidFill>
              </a:rPr>
              <a:t> </a:t>
            </a:r>
            <a:r>
              <a:rPr lang="en-IE" sz="2000" dirty="0" err="1">
                <a:solidFill>
                  <a:schemeClr val="tx1">
                    <a:lumMod val="75000"/>
                    <a:lumOff val="25000"/>
                  </a:schemeClr>
                </a:solidFill>
              </a:rPr>
              <a:t>Haritası</a:t>
            </a:r>
            <a:r>
              <a:rPr lang="en-IE" sz="2000" dirty="0">
                <a:solidFill>
                  <a:schemeClr val="tx1">
                    <a:lumMod val="75000"/>
                    <a:lumOff val="25000"/>
                  </a:schemeClr>
                </a:solidFill>
              </a:rPr>
              <a:t> </a:t>
            </a:r>
            <a:r>
              <a:rPr lang="en-IE" sz="2000" dirty="0" err="1">
                <a:solidFill>
                  <a:schemeClr val="tx1">
                    <a:lumMod val="75000"/>
                    <a:lumOff val="25000"/>
                  </a:schemeClr>
                </a:solidFill>
              </a:rPr>
              <a:t>Aracını</a:t>
            </a:r>
            <a:r>
              <a:rPr lang="en-IE" sz="2000" dirty="0">
                <a:solidFill>
                  <a:schemeClr val="tx1">
                    <a:lumMod val="75000"/>
                    <a:lumOff val="25000"/>
                  </a:schemeClr>
                </a:solidFill>
              </a:rPr>
              <a:t> </a:t>
            </a:r>
            <a:r>
              <a:rPr lang="en-IE" sz="2000" dirty="0" err="1">
                <a:solidFill>
                  <a:schemeClr val="tx1">
                    <a:lumMod val="75000"/>
                    <a:lumOff val="25000"/>
                  </a:schemeClr>
                </a:solidFill>
              </a:rPr>
              <a:t>kullanmaya</a:t>
            </a:r>
            <a:r>
              <a:rPr lang="en-IE" sz="2000" dirty="0">
                <a:solidFill>
                  <a:schemeClr val="tx1">
                    <a:lumMod val="75000"/>
                    <a:lumOff val="25000"/>
                  </a:schemeClr>
                </a:solidFill>
              </a:rPr>
              <a:t> </a:t>
            </a:r>
            <a:r>
              <a:rPr lang="en-IE" sz="2000" dirty="0" err="1">
                <a:solidFill>
                  <a:schemeClr val="tx1">
                    <a:lumMod val="75000"/>
                    <a:lumOff val="25000"/>
                  </a:schemeClr>
                </a:solidFill>
              </a:rPr>
              <a:t>başlayın</a:t>
            </a:r>
            <a:r>
              <a:rPr lang="en-IE" sz="2000" dirty="0">
                <a:solidFill>
                  <a:schemeClr val="tx1">
                    <a:lumMod val="75000"/>
                    <a:lumOff val="25000"/>
                  </a:schemeClr>
                </a:solidFill>
              </a:rPr>
              <a:t>.</a:t>
            </a:r>
          </a:p>
          <a:p>
            <a:pPr marL="342900" indent="-342900">
              <a:buFont typeface="Arial" panose="020B0604020202020204" pitchFamily="34" charset="0"/>
              <a:buChar char="•"/>
            </a:pPr>
            <a:r>
              <a:rPr lang="en-IE" sz="2000" dirty="0" err="1">
                <a:solidFill>
                  <a:schemeClr val="tx1">
                    <a:lumMod val="75000"/>
                    <a:lumOff val="25000"/>
                  </a:schemeClr>
                </a:solidFill>
              </a:rPr>
              <a:t>Kitlenizin</a:t>
            </a:r>
            <a:r>
              <a:rPr lang="en-IE" sz="2000" dirty="0">
                <a:solidFill>
                  <a:schemeClr val="tx1">
                    <a:lumMod val="75000"/>
                    <a:lumOff val="25000"/>
                  </a:schemeClr>
                </a:solidFill>
              </a:rPr>
              <a:t> </a:t>
            </a:r>
            <a:r>
              <a:rPr lang="en-IE" sz="2000" dirty="0" err="1">
                <a:solidFill>
                  <a:schemeClr val="tx1">
                    <a:lumMod val="75000"/>
                    <a:lumOff val="25000"/>
                  </a:schemeClr>
                </a:solidFill>
              </a:rPr>
              <a:t>temel</a:t>
            </a:r>
            <a:r>
              <a:rPr lang="en-IE" sz="2000" dirty="0">
                <a:solidFill>
                  <a:schemeClr val="tx1">
                    <a:lumMod val="75000"/>
                    <a:lumOff val="25000"/>
                  </a:schemeClr>
                </a:solidFill>
              </a:rPr>
              <a:t> </a:t>
            </a:r>
            <a:r>
              <a:rPr lang="en-IE" sz="2000" dirty="0" err="1">
                <a:solidFill>
                  <a:schemeClr val="tx1">
                    <a:lumMod val="75000"/>
                    <a:lumOff val="25000"/>
                  </a:schemeClr>
                </a:solidFill>
              </a:rPr>
              <a:t>yönlerini</a:t>
            </a:r>
            <a:r>
              <a:rPr lang="en-IE" sz="2000" dirty="0">
                <a:solidFill>
                  <a:schemeClr val="tx1">
                    <a:lumMod val="75000"/>
                    <a:lumOff val="25000"/>
                  </a:schemeClr>
                </a:solidFill>
              </a:rPr>
              <a:t> </a:t>
            </a:r>
            <a:r>
              <a:rPr lang="en-IE" sz="2000" dirty="0" err="1">
                <a:solidFill>
                  <a:schemeClr val="tx1">
                    <a:lumMod val="75000"/>
                    <a:lumOff val="25000"/>
                  </a:schemeClr>
                </a:solidFill>
              </a:rPr>
              <a:t>grafiklendirerek</a:t>
            </a:r>
            <a:r>
              <a:rPr lang="en-IE" sz="2000" dirty="0">
                <a:solidFill>
                  <a:schemeClr val="tx1">
                    <a:lumMod val="75000"/>
                    <a:lumOff val="25000"/>
                  </a:schemeClr>
                </a:solidFill>
              </a:rPr>
              <a:t> </a:t>
            </a:r>
            <a:r>
              <a:rPr lang="en-IE" sz="2000" dirty="0" err="1">
                <a:solidFill>
                  <a:schemeClr val="tx1">
                    <a:lumMod val="75000"/>
                    <a:lumOff val="25000"/>
                  </a:schemeClr>
                </a:solidFill>
              </a:rPr>
              <a:t>motivasyonlarını</a:t>
            </a:r>
            <a:r>
              <a:rPr lang="en-IE" sz="2000" dirty="0">
                <a:solidFill>
                  <a:schemeClr val="tx1">
                    <a:lumMod val="75000"/>
                    <a:lumOff val="25000"/>
                  </a:schemeClr>
                </a:solidFill>
              </a:rPr>
              <a:t> </a:t>
            </a:r>
            <a:r>
              <a:rPr lang="en-IE" sz="2000" dirty="0" err="1">
                <a:solidFill>
                  <a:schemeClr val="tx1">
                    <a:lumMod val="75000"/>
                    <a:lumOff val="25000"/>
                  </a:schemeClr>
                </a:solidFill>
              </a:rPr>
              <a:t>anlamak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Empati</a:t>
            </a:r>
            <a:r>
              <a:rPr lang="en-IE" sz="2000" dirty="0">
                <a:solidFill>
                  <a:schemeClr val="tx1">
                    <a:lumMod val="75000"/>
                    <a:lumOff val="25000"/>
                  </a:schemeClr>
                </a:solidFill>
              </a:rPr>
              <a:t> </a:t>
            </a:r>
            <a:r>
              <a:rPr lang="en-IE" sz="2000" dirty="0" err="1">
                <a:solidFill>
                  <a:schemeClr val="tx1">
                    <a:lumMod val="75000"/>
                    <a:lumOff val="25000"/>
                  </a:schemeClr>
                </a:solidFill>
              </a:rPr>
              <a:t>Elmas</a:t>
            </a:r>
            <a:r>
              <a:rPr lang="en-IE" sz="2000" dirty="0">
                <a:solidFill>
                  <a:schemeClr val="tx1">
                    <a:lumMod val="75000"/>
                    <a:lumOff val="25000"/>
                  </a:schemeClr>
                </a:solidFill>
              </a:rPr>
              <a:t> </a:t>
            </a:r>
            <a:r>
              <a:rPr lang="en-IE" sz="2000" dirty="0" err="1">
                <a:solidFill>
                  <a:schemeClr val="tx1">
                    <a:lumMod val="75000"/>
                    <a:lumOff val="25000"/>
                  </a:schemeClr>
                </a:solidFill>
              </a:rPr>
              <a:t>Aracını</a:t>
            </a:r>
            <a:r>
              <a:rPr lang="en-IE" sz="2000" dirty="0">
                <a:solidFill>
                  <a:schemeClr val="tx1">
                    <a:lumMod val="75000"/>
                    <a:lumOff val="25000"/>
                  </a:schemeClr>
                </a:solidFill>
              </a:rPr>
              <a:t> </a:t>
            </a:r>
            <a:r>
              <a:rPr lang="en-IE" sz="2000" dirty="0" err="1">
                <a:solidFill>
                  <a:schemeClr val="tx1">
                    <a:lumMod val="75000"/>
                    <a:lumOff val="25000"/>
                  </a:schemeClr>
                </a:solidFill>
              </a:rPr>
              <a:t>kullanın</a:t>
            </a:r>
            <a:endParaRPr lang="en-IE" sz="2000" dirty="0">
              <a:solidFill>
                <a:schemeClr val="tx1">
                  <a:lumMod val="75000"/>
                  <a:lumOff val="25000"/>
                </a:schemeClr>
              </a:solidFill>
            </a:endParaRPr>
          </a:p>
          <a:p>
            <a:pPr marL="342900" indent="-342900">
              <a:buFont typeface="Arial" panose="020B0604020202020204" pitchFamily="34" charset="0"/>
              <a:buChar char="•"/>
            </a:pPr>
            <a:r>
              <a:rPr lang="en-IE" sz="2000" dirty="0" err="1">
                <a:solidFill>
                  <a:schemeClr val="tx1">
                    <a:lumMod val="75000"/>
                    <a:lumOff val="25000"/>
                  </a:schemeClr>
                </a:solidFill>
              </a:rPr>
              <a:t>Fırsatları</a:t>
            </a:r>
            <a:r>
              <a:rPr lang="en-IE" sz="2000" dirty="0">
                <a:solidFill>
                  <a:schemeClr val="tx1">
                    <a:lumMod val="75000"/>
                    <a:lumOff val="25000"/>
                  </a:schemeClr>
                </a:solidFill>
              </a:rPr>
              <a:t> </a:t>
            </a:r>
            <a:r>
              <a:rPr lang="en-IE" sz="2000" dirty="0" err="1">
                <a:solidFill>
                  <a:schemeClr val="tx1">
                    <a:lumMod val="75000"/>
                    <a:lumOff val="25000"/>
                  </a:schemeClr>
                </a:solidFill>
              </a:rPr>
              <a:t>belirlemek</a:t>
            </a:r>
            <a:r>
              <a:rPr lang="en-IE" sz="2000" dirty="0">
                <a:solidFill>
                  <a:schemeClr val="tx1">
                    <a:lumMod val="75000"/>
                    <a:lumOff val="25000"/>
                  </a:schemeClr>
                </a:solidFill>
              </a:rPr>
              <a:t> </a:t>
            </a:r>
            <a:r>
              <a:rPr lang="en-IE" sz="2000" dirty="0" err="1">
                <a:solidFill>
                  <a:schemeClr val="tx1">
                    <a:lumMod val="75000"/>
                    <a:lumOff val="25000"/>
                  </a:schemeClr>
                </a:solidFill>
              </a:rPr>
              <a:t>ve</a:t>
            </a:r>
            <a:r>
              <a:rPr lang="en-IE" sz="2000" dirty="0">
                <a:solidFill>
                  <a:schemeClr val="tx1">
                    <a:lumMod val="75000"/>
                    <a:lumOff val="25000"/>
                  </a:schemeClr>
                </a:solidFill>
              </a:rPr>
              <a:t> </a:t>
            </a:r>
            <a:r>
              <a:rPr lang="en-IE" sz="2000" dirty="0" err="1">
                <a:solidFill>
                  <a:schemeClr val="tx1">
                    <a:lumMod val="75000"/>
                    <a:lumOff val="25000"/>
                  </a:schemeClr>
                </a:solidFill>
              </a:rPr>
              <a:t>sonraki</a:t>
            </a:r>
            <a:r>
              <a:rPr lang="en-IE" sz="2000" dirty="0">
                <a:solidFill>
                  <a:schemeClr val="tx1">
                    <a:lumMod val="75000"/>
                    <a:lumOff val="25000"/>
                  </a:schemeClr>
                </a:solidFill>
              </a:rPr>
              <a:t> </a:t>
            </a:r>
            <a:r>
              <a:rPr lang="en-IE" sz="2000" dirty="0" err="1">
                <a:solidFill>
                  <a:schemeClr val="tx1">
                    <a:lumMod val="75000"/>
                    <a:lumOff val="25000"/>
                  </a:schemeClr>
                </a:solidFill>
              </a:rPr>
              <a:t>adımları</a:t>
            </a:r>
            <a:r>
              <a:rPr lang="en-IE" sz="2000" dirty="0">
                <a:solidFill>
                  <a:schemeClr val="tx1">
                    <a:lumMod val="75000"/>
                    <a:lumOff val="25000"/>
                  </a:schemeClr>
                </a:solidFill>
              </a:rPr>
              <a:t> </a:t>
            </a:r>
            <a:r>
              <a:rPr lang="en-IE" sz="2000" dirty="0" err="1">
                <a:solidFill>
                  <a:schemeClr val="tx1">
                    <a:lumMod val="75000"/>
                    <a:lumOff val="25000"/>
                  </a:schemeClr>
                </a:solidFill>
              </a:rPr>
              <a:t>belirlemek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ortak</a:t>
            </a:r>
            <a:r>
              <a:rPr lang="en-IE" sz="2000" dirty="0">
                <a:solidFill>
                  <a:schemeClr val="tx1">
                    <a:lumMod val="75000"/>
                    <a:lumOff val="25000"/>
                  </a:schemeClr>
                </a:solidFill>
              </a:rPr>
              <a:t> </a:t>
            </a:r>
            <a:r>
              <a:rPr lang="en-IE" sz="2000" dirty="0" err="1">
                <a:solidFill>
                  <a:schemeClr val="tx1">
                    <a:lumMod val="75000"/>
                    <a:lumOff val="25000"/>
                  </a:schemeClr>
                </a:solidFill>
              </a:rPr>
              <a:t>bir</a:t>
            </a:r>
            <a:r>
              <a:rPr lang="en-IE" sz="2000" dirty="0">
                <a:solidFill>
                  <a:schemeClr val="tx1">
                    <a:lumMod val="75000"/>
                    <a:lumOff val="25000"/>
                  </a:schemeClr>
                </a:solidFill>
              </a:rPr>
              <a:t> </a:t>
            </a:r>
            <a:r>
              <a:rPr lang="en-IE" sz="2000" dirty="0" err="1">
                <a:solidFill>
                  <a:schemeClr val="tx1">
                    <a:lumMod val="75000"/>
                    <a:lumOff val="25000"/>
                  </a:schemeClr>
                </a:solidFill>
              </a:rPr>
              <a:t>müşteri</a:t>
            </a:r>
            <a:r>
              <a:rPr lang="en-IE" sz="2000" dirty="0">
                <a:solidFill>
                  <a:schemeClr val="tx1">
                    <a:lumMod val="75000"/>
                    <a:lumOff val="25000"/>
                  </a:schemeClr>
                </a:solidFill>
              </a:rPr>
              <a:t> </a:t>
            </a:r>
            <a:r>
              <a:rPr lang="en-IE" sz="2000" dirty="0" err="1">
                <a:solidFill>
                  <a:schemeClr val="tx1">
                    <a:lumMod val="75000"/>
                    <a:lumOff val="25000"/>
                  </a:schemeClr>
                </a:solidFill>
              </a:rPr>
              <a:t>istekleri</a:t>
            </a:r>
            <a:r>
              <a:rPr lang="en-IE" sz="2000" dirty="0">
                <a:solidFill>
                  <a:schemeClr val="tx1">
                    <a:lumMod val="75000"/>
                    <a:lumOff val="25000"/>
                  </a:schemeClr>
                </a:solidFill>
              </a:rPr>
              <a:t> </a:t>
            </a:r>
            <a:r>
              <a:rPr lang="en-IE" sz="2000" dirty="0" err="1">
                <a:solidFill>
                  <a:schemeClr val="tx1">
                    <a:lumMod val="75000"/>
                    <a:lumOff val="25000"/>
                  </a:schemeClr>
                </a:solidFill>
              </a:rPr>
              <a:t>ve</a:t>
            </a:r>
            <a:r>
              <a:rPr lang="en-IE" sz="2000" dirty="0">
                <a:solidFill>
                  <a:schemeClr val="tx1">
                    <a:lumMod val="75000"/>
                    <a:lumOff val="25000"/>
                  </a:schemeClr>
                </a:solidFill>
              </a:rPr>
              <a:t> </a:t>
            </a:r>
            <a:r>
              <a:rPr lang="en-IE" sz="2000" dirty="0" err="1">
                <a:solidFill>
                  <a:schemeClr val="tx1">
                    <a:lumMod val="75000"/>
                    <a:lumOff val="25000"/>
                  </a:schemeClr>
                </a:solidFill>
              </a:rPr>
              <a:t>öncelikleri</a:t>
            </a:r>
            <a:r>
              <a:rPr lang="en-IE" sz="2000" dirty="0">
                <a:solidFill>
                  <a:schemeClr val="tx1">
                    <a:lumMod val="75000"/>
                    <a:lumOff val="25000"/>
                  </a:schemeClr>
                </a:solidFill>
              </a:rPr>
              <a:t> </a:t>
            </a:r>
            <a:r>
              <a:rPr lang="en-IE" sz="2000" dirty="0" err="1">
                <a:solidFill>
                  <a:schemeClr val="tx1">
                    <a:lumMod val="75000"/>
                    <a:lumOff val="25000"/>
                  </a:schemeClr>
                </a:solidFill>
              </a:rPr>
              <a:t>anlayışı</a:t>
            </a:r>
            <a:r>
              <a:rPr lang="en-IE" sz="2000" dirty="0">
                <a:solidFill>
                  <a:schemeClr val="tx1">
                    <a:lumMod val="75000"/>
                    <a:lumOff val="25000"/>
                  </a:schemeClr>
                </a:solidFill>
              </a:rPr>
              <a:t> </a:t>
            </a:r>
            <a:r>
              <a:rPr lang="en-IE" sz="2000" dirty="0" err="1">
                <a:solidFill>
                  <a:schemeClr val="tx1">
                    <a:lumMod val="75000"/>
                    <a:lumOff val="25000"/>
                  </a:schemeClr>
                </a:solidFill>
              </a:rPr>
              <a:t>oluşturmak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Customer Discovery </a:t>
            </a:r>
            <a:r>
              <a:rPr lang="en-IE" sz="2000" dirty="0" err="1">
                <a:solidFill>
                  <a:schemeClr val="tx1">
                    <a:lumMod val="75000"/>
                    <a:lumOff val="25000"/>
                  </a:schemeClr>
                </a:solidFill>
              </a:rPr>
              <a:t>Canvas'ı</a:t>
            </a:r>
            <a:r>
              <a:rPr lang="en-IE" sz="2000" dirty="0">
                <a:solidFill>
                  <a:schemeClr val="tx1">
                    <a:lumMod val="75000"/>
                    <a:lumOff val="25000"/>
                  </a:schemeClr>
                </a:solidFill>
              </a:rPr>
              <a:t> </a:t>
            </a:r>
            <a:r>
              <a:rPr lang="en-IE" sz="2000" dirty="0" err="1">
                <a:solidFill>
                  <a:schemeClr val="tx1">
                    <a:lumMod val="75000"/>
                    <a:lumOff val="25000"/>
                  </a:schemeClr>
                </a:solidFill>
              </a:rPr>
              <a:t>deneyin</a:t>
            </a:r>
            <a:endParaRPr lang="en-IE" sz="2000" dirty="0">
              <a:solidFill>
                <a:schemeClr val="tx1">
                  <a:lumMod val="75000"/>
                  <a:lumOff val="25000"/>
                </a:schemeClr>
              </a:solidFill>
            </a:endParaRPr>
          </a:p>
        </p:txBody>
      </p:sp>
      <p:sp>
        <p:nvSpPr>
          <p:cNvPr id="3" name="Text Placeholder 2">
            <a:extLst>
              <a:ext uri="{FF2B5EF4-FFF2-40B4-BE49-F238E27FC236}">
                <a16:creationId xmlns="" xmlns:a16="http://schemas.microsoft.com/office/drawing/2014/main" id="{25579BB2-9E23-44AD-B34E-38AC5A13DA93}"/>
              </a:ext>
            </a:extLst>
          </p:cNvPr>
          <p:cNvSpPr>
            <a:spLocks noGrp="1"/>
          </p:cNvSpPr>
          <p:nvPr>
            <p:ph type="body" sz="quarter" idx="15"/>
          </p:nvPr>
        </p:nvSpPr>
        <p:spPr>
          <a:xfrm>
            <a:off x="485565" y="311241"/>
            <a:ext cx="11298603" cy="970597"/>
          </a:xfrm>
        </p:spPr>
        <p:txBody>
          <a:bodyPr>
            <a:noAutofit/>
          </a:bodyPr>
          <a:lstStyle/>
          <a:p>
            <a:pPr marL="742950" indent="-742950">
              <a:buFont typeface="+mj-lt"/>
              <a:buAutoNum type="arabicPeriod"/>
            </a:pPr>
            <a:r>
              <a:rPr lang="en-IE" b="1" dirty="0" err="1" smtClean="0">
                <a:solidFill>
                  <a:srgbClr val="009FD8"/>
                </a:solidFill>
              </a:rPr>
              <a:t>Diğer</a:t>
            </a:r>
            <a:r>
              <a:rPr lang="en-IE" b="1" dirty="0" smtClean="0">
                <a:solidFill>
                  <a:srgbClr val="009FD8"/>
                </a:solidFill>
              </a:rPr>
              <a:t> </a:t>
            </a:r>
            <a:r>
              <a:rPr lang="en-IE" b="1" dirty="0" err="1">
                <a:solidFill>
                  <a:srgbClr val="009FD8"/>
                </a:solidFill>
              </a:rPr>
              <a:t>Araçlar</a:t>
            </a:r>
            <a:r>
              <a:rPr lang="en-IE" b="1" dirty="0">
                <a:solidFill>
                  <a:srgbClr val="009FD8"/>
                </a:solidFill>
              </a:rPr>
              <a:t> </a:t>
            </a:r>
            <a:r>
              <a:rPr lang="en-IE" b="1" dirty="0" err="1">
                <a:solidFill>
                  <a:srgbClr val="009FD8"/>
                </a:solidFill>
              </a:rPr>
              <a:t>ve</a:t>
            </a:r>
            <a:r>
              <a:rPr lang="en-IE" b="1" dirty="0">
                <a:solidFill>
                  <a:srgbClr val="009FD8"/>
                </a:solidFill>
              </a:rPr>
              <a:t> </a:t>
            </a:r>
            <a:r>
              <a:rPr lang="en-IE" b="1" dirty="0" err="1">
                <a:solidFill>
                  <a:srgbClr val="009FD8"/>
                </a:solidFill>
              </a:rPr>
              <a:t>Alıştırmalar</a:t>
            </a:r>
            <a:r>
              <a:rPr lang="en-IE" b="1" dirty="0">
                <a:solidFill>
                  <a:srgbClr val="009FD8"/>
                </a:solidFill>
              </a:rPr>
              <a:t> </a:t>
            </a:r>
            <a:r>
              <a:rPr lang="en-IE" b="1" dirty="0" err="1">
                <a:solidFill>
                  <a:srgbClr val="009FD8"/>
                </a:solidFill>
              </a:rPr>
              <a:t>Empati</a:t>
            </a:r>
            <a:r>
              <a:rPr lang="en-IE" b="1" dirty="0">
                <a:solidFill>
                  <a:srgbClr val="009FD8"/>
                </a:solidFill>
              </a:rPr>
              <a:t> </a:t>
            </a:r>
            <a:r>
              <a:rPr lang="en-IE" b="1" dirty="0" err="1">
                <a:solidFill>
                  <a:srgbClr val="009FD8"/>
                </a:solidFill>
              </a:rPr>
              <a:t>Haritası</a:t>
            </a:r>
            <a:r>
              <a:rPr lang="en-IE" b="1" dirty="0">
                <a:solidFill>
                  <a:srgbClr val="009FD8"/>
                </a:solidFill>
              </a:rPr>
              <a:t> </a:t>
            </a:r>
            <a:r>
              <a:rPr lang="en-IE" b="1" dirty="0" err="1">
                <a:solidFill>
                  <a:srgbClr val="009FD8"/>
                </a:solidFill>
              </a:rPr>
              <a:t>Kanvas</a:t>
            </a:r>
            <a:endParaRPr lang="en-IE" b="1" dirty="0">
              <a:solidFill>
                <a:srgbClr val="009FD8"/>
              </a:solidFill>
            </a:endParaRPr>
          </a:p>
        </p:txBody>
      </p:sp>
      <p:pic>
        <p:nvPicPr>
          <p:cNvPr id="7" name="Picture 6">
            <a:hlinkClick r:id="rId2"/>
            <a:extLst>
              <a:ext uri="{FF2B5EF4-FFF2-40B4-BE49-F238E27FC236}">
                <a16:creationId xmlns="" xmlns:a16="http://schemas.microsoft.com/office/drawing/2014/main" id="{FF1CDFDA-7AB9-4C0D-9D09-0D6465CBAED3}"/>
              </a:ext>
            </a:extLst>
          </p:cNvPr>
          <p:cNvPicPr>
            <a:picLocks noChangeAspect="1"/>
          </p:cNvPicPr>
          <p:nvPr/>
        </p:nvPicPr>
        <p:blipFill>
          <a:blip r:embed="rId3"/>
          <a:stretch>
            <a:fillRect/>
          </a:stretch>
        </p:blipFill>
        <p:spPr>
          <a:xfrm>
            <a:off x="7813142" y="1234859"/>
            <a:ext cx="4282896" cy="4914664"/>
          </a:xfrm>
          <a:prstGeom prst="rect">
            <a:avLst/>
          </a:prstGeom>
        </p:spPr>
      </p:pic>
    </p:spTree>
    <p:extLst>
      <p:ext uri="{BB962C8B-B14F-4D97-AF65-F5344CB8AC3E}">
        <p14:creationId xmlns:p14="http://schemas.microsoft.com/office/powerpoint/2010/main" val="947686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4A54CB89-82E9-443B-9DE0-7544AE0DFDB2}"/>
              </a:ext>
            </a:extLst>
          </p:cNvPr>
          <p:cNvSpPr>
            <a:spLocks noGrp="1"/>
          </p:cNvSpPr>
          <p:nvPr>
            <p:ph type="body" sz="quarter" idx="14"/>
          </p:nvPr>
        </p:nvSpPr>
        <p:spPr>
          <a:xfrm>
            <a:off x="7921782" y="174774"/>
            <a:ext cx="3871002" cy="697353"/>
          </a:xfrm>
        </p:spPr>
        <p:txBody>
          <a:bodyPr>
            <a:noAutofit/>
          </a:bodyPr>
          <a:lstStyle/>
          <a:p>
            <a:r>
              <a:rPr lang="en-IE" sz="3200" b="1" dirty="0" err="1"/>
              <a:t>Gerçek</a:t>
            </a:r>
            <a:r>
              <a:rPr lang="en-IE" sz="3200" b="1" dirty="0"/>
              <a:t> </a:t>
            </a:r>
            <a:r>
              <a:rPr lang="en-IE" sz="3200" b="1" dirty="0" err="1"/>
              <a:t>Sosyal</a:t>
            </a:r>
            <a:r>
              <a:rPr lang="en-IE" sz="3200" b="1" dirty="0"/>
              <a:t> </a:t>
            </a:r>
            <a:r>
              <a:rPr lang="en-IE" sz="3200" b="1" dirty="0" err="1"/>
              <a:t>Aksiyon</a:t>
            </a:r>
            <a:r>
              <a:rPr lang="en-IE" sz="3200" b="1" dirty="0"/>
              <a:t> </a:t>
            </a:r>
            <a:r>
              <a:rPr lang="en-IE" sz="3200" b="1" dirty="0" err="1"/>
              <a:t>Kahramanları</a:t>
            </a:r>
            <a:r>
              <a:rPr lang="en-IE" sz="3200" b="1" dirty="0"/>
              <a:t>, </a:t>
            </a:r>
            <a:r>
              <a:rPr lang="en-IE" sz="3200" b="1" dirty="0" err="1"/>
              <a:t>Empatiye</a:t>
            </a:r>
            <a:r>
              <a:rPr lang="en-IE" sz="3200" b="1" dirty="0"/>
              <a:t> </a:t>
            </a:r>
            <a:r>
              <a:rPr lang="en-IE" sz="3200" b="1" dirty="0" err="1"/>
              <a:t>Öncelik</a:t>
            </a:r>
            <a:r>
              <a:rPr lang="en-IE" sz="3200" b="1" dirty="0"/>
              <a:t> </a:t>
            </a:r>
            <a:r>
              <a:rPr lang="en-IE" sz="3200" b="1" dirty="0" err="1"/>
              <a:t>Verir</a:t>
            </a:r>
            <a:endParaRPr lang="en-IE" sz="3200" b="1" dirty="0"/>
          </a:p>
        </p:txBody>
      </p:sp>
      <p:sp>
        <p:nvSpPr>
          <p:cNvPr id="6" name="Text Placeholder 5">
            <a:extLst>
              <a:ext uri="{FF2B5EF4-FFF2-40B4-BE49-F238E27FC236}">
                <a16:creationId xmlns="" xmlns:a16="http://schemas.microsoft.com/office/drawing/2014/main" id="{6EF13A13-3AC4-4F8B-8A2C-4D51329C18C5}"/>
              </a:ext>
            </a:extLst>
          </p:cNvPr>
          <p:cNvSpPr>
            <a:spLocks noGrp="1"/>
          </p:cNvSpPr>
          <p:nvPr>
            <p:ph type="body" sz="quarter" idx="15"/>
          </p:nvPr>
        </p:nvSpPr>
        <p:spPr>
          <a:xfrm>
            <a:off x="6926355" y="2427333"/>
            <a:ext cx="4866429" cy="2592420"/>
          </a:xfrm>
        </p:spPr>
        <p:txBody>
          <a:bodyPr/>
          <a:lstStyle/>
          <a:p>
            <a:r>
              <a:rPr lang="en-IE" dirty="0" err="1"/>
              <a:t>Kendi</a:t>
            </a:r>
            <a:r>
              <a:rPr lang="en-IE" dirty="0"/>
              <a:t> </a:t>
            </a:r>
            <a:r>
              <a:rPr lang="en-IE" dirty="0" err="1"/>
              <a:t>kendine</a:t>
            </a:r>
            <a:r>
              <a:rPr lang="en-IE" dirty="0"/>
              <a:t> </a:t>
            </a:r>
            <a:r>
              <a:rPr lang="tr-TR" dirty="0" smtClean="0"/>
              <a:t>güvenen</a:t>
            </a:r>
            <a:r>
              <a:rPr lang="en-IE" dirty="0" smtClean="0"/>
              <a:t> </a:t>
            </a:r>
            <a:r>
              <a:rPr lang="en-IE" dirty="0" err="1"/>
              <a:t>grupları</a:t>
            </a:r>
            <a:r>
              <a:rPr lang="en-IE" dirty="0"/>
              <a:t> </a:t>
            </a:r>
            <a:r>
              <a:rPr lang="en-IE" dirty="0" err="1"/>
              <a:t>teşvik</a:t>
            </a:r>
            <a:r>
              <a:rPr lang="en-IE" dirty="0"/>
              <a:t> </a:t>
            </a:r>
            <a:r>
              <a:rPr lang="en-IE" dirty="0" err="1"/>
              <a:t>eden</a:t>
            </a:r>
            <a:r>
              <a:rPr lang="en-IE" dirty="0"/>
              <a:t> </a:t>
            </a:r>
            <a:r>
              <a:rPr lang="en-IE" dirty="0" err="1"/>
              <a:t>ilham</a:t>
            </a:r>
            <a:r>
              <a:rPr lang="en-IE" dirty="0"/>
              <a:t> </a:t>
            </a:r>
            <a:r>
              <a:rPr lang="en-IE" dirty="0" err="1"/>
              <a:t>verici</a:t>
            </a:r>
            <a:r>
              <a:rPr lang="en-IE" dirty="0"/>
              <a:t> Eleanor Campbell </a:t>
            </a:r>
            <a:r>
              <a:rPr lang="en-IE" dirty="0" err="1"/>
              <a:t>liderliğindeki</a:t>
            </a:r>
            <a:r>
              <a:rPr lang="en-IE" dirty="0"/>
              <a:t> </a:t>
            </a:r>
            <a:r>
              <a:rPr lang="en-IE" u="sng" dirty="0" err="1">
                <a:solidFill>
                  <a:schemeClr val="accent5"/>
                </a:solidFill>
              </a:rPr>
              <a:t>WEvolution</a:t>
            </a:r>
            <a:r>
              <a:rPr lang="en-IE" dirty="0"/>
              <a:t>. Bu </a:t>
            </a:r>
            <a:r>
              <a:rPr lang="en-IE" dirty="0" err="1"/>
              <a:t>küçük</a:t>
            </a:r>
            <a:r>
              <a:rPr lang="en-IE" dirty="0"/>
              <a:t>, </a:t>
            </a:r>
            <a:r>
              <a:rPr lang="en-IE" dirty="0" err="1"/>
              <a:t>kendi</a:t>
            </a:r>
            <a:r>
              <a:rPr lang="en-IE" dirty="0"/>
              <a:t> </a:t>
            </a:r>
            <a:r>
              <a:rPr lang="en-IE" dirty="0" err="1"/>
              <a:t>kendine</a:t>
            </a:r>
            <a:r>
              <a:rPr lang="en-IE" dirty="0"/>
              <a:t> </a:t>
            </a:r>
            <a:r>
              <a:rPr lang="en-IE" dirty="0" err="1"/>
              <a:t>başlayan</a:t>
            </a:r>
            <a:r>
              <a:rPr lang="en-IE" dirty="0"/>
              <a:t> </a:t>
            </a:r>
            <a:r>
              <a:rPr lang="en-IE" dirty="0" err="1"/>
              <a:t>gruplar</a:t>
            </a:r>
            <a:r>
              <a:rPr lang="en-IE" dirty="0"/>
              <a:t>, </a:t>
            </a:r>
            <a:r>
              <a:rPr lang="en-IE" dirty="0" err="1"/>
              <a:t>toplu</a:t>
            </a:r>
            <a:r>
              <a:rPr lang="en-IE" dirty="0"/>
              <a:t> </a:t>
            </a:r>
            <a:r>
              <a:rPr lang="en-IE" dirty="0" err="1"/>
              <a:t>olarak</a:t>
            </a:r>
            <a:r>
              <a:rPr lang="en-IE" dirty="0"/>
              <a:t> </a:t>
            </a:r>
            <a:r>
              <a:rPr lang="en-IE" dirty="0" err="1"/>
              <a:t>para</a:t>
            </a:r>
            <a:r>
              <a:rPr lang="en-IE" dirty="0"/>
              <a:t> </a:t>
            </a:r>
            <a:r>
              <a:rPr lang="en-IE" dirty="0" err="1"/>
              <a:t>biriktirmek</a:t>
            </a:r>
            <a:r>
              <a:rPr lang="en-IE" dirty="0"/>
              <a:t> (</a:t>
            </a:r>
            <a:r>
              <a:rPr lang="en-IE" dirty="0" err="1"/>
              <a:t>haftada</a:t>
            </a:r>
            <a:r>
              <a:rPr lang="en-IE" dirty="0"/>
              <a:t> 1 </a:t>
            </a:r>
            <a:r>
              <a:rPr lang="en-IE" dirty="0" err="1"/>
              <a:t>sterlin</a:t>
            </a:r>
            <a:r>
              <a:rPr lang="en-IE" dirty="0"/>
              <a:t> </a:t>
            </a:r>
            <a:r>
              <a:rPr lang="en-IE" dirty="0" err="1"/>
              <a:t>düşünün</a:t>
            </a:r>
            <a:r>
              <a:rPr lang="en-IE" dirty="0"/>
              <a:t>) </a:t>
            </a:r>
            <a:r>
              <a:rPr lang="en-IE" dirty="0" err="1"/>
              <a:t>için</a:t>
            </a:r>
            <a:r>
              <a:rPr lang="en-IE" dirty="0"/>
              <a:t> </a:t>
            </a:r>
            <a:r>
              <a:rPr lang="en-IE" dirty="0" err="1"/>
              <a:t>haftada</a:t>
            </a:r>
            <a:r>
              <a:rPr lang="en-IE" dirty="0"/>
              <a:t> 6-10 </a:t>
            </a:r>
            <a:r>
              <a:rPr lang="en-IE" dirty="0" err="1"/>
              <a:t>kadını</a:t>
            </a:r>
            <a:r>
              <a:rPr lang="en-IE" dirty="0"/>
              <a:t> </a:t>
            </a:r>
            <a:r>
              <a:rPr lang="en-IE" dirty="0" err="1"/>
              <a:t>bir</a:t>
            </a:r>
            <a:r>
              <a:rPr lang="en-IE" dirty="0"/>
              <a:t> </a:t>
            </a:r>
            <a:r>
              <a:rPr lang="en-IE" dirty="0" err="1"/>
              <a:t>araya</a:t>
            </a:r>
            <a:r>
              <a:rPr lang="en-IE" dirty="0"/>
              <a:t> </a:t>
            </a:r>
            <a:r>
              <a:rPr lang="en-IE" dirty="0" err="1"/>
              <a:t>getiriyor</a:t>
            </a:r>
            <a:r>
              <a:rPr lang="en-IE" dirty="0"/>
              <a:t> </a:t>
            </a:r>
            <a:r>
              <a:rPr lang="en-IE" dirty="0" err="1"/>
              <a:t>ve</a:t>
            </a:r>
            <a:r>
              <a:rPr lang="en-IE" dirty="0"/>
              <a:t> </a:t>
            </a:r>
            <a:r>
              <a:rPr lang="en-IE" dirty="0" err="1"/>
              <a:t>bunu</a:t>
            </a:r>
            <a:r>
              <a:rPr lang="en-IE" dirty="0"/>
              <a:t> </a:t>
            </a:r>
            <a:r>
              <a:rPr lang="en-IE" dirty="0" err="1"/>
              <a:t>küçük</a:t>
            </a:r>
            <a:r>
              <a:rPr lang="en-IE" dirty="0"/>
              <a:t> </a:t>
            </a:r>
            <a:r>
              <a:rPr lang="en-IE" dirty="0" err="1"/>
              <a:t>işletmeler</a:t>
            </a:r>
            <a:r>
              <a:rPr lang="en-IE" dirty="0"/>
              <a:t> (</a:t>
            </a:r>
            <a:r>
              <a:rPr lang="en-IE" dirty="0" err="1"/>
              <a:t>zanaatkarlık</a:t>
            </a:r>
            <a:r>
              <a:rPr lang="en-IE" dirty="0"/>
              <a:t>, </a:t>
            </a:r>
            <a:r>
              <a:rPr lang="en-IE" dirty="0" err="1"/>
              <a:t>yemek</a:t>
            </a:r>
            <a:r>
              <a:rPr lang="en-IE" dirty="0"/>
              <a:t> </a:t>
            </a:r>
            <a:r>
              <a:rPr lang="en-IE" dirty="0" err="1"/>
              <a:t>pişirme</a:t>
            </a:r>
            <a:r>
              <a:rPr lang="en-IE" dirty="0"/>
              <a:t>, </a:t>
            </a:r>
            <a:r>
              <a:rPr lang="en-IE" dirty="0" err="1"/>
              <a:t>temizlik</a:t>
            </a:r>
            <a:r>
              <a:rPr lang="en-IE" dirty="0"/>
              <a:t> vb.) </a:t>
            </a:r>
            <a:r>
              <a:rPr lang="en-IE" dirty="0" err="1"/>
              <a:t>başlatmak</a:t>
            </a:r>
            <a:r>
              <a:rPr lang="en-IE" dirty="0"/>
              <a:t> </a:t>
            </a:r>
            <a:r>
              <a:rPr lang="en-IE" dirty="0" err="1"/>
              <a:t>için</a:t>
            </a:r>
            <a:r>
              <a:rPr lang="en-IE" dirty="0"/>
              <a:t> </a:t>
            </a:r>
            <a:r>
              <a:rPr lang="en-IE" dirty="0" err="1"/>
              <a:t>kullanıyor</a:t>
            </a:r>
            <a:r>
              <a:rPr lang="en-IE" dirty="0"/>
              <a:t>. </a:t>
            </a:r>
            <a:r>
              <a:rPr lang="en-IE" dirty="0" err="1"/>
              <a:t>Bunu</a:t>
            </a:r>
            <a:r>
              <a:rPr lang="en-IE" dirty="0"/>
              <a:t> </a:t>
            </a:r>
            <a:r>
              <a:rPr lang="en-IE" dirty="0" err="1"/>
              <a:t>yaparken</a:t>
            </a:r>
            <a:r>
              <a:rPr lang="en-IE" dirty="0"/>
              <a:t> de </a:t>
            </a:r>
            <a:r>
              <a:rPr lang="en-IE" dirty="0" err="1"/>
              <a:t>kadınlar</a:t>
            </a:r>
            <a:r>
              <a:rPr lang="en-IE" dirty="0"/>
              <a:t> </a:t>
            </a:r>
            <a:r>
              <a:rPr lang="en-IE" dirty="0" err="1"/>
              <a:t>bağlantı</a:t>
            </a:r>
            <a:r>
              <a:rPr lang="en-IE" dirty="0"/>
              <a:t> </a:t>
            </a:r>
            <a:r>
              <a:rPr lang="en-IE" dirty="0" err="1"/>
              <a:t>ve</a:t>
            </a:r>
            <a:r>
              <a:rPr lang="en-IE" dirty="0"/>
              <a:t> </a:t>
            </a:r>
            <a:r>
              <a:rPr lang="en-IE" dirty="0" err="1"/>
              <a:t>destek</a:t>
            </a:r>
            <a:r>
              <a:rPr lang="en-IE" dirty="0"/>
              <a:t> </a:t>
            </a:r>
            <a:r>
              <a:rPr lang="en-IE" dirty="0" err="1"/>
              <a:t>buluyor</a:t>
            </a:r>
            <a:r>
              <a:rPr lang="en-IE" dirty="0"/>
              <a:t> </a:t>
            </a:r>
            <a:r>
              <a:rPr lang="en-IE" dirty="0" err="1"/>
              <a:t>ve</a:t>
            </a:r>
            <a:r>
              <a:rPr lang="en-IE" dirty="0"/>
              <a:t> </a:t>
            </a:r>
            <a:r>
              <a:rPr lang="en-IE" dirty="0" err="1"/>
              <a:t>para</a:t>
            </a:r>
            <a:r>
              <a:rPr lang="en-IE" dirty="0"/>
              <a:t> </a:t>
            </a:r>
            <a:r>
              <a:rPr lang="en-IE" dirty="0" err="1"/>
              <a:t>kazanmanın</a:t>
            </a:r>
            <a:r>
              <a:rPr lang="en-IE" dirty="0"/>
              <a:t> </a:t>
            </a:r>
            <a:r>
              <a:rPr lang="en-IE" dirty="0" err="1"/>
              <a:t>yolunu</a:t>
            </a:r>
            <a:r>
              <a:rPr lang="en-IE" dirty="0"/>
              <a:t> </a:t>
            </a:r>
            <a:r>
              <a:rPr lang="en-IE" dirty="0" err="1"/>
              <a:t>oluşturuyor</a:t>
            </a:r>
            <a:r>
              <a:rPr lang="en-IE" dirty="0"/>
              <a:t>..</a:t>
            </a:r>
          </a:p>
        </p:txBody>
      </p:sp>
      <p:sp>
        <p:nvSpPr>
          <p:cNvPr id="7" name="Text Placeholder 6">
            <a:extLst>
              <a:ext uri="{FF2B5EF4-FFF2-40B4-BE49-F238E27FC236}">
                <a16:creationId xmlns="" xmlns:a16="http://schemas.microsoft.com/office/drawing/2014/main" id="{89687D2F-E3A7-4177-B658-9E56D72A2139}"/>
              </a:ext>
            </a:extLst>
          </p:cNvPr>
          <p:cNvSpPr>
            <a:spLocks noGrp="1"/>
          </p:cNvSpPr>
          <p:nvPr>
            <p:ph type="body" sz="quarter" idx="16"/>
          </p:nvPr>
        </p:nvSpPr>
        <p:spPr>
          <a:xfrm>
            <a:off x="4363881" y="4200532"/>
            <a:ext cx="785328" cy="1056986"/>
          </a:xfrm>
        </p:spPr>
        <p:txBody>
          <a:bodyPr>
            <a:normAutofit fontScale="85000" lnSpcReduction="20000"/>
          </a:bodyPr>
          <a:lstStyle/>
          <a:p>
            <a:endParaRPr lang="en-IE" dirty="0"/>
          </a:p>
        </p:txBody>
      </p:sp>
      <p:sp>
        <p:nvSpPr>
          <p:cNvPr id="4" name="Text Placeholder 3">
            <a:extLst>
              <a:ext uri="{FF2B5EF4-FFF2-40B4-BE49-F238E27FC236}">
                <a16:creationId xmlns="" xmlns:a16="http://schemas.microsoft.com/office/drawing/2014/main" id="{654F41F1-A765-4C6B-822A-9B279ADBD9FD}"/>
              </a:ext>
            </a:extLst>
          </p:cNvPr>
          <p:cNvSpPr>
            <a:spLocks noGrp="1"/>
          </p:cNvSpPr>
          <p:nvPr>
            <p:ph type="body" sz="quarter" idx="13"/>
          </p:nvPr>
        </p:nvSpPr>
        <p:spPr>
          <a:xfrm>
            <a:off x="994570" y="1457261"/>
            <a:ext cx="4154639" cy="4193182"/>
          </a:xfrm>
        </p:spPr>
        <p:txBody>
          <a:bodyPr>
            <a:normAutofit/>
          </a:bodyPr>
          <a:lstStyle/>
          <a:p>
            <a:r>
              <a:rPr lang="tr-TR" sz="2800" dirty="0" smtClean="0">
                <a:solidFill>
                  <a:schemeClr val="tx1">
                    <a:lumMod val="85000"/>
                    <a:lumOff val="15000"/>
                  </a:schemeClr>
                </a:solidFill>
              </a:rPr>
              <a:t>Eleanor</a:t>
            </a:r>
            <a:r>
              <a:rPr lang="tr-TR" sz="2800" dirty="0">
                <a:solidFill>
                  <a:schemeClr val="tx1">
                    <a:lumMod val="85000"/>
                    <a:lumOff val="15000"/>
                  </a:schemeClr>
                </a:solidFill>
              </a:rPr>
              <a:t>, </a:t>
            </a:r>
            <a:r>
              <a:rPr lang="tr-TR" sz="2800" u="sng" dirty="0">
                <a:solidFill>
                  <a:schemeClr val="accent5"/>
                </a:solidFill>
              </a:rPr>
              <a:t>aşk ilişkisinin </a:t>
            </a:r>
            <a:r>
              <a:rPr lang="tr-TR" sz="2800" dirty="0">
                <a:solidFill>
                  <a:schemeClr val="tx1">
                    <a:lumMod val="85000"/>
                    <a:lumOff val="15000"/>
                  </a:schemeClr>
                </a:solidFill>
              </a:rPr>
              <a:t>2016'da Wevolution ile başladığını söylüyor. Sosyal inovasyon modeli harika ve dünya çapında katılan 8 milyon kadının hayatını iyileştiriyor.</a:t>
            </a:r>
            <a:endParaRPr lang="en-IE" sz="2800" b="0" dirty="0">
              <a:solidFill>
                <a:schemeClr val="tx1">
                  <a:lumMod val="85000"/>
                  <a:lumOff val="15000"/>
                </a:schemeClr>
              </a:solidFill>
              <a:effectLst/>
            </a:endParaRPr>
          </a:p>
          <a:p>
            <a:endParaRPr lang="en-IE" sz="2800" b="0" dirty="0">
              <a:solidFill>
                <a:schemeClr val="tx1">
                  <a:lumMod val="85000"/>
                  <a:lumOff val="15000"/>
                </a:schemeClr>
              </a:solidFill>
              <a:effectLst/>
            </a:endParaRPr>
          </a:p>
          <a:p>
            <a:endParaRPr lang="en-IE" sz="2800" dirty="0">
              <a:solidFill>
                <a:schemeClr val="tx1">
                  <a:lumMod val="85000"/>
                  <a:lumOff val="15000"/>
                </a:schemeClr>
              </a:solidFill>
            </a:endParaRPr>
          </a:p>
        </p:txBody>
      </p:sp>
      <p:sp>
        <p:nvSpPr>
          <p:cNvPr id="8" name="Text Placeholder 7">
            <a:extLst>
              <a:ext uri="{FF2B5EF4-FFF2-40B4-BE49-F238E27FC236}">
                <a16:creationId xmlns="" xmlns:a16="http://schemas.microsoft.com/office/drawing/2014/main" id="{94086A08-AFF1-485F-BD2A-E9FAF4A1E474}"/>
              </a:ext>
            </a:extLst>
          </p:cNvPr>
          <p:cNvSpPr>
            <a:spLocks noGrp="1"/>
          </p:cNvSpPr>
          <p:nvPr>
            <p:ph type="body" sz="quarter" idx="17"/>
          </p:nvPr>
        </p:nvSpPr>
        <p:spPr/>
        <p:txBody>
          <a:bodyPr>
            <a:normAutofit fontScale="92500" lnSpcReduction="10000"/>
          </a:bodyPr>
          <a:lstStyle/>
          <a:p>
            <a:endParaRPr lang="en-IE" dirty="0"/>
          </a:p>
        </p:txBody>
      </p:sp>
      <p:pic>
        <p:nvPicPr>
          <p:cNvPr id="9" name="Picture 2" descr="Team WEvo - WEvolution - Turning Communities Around">
            <a:extLst>
              <a:ext uri="{FF2B5EF4-FFF2-40B4-BE49-F238E27FC236}">
                <a16:creationId xmlns="" xmlns:a16="http://schemas.microsoft.com/office/drawing/2014/main" id="{51A35298-C15D-4709-802E-A1C3EA844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831" y="14273"/>
            <a:ext cx="2885666" cy="2885666"/>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28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96168D89-735E-489F-855F-66F671979576}"/>
              </a:ext>
            </a:extLst>
          </p:cNvPr>
          <p:cNvSpPr>
            <a:spLocks noGrp="1"/>
          </p:cNvSpPr>
          <p:nvPr>
            <p:ph type="body" sz="quarter" idx="14"/>
          </p:nvPr>
        </p:nvSpPr>
        <p:spPr>
          <a:xfrm>
            <a:off x="3803865" y="119346"/>
            <a:ext cx="7540362" cy="5206518"/>
          </a:xfrm>
        </p:spPr>
        <p:txBody>
          <a:bodyPr/>
          <a:lstStyle/>
          <a:p>
            <a:r>
              <a:rPr lang="en-IE" sz="2300" dirty="0"/>
              <a:t>Shared Lives Plus, </a:t>
            </a:r>
            <a:r>
              <a:rPr lang="en-IE" sz="2300" dirty="0" err="1"/>
              <a:t>öğrenme</a:t>
            </a:r>
            <a:r>
              <a:rPr lang="en-IE" sz="2300" dirty="0"/>
              <a:t> </a:t>
            </a:r>
            <a:r>
              <a:rPr lang="en-IE" sz="2300" dirty="0" err="1"/>
              <a:t>güçlüğü</a:t>
            </a:r>
            <a:r>
              <a:rPr lang="en-IE" sz="2300" dirty="0"/>
              <a:t> </a:t>
            </a:r>
            <a:r>
              <a:rPr lang="en-IE" sz="2300" dirty="0" err="1"/>
              <a:t>veya</a:t>
            </a:r>
            <a:r>
              <a:rPr lang="en-IE" sz="2300" dirty="0"/>
              <a:t> </a:t>
            </a:r>
            <a:r>
              <a:rPr lang="en-IE" sz="2300" dirty="0" err="1"/>
              <a:t>bunama</a:t>
            </a:r>
            <a:r>
              <a:rPr lang="en-IE" sz="2300" dirty="0"/>
              <a:t> </a:t>
            </a:r>
            <a:r>
              <a:rPr lang="en-IE" sz="2300" dirty="0" err="1"/>
              <a:t>gibi</a:t>
            </a:r>
            <a:r>
              <a:rPr lang="en-IE" sz="2300" dirty="0"/>
              <a:t> </a:t>
            </a:r>
            <a:r>
              <a:rPr lang="en-IE" sz="2300" dirty="0" err="1"/>
              <a:t>ek</a:t>
            </a:r>
            <a:r>
              <a:rPr lang="en-IE" sz="2300" dirty="0"/>
              <a:t> </a:t>
            </a:r>
            <a:r>
              <a:rPr lang="en-IE" sz="2300" dirty="0" err="1"/>
              <a:t>ihtiyaçları</a:t>
            </a:r>
            <a:r>
              <a:rPr lang="en-IE" sz="2300" dirty="0"/>
              <a:t> </a:t>
            </a:r>
            <a:r>
              <a:rPr lang="en-IE" sz="2300" dirty="0" err="1"/>
              <a:t>olan</a:t>
            </a:r>
            <a:r>
              <a:rPr lang="en-IE" sz="2300" dirty="0"/>
              <a:t> </a:t>
            </a:r>
            <a:r>
              <a:rPr lang="en-IE" sz="2300" dirty="0" err="1"/>
              <a:t>yetişkinleri</a:t>
            </a:r>
            <a:r>
              <a:rPr lang="en-IE" sz="2300" dirty="0"/>
              <a:t>, </a:t>
            </a:r>
            <a:r>
              <a:rPr lang="en-IE" sz="2300" dirty="0" err="1"/>
              <a:t>yatılı</a:t>
            </a:r>
            <a:r>
              <a:rPr lang="en-IE" sz="2300" dirty="0"/>
              <a:t> </a:t>
            </a:r>
            <a:r>
              <a:rPr lang="en-IE" sz="2300" dirty="0" err="1"/>
              <a:t>bakım</a:t>
            </a:r>
            <a:r>
              <a:rPr lang="en-IE" sz="2300" dirty="0"/>
              <a:t> </a:t>
            </a:r>
            <a:r>
              <a:rPr lang="en-IE" sz="2300" dirty="0" err="1"/>
              <a:t>yerine</a:t>
            </a:r>
            <a:r>
              <a:rPr lang="en-IE" sz="2300" dirty="0"/>
              <a:t> </a:t>
            </a:r>
            <a:r>
              <a:rPr lang="en-IE" sz="2300" dirty="0" err="1"/>
              <a:t>bir</a:t>
            </a:r>
            <a:r>
              <a:rPr lang="en-IE" sz="2300" dirty="0"/>
              <a:t> </a:t>
            </a:r>
            <a:r>
              <a:rPr lang="en-IE" sz="2300" dirty="0" err="1"/>
              <a:t>aile</a:t>
            </a:r>
            <a:r>
              <a:rPr lang="en-IE" sz="2300" dirty="0"/>
              <a:t> </a:t>
            </a:r>
            <a:r>
              <a:rPr lang="en-IE" sz="2300" dirty="0" err="1"/>
              <a:t>ile</a:t>
            </a:r>
            <a:r>
              <a:rPr lang="en-IE" sz="2300" dirty="0"/>
              <a:t> </a:t>
            </a:r>
            <a:r>
              <a:rPr lang="en-IE" sz="2300" dirty="0" err="1"/>
              <a:t>yaşama</a:t>
            </a:r>
            <a:r>
              <a:rPr lang="en-IE" sz="2300" dirty="0"/>
              <a:t> </a:t>
            </a:r>
            <a:r>
              <a:rPr lang="en-IE" sz="2300" dirty="0" err="1"/>
              <a:t>konusunda</a:t>
            </a:r>
            <a:r>
              <a:rPr lang="en-IE" sz="2300" dirty="0"/>
              <a:t> </a:t>
            </a:r>
            <a:r>
              <a:rPr lang="en-IE" sz="2300" dirty="0" err="1"/>
              <a:t>destekler</a:t>
            </a:r>
            <a:r>
              <a:rPr lang="en-IE" sz="2300" dirty="0"/>
              <a:t>. Bu model </a:t>
            </a:r>
            <a:r>
              <a:rPr lang="en-IE" sz="2300" dirty="0" err="1"/>
              <a:t>devlete</a:t>
            </a:r>
            <a:r>
              <a:rPr lang="en-IE" sz="2300" dirty="0"/>
              <a:t> her </a:t>
            </a:r>
            <a:r>
              <a:rPr lang="en-IE" sz="2300" dirty="0" err="1"/>
              <a:t>yıl</a:t>
            </a:r>
            <a:r>
              <a:rPr lang="en-IE" sz="2300" dirty="0"/>
              <a:t> </a:t>
            </a:r>
            <a:r>
              <a:rPr lang="en-IE" sz="2300" dirty="0" err="1"/>
              <a:t>milyonlarca</a:t>
            </a:r>
            <a:r>
              <a:rPr lang="en-IE" sz="2300" dirty="0"/>
              <a:t> </a:t>
            </a:r>
            <a:r>
              <a:rPr lang="en-IE" sz="2300" dirty="0" err="1"/>
              <a:t>tasarruf</a:t>
            </a:r>
            <a:r>
              <a:rPr lang="en-IE" sz="2300" dirty="0"/>
              <a:t> </a:t>
            </a:r>
            <a:r>
              <a:rPr lang="en-IE" sz="2300" dirty="0" err="1"/>
              <a:t>sağlıyor</a:t>
            </a:r>
            <a:r>
              <a:rPr lang="en-IE" sz="2300" dirty="0"/>
              <a:t>, </a:t>
            </a:r>
            <a:r>
              <a:rPr lang="en-IE" sz="2300" dirty="0" err="1"/>
              <a:t>ancak</a:t>
            </a:r>
            <a:r>
              <a:rPr lang="en-IE" sz="2300" dirty="0"/>
              <a:t> </a:t>
            </a:r>
            <a:r>
              <a:rPr lang="en-IE" sz="2300" dirty="0" err="1"/>
              <a:t>daha</a:t>
            </a:r>
            <a:r>
              <a:rPr lang="en-IE" sz="2300" dirty="0"/>
              <a:t> da </a:t>
            </a:r>
            <a:r>
              <a:rPr lang="en-IE" sz="2300" dirty="0" err="1"/>
              <a:t>önemlisi</a:t>
            </a:r>
            <a:r>
              <a:rPr lang="en-IE" sz="2300" dirty="0"/>
              <a:t>, 12.000 </a:t>
            </a:r>
            <a:r>
              <a:rPr lang="en-IE" sz="2300" dirty="0" err="1"/>
              <a:t>aileden</a:t>
            </a:r>
            <a:r>
              <a:rPr lang="en-IE" sz="2300" dirty="0"/>
              <a:t> </a:t>
            </a:r>
            <a:r>
              <a:rPr lang="en-IE" sz="2300" dirty="0" err="1"/>
              <a:t>biriyle</a:t>
            </a:r>
            <a:r>
              <a:rPr lang="en-IE" sz="2300" dirty="0"/>
              <a:t> </a:t>
            </a:r>
            <a:r>
              <a:rPr lang="en-IE" sz="2300" dirty="0" err="1"/>
              <a:t>yaşamaya</a:t>
            </a:r>
            <a:r>
              <a:rPr lang="en-IE" sz="2300" dirty="0"/>
              <a:t> </a:t>
            </a:r>
            <a:r>
              <a:rPr lang="en-IE" sz="2300" dirty="0" err="1"/>
              <a:t>başlayanlar</a:t>
            </a:r>
            <a:r>
              <a:rPr lang="en-IE" sz="2300" dirty="0"/>
              <a:t>, </a:t>
            </a:r>
            <a:r>
              <a:rPr lang="en-IE" sz="2300" dirty="0" err="1"/>
              <a:t>kendilerini</a:t>
            </a:r>
            <a:r>
              <a:rPr lang="en-IE" sz="2300" dirty="0"/>
              <a:t> </a:t>
            </a:r>
            <a:r>
              <a:rPr lang="en-IE" sz="2300" dirty="0" err="1"/>
              <a:t>güvende</a:t>
            </a:r>
            <a:r>
              <a:rPr lang="en-IE" sz="2300" dirty="0"/>
              <a:t> </a:t>
            </a:r>
            <a:r>
              <a:rPr lang="en-IE" sz="2300" dirty="0" err="1"/>
              <a:t>hissetmek</a:t>
            </a:r>
            <a:r>
              <a:rPr lang="en-IE" sz="2300" dirty="0"/>
              <a:t> </a:t>
            </a:r>
            <a:r>
              <a:rPr lang="en-IE" sz="2300" dirty="0" err="1"/>
              <a:t>ve</a:t>
            </a:r>
            <a:r>
              <a:rPr lang="en-IE" sz="2300" dirty="0"/>
              <a:t> </a:t>
            </a:r>
            <a:r>
              <a:rPr lang="en-IE" sz="2300" dirty="0" err="1"/>
              <a:t>arkadaş</a:t>
            </a:r>
            <a:r>
              <a:rPr lang="en-IE" sz="2300" dirty="0"/>
              <a:t> </a:t>
            </a:r>
            <a:r>
              <a:rPr lang="en-IE" sz="2300" dirty="0" err="1"/>
              <a:t>edinmek</a:t>
            </a:r>
            <a:r>
              <a:rPr lang="en-IE" sz="2300" dirty="0"/>
              <a:t> </a:t>
            </a:r>
            <a:r>
              <a:rPr lang="en-IE" sz="2300" dirty="0" err="1"/>
              <a:t>gibi</a:t>
            </a:r>
            <a:r>
              <a:rPr lang="en-IE" sz="2300" dirty="0"/>
              <a:t> </a:t>
            </a:r>
            <a:r>
              <a:rPr lang="en-IE" sz="2300" dirty="0" err="1"/>
              <a:t>çok</a:t>
            </a:r>
            <a:r>
              <a:rPr lang="en-IE" sz="2300" dirty="0"/>
              <a:t> </a:t>
            </a:r>
            <a:r>
              <a:rPr lang="en-IE" sz="2300" dirty="0" err="1"/>
              <a:t>daha</a:t>
            </a:r>
            <a:r>
              <a:rPr lang="en-IE" sz="2300" dirty="0"/>
              <a:t> </a:t>
            </a:r>
            <a:r>
              <a:rPr lang="en-IE" sz="2300" dirty="0" err="1"/>
              <a:t>iyi</a:t>
            </a:r>
            <a:r>
              <a:rPr lang="en-IE" sz="2300" dirty="0"/>
              <a:t> </a:t>
            </a:r>
            <a:r>
              <a:rPr lang="en-IE" sz="2300" dirty="0" err="1"/>
              <a:t>sonuçlar</a:t>
            </a:r>
            <a:r>
              <a:rPr lang="en-IE" sz="2300" dirty="0"/>
              <a:t> </a:t>
            </a:r>
            <a:r>
              <a:rPr lang="en-IE" sz="2300" dirty="0" err="1"/>
              <a:t>bildiriyor</a:t>
            </a:r>
            <a:r>
              <a:rPr lang="en-IE" sz="2300" dirty="0"/>
              <a:t>.</a:t>
            </a:r>
          </a:p>
          <a:p>
            <a:r>
              <a:rPr lang="en-IE" sz="2300" u="sng" dirty="0" err="1">
                <a:solidFill>
                  <a:schemeClr val="accent5"/>
                </a:solidFill>
              </a:rPr>
              <a:t>GoodSAM</a:t>
            </a:r>
            <a:r>
              <a:rPr lang="en-IE" sz="2300" u="sng" dirty="0">
                <a:solidFill>
                  <a:schemeClr val="accent5"/>
                </a:solidFill>
              </a:rPr>
              <a:t>, </a:t>
            </a:r>
            <a:r>
              <a:rPr lang="en-IE" sz="2300" dirty="0" err="1"/>
              <a:t>yakındaki</a:t>
            </a:r>
            <a:r>
              <a:rPr lang="en-IE" sz="2300" dirty="0"/>
              <a:t> </a:t>
            </a:r>
            <a:r>
              <a:rPr lang="en-IE" sz="2300" dirty="0" err="1"/>
              <a:t>gönüllü</a:t>
            </a:r>
            <a:r>
              <a:rPr lang="en-IE" sz="2300" dirty="0"/>
              <a:t> ilk </a:t>
            </a:r>
            <a:r>
              <a:rPr lang="en-IE" sz="2300" dirty="0" err="1"/>
              <a:t>yardım</a:t>
            </a:r>
            <a:r>
              <a:rPr lang="en-IE" sz="2300" dirty="0"/>
              <a:t> </a:t>
            </a:r>
            <a:r>
              <a:rPr lang="en-IE" sz="2300" dirty="0" err="1"/>
              <a:t>görevlilerini</a:t>
            </a:r>
            <a:r>
              <a:rPr lang="en-IE" sz="2300" dirty="0"/>
              <a:t> </a:t>
            </a:r>
            <a:r>
              <a:rPr lang="en-IE" sz="2300" dirty="0" err="1"/>
              <a:t>bir</a:t>
            </a:r>
            <a:r>
              <a:rPr lang="en-IE" sz="2300" dirty="0"/>
              <a:t> </a:t>
            </a:r>
            <a:r>
              <a:rPr lang="en-IE" sz="2300" dirty="0" err="1"/>
              <a:t>ambulans</a:t>
            </a:r>
            <a:r>
              <a:rPr lang="en-IE" sz="2300" dirty="0"/>
              <a:t> </a:t>
            </a:r>
            <a:r>
              <a:rPr lang="en-IE" sz="2300" dirty="0" err="1"/>
              <a:t>ekibiyle</a:t>
            </a:r>
            <a:r>
              <a:rPr lang="en-IE" sz="2300" dirty="0"/>
              <a:t> </a:t>
            </a:r>
            <a:r>
              <a:rPr lang="en-IE" sz="2300" dirty="0" err="1"/>
              <a:t>birlikte</a:t>
            </a:r>
            <a:r>
              <a:rPr lang="en-IE" sz="2300" dirty="0"/>
              <a:t> </a:t>
            </a:r>
            <a:r>
              <a:rPr lang="en-IE" sz="2300" dirty="0" err="1"/>
              <a:t>acil</a:t>
            </a:r>
            <a:r>
              <a:rPr lang="en-IE" sz="2300" dirty="0"/>
              <a:t> </a:t>
            </a:r>
            <a:r>
              <a:rPr lang="en-IE" sz="2300" dirty="0" err="1"/>
              <a:t>durumlara</a:t>
            </a:r>
            <a:r>
              <a:rPr lang="en-IE" sz="2300" dirty="0"/>
              <a:t> </a:t>
            </a:r>
            <a:r>
              <a:rPr lang="en-IE" sz="2300" dirty="0" err="1"/>
              <a:t>karşı</a:t>
            </a:r>
            <a:r>
              <a:rPr lang="en-IE" sz="2300" dirty="0"/>
              <a:t> </a:t>
            </a:r>
            <a:r>
              <a:rPr lang="en-IE" sz="2300" dirty="0" err="1"/>
              <a:t>uyaran</a:t>
            </a:r>
            <a:r>
              <a:rPr lang="en-IE" sz="2300" dirty="0"/>
              <a:t> </a:t>
            </a:r>
            <a:r>
              <a:rPr lang="en-IE" sz="2300" dirty="0" err="1"/>
              <a:t>bir</a:t>
            </a:r>
            <a:r>
              <a:rPr lang="en-IE" sz="2300" dirty="0"/>
              <a:t> </a:t>
            </a:r>
            <a:r>
              <a:rPr lang="en-IE" sz="2300" dirty="0" err="1"/>
              <a:t>uygulama</a:t>
            </a:r>
            <a:r>
              <a:rPr lang="en-IE" sz="2300" dirty="0"/>
              <a:t>. </a:t>
            </a:r>
            <a:r>
              <a:rPr lang="en-IE" sz="2300" dirty="0" err="1"/>
              <a:t>Gönüllüler</a:t>
            </a:r>
            <a:r>
              <a:rPr lang="en-IE" sz="2300" dirty="0"/>
              <a:t>, </a:t>
            </a:r>
            <a:r>
              <a:rPr lang="en-IE" sz="2300" dirty="0" err="1"/>
              <a:t>ambulansın</a:t>
            </a:r>
            <a:r>
              <a:rPr lang="en-IE" sz="2300" dirty="0"/>
              <a:t> </a:t>
            </a:r>
            <a:r>
              <a:rPr lang="en-IE" sz="2300" dirty="0" err="1"/>
              <a:t>trafiği</a:t>
            </a:r>
            <a:r>
              <a:rPr lang="en-IE" sz="2300" dirty="0"/>
              <a:t> </a:t>
            </a:r>
            <a:r>
              <a:rPr lang="en-IE" sz="2300" dirty="0" err="1"/>
              <a:t>kesmesini</a:t>
            </a:r>
            <a:r>
              <a:rPr lang="en-IE" sz="2300" dirty="0"/>
              <a:t> </a:t>
            </a:r>
            <a:r>
              <a:rPr lang="en-IE" sz="2300" dirty="0" err="1"/>
              <a:t>beklerken</a:t>
            </a:r>
            <a:r>
              <a:rPr lang="en-IE" sz="2300" dirty="0"/>
              <a:t> </a:t>
            </a:r>
            <a:r>
              <a:rPr lang="en-IE" sz="2300" dirty="0" err="1"/>
              <a:t>kalp</a:t>
            </a:r>
            <a:r>
              <a:rPr lang="en-IE" sz="2300" dirty="0"/>
              <a:t> </a:t>
            </a:r>
            <a:r>
              <a:rPr lang="en-IE" sz="2300" dirty="0" err="1"/>
              <a:t>masajını</a:t>
            </a:r>
            <a:r>
              <a:rPr lang="en-IE" sz="2300" dirty="0"/>
              <a:t> </a:t>
            </a:r>
            <a:r>
              <a:rPr lang="en-IE" sz="2300" dirty="0" err="1"/>
              <a:t>başlatabilir</a:t>
            </a:r>
            <a:r>
              <a:rPr lang="en-IE" sz="2300" dirty="0"/>
              <a:t> </a:t>
            </a:r>
            <a:r>
              <a:rPr lang="en-IE" sz="2300" dirty="0" err="1"/>
              <a:t>ve</a:t>
            </a:r>
            <a:r>
              <a:rPr lang="en-IE" sz="2300" dirty="0"/>
              <a:t> </a:t>
            </a:r>
            <a:r>
              <a:rPr lang="en-IE" sz="2300" dirty="0" err="1"/>
              <a:t>ayrıca</a:t>
            </a:r>
            <a:r>
              <a:rPr lang="en-IE" sz="2300" dirty="0"/>
              <a:t> </a:t>
            </a:r>
            <a:r>
              <a:rPr lang="en-IE" sz="2300" dirty="0" err="1"/>
              <a:t>olay</a:t>
            </a:r>
            <a:r>
              <a:rPr lang="en-IE" sz="2300" dirty="0"/>
              <a:t> </a:t>
            </a:r>
            <a:r>
              <a:rPr lang="en-IE" sz="2300" dirty="0" err="1"/>
              <a:t>yerindeki</a:t>
            </a:r>
            <a:r>
              <a:rPr lang="en-IE" sz="2300" dirty="0"/>
              <a:t> video </a:t>
            </a:r>
            <a:r>
              <a:rPr lang="en-IE" sz="2300" dirty="0" err="1"/>
              <a:t>yayınlarını</a:t>
            </a:r>
            <a:r>
              <a:rPr lang="en-IE" sz="2300" dirty="0"/>
              <a:t> 999 </a:t>
            </a:r>
            <a:r>
              <a:rPr lang="en-IE" sz="2300" dirty="0" err="1"/>
              <a:t>sevk</a:t>
            </a:r>
            <a:r>
              <a:rPr lang="en-IE" sz="2300" dirty="0"/>
              <a:t> </a:t>
            </a:r>
            <a:r>
              <a:rPr lang="en-IE" sz="2300" dirty="0" err="1"/>
              <a:t>kontrol</a:t>
            </a:r>
            <a:r>
              <a:rPr lang="en-IE" sz="2300" dirty="0"/>
              <a:t> </a:t>
            </a:r>
            <a:r>
              <a:rPr lang="en-IE" sz="2300" dirty="0" err="1"/>
              <a:t>odasına</a:t>
            </a:r>
            <a:r>
              <a:rPr lang="en-IE" sz="2300" dirty="0"/>
              <a:t> </a:t>
            </a:r>
            <a:r>
              <a:rPr lang="en-IE" sz="2300" dirty="0" err="1"/>
              <a:t>aktarabilir</a:t>
            </a:r>
            <a:r>
              <a:rPr lang="en-IE" sz="2300" dirty="0"/>
              <a:t>. 1,3 </a:t>
            </a:r>
            <a:r>
              <a:rPr lang="en-IE" sz="2300" dirty="0" err="1"/>
              <a:t>milyon</a:t>
            </a:r>
            <a:r>
              <a:rPr lang="en-IE" sz="2300" dirty="0"/>
              <a:t> </a:t>
            </a:r>
            <a:r>
              <a:rPr lang="en-IE" sz="2300" dirty="0" err="1"/>
              <a:t>kişi</a:t>
            </a:r>
            <a:r>
              <a:rPr lang="en-IE" sz="2300" dirty="0"/>
              <a:t> </a:t>
            </a:r>
            <a:r>
              <a:rPr lang="en-IE" sz="2300" dirty="0" err="1"/>
              <a:t>artık</a:t>
            </a:r>
            <a:r>
              <a:rPr lang="en-IE" sz="2300" dirty="0"/>
              <a:t> </a:t>
            </a:r>
            <a:r>
              <a:rPr lang="en-IE" sz="2300" dirty="0" err="1"/>
              <a:t>platformda</a:t>
            </a:r>
            <a:r>
              <a:rPr lang="en-IE" sz="2300" dirty="0"/>
              <a:t> </a:t>
            </a:r>
            <a:r>
              <a:rPr lang="en-IE" sz="2300" dirty="0" err="1"/>
              <a:t>gönüllü</a:t>
            </a:r>
            <a:r>
              <a:rPr lang="en-IE" sz="2300" dirty="0"/>
              <a:t> </a:t>
            </a:r>
            <a:r>
              <a:rPr lang="en-IE" sz="2300" dirty="0" err="1"/>
              <a:t>olarak</a:t>
            </a:r>
            <a:r>
              <a:rPr lang="en-IE" sz="2300" dirty="0"/>
              <a:t> </a:t>
            </a:r>
            <a:r>
              <a:rPr lang="en-IE" sz="2300" dirty="0" err="1"/>
              <a:t>zaman</a:t>
            </a:r>
            <a:r>
              <a:rPr lang="en-IE" sz="2300" dirty="0"/>
              <a:t> </a:t>
            </a:r>
            <a:r>
              <a:rPr lang="en-IE" sz="2300" dirty="0" err="1"/>
              <a:t>ayırıyor</a:t>
            </a:r>
            <a:r>
              <a:rPr lang="en-IE" sz="2300" dirty="0"/>
              <a:t>, </a:t>
            </a:r>
            <a:r>
              <a:rPr lang="en-IE" sz="2300" dirty="0" err="1"/>
              <a:t>yani</a:t>
            </a:r>
            <a:r>
              <a:rPr lang="en-IE" sz="2300" dirty="0"/>
              <a:t> her </a:t>
            </a:r>
            <a:r>
              <a:rPr lang="en-IE" sz="2300" dirty="0" err="1"/>
              <a:t>hafta</a:t>
            </a:r>
            <a:r>
              <a:rPr lang="en-IE" sz="2300" dirty="0"/>
              <a:t> </a:t>
            </a:r>
            <a:r>
              <a:rPr lang="en-IE" sz="2300" dirty="0" err="1"/>
              <a:t>hayat</a:t>
            </a:r>
            <a:r>
              <a:rPr lang="en-IE" sz="2300" dirty="0"/>
              <a:t> </a:t>
            </a:r>
            <a:r>
              <a:rPr lang="en-IE" sz="2300" dirty="0" err="1"/>
              <a:t>kurtarılıyor</a:t>
            </a:r>
            <a:r>
              <a:rPr lang="en-IE" sz="2300" dirty="0"/>
              <a:t> </a:t>
            </a:r>
            <a:r>
              <a:rPr lang="en-IE" sz="2300" dirty="0" err="1"/>
              <a:t>ve</a:t>
            </a:r>
            <a:r>
              <a:rPr lang="en-IE" sz="2300" dirty="0"/>
              <a:t> </a:t>
            </a:r>
            <a:r>
              <a:rPr lang="en-IE" sz="2300" dirty="0" err="1"/>
              <a:t>Hükümetin</a:t>
            </a:r>
            <a:r>
              <a:rPr lang="en-IE" sz="2300" dirty="0"/>
              <a:t> </a:t>
            </a:r>
            <a:r>
              <a:rPr lang="en-IE" sz="2300" dirty="0" err="1"/>
              <a:t>bunu</a:t>
            </a:r>
            <a:r>
              <a:rPr lang="en-IE" sz="2300" dirty="0"/>
              <a:t> ilk 750.000 COVID-19 </a:t>
            </a:r>
            <a:r>
              <a:rPr lang="en-IE" sz="2300" dirty="0" err="1"/>
              <a:t>gönüllüsünü</a:t>
            </a:r>
            <a:r>
              <a:rPr lang="en-IE" sz="2300" dirty="0"/>
              <a:t> </a:t>
            </a:r>
            <a:r>
              <a:rPr lang="en-IE" sz="2300" dirty="0" err="1"/>
              <a:t>harekete</a:t>
            </a:r>
            <a:r>
              <a:rPr lang="en-IE" sz="2300" dirty="0"/>
              <a:t> </a:t>
            </a:r>
            <a:r>
              <a:rPr lang="en-IE" sz="2300" dirty="0" err="1"/>
              <a:t>geçirmek</a:t>
            </a:r>
            <a:r>
              <a:rPr lang="en-IE" sz="2300" dirty="0"/>
              <a:t> </a:t>
            </a:r>
            <a:r>
              <a:rPr lang="en-IE" sz="2300" dirty="0" err="1"/>
              <a:t>için</a:t>
            </a:r>
            <a:r>
              <a:rPr lang="en-IE" sz="2300" dirty="0"/>
              <a:t> </a:t>
            </a:r>
            <a:r>
              <a:rPr lang="en-IE" sz="2300" dirty="0" err="1"/>
              <a:t>kullanmasını</a:t>
            </a:r>
            <a:r>
              <a:rPr lang="en-IE" sz="2300" dirty="0"/>
              <a:t> </a:t>
            </a:r>
            <a:r>
              <a:rPr lang="en-IE" sz="2300" dirty="0" err="1"/>
              <a:t>destekledik</a:t>
            </a:r>
            <a:r>
              <a:rPr lang="en-IE" sz="2300" dirty="0"/>
              <a:t>.</a:t>
            </a:r>
          </a:p>
          <a:p>
            <a:r>
              <a:rPr lang="en-IE" sz="2300" dirty="0"/>
              <a:t> </a:t>
            </a:r>
            <a:r>
              <a:rPr lang="en-IE" sz="2300" dirty="0" err="1"/>
              <a:t>Covid</a:t>
            </a:r>
            <a:r>
              <a:rPr lang="en-IE" sz="2300" dirty="0"/>
              <a:t> </a:t>
            </a:r>
            <a:r>
              <a:rPr lang="en-IE" sz="2300" u="sng" dirty="0">
                <a:solidFill>
                  <a:schemeClr val="accent5"/>
                </a:solidFill>
              </a:rPr>
              <a:t>Tech El </a:t>
            </a:r>
            <a:r>
              <a:rPr lang="en-IE" sz="2300" u="sng" dirty="0" err="1">
                <a:solidFill>
                  <a:schemeClr val="accent5"/>
                </a:solidFill>
              </a:rPr>
              <a:t>Kitabı</a:t>
            </a:r>
            <a:r>
              <a:rPr lang="en-IE" sz="2300" u="sng" dirty="0">
                <a:solidFill>
                  <a:schemeClr val="accent5"/>
                </a:solidFill>
              </a:rPr>
              <a:t>, Connection Coalition, </a:t>
            </a:r>
            <a:r>
              <a:rPr lang="en-IE" sz="2300" u="sng" dirty="0" err="1">
                <a:solidFill>
                  <a:schemeClr val="accent5"/>
                </a:solidFill>
              </a:rPr>
              <a:t>Fareshare</a:t>
            </a:r>
            <a:r>
              <a:rPr lang="en-IE" sz="2300" u="sng" dirty="0">
                <a:solidFill>
                  <a:schemeClr val="accent5"/>
                </a:solidFill>
              </a:rPr>
              <a:t>, The Cares Family </a:t>
            </a:r>
            <a:r>
              <a:rPr lang="en-IE" sz="2300" dirty="0" err="1"/>
              <a:t>ve</a:t>
            </a:r>
            <a:r>
              <a:rPr lang="en-IE" sz="2300" dirty="0"/>
              <a:t> </a:t>
            </a:r>
            <a:r>
              <a:rPr lang="en-IE" sz="2300" dirty="0" err="1"/>
              <a:t>daha</a:t>
            </a:r>
            <a:r>
              <a:rPr lang="en-IE" sz="2300" dirty="0"/>
              <a:t> </a:t>
            </a:r>
            <a:r>
              <a:rPr lang="en-IE" sz="2300" dirty="0" err="1"/>
              <a:t>pek</a:t>
            </a:r>
            <a:r>
              <a:rPr lang="en-IE" sz="2300" dirty="0"/>
              <a:t> </a:t>
            </a:r>
            <a:r>
              <a:rPr lang="en-IE" sz="2300" dirty="0" err="1"/>
              <a:t>çoğu</a:t>
            </a:r>
            <a:r>
              <a:rPr lang="en-IE" sz="2300" dirty="0"/>
              <a:t>, COVID-19'un ilk </a:t>
            </a:r>
            <a:r>
              <a:rPr lang="en-IE" sz="2300" dirty="0" err="1"/>
              <a:t>dalgasında</a:t>
            </a:r>
            <a:r>
              <a:rPr lang="en-IE" sz="2300" dirty="0"/>
              <a:t> </a:t>
            </a:r>
            <a:r>
              <a:rPr lang="en-IE" sz="2300" dirty="0" err="1"/>
              <a:t>toplulukları</a:t>
            </a:r>
            <a:r>
              <a:rPr lang="en-IE" sz="2300" dirty="0"/>
              <a:t> </a:t>
            </a:r>
            <a:r>
              <a:rPr lang="en-IE" sz="2300" dirty="0" err="1"/>
              <a:t>doğrudan</a:t>
            </a:r>
            <a:r>
              <a:rPr lang="en-IE" sz="2300" dirty="0"/>
              <a:t> </a:t>
            </a:r>
            <a:r>
              <a:rPr lang="en-IE" sz="2300" dirty="0" err="1"/>
              <a:t>desteklemek</a:t>
            </a:r>
            <a:r>
              <a:rPr lang="en-IE" sz="2300" dirty="0"/>
              <a:t> </a:t>
            </a:r>
            <a:r>
              <a:rPr lang="en-IE" sz="2300" dirty="0" err="1"/>
              <a:t>ve</a:t>
            </a:r>
            <a:r>
              <a:rPr lang="en-IE" sz="2300" dirty="0"/>
              <a:t> en </a:t>
            </a:r>
            <a:r>
              <a:rPr lang="en-IE" sz="2300" dirty="0" err="1"/>
              <a:t>iyi</a:t>
            </a:r>
            <a:r>
              <a:rPr lang="en-IE" sz="2300" dirty="0"/>
              <a:t> </a:t>
            </a:r>
            <a:r>
              <a:rPr lang="en-IE" sz="2300" dirty="0" err="1"/>
              <a:t>fikirlerin</a:t>
            </a:r>
            <a:r>
              <a:rPr lang="en-IE" sz="2300" dirty="0"/>
              <a:t> </a:t>
            </a:r>
            <a:r>
              <a:rPr lang="en-IE" sz="2300" dirty="0" err="1"/>
              <a:t>hızla</a:t>
            </a:r>
            <a:r>
              <a:rPr lang="en-IE" sz="2300" dirty="0"/>
              <a:t> </a:t>
            </a:r>
            <a:r>
              <a:rPr lang="en-IE" sz="2300" dirty="0" err="1"/>
              <a:t>yayılmasını</a:t>
            </a:r>
            <a:r>
              <a:rPr lang="en-IE" sz="2300" dirty="0"/>
              <a:t> </a:t>
            </a:r>
            <a:r>
              <a:rPr lang="en-IE" sz="2300" dirty="0" err="1"/>
              <a:t>sağlamak</a:t>
            </a:r>
            <a:r>
              <a:rPr lang="en-IE" sz="2300" dirty="0"/>
              <a:t> </a:t>
            </a:r>
            <a:r>
              <a:rPr lang="en-IE" sz="2300" dirty="0" err="1"/>
              <a:t>için</a:t>
            </a:r>
            <a:r>
              <a:rPr lang="en-IE" sz="2300" dirty="0"/>
              <a:t> </a:t>
            </a:r>
            <a:r>
              <a:rPr lang="en-IE" sz="2300" dirty="0" err="1"/>
              <a:t>çok</a:t>
            </a:r>
            <a:r>
              <a:rPr lang="en-IE" sz="2300" dirty="0"/>
              <a:t> </a:t>
            </a:r>
            <a:r>
              <a:rPr lang="en-IE" sz="2300" dirty="0" err="1"/>
              <a:t>hızlı</a:t>
            </a:r>
            <a:r>
              <a:rPr lang="en-IE" sz="2300" dirty="0"/>
              <a:t> </a:t>
            </a:r>
            <a:r>
              <a:rPr lang="en-IE" sz="2300" dirty="0" err="1"/>
              <a:t>yanıt</a:t>
            </a:r>
            <a:r>
              <a:rPr lang="en-IE" sz="2300" dirty="0"/>
              <a:t> </a:t>
            </a:r>
            <a:r>
              <a:rPr lang="en-IE" sz="2300" dirty="0" err="1"/>
              <a:t>veren</a:t>
            </a:r>
            <a:r>
              <a:rPr lang="en-IE" sz="2300" dirty="0"/>
              <a:t> </a:t>
            </a:r>
            <a:r>
              <a:rPr lang="en-IE" sz="2300" dirty="0" err="1"/>
              <a:t>kişilerdir</a:t>
            </a:r>
            <a:r>
              <a:rPr lang="en-IE" sz="2300" dirty="0"/>
              <a:t>.</a:t>
            </a:r>
          </a:p>
        </p:txBody>
      </p:sp>
      <p:sp>
        <p:nvSpPr>
          <p:cNvPr id="5" name="Text Placeholder 4">
            <a:extLst>
              <a:ext uri="{FF2B5EF4-FFF2-40B4-BE49-F238E27FC236}">
                <a16:creationId xmlns="" xmlns:a16="http://schemas.microsoft.com/office/drawing/2014/main" id="{99B34782-7C0F-4F51-A14F-6769CDDE7226}"/>
              </a:ext>
            </a:extLst>
          </p:cNvPr>
          <p:cNvSpPr>
            <a:spLocks noGrp="1"/>
          </p:cNvSpPr>
          <p:nvPr>
            <p:ph type="body" sz="quarter" idx="15"/>
          </p:nvPr>
        </p:nvSpPr>
        <p:spPr/>
        <p:txBody>
          <a:bodyPr>
            <a:normAutofit fontScale="92500" lnSpcReduction="10000"/>
          </a:bodyPr>
          <a:lstStyle/>
          <a:p>
            <a:r>
              <a:rPr lang="tr-TR" b="1" dirty="0" smtClean="0">
                <a:latin typeface="Averta"/>
              </a:rPr>
              <a:t>Fikirlerinin </a:t>
            </a:r>
            <a:r>
              <a:rPr lang="tr-TR" b="1" dirty="0">
                <a:latin typeface="Averta"/>
              </a:rPr>
              <a:t>Merkezinde Empati Olan Daha Gerçek Sosyal Aksiyon Kahramanları</a:t>
            </a:r>
            <a:endParaRPr lang="en-IE" b="1" dirty="0">
              <a:latin typeface="Averta"/>
            </a:endParaRPr>
          </a:p>
          <a:p>
            <a:endParaRPr lang="en-IE" b="1" dirty="0">
              <a:latin typeface="Averta"/>
            </a:endParaRPr>
          </a:p>
          <a:p>
            <a:r>
              <a:rPr lang="en-IE" b="1" dirty="0" smtClean="0">
                <a:latin typeface="Averta"/>
              </a:rPr>
              <a:t>COVID-19</a:t>
            </a:r>
            <a:r>
              <a:rPr lang="tr-TR" b="1" dirty="0">
                <a:latin typeface="Averta"/>
              </a:rPr>
              <a:t> Müdahale Fikirleri</a:t>
            </a:r>
            <a:endParaRPr lang="en-IE" b="1" dirty="0"/>
          </a:p>
        </p:txBody>
      </p:sp>
    </p:spTree>
    <p:extLst>
      <p:ext uri="{BB962C8B-B14F-4D97-AF65-F5344CB8AC3E}">
        <p14:creationId xmlns:p14="http://schemas.microsoft.com/office/powerpoint/2010/main" val="2742947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40633F0-07CD-4455-98B5-8261475B2830}"/>
              </a:ext>
            </a:extLst>
          </p:cNvPr>
          <p:cNvSpPr>
            <a:spLocks noGrp="1"/>
          </p:cNvSpPr>
          <p:nvPr>
            <p:ph type="body" sz="quarter" idx="15"/>
          </p:nvPr>
        </p:nvSpPr>
        <p:spPr>
          <a:xfrm>
            <a:off x="209668" y="297040"/>
            <a:ext cx="5755197" cy="1221666"/>
          </a:xfrm>
        </p:spPr>
        <p:txBody>
          <a:bodyPr>
            <a:noAutofit/>
          </a:bodyPr>
          <a:lstStyle/>
          <a:p>
            <a:pPr>
              <a:spcBef>
                <a:spcPts val="0"/>
              </a:spcBef>
            </a:pPr>
            <a:r>
              <a:rPr lang="tr-TR"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a:t>
            </a:r>
            <a:endParaRPr lang="en-IE" sz="3600" b="1" dirty="0">
              <a:solidFill>
                <a:srgbClr val="A6377D"/>
              </a:solidFill>
              <a:latin typeface="Cooper Black" panose="0208090404030B020404" pitchFamily="18" charset="0"/>
            </a:endParaRPr>
          </a:p>
          <a:p>
            <a:pPr>
              <a:spcBef>
                <a:spcPts val="0"/>
              </a:spcBef>
            </a:pPr>
            <a:r>
              <a:rPr lang="en-IE" b="1" dirty="0">
                <a:solidFill>
                  <a:srgbClr val="A6377D"/>
                </a:solidFill>
              </a:rPr>
              <a:t>Care Across</a:t>
            </a:r>
          </a:p>
          <a:p>
            <a:pPr>
              <a:spcBef>
                <a:spcPts val="0"/>
              </a:spcBef>
            </a:pPr>
            <a:r>
              <a:rPr lang="en-IE" sz="2400" dirty="0" err="1">
                <a:solidFill>
                  <a:schemeClr val="tx1">
                    <a:lumMod val="75000"/>
                    <a:lumOff val="25000"/>
                  </a:schemeClr>
                </a:solidFill>
              </a:rPr>
              <a:t>Thanos</a:t>
            </a:r>
            <a:r>
              <a:rPr lang="en-IE" sz="2400" dirty="0">
                <a:solidFill>
                  <a:schemeClr val="tx1">
                    <a:lumMod val="75000"/>
                    <a:lumOff val="25000"/>
                  </a:schemeClr>
                </a:solidFill>
              </a:rPr>
              <a:t> </a:t>
            </a:r>
            <a:r>
              <a:rPr lang="en-IE" sz="2400" dirty="0" err="1">
                <a:solidFill>
                  <a:schemeClr val="tx1">
                    <a:lumMod val="75000"/>
                    <a:lumOff val="25000"/>
                  </a:schemeClr>
                </a:solidFill>
              </a:rPr>
              <a:t>Kosmidis</a:t>
            </a:r>
            <a:r>
              <a:rPr lang="en-IE" sz="2400" dirty="0">
                <a:solidFill>
                  <a:schemeClr val="tx1">
                    <a:lumMod val="75000"/>
                    <a:lumOff val="25000"/>
                  </a:schemeClr>
                </a:solidFill>
              </a:rPr>
              <a:t>, </a:t>
            </a:r>
            <a:r>
              <a:rPr lang="tr-TR" sz="2400" dirty="0" smtClean="0">
                <a:solidFill>
                  <a:schemeClr val="tx1">
                    <a:lumMod val="75000"/>
                    <a:lumOff val="25000"/>
                  </a:schemeClr>
                </a:solidFill>
              </a:rPr>
              <a:t>BK</a:t>
            </a:r>
            <a:endParaRPr lang="en-IE" sz="2400" dirty="0">
              <a:solidFill>
                <a:schemeClr val="tx1">
                  <a:lumMod val="75000"/>
                  <a:lumOff val="25000"/>
                </a:schemeClr>
              </a:solidFill>
            </a:endParaRPr>
          </a:p>
          <a:p>
            <a:pPr>
              <a:spcBef>
                <a:spcPts val="0"/>
              </a:spcBef>
            </a:pPr>
            <a:r>
              <a:rPr lang="tr-TR" sz="2400" b="1" dirty="0" smtClean="0">
                <a:solidFill>
                  <a:srgbClr val="009FD8"/>
                </a:solidFill>
              </a:rPr>
              <a:t>Kanser </a:t>
            </a:r>
            <a:r>
              <a:rPr lang="tr-TR" sz="2400" b="1" dirty="0">
                <a:solidFill>
                  <a:srgbClr val="009FD8"/>
                </a:solidFill>
              </a:rPr>
              <a:t>hastalarının sağlığına odaklanan bir dijital sağlık başlangıcı.</a:t>
            </a:r>
            <a:endParaRPr lang="en-IE" sz="2400" b="1" dirty="0">
              <a:solidFill>
                <a:srgbClr val="009FD8"/>
              </a:solidFill>
            </a:endParaRPr>
          </a:p>
        </p:txBody>
      </p:sp>
      <p:sp>
        <p:nvSpPr>
          <p:cNvPr id="8" name="Text Placeholder 7">
            <a:extLst>
              <a:ext uri="{FF2B5EF4-FFF2-40B4-BE49-F238E27FC236}">
                <a16:creationId xmlns="" xmlns:a16="http://schemas.microsoft.com/office/drawing/2014/main" id="{3AA294D2-1174-4FA7-BD89-3A80EBBD3942}"/>
              </a:ext>
            </a:extLst>
          </p:cNvPr>
          <p:cNvSpPr>
            <a:spLocks noGrp="1"/>
          </p:cNvSpPr>
          <p:nvPr>
            <p:ph type="body" sz="quarter" idx="16"/>
          </p:nvPr>
        </p:nvSpPr>
        <p:spPr>
          <a:xfrm>
            <a:off x="9915115" y="463109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8B9D13E5-26F0-42E7-BCC4-932DB198E7CB}"/>
              </a:ext>
            </a:extLst>
          </p:cNvPr>
          <p:cNvSpPr>
            <a:spLocks noGrp="1"/>
          </p:cNvSpPr>
          <p:nvPr>
            <p:ph type="body" sz="quarter" idx="13"/>
          </p:nvPr>
        </p:nvSpPr>
        <p:spPr>
          <a:xfrm>
            <a:off x="6315740" y="1443767"/>
            <a:ext cx="4384703" cy="3715819"/>
          </a:xfrm>
        </p:spPr>
        <p:txBody>
          <a:bodyPr>
            <a:noAutofit/>
          </a:bodyPr>
          <a:lstStyle/>
          <a:p>
            <a:pPr>
              <a:spcBef>
                <a:spcPts val="0"/>
              </a:spcBef>
            </a:pPr>
            <a:r>
              <a:rPr lang="en-IE" sz="2400" u="sng" dirty="0">
                <a:solidFill>
                  <a:schemeClr val="accent5"/>
                </a:solidFill>
              </a:rPr>
              <a:t>Care Across, </a:t>
            </a:r>
            <a:r>
              <a:rPr lang="en-IE" sz="2400" dirty="0" err="1"/>
              <a:t>kansere</a:t>
            </a:r>
            <a:r>
              <a:rPr lang="en-IE" sz="2400" dirty="0"/>
              <a:t> </a:t>
            </a:r>
            <a:r>
              <a:rPr lang="en-IE" sz="2400" dirty="0" err="1"/>
              <a:t>odaklanan</a:t>
            </a:r>
            <a:r>
              <a:rPr lang="en-IE" sz="2400" dirty="0"/>
              <a:t> </a:t>
            </a:r>
            <a:r>
              <a:rPr lang="en-IE" sz="2400" dirty="0" err="1"/>
              <a:t>bir</a:t>
            </a:r>
            <a:r>
              <a:rPr lang="en-IE" sz="2400" dirty="0"/>
              <a:t> </a:t>
            </a:r>
            <a:r>
              <a:rPr lang="en-IE" sz="2400" dirty="0" err="1"/>
              <a:t>dijital</a:t>
            </a:r>
            <a:r>
              <a:rPr lang="en-IE" sz="2400" dirty="0"/>
              <a:t> </a:t>
            </a:r>
            <a:r>
              <a:rPr lang="en-IE" sz="2400" dirty="0" err="1"/>
              <a:t>sağlık</a:t>
            </a:r>
            <a:r>
              <a:rPr lang="en-IE" sz="2400" dirty="0"/>
              <a:t> </a:t>
            </a:r>
            <a:r>
              <a:rPr lang="en-IE" sz="2400" dirty="0" err="1"/>
              <a:t>kuruluşudur</a:t>
            </a:r>
            <a:r>
              <a:rPr lang="en-IE" sz="2400" dirty="0"/>
              <a:t>. </a:t>
            </a:r>
            <a:r>
              <a:rPr lang="en-IE" sz="2400" dirty="0" err="1"/>
              <a:t>Vizyonları</a:t>
            </a:r>
            <a:r>
              <a:rPr lang="en-IE" sz="2400" dirty="0"/>
              <a:t>, </a:t>
            </a:r>
            <a:r>
              <a:rPr lang="en-IE" sz="2400" dirty="0" err="1"/>
              <a:t>hastalara</a:t>
            </a:r>
            <a:r>
              <a:rPr lang="en-IE" sz="2400" dirty="0"/>
              <a:t> </a:t>
            </a:r>
            <a:r>
              <a:rPr lang="en-IE" sz="2400" dirty="0" err="1"/>
              <a:t>ve</a:t>
            </a:r>
            <a:r>
              <a:rPr lang="en-IE" sz="2400" dirty="0"/>
              <a:t> </a:t>
            </a:r>
            <a:r>
              <a:rPr lang="en-IE" sz="2400" dirty="0" err="1"/>
              <a:t>bakıcılara</a:t>
            </a:r>
            <a:r>
              <a:rPr lang="en-IE" sz="2400" dirty="0"/>
              <a:t>, </a:t>
            </a:r>
            <a:r>
              <a:rPr lang="en-IE" sz="2400" dirty="0" err="1"/>
              <a:t>teşhisten</a:t>
            </a:r>
            <a:r>
              <a:rPr lang="en-IE" sz="2400" dirty="0"/>
              <a:t> </a:t>
            </a:r>
            <a:r>
              <a:rPr lang="en-IE" sz="2400" dirty="0" err="1"/>
              <a:t>uzun</a:t>
            </a:r>
            <a:r>
              <a:rPr lang="en-IE" sz="2400" dirty="0"/>
              <a:t> </a:t>
            </a:r>
            <a:r>
              <a:rPr lang="en-IE" sz="2400" dirty="0" err="1"/>
              <a:t>süreli</a:t>
            </a:r>
            <a:r>
              <a:rPr lang="en-IE" sz="2400" dirty="0"/>
              <a:t> </a:t>
            </a:r>
            <a:r>
              <a:rPr lang="en-IE" sz="2400" dirty="0" err="1"/>
              <a:t>bakıma</a:t>
            </a:r>
            <a:r>
              <a:rPr lang="en-IE" sz="2400" dirty="0"/>
              <a:t> </a:t>
            </a:r>
            <a:r>
              <a:rPr lang="en-IE" sz="2400" dirty="0" err="1"/>
              <a:t>kadar</a:t>
            </a:r>
            <a:r>
              <a:rPr lang="en-IE" sz="2400" dirty="0"/>
              <a:t> </a:t>
            </a:r>
            <a:r>
              <a:rPr lang="en-IE" sz="2400" dirty="0" err="1"/>
              <a:t>hastanelerinin</a:t>
            </a:r>
            <a:r>
              <a:rPr lang="en-IE" sz="2400" dirty="0"/>
              <a:t> </a:t>
            </a:r>
            <a:r>
              <a:rPr lang="en-IE" sz="2400" dirty="0" err="1"/>
              <a:t>ötesinde</a:t>
            </a:r>
            <a:r>
              <a:rPr lang="en-IE" sz="2400" dirty="0"/>
              <a:t> </a:t>
            </a:r>
            <a:r>
              <a:rPr lang="en-IE" sz="2400" dirty="0" err="1"/>
              <a:t>kanserle</a:t>
            </a:r>
            <a:r>
              <a:rPr lang="en-IE" sz="2400" dirty="0"/>
              <a:t> </a:t>
            </a:r>
            <a:r>
              <a:rPr lang="en-IE" sz="2400" dirty="0" err="1"/>
              <a:t>savaşmalarına</a:t>
            </a:r>
            <a:r>
              <a:rPr lang="en-IE" sz="2400" dirty="0"/>
              <a:t> </a:t>
            </a:r>
            <a:r>
              <a:rPr lang="en-IE" sz="2400" dirty="0" err="1"/>
              <a:t>yardımcı</a:t>
            </a:r>
            <a:r>
              <a:rPr lang="en-IE" sz="2400" dirty="0"/>
              <a:t> </a:t>
            </a:r>
            <a:r>
              <a:rPr lang="en-IE" sz="2400" dirty="0" err="1"/>
              <a:t>olacak</a:t>
            </a:r>
            <a:r>
              <a:rPr lang="en-IE" sz="2400" dirty="0"/>
              <a:t> en </a:t>
            </a:r>
            <a:r>
              <a:rPr lang="en-IE" sz="2400" dirty="0" err="1"/>
              <a:t>iyi</a:t>
            </a:r>
            <a:r>
              <a:rPr lang="en-IE" sz="2400" dirty="0"/>
              <a:t> </a:t>
            </a:r>
            <a:r>
              <a:rPr lang="en-IE" sz="2400" dirty="0" err="1"/>
              <a:t>araçları</a:t>
            </a:r>
            <a:r>
              <a:rPr lang="en-IE" sz="2400" dirty="0"/>
              <a:t> </a:t>
            </a:r>
            <a:r>
              <a:rPr lang="en-IE" sz="2400" dirty="0" err="1"/>
              <a:t>sağlamaktır</a:t>
            </a:r>
            <a:r>
              <a:rPr lang="en-IE" sz="2400" dirty="0"/>
              <a:t>. </a:t>
            </a:r>
            <a:r>
              <a:rPr lang="en-IE" sz="2400" dirty="0" err="1"/>
              <a:t>Güvenilir</a:t>
            </a:r>
            <a:r>
              <a:rPr lang="en-IE" sz="2400" dirty="0"/>
              <a:t> </a:t>
            </a:r>
            <a:r>
              <a:rPr lang="en-IE" sz="2400" dirty="0" err="1"/>
              <a:t>bilgiler</a:t>
            </a:r>
            <a:r>
              <a:rPr lang="en-IE" sz="2400" dirty="0"/>
              <a:t>, </a:t>
            </a:r>
            <a:r>
              <a:rPr lang="en-IE" sz="2400" dirty="0" err="1"/>
              <a:t>faydalı</a:t>
            </a:r>
            <a:r>
              <a:rPr lang="en-IE" sz="2400" dirty="0"/>
              <a:t> </a:t>
            </a:r>
            <a:r>
              <a:rPr lang="en-IE" sz="2400" dirty="0" err="1"/>
              <a:t>araçlar</a:t>
            </a:r>
            <a:r>
              <a:rPr lang="en-IE" sz="2400" dirty="0"/>
              <a:t>, </a:t>
            </a:r>
            <a:r>
              <a:rPr lang="en-IE" sz="2400" dirty="0" err="1"/>
              <a:t>psikolojik</a:t>
            </a:r>
            <a:r>
              <a:rPr lang="en-IE" sz="2400" dirty="0"/>
              <a:t> </a:t>
            </a:r>
            <a:r>
              <a:rPr lang="en-IE" sz="2400" dirty="0" err="1"/>
              <a:t>destek</a:t>
            </a:r>
            <a:r>
              <a:rPr lang="en-IE" sz="2400" dirty="0"/>
              <a:t> </a:t>
            </a:r>
            <a:r>
              <a:rPr lang="en-IE" sz="2400" dirty="0" err="1"/>
              <a:t>ve</a:t>
            </a:r>
            <a:r>
              <a:rPr lang="en-IE" sz="2400" dirty="0"/>
              <a:t> </a:t>
            </a:r>
            <a:r>
              <a:rPr lang="en-IE" sz="2400" dirty="0" err="1"/>
              <a:t>uzman</a:t>
            </a:r>
            <a:r>
              <a:rPr lang="en-IE" sz="2400" dirty="0"/>
              <a:t> </a:t>
            </a:r>
            <a:r>
              <a:rPr lang="en-IE" sz="2400" dirty="0" err="1"/>
              <a:t>tavsiyesi</a:t>
            </a:r>
            <a:r>
              <a:rPr lang="en-IE" sz="2400" dirty="0"/>
              <a:t> </a:t>
            </a:r>
            <a:r>
              <a:rPr lang="en-IE" sz="2400" dirty="0" err="1"/>
              <a:t>yoluyla</a:t>
            </a:r>
            <a:r>
              <a:rPr lang="en-IE" sz="2400" dirty="0"/>
              <a:t> </a:t>
            </a:r>
            <a:r>
              <a:rPr lang="en-IE" sz="2400" dirty="0" err="1"/>
              <a:t>kanserden</a:t>
            </a:r>
            <a:r>
              <a:rPr lang="en-IE" sz="2400" dirty="0"/>
              <a:t> </a:t>
            </a:r>
            <a:r>
              <a:rPr lang="en-IE" sz="2400" dirty="0" err="1"/>
              <a:t>etkilenen</a:t>
            </a:r>
            <a:r>
              <a:rPr lang="en-IE" sz="2400" dirty="0"/>
              <a:t> </a:t>
            </a:r>
            <a:r>
              <a:rPr lang="en-IE" sz="2400" dirty="0" err="1"/>
              <a:t>insanları</a:t>
            </a:r>
            <a:r>
              <a:rPr lang="en-IE" sz="2400" dirty="0"/>
              <a:t> </a:t>
            </a:r>
            <a:r>
              <a:rPr lang="en-IE" sz="2400" dirty="0" err="1"/>
              <a:t>desteklerler</a:t>
            </a:r>
            <a:r>
              <a:rPr lang="en-IE" sz="2400" dirty="0"/>
              <a:t>.</a:t>
            </a:r>
          </a:p>
        </p:txBody>
      </p:sp>
      <p:sp>
        <p:nvSpPr>
          <p:cNvPr id="9" name="Text Placeholder 8">
            <a:extLst>
              <a:ext uri="{FF2B5EF4-FFF2-40B4-BE49-F238E27FC236}">
                <a16:creationId xmlns="" xmlns:a16="http://schemas.microsoft.com/office/drawing/2014/main" id="{BB15F577-6817-48C8-AD26-C15D8E534ED5}"/>
              </a:ext>
            </a:extLst>
          </p:cNvPr>
          <p:cNvSpPr>
            <a:spLocks noGrp="1"/>
          </p:cNvSpPr>
          <p:nvPr>
            <p:ph type="body" sz="quarter" idx="17"/>
          </p:nvPr>
        </p:nvSpPr>
        <p:spPr>
          <a:xfrm>
            <a:off x="5964865" y="1469525"/>
            <a:ext cx="3876541" cy="1116937"/>
          </a:xfrm>
        </p:spPr>
        <p:txBody>
          <a:bodyPr>
            <a:normAutofit fontScale="92500" lnSpcReduction="20000"/>
          </a:bodyPr>
          <a:lstStyle/>
          <a:p>
            <a:endParaRPr lang="en-IE" dirty="0"/>
          </a:p>
        </p:txBody>
      </p:sp>
      <p:pic>
        <p:nvPicPr>
          <p:cNvPr id="3" name="Picture 2" descr="A person with a beard&#10;&#10;Description automatically generated with medium confidence">
            <a:extLst>
              <a:ext uri="{FF2B5EF4-FFF2-40B4-BE49-F238E27FC236}">
                <a16:creationId xmlns="" xmlns:a16="http://schemas.microsoft.com/office/drawing/2014/main" id="{90A957D0-6B18-496F-976D-DD805B99B0B0}"/>
              </a:ext>
            </a:extLst>
          </p:cNvPr>
          <p:cNvPicPr>
            <a:picLocks noChangeAspect="1"/>
          </p:cNvPicPr>
          <p:nvPr/>
        </p:nvPicPr>
        <p:blipFill>
          <a:blip r:embed="rId2"/>
          <a:stretch>
            <a:fillRect/>
          </a:stretch>
        </p:blipFill>
        <p:spPr>
          <a:xfrm>
            <a:off x="706052" y="2513078"/>
            <a:ext cx="4458983" cy="3715819"/>
          </a:xfrm>
          <a:prstGeom prst="teardrop">
            <a:avLst/>
          </a:prstGeom>
        </p:spPr>
      </p:pic>
    </p:spTree>
    <p:extLst>
      <p:ext uri="{BB962C8B-B14F-4D97-AF65-F5344CB8AC3E}">
        <p14:creationId xmlns:p14="http://schemas.microsoft.com/office/powerpoint/2010/main" val="1728423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59275"/>
            <a:ext cx="8043517" cy="5206518"/>
          </a:xfrm>
        </p:spPr>
        <p:txBody>
          <a:bodyPr/>
          <a:lstStyle/>
          <a:p>
            <a:pPr>
              <a:lnSpc>
                <a:spcPct val="100000"/>
              </a:lnSpc>
              <a:spcBef>
                <a:spcPts val="0"/>
              </a:spcBef>
            </a:pPr>
            <a:r>
              <a:rPr lang="tr-TR" b="1" dirty="0" smtClean="0">
                <a:solidFill>
                  <a:srgbClr val="389DAE"/>
                </a:solidFill>
              </a:rPr>
              <a:t>S </a:t>
            </a:r>
            <a:r>
              <a:rPr lang="en-IE" b="1" dirty="0" smtClean="0">
                <a:solidFill>
                  <a:srgbClr val="389DAE"/>
                </a:solidFill>
                <a:effectLst/>
              </a:rPr>
              <a:t>1</a:t>
            </a:r>
            <a:r>
              <a:rPr lang="en-IE" b="1" i="1" dirty="0" smtClean="0">
                <a:solidFill>
                  <a:srgbClr val="389DAE"/>
                </a:solidFill>
              </a:rPr>
              <a:t> </a:t>
            </a:r>
            <a:r>
              <a:rPr lang="tr-TR" i="1" dirty="0" smtClean="0">
                <a:solidFill>
                  <a:srgbClr val="E48E02"/>
                </a:solidFill>
              </a:rPr>
              <a:t>Bu </a:t>
            </a:r>
            <a:r>
              <a:rPr lang="tr-TR" i="1" dirty="0">
                <a:solidFill>
                  <a:srgbClr val="E48E02"/>
                </a:solidFill>
              </a:rPr>
              <a:t>fikir nasıl aklına geldi?</a:t>
            </a:r>
            <a:endParaRPr lang="en-IE" i="1" dirty="0" smtClean="0">
              <a:solidFill>
                <a:srgbClr val="E48E02"/>
              </a:solidFill>
            </a:endParaRPr>
          </a:p>
          <a:p>
            <a:pPr>
              <a:lnSpc>
                <a:spcPct val="100000"/>
              </a:lnSpc>
              <a:spcBef>
                <a:spcPts val="0"/>
              </a:spcBef>
            </a:pPr>
            <a:r>
              <a:rPr lang="en-IE" dirty="0">
                <a:solidFill>
                  <a:srgbClr val="666666"/>
                </a:solidFill>
              </a:rPr>
              <a:t>Hem </a:t>
            </a:r>
            <a:r>
              <a:rPr lang="en-IE" dirty="0" err="1">
                <a:solidFill>
                  <a:srgbClr val="666666"/>
                </a:solidFill>
              </a:rPr>
              <a:t>güvenilir</a:t>
            </a:r>
            <a:r>
              <a:rPr lang="en-IE" dirty="0">
                <a:solidFill>
                  <a:srgbClr val="666666"/>
                </a:solidFill>
              </a:rPr>
              <a:t> </a:t>
            </a:r>
            <a:r>
              <a:rPr lang="en-IE" dirty="0" err="1">
                <a:solidFill>
                  <a:srgbClr val="666666"/>
                </a:solidFill>
              </a:rPr>
              <a:t>bilgi</a:t>
            </a:r>
            <a:r>
              <a:rPr lang="en-IE" dirty="0">
                <a:solidFill>
                  <a:srgbClr val="666666"/>
                </a:solidFill>
              </a:rPr>
              <a:t> hem de </a:t>
            </a:r>
            <a:r>
              <a:rPr lang="en-IE" dirty="0" err="1">
                <a:solidFill>
                  <a:srgbClr val="666666"/>
                </a:solidFill>
              </a:rPr>
              <a:t>destek</a:t>
            </a:r>
            <a:r>
              <a:rPr lang="en-IE" dirty="0">
                <a:solidFill>
                  <a:srgbClr val="666666"/>
                </a:solidFill>
              </a:rPr>
              <a:t> </a:t>
            </a:r>
            <a:r>
              <a:rPr lang="en-IE" dirty="0" err="1">
                <a:solidFill>
                  <a:srgbClr val="666666"/>
                </a:solidFill>
              </a:rPr>
              <a:t>açısından</a:t>
            </a:r>
            <a:r>
              <a:rPr lang="en-IE" dirty="0">
                <a:solidFill>
                  <a:srgbClr val="666666"/>
                </a:solidFill>
              </a:rPr>
              <a:t> </a:t>
            </a:r>
            <a:r>
              <a:rPr lang="en-IE" dirty="0" err="1">
                <a:solidFill>
                  <a:srgbClr val="666666"/>
                </a:solidFill>
              </a:rPr>
              <a:t>kanser</a:t>
            </a:r>
            <a:r>
              <a:rPr lang="en-IE" dirty="0">
                <a:solidFill>
                  <a:srgbClr val="666666"/>
                </a:solidFill>
              </a:rPr>
              <a:t> </a:t>
            </a:r>
            <a:r>
              <a:rPr lang="en-IE" dirty="0" err="1">
                <a:solidFill>
                  <a:srgbClr val="666666"/>
                </a:solidFill>
              </a:rPr>
              <a:t>hastalarının</a:t>
            </a:r>
            <a:r>
              <a:rPr lang="en-IE" dirty="0">
                <a:solidFill>
                  <a:srgbClr val="666666"/>
                </a:solidFill>
              </a:rPr>
              <a:t> </a:t>
            </a:r>
            <a:r>
              <a:rPr lang="en-IE" dirty="0" err="1">
                <a:solidFill>
                  <a:srgbClr val="666666"/>
                </a:solidFill>
              </a:rPr>
              <a:t>ihtiyaçlarını</a:t>
            </a:r>
            <a:r>
              <a:rPr lang="en-IE" dirty="0">
                <a:solidFill>
                  <a:srgbClr val="666666"/>
                </a:solidFill>
              </a:rPr>
              <a:t> </a:t>
            </a:r>
            <a:r>
              <a:rPr lang="en-IE" dirty="0" err="1">
                <a:solidFill>
                  <a:srgbClr val="666666"/>
                </a:solidFill>
              </a:rPr>
              <a:t>karşılamada</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büyük</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boşluk</a:t>
            </a:r>
            <a:r>
              <a:rPr lang="en-IE" dirty="0">
                <a:solidFill>
                  <a:srgbClr val="666666"/>
                </a:solidFill>
              </a:rPr>
              <a:t> </a:t>
            </a:r>
            <a:r>
              <a:rPr lang="en-IE" dirty="0" err="1">
                <a:solidFill>
                  <a:srgbClr val="666666"/>
                </a:solidFill>
              </a:rPr>
              <a:t>olduğunu</a:t>
            </a:r>
            <a:r>
              <a:rPr lang="en-IE" dirty="0">
                <a:solidFill>
                  <a:srgbClr val="666666"/>
                </a:solidFill>
              </a:rPr>
              <a:t> </a:t>
            </a:r>
            <a:r>
              <a:rPr lang="en-IE" dirty="0" err="1">
                <a:solidFill>
                  <a:srgbClr val="666666"/>
                </a:solidFill>
              </a:rPr>
              <a:t>fark</a:t>
            </a:r>
            <a:r>
              <a:rPr lang="en-IE" dirty="0">
                <a:solidFill>
                  <a:srgbClr val="666666"/>
                </a:solidFill>
              </a:rPr>
              <a:t> </a:t>
            </a:r>
            <a:r>
              <a:rPr lang="en-IE" dirty="0" err="1">
                <a:solidFill>
                  <a:srgbClr val="666666"/>
                </a:solidFill>
              </a:rPr>
              <a:t>ettim</a:t>
            </a:r>
            <a:r>
              <a:rPr lang="en-IE" dirty="0">
                <a:solidFill>
                  <a:srgbClr val="666666"/>
                </a:solidFill>
              </a:rPr>
              <a:t>. </a:t>
            </a:r>
            <a:r>
              <a:rPr lang="en-IE" dirty="0" err="1">
                <a:solidFill>
                  <a:srgbClr val="666666"/>
                </a:solidFill>
              </a:rPr>
              <a:t>Hastaların</a:t>
            </a:r>
            <a:r>
              <a:rPr lang="en-IE" dirty="0">
                <a:solidFill>
                  <a:srgbClr val="666666"/>
                </a:solidFill>
              </a:rPr>
              <a:t> </a:t>
            </a:r>
            <a:r>
              <a:rPr lang="en-IE" dirty="0" err="1">
                <a:solidFill>
                  <a:srgbClr val="666666"/>
                </a:solidFill>
              </a:rPr>
              <a:t>giderek</a:t>
            </a:r>
            <a:r>
              <a:rPr lang="en-IE" dirty="0">
                <a:solidFill>
                  <a:srgbClr val="666666"/>
                </a:solidFill>
              </a:rPr>
              <a:t> </a:t>
            </a:r>
            <a:r>
              <a:rPr lang="en-IE" dirty="0" err="1">
                <a:solidFill>
                  <a:srgbClr val="666666"/>
                </a:solidFill>
              </a:rPr>
              <a:t>daha</a:t>
            </a:r>
            <a:r>
              <a:rPr lang="en-IE" dirty="0">
                <a:solidFill>
                  <a:srgbClr val="666666"/>
                </a:solidFill>
              </a:rPr>
              <a:t> </a:t>
            </a:r>
            <a:r>
              <a:rPr lang="en-IE" dirty="0" err="1">
                <a:solidFill>
                  <a:srgbClr val="666666"/>
                </a:solidFill>
              </a:rPr>
              <a:t>fazla</a:t>
            </a:r>
            <a:r>
              <a:rPr lang="en-IE" dirty="0">
                <a:solidFill>
                  <a:srgbClr val="666666"/>
                </a:solidFill>
              </a:rPr>
              <a:t> </a:t>
            </a:r>
            <a:r>
              <a:rPr lang="en-IE" dirty="0" err="1">
                <a:solidFill>
                  <a:srgbClr val="666666"/>
                </a:solidFill>
              </a:rPr>
              <a:t>çevrimiçi</a:t>
            </a:r>
            <a:r>
              <a:rPr lang="en-IE" dirty="0">
                <a:solidFill>
                  <a:srgbClr val="666666"/>
                </a:solidFill>
              </a:rPr>
              <a:t> </a:t>
            </a:r>
            <a:r>
              <a:rPr lang="en-IE" dirty="0" err="1">
                <a:solidFill>
                  <a:srgbClr val="666666"/>
                </a:solidFill>
              </a:rPr>
              <a:t>bilgi</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kaynak</a:t>
            </a:r>
            <a:r>
              <a:rPr lang="en-IE" dirty="0">
                <a:solidFill>
                  <a:srgbClr val="666666"/>
                </a:solidFill>
              </a:rPr>
              <a:t> </a:t>
            </a:r>
            <a:r>
              <a:rPr lang="en-IE" dirty="0" err="1">
                <a:solidFill>
                  <a:srgbClr val="666666"/>
                </a:solidFill>
              </a:rPr>
              <a:t>aradıklarını</a:t>
            </a:r>
            <a:r>
              <a:rPr lang="en-IE" dirty="0">
                <a:solidFill>
                  <a:srgbClr val="666666"/>
                </a:solidFill>
              </a:rPr>
              <a:t> </a:t>
            </a:r>
            <a:r>
              <a:rPr lang="en-IE" dirty="0" err="1">
                <a:solidFill>
                  <a:srgbClr val="666666"/>
                </a:solidFill>
              </a:rPr>
              <a:t>fark</a:t>
            </a:r>
            <a:r>
              <a:rPr lang="en-IE" dirty="0">
                <a:solidFill>
                  <a:srgbClr val="666666"/>
                </a:solidFill>
              </a:rPr>
              <a:t> </a:t>
            </a:r>
            <a:r>
              <a:rPr lang="en-IE" dirty="0" err="1">
                <a:solidFill>
                  <a:srgbClr val="666666"/>
                </a:solidFill>
              </a:rPr>
              <a:t>ettim</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çoğu</a:t>
            </a:r>
            <a:r>
              <a:rPr lang="en-IE" dirty="0">
                <a:solidFill>
                  <a:srgbClr val="666666"/>
                </a:solidFill>
              </a:rPr>
              <a:t> </a:t>
            </a:r>
            <a:r>
              <a:rPr lang="en-IE" dirty="0" err="1">
                <a:solidFill>
                  <a:srgbClr val="666666"/>
                </a:solidFill>
              </a:rPr>
              <a:t>zaman</a:t>
            </a:r>
            <a:r>
              <a:rPr lang="en-IE" dirty="0">
                <a:solidFill>
                  <a:srgbClr val="666666"/>
                </a:solidFill>
              </a:rPr>
              <a:t> </a:t>
            </a:r>
            <a:r>
              <a:rPr lang="en-IE" dirty="0" err="1">
                <a:solidFill>
                  <a:srgbClr val="666666"/>
                </a:solidFill>
              </a:rPr>
              <a:t>doğru</a:t>
            </a:r>
            <a:r>
              <a:rPr lang="en-IE" dirty="0">
                <a:solidFill>
                  <a:srgbClr val="666666"/>
                </a:solidFill>
              </a:rPr>
              <a:t> </a:t>
            </a:r>
            <a:r>
              <a:rPr lang="en-IE" dirty="0" err="1">
                <a:solidFill>
                  <a:srgbClr val="666666"/>
                </a:solidFill>
              </a:rPr>
              <a:t>kaynakları</a:t>
            </a:r>
            <a:r>
              <a:rPr lang="en-IE" dirty="0">
                <a:solidFill>
                  <a:srgbClr val="666666"/>
                </a:solidFill>
              </a:rPr>
              <a:t> </a:t>
            </a:r>
            <a:r>
              <a:rPr lang="en-IE" dirty="0" err="1">
                <a:solidFill>
                  <a:srgbClr val="666666"/>
                </a:solidFill>
              </a:rPr>
              <a:t>belirlemekte</a:t>
            </a:r>
            <a:r>
              <a:rPr lang="en-IE" dirty="0">
                <a:solidFill>
                  <a:srgbClr val="666666"/>
                </a:solidFill>
              </a:rPr>
              <a:t> </a:t>
            </a:r>
            <a:r>
              <a:rPr lang="en-IE" dirty="0" err="1">
                <a:solidFill>
                  <a:srgbClr val="666666"/>
                </a:solidFill>
              </a:rPr>
              <a:t>zorlandılar</a:t>
            </a:r>
            <a:r>
              <a:rPr lang="en-IE" dirty="0">
                <a:solidFill>
                  <a:srgbClr val="666666"/>
                </a:solidFill>
              </a:rPr>
              <a:t>. </a:t>
            </a:r>
            <a:r>
              <a:rPr lang="en-IE" dirty="0" err="1">
                <a:solidFill>
                  <a:srgbClr val="666666"/>
                </a:solidFill>
              </a:rPr>
              <a:t>Buldukları</a:t>
            </a:r>
            <a:r>
              <a:rPr lang="en-IE" dirty="0">
                <a:solidFill>
                  <a:srgbClr val="666666"/>
                </a:solidFill>
              </a:rPr>
              <a:t> </a:t>
            </a:r>
            <a:r>
              <a:rPr lang="en-IE" dirty="0" err="1">
                <a:solidFill>
                  <a:srgbClr val="666666"/>
                </a:solidFill>
              </a:rPr>
              <a:t>materyali</a:t>
            </a:r>
            <a:r>
              <a:rPr lang="en-IE" dirty="0">
                <a:solidFill>
                  <a:srgbClr val="666666"/>
                </a:solidFill>
              </a:rPr>
              <a:t> </a:t>
            </a:r>
            <a:r>
              <a:rPr lang="en-IE" dirty="0" err="1">
                <a:solidFill>
                  <a:srgbClr val="666666"/>
                </a:solidFill>
              </a:rPr>
              <a:t>anlamada</a:t>
            </a:r>
            <a:r>
              <a:rPr lang="en-IE" dirty="0">
                <a:solidFill>
                  <a:srgbClr val="666666"/>
                </a:solidFill>
              </a:rPr>
              <a:t> da </a:t>
            </a:r>
            <a:r>
              <a:rPr lang="en-IE" dirty="0" err="1">
                <a:solidFill>
                  <a:srgbClr val="666666"/>
                </a:solidFill>
              </a:rPr>
              <a:t>büyük</a:t>
            </a:r>
            <a:r>
              <a:rPr lang="en-IE" dirty="0">
                <a:solidFill>
                  <a:srgbClr val="666666"/>
                </a:solidFill>
              </a:rPr>
              <a:t> </a:t>
            </a:r>
            <a:r>
              <a:rPr lang="en-IE" dirty="0" err="1">
                <a:solidFill>
                  <a:srgbClr val="666666"/>
                </a:solidFill>
              </a:rPr>
              <a:t>zorluklarla</a:t>
            </a:r>
            <a:r>
              <a:rPr lang="en-IE" dirty="0">
                <a:solidFill>
                  <a:srgbClr val="666666"/>
                </a:solidFill>
              </a:rPr>
              <a:t> </a:t>
            </a:r>
            <a:r>
              <a:rPr lang="en-IE" dirty="0" err="1">
                <a:solidFill>
                  <a:srgbClr val="666666"/>
                </a:solidFill>
              </a:rPr>
              <a:t>karşılaştılar</a:t>
            </a:r>
            <a:r>
              <a:rPr lang="en-IE" dirty="0">
                <a:solidFill>
                  <a:srgbClr val="666666"/>
                </a:solidFill>
              </a:rPr>
              <a:t>. Hem </a:t>
            </a:r>
            <a:r>
              <a:rPr lang="en-IE" dirty="0" err="1">
                <a:solidFill>
                  <a:srgbClr val="666666"/>
                </a:solidFill>
              </a:rPr>
              <a:t>uzmanları</a:t>
            </a:r>
            <a:r>
              <a:rPr lang="en-IE" dirty="0">
                <a:solidFill>
                  <a:srgbClr val="666666"/>
                </a:solidFill>
              </a:rPr>
              <a:t> hem de </a:t>
            </a:r>
            <a:r>
              <a:rPr lang="en-IE" dirty="0" err="1">
                <a:solidFill>
                  <a:srgbClr val="666666"/>
                </a:solidFill>
              </a:rPr>
              <a:t>sıradan</a:t>
            </a:r>
            <a:r>
              <a:rPr lang="en-IE" dirty="0">
                <a:solidFill>
                  <a:srgbClr val="666666"/>
                </a:solidFill>
              </a:rPr>
              <a:t> </a:t>
            </a:r>
            <a:r>
              <a:rPr lang="en-IE" dirty="0" err="1">
                <a:solidFill>
                  <a:srgbClr val="666666"/>
                </a:solidFill>
              </a:rPr>
              <a:t>insanları</a:t>
            </a:r>
            <a:r>
              <a:rPr lang="en-IE" dirty="0">
                <a:solidFill>
                  <a:srgbClr val="666666"/>
                </a:solidFill>
              </a:rPr>
              <a:t> </a:t>
            </a:r>
            <a:r>
              <a:rPr lang="en-IE" dirty="0" err="1">
                <a:solidFill>
                  <a:srgbClr val="666666"/>
                </a:solidFill>
              </a:rPr>
              <a:t>içeren</a:t>
            </a:r>
            <a:r>
              <a:rPr lang="en-IE" dirty="0">
                <a:solidFill>
                  <a:srgbClr val="666666"/>
                </a:solidFill>
              </a:rPr>
              <a:t> </a:t>
            </a:r>
            <a:r>
              <a:rPr lang="en-IE" dirty="0" err="1">
                <a:solidFill>
                  <a:srgbClr val="666666"/>
                </a:solidFill>
              </a:rPr>
              <a:t>mevcut</a:t>
            </a:r>
            <a:r>
              <a:rPr lang="en-IE" dirty="0">
                <a:solidFill>
                  <a:srgbClr val="666666"/>
                </a:solidFill>
              </a:rPr>
              <a:t> </a:t>
            </a:r>
            <a:r>
              <a:rPr lang="en-IE" dirty="0" err="1">
                <a:solidFill>
                  <a:srgbClr val="666666"/>
                </a:solidFill>
              </a:rPr>
              <a:t>durumun</a:t>
            </a:r>
            <a:r>
              <a:rPr lang="en-IE" dirty="0">
                <a:solidFill>
                  <a:srgbClr val="666666"/>
                </a:solidFill>
              </a:rPr>
              <a:t> </a:t>
            </a:r>
            <a:r>
              <a:rPr lang="en-IE" dirty="0" err="1">
                <a:solidFill>
                  <a:srgbClr val="666666"/>
                </a:solidFill>
              </a:rPr>
              <a:t>sistematik</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analizini</a:t>
            </a:r>
            <a:r>
              <a:rPr lang="en-IE" dirty="0">
                <a:solidFill>
                  <a:srgbClr val="666666"/>
                </a:solidFill>
              </a:rPr>
              <a:t>* </a:t>
            </a:r>
            <a:r>
              <a:rPr lang="en-IE" dirty="0" err="1">
                <a:solidFill>
                  <a:srgbClr val="666666"/>
                </a:solidFill>
              </a:rPr>
              <a:t>gerçekleştirdik</a:t>
            </a:r>
            <a:r>
              <a:rPr lang="en-IE" dirty="0">
                <a:solidFill>
                  <a:srgbClr val="666666"/>
                </a:solidFill>
              </a:rPr>
              <a:t>. </a:t>
            </a:r>
            <a:r>
              <a:rPr lang="en-IE" dirty="0" err="1">
                <a:solidFill>
                  <a:srgbClr val="666666"/>
                </a:solidFill>
              </a:rPr>
              <a:t>Bunu</a:t>
            </a:r>
            <a:r>
              <a:rPr lang="en-IE" dirty="0">
                <a:solidFill>
                  <a:srgbClr val="666666"/>
                </a:solidFill>
              </a:rPr>
              <a:t> </a:t>
            </a:r>
            <a:r>
              <a:rPr lang="en-IE" dirty="0" err="1">
                <a:solidFill>
                  <a:srgbClr val="666666"/>
                </a:solidFill>
              </a:rPr>
              <a:t>takiben</a:t>
            </a:r>
            <a:r>
              <a:rPr lang="en-IE" dirty="0">
                <a:solidFill>
                  <a:srgbClr val="666666"/>
                </a:solidFill>
              </a:rPr>
              <a:t>, </a:t>
            </a:r>
            <a:r>
              <a:rPr lang="en-IE" dirty="0" err="1">
                <a:solidFill>
                  <a:srgbClr val="666666"/>
                </a:solidFill>
              </a:rPr>
              <a:t>konsepti</a:t>
            </a:r>
            <a:r>
              <a:rPr lang="en-IE" dirty="0">
                <a:solidFill>
                  <a:srgbClr val="666666"/>
                </a:solidFill>
              </a:rPr>
              <a:t> </a:t>
            </a:r>
            <a:r>
              <a:rPr lang="en-IE" dirty="0" err="1">
                <a:solidFill>
                  <a:srgbClr val="666666"/>
                </a:solidFill>
              </a:rPr>
              <a:t>iyileştirmeye</a:t>
            </a:r>
            <a:r>
              <a:rPr lang="en-IE" dirty="0">
                <a:solidFill>
                  <a:srgbClr val="666666"/>
                </a:solidFill>
              </a:rPr>
              <a:t> </a:t>
            </a:r>
            <a:r>
              <a:rPr lang="en-IE" dirty="0" err="1">
                <a:solidFill>
                  <a:srgbClr val="666666"/>
                </a:solidFill>
              </a:rPr>
              <a:t>devam</a:t>
            </a:r>
            <a:r>
              <a:rPr lang="en-IE" dirty="0">
                <a:solidFill>
                  <a:srgbClr val="666666"/>
                </a:solidFill>
              </a:rPr>
              <a:t> </a:t>
            </a:r>
            <a:r>
              <a:rPr lang="en-IE" dirty="0" err="1">
                <a:solidFill>
                  <a:srgbClr val="666666"/>
                </a:solidFill>
              </a:rPr>
              <a:t>etmek</a:t>
            </a:r>
            <a:r>
              <a:rPr lang="en-IE" dirty="0">
                <a:solidFill>
                  <a:srgbClr val="666666"/>
                </a:solidFill>
              </a:rPr>
              <a:t> </a:t>
            </a:r>
            <a:r>
              <a:rPr lang="en-IE" dirty="0" err="1">
                <a:solidFill>
                  <a:srgbClr val="666666"/>
                </a:solidFill>
              </a:rPr>
              <a:t>için</a:t>
            </a:r>
            <a:r>
              <a:rPr lang="en-IE" dirty="0">
                <a:solidFill>
                  <a:srgbClr val="666666"/>
                </a:solidFill>
              </a:rPr>
              <a:t> </a:t>
            </a:r>
            <a:r>
              <a:rPr lang="en-IE" dirty="0" err="1">
                <a:solidFill>
                  <a:srgbClr val="666666"/>
                </a:solidFill>
              </a:rPr>
              <a:t>uzmanlar</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hastalar</a:t>
            </a:r>
            <a:r>
              <a:rPr lang="en-IE" dirty="0">
                <a:solidFill>
                  <a:srgbClr val="666666"/>
                </a:solidFill>
              </a:rPr>
              <a:t> (</a:t>
            </a:r>
            <a:r>
              <a:rPr lang="en-IE" dirty="0" err="1">
                <a:solidFill>
                  <a:srgbClr val="666666"/>
                </a:solidFill>
              </a:rPr>
              <a:t>ve</a:t>
            </a:r>
            <a:r>
              <a:rPr lang="en-IE" dirty="0">
                <a:solidFill>
                  <a:srgbClr val="666666"/>
                </a:solidFill>
              </a:rPr>
              <a:t> hasta </a:t>
            </a:r>
            <a:r>
              <a:rPr lang="en-IE" dirty="0" err="1">
                <a:solidFill>
                  <a:srgbClr val="666666"/>
                </a:solidFill>
              </a:rPr>
              <a:t>temsilcileri</a:t>
            </a:r>
            <a:r>
              <a:rPr lang="en-IE" dirty="0">
                <a:solidFill>
                  <a:srgbClr val="666666"/>
                </a:solidFill>
              </a:rPr>
              <a:t>) </a:t>
            </a:r>
            <a:r>
              <a:rPr lang="en-IE" dirty="0" err="1">
                <a:solidFill>
                  <a:srgbClr val="666666"/>
                </a:solidFill>
              </a:rPr>
              <a:t>ile</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sayıda</a:t>
            </a:r>
            <a:r>
              <a:rPr lang="en-IE" dirty="0">
                <a:solidFill>
                  <a:srgbClr val="666666"/>
                </a:solidFill>
              </a:rPr>
              <a:t> </a:t>
            </a:r>
            <a:r>
              <a:rPr lang="en-IE" dirty="0" err="1">
                <a:solidFill>
                  <a:srgbClr val="666666"/>
                </a:solidFill>
              </a:rPr>
              <a:t>görüşme</a:t>
            </a:r>
            <a:r>
              <a:rPr lang="en-IE" dirty="0">
                <a:solidFill>
                  <a:srgbClr val="666666"/>
                </a:solidFill>
              </a:rPr>
              <a:t> </a:t>
            </a:r>
            <a:r>
              <a:rPr lang="en-IE" dirty="0" err="1">
                <a:solidFill>
                  <a:srgbClr val="666666"/>
                </a:solidFill>
              </a:rPr>
              <a:t>yapıldı</a:t>
            </a:r>
            <a:r>
              <a:rPr lang="en-IE" dirty="0" smtClean="0">
                <a:solidFill>
                  <a:srgbClr val="666666"/>
                </a:solidFill>
              </a:rPr>
              <a:t>.</a:t>
            </a:r>
            <a:endParaRPr lang="tr-TR" dirty="0">
              <a:solidFill>
                <a:srgbClr val="666666"/>
              </a:solidFill>
            </a:endParaRPr>
          </a:p>
          <a:p>
            <a:pPr>
              <a:lnSpc>
                <a:spcPct val="100000"/>
              </a:lnSpc>
              <a:spcBef>
                <a:spcPts val="0"/>
              </a:spcBef>
            </a:pPr>
            <a:endParaRPr lang="en-IE" dirty="0">
              <a:solidFill>
                <a:srgbClr val="666666"/>
              </a:solidFill>
            </a:endParaRPr>
          </a:p>
          <a:p>
            <a:pPr>
              <a:lnSpc>
                <a:spcPct val="100000"/>
              </a:lnSpc>
              <a:spcBef>
                <a:spcPts val="0"/>
              </a:spcBef>
            </a:pPr>
            <a:r>
              <a:rPr lang="tr-TR" i="1" dirty="0" smtClean="0">
                <a:solidFill>
                  <a:srgbClr val="FFC000"/>
                </a:solidFill>
              </a:rPr>
              <a:t>*</a:t>
            </a:r>
            <a:r>
              <a:rPr lang="tr-TR" i="1" dirty="0">
                <a:solidFill>
                  <a:srgbClr val="FFC000"/>
                </a:solidFill>
              </a:rPr>
              <a:t>Sistematik Analiz, </a:t>
            </a:r>
            <a:r>
              <a:rPr lang="tr-TR" i="1" dirty="0">
                <a:solidFill>
                  <a:srgbClr val="666666"/>
                </a:solidFill>
              </a:rPr>
              <a:t>belirli bir soruya ihtiyacımız olan cevapları almak için açıkça tanımlanmış yolları araştırarak ve kullanarak mevcut tüm bilgileri toplar.</a:t>
            </a:r>
            <a:r>
              <a:rPr lang="en-IE" i="1" dirty="0" smtClean="0">
                <a:solidFill>
                  <a:srgbClr val="666666"/>
                </a:solidFill>
              </a:rPr>
              <a:t>. </a:t>
            </a:r>
            <a:endParaRPr lang="en-IE" i="1" dirty="0">
              <a:solidFill>
                <a:srgbClr val="666666"/>
              </a:solidFill>
            </a:endParaRPr>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a:bodyPr>
          <a:lstStyle/>
          <a:p>
            <a:r>
              <a:rPr lang="tr-TR" b="1" dirty="0" smtClean="0">
                <a:solidFill>
                  <a:schemeClr val="tx1">
                    <a:lumMod val="75000"/>
                    <a:lumOff val="25000"/>
                  </a:schemeClr>
                </a:solidFill>
              </a:rPr>
              <a:t>Genç </a:t>
            </a:r>
            <a:r>
              <a:rPr lang="tr-TR" b="1" dirty="0">
                <a:solidFill>
                  <a:schemeClr val="tx1">
                    <a:lumMod val="75000"/>
                    <a:lumOff val="25000"/>
                  </a:schemeClr>
                </a:solidFill>
              </a:rPr>
              <a:t>Dijital Sosyal Yenilikçi ile Röportaj</a:t>
            </a:r>
            <a:r>
              <a:rPr lang="en-IE" b="1" dirty="0" smtClean="0">
                <a:solidFill>
                  <a:schemeClr val="tx1">
                    <a:lumMod val="75000"/>
                    <a:lumOff val="25000"/>
                  </a:schemeClr>
                </a:solidFill>
              </a:rPr>
              <a:t> </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b="1" dirty="0" smtClean="0">
                <a:hlinkClick r:id="rId2">
                  <a:extLst>
                    <a:ext uri="{A12FA001-AC4F-418D-AE19-62706E023703}">
                      <ahyp:hlinkClr xmlns="" xmlns:ahyp="http://schemas.microsoft.com/office/drawing/2018/hyperlinkcolor" val="tx"/>
                    </a:ext>
                  </a:extLst>
                </a:hlinkClick>
              </a:rPr>
              <a:t>TAM </a:t>
            </a:r>
            <a:r>
              <a:rPr lang="en-IE" sz="2400" b="1" dirty="0">
                <a:hlinkClick r:id="rId2">
                  <a:extLst>
                    <a:ext uri="{A12FA001-AC4F-418D-AE19-62706E023703}">
                      <ahyp:hlinkClr xmlns="" xmlns:ahyp="http://schemas.microsoft.com/office/drawing/2018/hyperlinkcolor" val="tx"/>
                    </a:ext>
                  </a:extLst>
                </a:hlinkClick>
              </a:rPr>
              <a:t>RÖPORTAJ İÇİN LİNK </a:t>
            </a:r>
            <a:endParaRPr lang="en-IE" sz="2400" b="1" dirty="0"/>
          </a:p>
        </p:txBody>
      </p:sp>
      <p:pic>
        <p:nvPicPr>
          <p:cNvPr id="7" name="Picture 6" descr="A person with a beard&#10;&#10;Description automatically generated with medium confidence">
            <a:extLst>
              <a:ext uri="{FF2B5EF4-FFF2-40B4-BE49-F238E27FC236}">
                <a16:creationId xmlns="" xmlns:a16="http://schemas.microsoft.com/office/drawing/2014/main" id="{72E83B4B-EA9D-4F0E-A745-856C2CB88B11}"/>
              </a:ext>
            </a:extLst>
          </p:cNvPr>
          <p:cNvPicPr>
            <a:picLocks noChangeAspect="1"/>
          </p:cNvPicPr>
          <p:nvPr/>
        </p:nvPicPr>
        <p:blipFill>
          <a:blip r:embed="rId3"/>
          <a:stretch>
            <a:fillRect/>
          </a:stretch>
        </p:blipFill>
        <p:spPr>
          <a:xfrm>
            <a:off x="157065" y="2594343"/>
            <a:ext cx="3009604" cy="2508003"/>
          </a:xfrm>
          <a:prstGeom prst="teardrop">
            <a:avLst/>
          </a:prstGeom>
        </p:spPr>
      </p:pic>
    </p:spTree>
    <p:extLst>
      <p:ext uri="{BB962C8B-B14F-4D97-AF65-F5344CB8AC3E}">
        <p14:creationId xmlns:p14="http://schemas.microsoft.com/office/powerpoint/2010/main" val="2209397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914530" y="2587693"/>
            <a:ext cx="5805395" cy="1327603"/>
          </a:xfrm>
        </p:spPr>
        <p:txBody>
          <a:bodyPr/>
          <a:lstStyle/>
          <a:p>
            <a:r>
              <a:rPr lang="en-IE" sz="4800" b="1" dirty="0" err="1"/>
              <a:t>Sorun</a:t>
            </a:r>
            <a:r>
              <a:rPr lang="en-IE" sz="4800" b="1" dirty="0"/>
              <a:t> </a:t>
            </a:r>
            <a:r>
              <a:rPr lang="en-IE" sz="4800" b="1" dirty="0" err="1"/>
              <a:t>nedir</a:t>
            </a:r>
            <a:r>
              <a:rPr lang="en-IE" sz="4800" b="1" dirty="0"/>
              <a:t>?</a:t>
            </a:r>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374772" y="1172210"/>
            <a:ext cx="5247196" cy="4158567"/>
          </a:xfrm>
        </p:spPr>
        <p:txBody>
          <a:bodyPr/>
          <a:lstStyle/>
          <a:p>
            <a:r>
              <a:rPr lang="tr-TR" b="1" i="1" dirty="0" smtClean="0">
                <a:solidFill>
                  <a:srgbClr val="00A489"/>
                </a:solidFill>
                <a:latin typeface="Merriweather"/>
              </a:rPr>
              <a:t>'Kullanıcılarınızın</a:t>
            </a:r>
            <a:r>
              <a:rPr lang="tr-TR" b="1" i="1" dirty="0">
                <a:solidFill>
                  <a:srgbClr val="00A489"/>
                </a:solidFill>
                <a:latin typeface="Merriweather"/>
              </a:rPr>
              <a:t>' İhtiyaçlarını ve Sorunlarını Tek Bir İfade veya Cümleye Koyun</a:t>
            </a:r>
            <a:endParaRPr lang="en-IE" b="0" i="0" dirty="0">
              <a:solidFill>
                <a:srgbClr val="00A489"/>
              </a:solidFill>
              <a:effectLst/>
              <a:latin typeface="Merriweather"/>
            </a:endParaRPr>
          </a:p>
          <a:p>
            <a:r>
              <a:rPr lang="tr-TR" dirty="0">
                <a:solidFill>
                  <a:schemeClr val="tx1">
                    <a:lumMod val="75000"/>
                    <a:lumOff val="25000"/>
                  </a:schemeClr>
                </a:solidFill>
                <a:latin typeface="var(--font-serif)"/>
              </a:rPr>
              <a:t> </a:t>
            </a:r>
            <a:r>
              <a:rPr lang="tr-TR" sz="2300" dirty="0">
                <a:solidFill>
                  <a:schemeClr val="tx1">
                    <a:lumMod val="75000"/>
                    <a:lumOff val="25000"/>
                  </a:schemeClr>
                </a:solidFill>
                <a:latin typeface="var(--font-serif)"/>
              </a:rPr>
              <a:t>Empati Kurma aşamasında topladığınız tüm bilgileri bir araya getirmenin zamanı geldi. Bu adımda sorunu tanımlayacaksınız. Gözlemlediklerini ve öğrendiklerini analiz edecek ve hepsini tek bir cümle veya ifadeyle problemini anlayabileceğin şekilde ortaya </a:t>
            </a:r>
            <a:r>
              <a:rPr lang="tr-TR" sz="2300" dirty="0" smtClean="0">
                <a:solidFill>
                  <a:schemeClr val="tx1">
                    <a:lumMod val="75000"/>
                    <a:lumOff val="25000"/>
                  </a:schemeClr>
                </a:solidFill>
                <a:latin typeface="var(--font-serif)"/>
              </a:rPr>
              <a:t>koyacaksınız. </a:t>
            </a:r>
            <a:r>
              <a:rPr lang="tr-TR" sz="2300" dirty="0">
                <a:solidFill>
                  <a:schemeClr val="tx1">
                    <a:lumMod val="75000"/>
                    <a:lumOff val="25000"/>
                  </a:schemeClr>
                </a:solidFill>
                <a:latin typeface="var(--font-serif)"/>
              </a:rPr>
              <a:t>Bunu, </a:t>
            </a:r>
            <a:r>
              <a:rPr lang="tr-TR" sz="2300" u="sng" dirty="0">
                <a:solidFill>
                  <a:schemeClr val="accent5"/>
                </a:solidFill>
                <a:latin typeface="var(--font-serif)"/>
              </a:rPr>
              <a:t>problem ifadeleri </a:t>
            </a:r>
            <a:r>
              <a:rPr lang="tr-TR" sz="2300" dirty="0">
                <a:solidFill>
                  <a:schemeClr val="tx1">
                    <a:lumMod val="75000"/>
                    <a:lumOff val="25000"/>
                  </a:schemeClr>
                </a:solidFill>
                <a:latin typeface="var(--font-serif)"/>
              </a:rPr>
              <a:t>geliştirerek ve sonunda bir tane </a:t>
            </a:r>
            <a:r>
              <a:rPr lang="tr-TR" sz="2300" dirty="0" smtClean="0">
                <a:solidFill>
                  <a:schemeClr val="tx1">
                    <a:lumMod val="75000"/>
                    <a:lumOff val="25000"/>
                  </a:schemeClr>
                </a:solidFill>
                <a:latin typeface="var(--font-serif)"/>
              </a:rPr>
              <a:t>snuç bularak </a:t>
            </a:r>
            <a:r>
              <a:rPr lang="tr-TR" sz="2300" dirty="0">
                <a:solidFill>
                  <a:schemeClr val="tx1">
                    <a:lumMod val="75000"/>
                    <a:lumOff val="25000"/>
                  </a:schemeClr>
                </a:solidFill>
                <a:latin typeface="var(--font-serif)"/>
              </a:rPr>
              <a:t>yaparsınız. Aşama 3 fikrine hazırlanmak için insan merkezli bir yaklaşım kullandığınızdan emin olmak için kişiler de oluşturabilirsiniz</a:t>
            </a:r>
            <a:r>
              <a:rPr lang="tr-TR" dirty="0">
                <a:solidFill>
                  <a:schemeClr val="tx1">
                    <a:lumMod val="75000"/>
                    <a:lumOff val="25000"/>
                  </a:schemeClr>
                </a:solidFill>
                <a:latin typeface="var(--font-serif)"/>
              </a:rPr>
              <a:t>.     						</a:t>
            </a:r>
            <a:endParaRPr lang="en-IE" dirty="0"/>
          </a:p>
        </p:txBody>
      </p:sp>
      <p:sp>
        <p:nvSpPr>
          <p:cNvPr id="6" name="Text Placeholder 5">
            <a:extLst>
              <a:ext uri="{FF2B5EF4-FFF2-40B4-BE49-F238E27FC236}">
                <a16:creationId xmlns="" xmlns:a16="http://schemas.microsoft.com/office/drawing/2014/main" id="{27D59F1B-4D46-4D66-84AA-9BD39A7B9FC4}"/>
              </a:ext>
            </a:extLst>
          </p:cNvPr>
          <p:cNvSpPr txBox="1">
            <a:spLocks/>
          </p:cNvSpPr>
          <p:nvPr/>
        </p:nvSpPr>
        <p:spPr>
          <a:xfrm>
            <a:off x="1" y="0"/>
            <a:ext cx="5661026" cy="1134824"/>
          </a:xfrm>
          <a:prstGeom prst="rect">
            <a:avLst/>
          </a:prstGeom>
          <a:solidFill>
            <a:srgbClr val="40A67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2"/>
            </a:pPr>
            <a:r>
              <a:rPr lang="tr-TR" sz="4400" b="1" dirty="0" smtClean="0">
                <a:solidFill>
                  <a:schemeClr val="bg1"/>
                </a:solidFill>
              </a:rPr>
              <a:t>Tanımlayın</a:t>
            </a:r>
            <a:endParaRPr lang="en-IE" sz="4400" b="1" dirty="0">
              <a:solidFill>
                <a:schemeClr val="bg1"/>
              </a:solidFill>
            </a:endParaRPr>
          </a:p>
        </p:txBody>
      </p:sp>
      <p:pic>
        <p:nvPicPr>
          <p:cNvPr id="11" name="Picture 2" descr="Steps to Design Thinking in Practice: A Process Walkthrough">
            <a:extLst>
              <a:ext uri="{FF2B5EF4-FFF2-40B4-BE49-F238E27FC236}">
                <a16:creationId xmlns="" xmlns:a16="http://schemas.microsoft.com/office/drawing/2014/main" id="{F5D7313B-83E8-4567-9EFA-8D826A0D1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972" y="1937329"/>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31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 xmlns:a16="http://schemas.microsoft.com/office/drawing/2014/main"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 xmlns:a16="http://schemas.microsoft.com/office/drawing/2014/main" id="{189DA13A-2BCC-BE43-B139-5C2B5BAB0A86}"/>
              </a:ext>
            </a:extLst>
          </p:cNvPr>
          <p:cNvSpPr>
            <a:spLocks noGrp="1"/>
          </p:cNvSpPr>
          <p:nvPr>
            <p:ph type="body" sz="quarter" idx="13"/>
          </p:nvPr>
        </p:nvSpPr>
        <p:spPr/>
        <p:txBody>
          <a:bodyPr/>
          <a:lstStyle/>
          <a:p>
            <a:r>
              <a:rPr lang="en-US" dirty="0" err="1" smtClean="0"/>
              <a:t>Genel</a:t>
            </a:r>
            <a:r>
              <a:rPr lang="en-US" dirty="0" smtClean="0"/>
              <a:t> </a:t>
            </a:r>
            <a:r>
              <a:rPr lang="en-US" dirty="0" err="1" smtClean="0"/>
              <a:t>bakış</a:t>
            </a:r>
            <a:endParaRPr lang="en-US" dirty="0"/>
          </a:p>
        </p:txBody>
      </p:sp>
      <p:sp>
        <p:nvSpPr>
          <p:cNvPr id="7" name="Text Placeholder 6">
            <a:extLst>
              <a:ext uri="{FF2B5EF4-FFF2-40B4-BE49-F238E27FC236}">
                <a16:creationId xmlns="" xmlns:a16="http://schemas.microsoft.com/office/drawing/2014/main" id="{F7576F89-9314-4F42-9AAD-46FB8439A4FF}"/>
              </a:ext>
            </a:extLst>
          </p:cNvPr>
          <p:cNvSpPr>
            <a:spLocks noGrp="1"/>
          </p:cNvSpPr>
          <p:nvPr>
            <p:ph type="body" sz="quarter" idx="14"/>
          </p:nvPr>
        </p:nvSpPr>
        <p:spPr>
          <a:xfrm>
            <a:off x="357175" y="1349716"/>
            <a:ext cx="5028556" cy="5508284"/>
          </a:xfrm>
          <a:solidFill>
            <a:schemeClr val="bg1"/>
          </a:solidFill>
        </p:spPr>
        <p:txBody>
          <a:bodyPr/>
          <a:lstStyle/>
          <a:p>
            <a:pPr algn="ctr"/>
            <a:r>
              <a:rPr lang="tr-TR" b="1" dirty="0" smtClean="0">
                <a:solidFill>
                  <a:srgbClr val="42B0C2"/>
                </a:solidFill>
                <a:latin typeface="Calibri" panose="020F0502020204030204" pitchFamily="34" charset="0"/>
              </a:rPr>
              <a:t>Tasarım Düşüncesi </a:t>
            </a:r>
            <a:r>
              <a:rPr lang="en-US" b="1" dirty="0" err="1" smtClean="0">
                <a:solidFill>
                  <a:srgbClr val="42B0C2"/>
                </a:solidFill>
                <a:latin typeface="Calibri" panose="020F0502020204030204" pitchFamily="34" charset="0"/>
              </a:rPr>
              <a:t>nedir</a:t>
            </a:r>
            <a:r>
              <a:rPr lang="en-US" b="1" dirty="0" smtClean="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ve</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yolu</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nedir</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ve</a:t>
            </a:r>
            <a:r>
              <a:rPr lang="en-US" b="1" dirty="0">
                <a:solidFill>
                  <a:srgbClr val="42B0C2"/>
                </a:solidFill>
                <a:latin typeface="Calibri" panose="020F0502020204030204" pitchFamily="34" charset="0"/>
              </a:rPr>
              <a:t> </a:t>
            </a:r>
            <a:r>
              <a:rPr lang="tr-TR" b="1" dirty="0" smtClean="0">
                <a:solidFill>
                  <a:srgbClr val="42B0C2"/>
                </a:solidFill>
                <a:latin typeface="Calibri" panose="020F0502020204030204" pitchFamily="34" charset="0"/>
              </a:rPr>
              <a:t>Tasarım Düşüncesi </a:t>
            </a:r>
            <a:r>
              <a:rPr lang="en-US" b="1" dirty="0" err="1" smtClean="0">
                <a:solidFill>
                  <a:srgbClr val="42B0C2"/>
                </a:solidFill>
                <a:latin typeface="Calibri" panose="020F0502020204030204" pitchFamily="34" charset="0"/>
              </a:rPr>
              <a:t>Sosyal</a:t>
            </a:r>
            <a:r>
              <a:rPr lang="en-US" b="1" dirty="0" smtClean="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İnovasyon</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Fikrinize</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nasıl</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uygulamanız</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gerekir</a:t>
            </a:r>
            <a:r>
              <a:rPr lang="en-US" b="1" dirty="0">
                <a:solidFill>
                  <a:srgbClr val="42B0C2"/>
                </a:solidFill>
                <a:latin typeface="Calibri" panose="020F0502020204030204" pitchFamily="34" charset="0"/>
              </a:rPr>
              <a:t>?</a:t>
            </a:r>
          </a:p>
          <a:p>
            <a:pPr algn="ctr"/>
            <a:endParaRPr lang="en-US" sz="2000" b="1" dirty="0">
              <a:solidFill>
                <a:srgbClr val="42B0C2"/>
              </a:solidFill>
              <a:latin typeface="Calibri" panose="020F0502020204030204" pitchFamily="34" charset="0"/>
            </a:endParaRPr>
          </a:p>
          <a:p>
            <a:pPr marL="457200" indent="-457200">
              <a:buFont typeface="+mj-lt"/>
              <a:buAutoNum type="arabicPeriod"/>
            </a:pPr>
            <a:r>
              <a:rPr lang="tr-TR" sz="2000" b="1" dirty="0" smtClean="0">
                <a:solidFill>
                  <a:srgbClr val="A6377D"/>
                </a:solidFill>
                <a:latin typeface="Calibri" panose="020F0502020204030204" pitchFamily="34" charset="0"/>
              </a:rPr>
              <a:t>Tasarım Düşüncesi</a:t>
            </a:r>
            <a:r>
              <a:rPr lang="en-US" sz="2000" b="1" dirty="0" smtClean="0">
                <a:solidFill>
                  <a:srgbClr val="A6377D"/>
                </a:solidFill>
                <a:latin typeface="Calibri" panose="020F0502020204030204" pitchFamily="34" charset="0"/>
              </a:rPr>
              <a:t>– </a:t>
            </a:r>
            <a:r>
              <a:rPr lang="en-US" sz="2000" b="1" dirty="0">
                <a:solidFill>
                  <a:srgbClr val="A6377D"/>
                </a:solidFill>
                <a:latin typeface="Calibri" panose="020F0502020204030204" pitchFamily="34" charset="0"/>
              </a:rPr>
              <a:t>DÜŞÜN – BULUŞ - YENİLİK YAP </a:t>
            </a:r>
            <a:r>
              <a:rPr lang="en-US" sz="2000" dirty="0" err="1">
                <a:solidFill>
                  <a:schemeClr val="tx1">
                    <a:lumMod val="75000"/>
                    <a:lumOff val="25000"/>
                  </a:schemeClr>
                </a:solidFill>
                <a:latin typeface="Calibri" panose="020F0502020204030204" pitchFamily="34" charset="0"/>
              </a:rPr>
              <a:t>Sorun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nasıl</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doğrulanır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yenilikçi</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çözüm</a:t>
            </a:r>
            <a:r>
              <a:rPr lang="en-US" sz="2000" dirty="0">
                <a:solidFill>
                  <a:schemeClr val="tx1">
                    <a:lumMod val="75000"/>
                    <a:lumOff val="25000"/>
                  </a:schemeClr>
                </a:solidFill>
                <a:latin typeface="Calibri" panose="020F0502020204030204" pitchFamily="34" charset="0"/>
              </a:rPr>
              <a:t>(</a:t>
            </a:r>
            <a:r>
              <a:rPr lang="en-US" sz="2000" dirty="0" err="1">
                <a:solidFill>
                  <a:schemeClr val="tx1">
                    <a:lumMod val="75000"/>
                    <a:lumOff val="25000"/>
                  </a:schemeClr>
                </a:solidFill>
                <a:latin typeface="Calibri" panose="020F0502020204030204" pitchFamily="34" charset="0"/>
              </a:rPr>
              <a:t>ler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nasıl</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oluşturulur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Tasarım</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Düşüncesine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giriş</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Beş</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Aşama</a:t>
            </a:r>
            <a:endParaRPr lang="en-US" sz="2000" dirty="0">
              <a:solidFill>
                <a:schemeClr val="tx1">
                  <a:lumMod val="75000"/>
                  <a:lumOff val="25000"/>
                </a:schemeClr>
              </a:solidFill>
              <a:latin typeface="Calibri" panose="020F0502020204030204" pitchFamily="34" charset="0"/>
            </a:endParaRPr>
          </a:p>
          <a:p>
            <a:pPr marL="457200" indent="-457200">
              <a:buFont typeface="+mj-lt"/>
              <a:buAutoNum type="arabicPeriod"/>
            </a:pPr>
            <a:r>
              <a:rPr lang="en-US" sz="2000" b="1" dirty="0" err="1">
                <a:solidFill>
                  <a:srgbClr val="A6377D"/>
                </a:solidFill>
                <a:latin typeface="Calibri" panose="020F0502020204030204" pitchFamily="34" charset="0"/>
              </a:rPr>
              <a:t>Tasarım</a:t>
            </a:r>
            <a:r>
              <a:rPr lang="en-US" sz="2000" b="1" dirty="0">
                <a:solidFill>
                  <a:srgbClr val="A6377D"/>
                </a:solidFill>
                <a:latin typeface="Calibri" panose="020F0502020204030204" pitchFamily="34" charset="0"/>
              </a:rPr>
              <a:t> </a:t>
            </a:r>
            <a:r>
              <a:rPr lang="en-US" sz="2000" b="1" dirty="0" err="1">
                <a:solidFill>
                  <a:srgbClr val="A6377D"/>
                </a:solidFill>
                <a:latin typeface="Calibri" panose="020F0502020204030204" pitchFamily="34" charset="0"/>
              </a:rPr>
              <a:t>Düşüncesinde</a:t>
            </a:r>
            <a:r>
              <a:rPr lang="en-US" sz="2000" b="1" dirty="0">
                <a:solidFill>
                  <a:srgbClr val="A6377D"/>
                </a:solidFill>
                <a:latin typeface="Calibri" panose="020F0502020204030204" pitchFamily="34" charset="0"/>
              </a:rPr>
              <a:t> </a:t>
            </a:r>
            <a:r>
              <a:rPr lang="en-US" sz="2000" b="1" dirty="0" err="1">
                <a:solidFill>
                  <a:srgbClr val="A6377D"/>
                </a:solidFill>
                <a:latin typeface="Calibri" panose="020F0502020204030204" pitchFamily="34" charset="0"/>
              </a:rPr>
              <a:t>Ustalaşma</a:t>
            </a:r>
            <a:r>
              <a:rPr lang="en-US" sz="2000" b="1" dirty="0">
                <a:solidFill>
                  <a:srgbClr val="A6377D"/>
                </a:solidFill>
                <a:latin typeface="Calibri" panose="020F0502020204030204" pitchFamily="34" charset="0"/>
              </a:rPr>
              <a:t> </a:t>
            </a:r>
            <a:r>
              <a:rPr lang="en-US" sz="2000" b="1" dirty="0" err="1">
                <a:solidFill>
                  <a:srgbClr val="A6377D"/>
                </a:solidFill>
                <a:latin typeface="Calibri" panose="020F0502020204030204" pitchFamily="34" charset="0"/>
              </a:rPr>
              <a:t>ve</a:t>
            </a:r>
            <a:r>
              <a:rPr lang="en-US" sz="2000" b="1" dirty="0">
                <a:solidFill>
                  <a:srgbClr val="A6377D"/>
                </a:solidFill>
                <a:latin typeface="Calibri" panose="020F0502020204030204" pitchFamily="34" charset="0"/>
              </a:rPr>
              <a:t> </a:t>
            </a:r>
            <a:r>
              <a:rPr lang="en-US" sz="2000" b="1" dirty="0" err="1">
                <a:solidFill>
                  <a:srgbClr val="A6377D"/>
                </a:solidFill>
                <a:latin typeface="Calibri" panose="020F0502020204030204" pitchFamily="34" charset="0"/>
              </a:rPr>
              <a:t>Uygulama</a:t>
            </a:r>
            <a:r>
              <a:rPr lang="en-US" sz="2000" b="1" dirty="0">
                <a:solidFill>
                  <a:srgbClr val="A6377D"/>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Tasarım</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Düşüncesi</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Kolektif</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Etki</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karşılanmayan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müşteri</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ihtiyaçlarının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sorunun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merkezine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yerleştirerek</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nasıl</a:t>
            </a:r>
            <a:r>
              <a:rPr lang="en-US" sz="2000" dirty="0">
                <a:solidFill>
                  <a:schemeClr val="tx1">
                    <a:lumMod val="75000"/>
                    <a:lumOff val="25000"/>
                  </a:schemeClr>
                </a:solidFill>
                <a:latin typeface="Calibri" panose="020F0502020204030204" pitchFamily="34" charset="0"/>
              </a:rPr>
              <a:t> </a:t>
            </a:r>
            <a:r>
              <a:rPr lang="en-US" sz="2000" dirty="0" err="1" smtClean="0">
                <a:solidFill>
                  <a:schemeClr val="tx1">
                    <a:lumMod val="75000"/>
                    <a:lumOff val="25000"/>
                  </a:schemeClr>
                </a:solidFill>
                <a:latin typeface="Calibri" panose="020F0502020204030204" pitchFamily="34" charset="0"/>
              </a:rPr>
              <a:t>karşılanmas</a:t>
            </a:r>
            <a:r>
              <a:rPr lang="tr-TR" sz="2000" dirty="0" smtClean="0">
                <a:solidFill>
                  <a:schemeClr val="tx1">
                    <a:lumMod val="75000"/>
                    <a:lumOff val="25000"/>
                  </a:schemeClr>
                </a:solidFill>
                <a:latin typeface="Calibri" panose="020F0502020204030204" pitchFamily="34" charset="0"/>
              </a:rPr>
              <a:t>ı.</a:t>
            </a:r>
            <a:endParaRPr lang="en-US" dirty="0">
              <a:solidFill>
                <a:srgbClr val="ED2A59"/>
              </a:solidFill>
            </a:endParaRPr>
          </a:p>
        </p:txBody>
      </p:sp>
      <p:sp>
        <p:nvSpPr>
          <p:cNvPr id="8" name="Text Placeholder 7">
            <a:extLst>
              <a:ext uri="{FF2B5EF4-FFF2-40B4-BE49-F238E27FC236}">
                <a16:creationId xmlns="" xmlns:a16="http://schemas.microsoft.com/office/drawing/2014/main" id="{656ECF7F-3D5D-3D47-AB78-779318DBABA9}"/>
              </a:ext>
            </a:extLst>
          </p:cNvPr>
          <p:cNvSpPr>
            <a:spLocks noGrp="1"/>
          </p:cNvSpPr>
          <p:nvPr>
            <p:ph type="body" sz="quarter" idx="15"/>
          </p:nvPr>
        </p:nvSpPr>
        <p:spPr>
          <a:xfrm>
            <a:off x="357175" y="348797"/>
            <a:ext cx="4745145" cy="870403"/>
          </a:xfrm>
          <a:solidFill>
            <a:srgbClr val="42B0C2"/>
          </a:solidFill>
        </p:spPr>
        <p:txBody>
          <a:bodyPr anchor="ctr">
            <a:noAutofit/>
          </a:bodyPr>
          <a:lstStyle/>
          <a:p>
            <a:r>
              <a:rPr lang="en-IE" sz="3200" b="1" dirty="0" err="1" smtClean="0">
                <a:solidFill>
                  <a:schemeClr val="bg1"/>
                </a:solidFill>
              </a:rPr>
              <a:t>Modül</a:t>
            </a:r>
            <a:r>
              <a:rPr lang="en-IE" sz="3200" b="1" dirty="0">
                <a:solidFill>
                  <a:schemeClr val="bg1"/>
                </a:solidFill>
              </a:rPr>
              <a:t>: Ne </a:t>
            </a:r>
            <a:r>
              <a:rPr lang="en-IE" sz="3200" b="1" dirty="0" err="1">
                <a:solidFill>
                  <a:schemeClr val="bg1"/>
                </a:solidFill>
              </a:rPr>
              <a:t>öğreneceksiniz</a:t>
            </a:r>
            <a:r>
              <a:rPr lang="en-IE" sz="3200" b="1"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928582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3AE0E72D-C292-4491-A72F-388AD6AE9DDB}"/>
              </a:ext>
            </a:extLst>
          </p:cNvPr>
          <p:cNvSpPr>
            <a:spLocks noGrp="1"/>
          </p:cNvSpPr>
          <p:nvPr>
            <p:ph type="body" sz="quarter" idx="14"/>
          </p:nvPr>
        </p:nvSpPr>
        <p:spPr>
          <a:xfrm>
            <a:off x="508178" y="1571223"/>
            <a:ext cx="11141516" cy="4502551"/>
          </a:xfrm>
        </p:spPr>
        <p:txBody>
          <a:bodyPr/>
          <a:lstStyle/>
          <a:p>
            <a:r>
              <a:rPr lang="tr-TR" b="1" dirty="0" smtClean="0">
                <a:solidFill>
                  <a:srgbClr val="A6377D"/>
                </a:solidFill>
              </a:rPr>
              <a:t>Anlamlı </a:t>
            </a:r>
            <a:r>
              <a:rPr lang="tr-TR" b="1" dirty="0">
                <a:solidFill>
                  <a:srgbClr val="A6377D"/>
                </a:solidFill>
              </a:rPr>
              <a:t>ve eyleme geçirilebilir bir sorun bildirimi tanımlayan Tasarım Düşüncesi sürecinin ayrılmaz bir parçası. Başka bir deyişle, tam olarak hangi sorunu çözüyorsunuz?</a:t>
            </a:r>
            <a:endParaRPr lang="en-IE" b="1" dirty="0">
              <a:solidFill>
                <a:srgbClr val="A6377D"/>
              </a:solidFill>
            </a:endParaRPr>
          </a:p>
          <a:p>
            <a:r>
              <a:rPr lang="tr-TR" dirty="0">
                <a:solidFill>
                  <a:schemeClr val="tx1">
                    <a:lumMod val="75000"/>
                    <a:lumOff val="25000"/>
                  </a:schemeClr>
                </a:solidFill>
              </a:rPr>
              <a:t>Bu, genellikle “tasarım zorluğu” olarak da adlandırılan Tasarım Düşünce Sürecinin en zor kısmıdır…</a:t>
            </a:r>
          </a:p>
          <a:p>
            <a:r>
              <a:rPr lang="tr-TR" dirty="0">
                <a:solidFill>
                  <a:schemeClr val="tx1">
                    <a:lumMod val="75000"/>
                    <a:lumOff val="25000"/>
                  </a:schemeClr>
                </a:solidFill>
              </a:rPr>
              <a:t>Probleminizi tanımlamanız, </a:t>
            </a:r>
            <a:r>
              <a:rPr lang="tr-TR" dirty="0" smtClean="0">
                <a:solidFill>
                  <a:schemeClr val="tx1">
                    <a:lumMod val="75000"/>
                    <a:lumOff val="25000"/>
                  </a:schemeClr>
                </a:solidFill>
              </a:rPr>
              <a:t>Tasarım Düşünce</a:t>
            </a:r>
            <a:r>
              <a:rPr lang="tr-TR" dirty="0" smtClean="0">
                <a:solidFill>
                  <a:schemeClr val="tx1">
                    <a:lumMod val="75000"/>
                    <a:lumOff val="25000"/>
                  </a:schemeClr>
                </a:solidFill>
              </a:rPr>
              <a:t> </a:t>
            </a:r>
            <a:r>
              <a:rPr lang="tr-TR" dirty="0">
                <a:solidFill>
                  <a:schemeClr val="tx1">
                    <a:lumMod val="75000"/>
                    <a:lumOff val="25000"/>
                  </a:schemeClr>
                </a:solidFill>
              </a:rPr>
              <a:t>sürecinizi ve sonucunuzu büyük ölçüde iyileştirecektir. Neden? Sorun bildiriminizin harika bir tanımı size rehberlik edecek ve fikir oluşturma sürecini doğru yönde başlatacaktır.</a:t>
            </a:r>
          </a:p>
          <a:p>
            <a:r>
              <a:rPr lang="tr-TR" dirty="0">
                <a:solidFill>
                  <a:schemeClr val="tx1">
                    <a:lumMod val="75000"/>
                    <a:lumOff val="25000"/>
                  </a:schemeClr>
                </a:solidFill>
              </a:rPr>
              <a:t>Netlik getirecek ve tasarım alanına odaklanacaktır.</a:t>
            </a:r>
          </a:p>
          <a:p>
            <a:r>
              <a:rPr lang="tr-TR" dirty="0">
                <a:solidFill>
                  <a:schemeClr val="tx1">
                    <a:lumMod val="75000"/>
                    <a:lumOff val="25000"/>
                  </a:schemeClr>
                </a:solidFill>
              </a:rPr>
              <a:t>Sorununuzu tanımlamaya yeterince dikkat etmezseniz, karanlıkta tökezleyen biri gibi çalışırsınız</a:t>
            </a:r>
            <a:r>
              <a:rPr lang="tr-TR" dirty="0" smtClean="0">
                <a:solidFill>
                  <a:schemeClr val="tx1">
                    <a:lumMod val="75000"/>
                    <a:lumOff val="25000"/>
                  </a:schemeClr>
                </a:solidFill>
              </a:rPr>
              <a:t>.</a:t>
            </a:r>
            <a:endParaRPr lang="tr-TR" dirty="0">
              <a:solidFill>
                <a:schemeClr val="tx1">
                  <a:lumMod val="75000"/>
                  <a:lumOff val="25000"/>
                </a:schemeClr>
              </a:solidFill>
            </a:endParaRPr>
          </a:p>
          <a:p>
            <a:r>
              <a:rPr lang="tr-TR" b="1" dirty="0" smtClean="0">
                <a:solidFill>
                  <a:srgbClr val="A6377D"/>
                </a:solidFill>
                <a:latin typeface="Merriweather"/>
              </a:rPr>
              <a:t>Sorun </a:t>
            </a:r>
            <a:r>
              <a:rPr lang="tr-TR" b="1" dirty="0">
                <a:solidFill>
                  <a:srgbClr val="A6377D"/>
                </a:solidFill>
                <a:latin typeface="Merriweather"/>
              </a:rPr>
              <a:t>Bildiriminizi Tanımlamanın Yollarının </a:t>
            </a:r>
            <a:r>
              <a:rPr lang="tr-TR" b="1" u="sng" dirty="0">
                <a:solidFill>
                  <a:schemeClr val="accent5"/>
                </a:solidFill>
                <a:latin typeface="Merriweather"/>
              </a:rPr>
              <a:t>Tam Kaynağına Bakın</a:t>
            </a:r>
            <a:endParaRPr lang="en-IE" b="1" u="sng" dirty="0">
              <a:solidFill>
                <a:schemeClr val="accent5"/>
              </a:solidFill>
            </a:endParaRPr>
          </a:p>
        </p:txBody>
      </p:sp>
      <p:sp>
        <p:nvSpPr>
          <p:cNvPr id="7" name="Text Placeholder 6">
            <a:extLst>
              <a:ext uri="{FF2B5EF4-FFF2-40B4-BE49-F238E27FC236}">
                <a16:creationId xmlns="" xmlns:a16="http://schemas.microsoft.com/office/drawing/2014/main" id="{13BA1BEE-048B-40D3-ABE0-FC109B0234C6}"/>
              </a:ext>
            </a:extLst>
          </p:cNvPr>
          <p:cNvSpPr>
            <a:spLocks noGrp="1"/>
          </p:cNvSpPr>
          <p:nvPr>
            <p:ph type="body" sz="quarter" idx="15"/>
          </p:nvPr>
        </p:nvSpPr>
        <p:spPr/>
        <p:txBody>
          <a:bodyPr>
            <a:normAutofit/>
          </a:bodyPr>
          <a:lstStyle/>
          <a:p>
            <a:pPr marL="742950" indent="-742950">
              <a:buFont typeface="+mj-lt"/>
              <a:buAutoNum type="arabicPeriod" startAt="2"/>
            </a:pPr>
            <a:r>
              <a:rPr lang="tr-TR" b="1" dirty="0" smtClean="0"/>
              <a:t>Tanımlayın </a:t>
            </a:r>
            <a:r>
              <a:rPr lang="tr-TR" b="1" dirty="0"/>
              <a:t>- Sorun İfadeleri Nelerdir?</a:t>
            </a:r>
            <a:endParaRPr lang="en-IE" b="1" dirty="0"/>
          </a:p>
          <a:p>
            <a:endParaRPr lang="en-IE" dirty="0"/>
          </a:p>
        </p:txBody>
      </p:sp>
    </p:spTree>
    <p:extLst>
      <p:ext uri="{BB962C8B-B14F-4D97-AF65-F5344CB8AC3E}">
        <p14:creationId xmlns:p14="http://schemas.microsoft.com/office/powerpoint/2010/main" val="1832882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3AE0E72D-C292-4491-A72F-388AD6AE9DDB}"/>
              </a:ext>
            </a:extLst>
          </p:cNvPr>
          <p:cNvSpPr>
            <a:spLocks noGrp="1"/>
          </p:cNvSpPr>
          <p:nvPr>
            <p:ph type="body" sz="quarter" idx="14"/>
          </p:nvPr>
        </p:nvSpPr>
        <p:spPr/>
        <p:txBody>
          <a:bodyPr/>
          <a:lstStyle/>
          <a:p>
            <a:r>
              <a:rPr lang="en-IE" b="1" u="sng" dirty="0">
                <a:solidFill>
                  <a:schemeClr val="accent5"/>
                </a:solidFill>
                <a:latin typeface="Merriweather"/>
              </a:rPr>
              <a:t>Design Thinking Analysis</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zor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kavramları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sorunları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daha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küçük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anlaşılması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daha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kolay</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parçalara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bölmekle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ilgilidir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Örneğin</a:t>
            </a:r>
            <a:r>
              <a:rPr lang="en-IE" dirty="0">
                <a:solidFill>
                  <a:schemeClr val="tx1">
                    <a:lumMod val="75000"/>
                    <a:lumOff val="25000"/>
                  </a:schemeClr>
                </a:solidFill>
                <a:latin typeface="Merriweather"/>
              </a:rPr>
              <a:t>, Design Thinking </a:t>
            </a:r>
            <a:r>
              <a:rPr lang="en-IE" dirty="0" err="1">
                <a:solidFill>
                  <a:schemeClr val="tx1">
                    <a:lumMod val="75000"/>
                    <a:lumOff val="25000"/>
                  </a:schemeClr>
                </a:solidFill>
                <a:latin typeface="Merriweather"/>
              </a:rPr>
              <a:t>sürecinin</a:t>
            </a:r>
            <a:r>
              <a:rPr lang="en-IE" dirty="0">
                <a:solidFill>
                  <a:schemeClr val="tx1">
                    <a:lumMod val="75000"/>
                    <a:lumOff val="25000"/>
                  </a:schemeClr>
                </a:solidFill>
                <a:latin typeface="Merriweather"/>
              </a:rPr>
              <a:t> ilk </a:t>
            </a:r>
            <a:r>
              <a:rPr lang="en-IE" dirty="0" err="1">
                <a:solidFill>
                  <a:schemeClr val="tx1">
                    <a:lumMod val="75000"/>
                    <a:lumOff val="25000"/>
                  </a:schemeClr>
                </a:solidFill>
                <a:latin typeface="Merriweather"/>
              </a:rPr>
              <a:t>aşaması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olan</a:t>
            </a:r>
            <a:r>
              <a:rPr lang="en-IE" dirty="0">
                <a:solidFill>
                  <a:schemeClr val="tx1">
                    <a:lumMod val="75000"/>
                    <a:lumOff val="25000"/>
                  </a:schemeClr>
                </a:solidFill>
                <a:latin typeface="Merriweather"/>
              </a:rPr>
              <a:t> Empathize </a:t>
            </a:r>
            <a:r>
              <a:rPr lang="en-IE" dirty="0" err="1">
                <a:solidFill>
                  <a:schemeClr val="tx1">
                    <a:lumMod val="75000"/>
                    <a:lumOff val="25000"/>
                  </a:schemeClr>
                </a:solidFill>
                <a:latin typeface="Merriweather"/>
              </a:rPr>
              <a:t>aşaması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sırasında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kullanıcılarınızı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daha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iyi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anlamak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bilgileri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keşfettiniz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gözlemlediniz</a:t>
            </a:r>
            <a:r>
              <a:rPr lang="en-IE" dirty="0">
                <a:solidFill>
                  <a:schemeClr val="tx1">
                    <a:lumMod val="75000"/>
                    <a:lumOff val="25000"/>
                  </a:schemeClr>
                </a:solidFill>
                <a:latin typeface="Merriweather"/>
              </a:rPr>
              <a:t>.</a:t>
            </a:r>
          </a:p>
          <a:p>
            <a:r>
              <a:rPr lang="en-IE" b="1" u="sng" dirty="0">
                <a:solidFill>
                  <a:schemeClr val="accent5"/>
                </a:solidFill>
                <a:latin typeface="Merriweather"/>
              </a:rPr>
              <a:t>Design Thinking Synthesis</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tüm</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fikirleri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oluşturmak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bulmacayı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yaratıcı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şekilde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araya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getirmeyi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içerir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Başka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deyişle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ifadesi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oluşturmak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topladığımız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bilgileri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düzenler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yorumlar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anlamlandırırız</a:t>
            </a:r>
            <a:r>
              <a:rPr lang="en-IE" dirty="0">
                <a:solidFill>
                  <a:schemeClr val="tx1">
                    <a:lumMod val="75000"/>
                    <a:lumOff val="25000"/>
                  </a:schemeClr>
                </a:solidFill>
                <a:latin typeface="Merriweather"/>
              </a:rPr>
              <a:t>.</a:t>
            </a:r>
          </a:p>
          <a:p>
            <a:r>
              <a:rPr lang="en-IE" dirty="0">
                <a:solidFill>
                  <a:schemeClr val="tx1">
                    <a:lumMod val="75000"/>
                    <a:lumOff val="25000"/>
                  </a:schemeClr>
                </a:solidFill>
                <a:latin typeface="Merriweather"/>
              </a:rPr>
              <a:t>İlk </a:t>
            </a:r>
            <a:r>
              <a:rPr lang="en-IE" dirty="0" err="1">
                <a:solidFill>
                  <a:schemeClr val="tx1">
                    <a:lumMod val="75000"/>
                    <a:lumOff val="25000"/>
                  </a:schemeClr>
                </a:solidFill>
                <a:latin typeface="Merriweather"/>
              </a:rPr>
              <a:t>analiz</a:t>
            </a:r>
            <a:r>
              <a:rPr lang="en-IE" dirty="0">
                <a:solidFill>
                  <a:schemeClr val="tx1">
                    <a:lumMod val="75000"/>
                    <a:lumOff val="25000"/>
                  </a:schemeClr>
                </a:solidFill>
                <a:latin typeface="Merriweather"/>
              </a:rPr>
              <a:t> </a:t>
            </a:r>
            <a:r>
              <a:rPr lang="tr-TR" dirty="0" smtClean="0">
                <a:solidFill>
                  <a:schemeClr val="tx1">
                    <a:lumMod val="75000"/>
                    <a:lumOff val="25000"/>
                  </a:schemeClr>
                </a:solidFill>
                <a:latin typeface="Merriweather"/>
              </a:rPr>
              <a:t>Empati kurma</a:t>
            </a:r>
            <a:r>
              <a:rPr lang="en-IE" dirty="0" smtClean="0">
                <a:solidFill>
                  <a:schemeClr val="tx1">
                    <a:lumMod val="75000"/>
                    <a:lumOff val="25000"/>
                  </a:schemeClr>
                </a:solidFill>
                <a:latin typeface="Merriweather"/>
              </a:rPr>
              <a:t> </a:t>
            </a:r>
            <a:r>
              <a:rPr lang="en-IE" dirty="0" err="1">
                <a:solidFill>
                  <a:schemeClr val="tx1">
                    <a:lumMod val="75000"/>
                    <a:lumOff val="25000"/>
                  </a:schemeClr>
                </a:solidFill>
                <a:latin typeface="Merriweather"/>
              </a:rPr>
              <a:t>Aşama</a:t>
            </a:r>
            <a:r>
              <a:rPr lang="en-IE" dirty="0">
                <a:solidFill>
                  <a:schemeClr val="tx1">
                    <a:lumMod val="75000"/>
                    <a:lumOff val="25000"/>
                  </a:schemeClr>
                </a:solidFill>
                <a:latin typeface="Merriweather"/>
              </a:rPr>
              <a:t> 1 </a:t>
            </a:r>
            <a:r>
              <a:rPr lang="en-IE" dirty="0" err="1">
                <a:solidFill>
                  <a:schemeClr val="tx1">
                    <a:lumMod val="75000"/>
                    <a:lumOff val="25000"/>
                  </a:schemeClr>
                </a:solidFill>
                <a:latin typeface="Merriweather"/>
              </a:rPr>
              <a:t>sırasında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gerçekleşir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ilk </a:t>
            </a:r>
            <a:r>
              <a:rPr lang="en-IE" dirty="0" err="1">
                <a:solidFill>
                  <a:schemeClr val="tx1">
                    <a:lumMod val="75000"/>
                    <a:lumOff val="25000"/>
                  </a:schemeClr>
                </a:solidFill>
                <a:latin typeface="Merriweather"/>
              </a:rPr>
              <a:t>sentez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Aşama</a:t>
            </a:r>
            <a:r>
              <a:rPr lang="en-IE" dirty="0">
                <a:solidFill>
                  <a:schemeClr val="tx1">
                    <a:lumMod val="75000"/>
                    <a:lumOff val="25000"/>
                  </a:schemeClr>
                </a:solidFill>
                <a:latin typeface="Merriweather"/>
              </a:rPr>
              <a:t> 2 </a:t>
            </a:r>
            <a:r>
              <a:rPr lang="en-IE" dirty="0" err="1">
                <a:solidFill>
                  <a:schemeClr val="tx1">
                    <a:lumMod val="75000"/>
                    <a:lumOff val="25000"/>
                  </a:schemeClr>
                </a:solidFill>
                <a:latin typeface="Merriweather"/>
              </a:rPr>
              <a:t>sırasında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gerçekleşir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bunlar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sadece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bu</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aşamalarda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değil</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genellikle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Tasarım</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Düşüncesi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sürecinin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tüm</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aşamalarında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gerçekleşir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Tasarım</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düşünürleri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genellikle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yeni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içgörüleri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birleştirmeden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önce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durumu</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analiz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eder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daha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sonra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daha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ayrıntılı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sentez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oluşturmak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sentezlenmiş</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bulgularını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kez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daha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analiz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eder</a:t>
            </a:r>
            <a:r>
              <a:rPr lang="en-IE" dirty="0">
                <a:solidFill>
                  <a:schemeClr val="tx1">
                    <a:lumMod val="75000"/>
                    <a:lumOff val="25000"/>
                  </a:schemeClr>
                </a:solidFill>
                <a:latin typeface="Merriweather"/>
              </a:rPr>
              <a:t>.</a:t>
            </a:r>
            <a:endParaRPr lang="en-IE" b="0" i="0" dirty="0">
              <a:solidFill>
                <a:schemeClr val="tx1">
                  <a:lumMod val="75000"/>
                  <a:lumOff val="25000"/>
                </a:schemeClr>
              </a:solidFill>
              <a:effectLst/>
              <a:latin typeface="Merriweather"/>
            </a:endParaRPr>
          </a:p>
        </p:txBody>
      </p:sp>
      <p:sp>
        <p:nvSpPr>
          <p:cNvPr id="7" name="Text Placeholder 6">
            <a:extLst>
              <a:ext uri="{FF2B5EF4-FFF2-40B4-BE49-F238E27FC236}">
                <a16:creationId xmlns="" xmlns:a16="http://schemas.microsoft.com/office/drawing/2014/main" id="{13BA1BEE-048B-40D3-ABE0-FC109B0234C6}"/>
              </a:ext>
            </a:extLst>
          </p:cNvPr>
          <p:cNvSpPr>
            <a:spLocks noGrp="1"/>
          </p:cNvSpPr>
          <p:nvPr>
            <p:ph type="body" sz="quarter" idx="15"/>
          </p:nvPr>
        </p:nvSpPr>
        <p:spPr>
          <a:xfrm>
            <a:off x="186639" y="617875"/>
            <a:ext cx="11784594" cy="930268"/>
          </a:xfrm>
        </p:spPr>
        <p:txBody>
          <a:bodyPr>
            <a:normAutofit/>
          </a:bodyPr>
          <a:lstStyle/>
          <a:p>
            <a:pPr marL="742950" indent="-742950">
              <a:buFont typeface="+mj-lt"/>
              <a:buAutoNum type="arabicPeriod" startAt="2"/>
            </a:pPr>
            <a:r>
              <a:rPr lang="tr-TR" b="1" dirty="0" smtClean="0"/>
              <a:t>Tanımla </a:t>
            </a:r>
            <a:r>
              <a:rPr lang="tr-TR" b="1" dirty="0"/>
              <a:t>- Önce Analiz ve Sentezi Anlamanız Gerekiyor!</a:t>
            </a:r>
            <a:endParaRPr lang="en-IE" b="1" dirty="0"/>
          </a:p>
          <a:p>
            <a:endParaRPr lang="en-IE" dirty="0"/>
          </a:p>
        </p:txBody>
      </p:sp>
    </p:spTree>
    <p:extLst>
      <p:ext uri="{BB962C8B-B14F-4D97-AF65-F5344CB8AC3E}">
        <p14:creationId xmlns:p14="http://schemas.microsoft.com/office/powerpoint/2010/main" val="4240090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3AE0E72D-C292-4491-A72F-388AD6AE9DDB}"/>
              </a:ext>
            </a:extLst>
          </p:cNvPr>
          <p:cNvSpPr>
            <a:spLocks noGrp="1"/>
          </p:cNvSpPr>
          <p:nvPr>
            <p:ph type="body" sz="quarter" idx="14"/>
          </p:nvPr>
        </p:nvSpPr>
        <p:spPr>
          <a:xfrm>
            <a:off x="451756" y="2156840"/>
            <a:ext cx="11288487" cy="4007468"/>
          </a:xfrm>
        </p:spPr>
        <p:txBody>
          <a:bodyPr/>
          <a:lstStyle/>
          <a:p>
            <a:pPr marL="342900" indent="-342900">
              <a:buFont typeface="Arial" panose="020B0604020202020204" pitchFamily="34" charset="0"/>
              <a:buChar char="•"/>
            </a:pPr>
            <a:r>
              <a:rPr lang="en-IE" b="1" u="sng" dirty="0" err="1">
                <a:solidFill>
                  <a:schemeClr val="accent5"/>
                </a:solidFill>
                <a:latin typeface="Merriweather"/>
              </a:rPr>
              <a:t>İnsan</a:t>
            </a:r>
            <a:r>
              <a:rPr lang="en-IE" b="1" u="sng" dirty="0">
                <a:solidFill>
                  <a:schemeClr val="accent5"/>
                </a:solidFill>
                <a:latin typeface="Merriweather"/>
              </a:rPr>
              <a:t> </a:t>
            </a:r>
            <a:r>
              <a:rPr lang="tr-TR" b="1" u="sng" dirty="0" smtClean="0">
                <a:solidFill>
                  <a:schemeClr val="accent5"/>
                </a:solidFill>
                <a:latin typeface="Merriweather"/>
              </a:rPr>
              <a:t>odaklı</a:t>
            </a:r>
            <a:r>
              <a:rPr lang="en-IE" b="1" u="sng" dirty="0" smtClean="0">
                <a:solidFill>
                  <a:schemeClr val="accent5"/>
                </a:solidFill>
                <a:latin typeface="Merriweather"/>
              </a:rPr>
              <a:t>. </a:t>
            </a:r>
            <a:r>
              <a:rPr lang="en-IE" dirty="0">
                <a:solidFill>
                  <a:schemeClr val="tx1">
                    <a:lumMod val="75000"/>
                    <a:lumOff val="25000"/>
                  </a:schemeClr>
                </a:solidFill>
                <a:latin typeface="Merriweather"/>
              </a:rPr>
              <a:t>Empathize </a:t>
            </a:r>
            <a:r>
              <a:rPr lang="en-IE" dirty="0" err="1">
                <a:solidFill>
                  <a:schemeClr val="tx1">
                    <a:lumMod val="75000"/>
                    <a:lumOff val="25000"/>
                  </a:schemeClr>
                </a:solidFill>
                <a:latin typeface="Merriweather"/>
              </a:rPr>
              <a:t>aşamasında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kullanıcılarınıza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veya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hedef</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kitlenize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ihtiyaçlarınıza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onlar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hakkında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keşfettiklerinize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bildiriminize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nerede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karar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verin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ifadesi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yalnızca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teknoloji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para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kazanma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veya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ürün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veya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hizmetin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nasıl</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görüneceği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hakkında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değil</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yardım</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etmeye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çalıştığınız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kişilerle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ilgili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olmalıdır</a:t>
            </a:r>
            <a:r>
              <a:rPr lang="en-IE" dirty="0">
                <a:solidFill>
                  <a:schemeClr val="tx1">
                    <a:lumMod val="75000"/>
                    <a:lumOff val="25000"/>
                  </a:schemeClr>
                </a:solidFill>
                <a:latin typeface="Merriweather"/>
              </a:rPr>
              <a:t>.</a:t>
            </a:r>
          </a:p>
          <a:p>
            <a:pPr marL="342900" indent="-342900">
              <a:buFont typeface="Arial" panose="020B0604020202020204" pitchFamily="34" charset="0"/>
              <a:buChar char="•"/>
            </a:pPr>
            <a:r>
              <a:rPr lang="en-IE" b="1" u="sng" dirty="0" err="1">
                <a:solidFill>
                  <a:srgbClr val="EF619A"/>
                </a:solidFill>
                <a:latin typeface="Merriweather"/>
              </a:rPr>
              <a:t>Yaratıcı</a:t>
            </a:r>
            <a:r>
              <a:rPr lang="en-IE" b="1" u="sng" dirty="0">
                <a:solidFill>
                  <a:srgbClr val="EF619A"/>
                </a:solidFill>
                <a:latin typeface="Merriweather"/>
              </a:rPr>
              <a:t> </a:t>
            </a:r>
            <a:r>
              <a:rPr lang="en-IE" b="1" u="sng" dirty="0" err="1">
                <a:solidFill>
                  <a:srgbClr val="EF619A"/>
                </a:solidFill>
                <a:latin typeface="Merriweather"/>
              </a:rPr>
              <a:t>özgürlük</a:t>
            </a:r>
            <a:r>
              <a:rPr lang="en-IE" b="1" u="sng" dirty="0">
                <a:solidFill>
                  <a:srgbClr val="EF619A"/>
                </a:solidFill>
                <a:latin typeface="Merriweather"/>
              </a:rPr>
              <a:t> </a:t>
            </a:r>
            <a:r>
              <a:rPr lang="en-IE" b="1" u="sng" dirty="0" err="1">
                <a:solidFill>
                  <a:srgbClr val="EF619A"/>
                </a:solidFill>
                <a:latin typeface="Merriweather"/>
              </a:rPr>
              <a:t>için</a:t>
            </a:r>
            <a:r>
              <a:rPr lang="en-IE" b="1" u="sng" dirty="0">
                <a:solidFill>
                  <a:srgbClr val="EF619A"/>
                </a:solidFill>
                <a:latin typeface="Merriweather"/>
              </a:rPr>
              <a:t> </a:t>
            </a:r>
            <a:r>
              <a:rPr lang="en-IE" b="1" u="sng" dirty="0" err="1">
                <a:solidFill>
                  <a:srgbClr val="EF619A"/>
                </a:solidFill>
                <a:latin typeface="Merriweather"/>
              </a:rPr>
              <a:t>yeterince</a:t>
            </a:r>
            <a:r>
              <a:rPr lang="en-IE" b="1" u="sng" dirty="0">
                <a:solidFill>
                  <a:srgbClr val="EF619A"/>
                </a:solidFill>
                <a:latin typeface="Merriweather"/>
              </a:rPr>
              <a:t> </a:t>
            </a:r>
            <a:r>
              <a:rPr lang="en-IE" b="1" u="sng" dirty="0" err="1">
                <a:solidFill>
                  <a:srgbClr val="EF619A"/>
                </a:solidFill>
                <a:latin typeface="Merriweather"/>
              </a:rPr>
              <a:t>geniş</a:t>
            </a:r>
            <a:r>
              <a:rPr lang="en-IE" b="1" u="sng" dirty="0">
                <a:solidFill>
                  <a:srgbClr val="EF619A"/>
                </a:solidFill>
                <a:latin typeface="Merriweather"/>
              </a:rPr>
              <a:t>.</a:t>
            </a:r>
            <a:r>
              <a:rPr lang="en-IE" dirty="0">
                <a:solidFill>
                  <a:schemeClr val="tx1">
                    <a:lumMod val="75000"/>
                    <a:lumOff val="25000"/>
                  </a:schemeClr>
                </a:solidFill>
                <a:latin typeface="Merriweather"/>
              </a:rPr>
              <a:t> Bu, </a:t>
            </a:r>
            <a:r>
              <a:rPr lang="en-IE" dirty="0" err="1">
                <a:solidFill>
                  <a:schemeClr val="tx1">
                    <a:lumMod val="75000"/>
                    <a:lumOff val="25000"/>
                  </a:schemeClr>
                </a:solidFill>
                <a:latin typeface="Merriweather"/>
              </a:rPr>
              <a:t>çözümünüzü</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uygulamak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belirli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yola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çok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fazla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odaklanmayın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anlamına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gelir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bildirimi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ayrıca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teknik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gereksinimleri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listelememelidir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çünkü</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bu</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sizi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kısıtlar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çözümünüze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beklenmedik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değer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keşifler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getirebilecek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alanları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keşfetmenizi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engeller</a:t>
            </a:r>
            <a:r>
              <a:rPr lang="en-IE" dirty="0">
                <a:solidFill>
                  <a:schemeClr val="tx1">
                    <a:lumMod val="75000"/>
                    <a:lumOff val="25000"/>
                  </a:schemeClr>
                </a:solidFill>
                <a:latin typeface="Merriweather"/>
              </a:rPr>
              <a:t>.</a:t>
            </a:r>
          </a:p>
          <a:p>
            <a:pPr marL="342900" indent="-342900">
              <a:buFont typeface="Arial" panose="020B0604020202020204" pitchFamily="34" charset="0"/>
              <a:buChar char="•"/>
            </a:pPr>
            <a:r>
              <a:rPr lang="en-IE" b="1" u="sng" dirty="0" err="1">
                <a:solidFill>
                  <a:srgbClr val="FFC000"/>
                </a:solidFill>
                <a:latin typeface="Merriweather"/>
              </a:rPr>
              <a:t>Yönetilebilir</a:t>
            </a:r>
            <a:r>
              <a:rPr lang="en-IE" b="1" u="sng" dirty="0">
                <a:solidFill>
                  <a:srgbClr val="FFC000"/>
                </a:solidFill>
                <a:latin typeface="Merriweather"/>
              </a:rPr>
              <a:t> </a:t>
            </a:r>
            <a:r>
              <a:rPr lang="en-IE" b="1" u="sng" dirty="0" err="1">
                <a:solidFill>
                  <a:srgbClr val="FFC000"/>
                </a:solidFill>
                <a:latin typeface="Merriweather"/>
              </a:rPr>
              <a:t>kılmak</a:t>
            </a:r>
            <a:r>
              <a:rPr lang="en-IE" b="1" u="sng" dirty="0">
                <a:solidFill>
                  <a:srgbClr val="FFC000"/>
                </a:solidFill>
                <a:latin typeface="Merriweather"/>
              </a:rPr>
              <a:t> </a:t>
            </a:r>
            <a:r>
              <a:rPr lang="en-IE" b="1" u="sng" dirty="0" err="1">
                <a:solidFill>
                  <a:srgbClr val="FFC000"/>
                </a:solidFill>
                <a:latin typeface="Merriweather"/>
              </a:rPr>
              <a:t>için</a:t>
            </a:r>
            <a:r>
              <a:rPr lang="en-IE" b="1" u="sng" dirty="0">
                <a:solidFill>
                  <a:srgbClr val="FFC000"/>
                </a:solidFill>
                <a:latin typeface="Merriweather"/>
              </a:rPr>
              <a:t> </a:t>
            </a:r>
            <a:r>
              <a:rPr lang="en-IE" b="1" u="sng" dirty="0" err="1">
                <a:solidFill>
                  <a:srgbClr val="FFC000"/>
                </a:solidFill>
                <a:latin typeface="Merriweather"/>
              </a:rPr>
              <a:t>yeterince</a:t>
            </a:r>
            <a:r>
              <a:rPr lang="en-IE" b="1" u="sng" dirty="0">
                <a:solidFill>
                  <a:srgbClr val="FFC000"/>
                </a:solidFill>
                <a:latin typeface="Merriweather"/>
              </a:rPr>
              <a:t> </a:t>
            </a:r>
            <a:r>
              <a:rPr lang="en-IE" b="1" u="sng" dirty="0" err="1">
                <a:solidFill>
                  <a:srgbClr val="FFC000"/>
                </a:solidFill>
                <a:latin typeface="Merriweather"/>
              </a:rPr>
              <a:t>dar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Çok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geniş</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veya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genel</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olmamalı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birinin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cümlede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anlaması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yeterince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spesifik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olması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gerekir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Kolay</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yönetilebilir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olması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için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projenin</a:t>
            </a:r>
            <a:r>
              <a:rPr lang="en-IE" dirty="0">
                <a:solidFill>
                  <a:schemeClr val="tx1">
                    <a:lumMod val="75000"/>
                    <a:lumOff val="25000"/>
                  </a:schemeClr>
                </a:solidFill>
                <a:latin typeface="Merriweather"/>
              </a:rPr>
              <a:t> ne </a:t>
            </a:r>
            <a:r>
              <a:rPr lang="en-IE" dirty="0" err="1">
                <a:solidFill>
                  <a:schemeClr val="tx1">
                    <a:lumMod val="75000"/>
                    <a:lumOff val="25000"/>
                  </a:schemeClr>
                </a:solidFill>
                <a:latin typeface="Merriweather"/>
              </a:rPr>
              <a:t>olduğu</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amacı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açık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olmalıdır</a:t>
            </a:r>
            <a:r>
              <a:rPr lang="en-IE" dirty="0">
                <a:solidFill>
                  <a:schemeClr val="tx1">
                    <a:lumMod val="75000"/>
                    <a:lumOff val="25000"/>
                  </a:schemeClr>
                </a:solidFill>
                <a:latin typeface="Merriweather"/>
              </a:rPr>
              <a:t>.</a:t>
            </a:r>
            <a:endParaRPr lang="en-IE" b="0" i="0" dirty="0">
              <a:solidFill>
                <a:schemeClr val="tx1">
                  <a:lumMod val="75000"/>
                  <a:lumOff val="25000"/>
                </a:schemeClr>
              </a:solidFill>
              <a:effectLst/>
              <a:latin typeface="Merriweather"/>
            </a:endParaRPr>
          </a:p>
        </p:txBody>
      </p:sp>
      <p:sp>
        <p:nvSpPr>
          <p:cNvPr id="7" name="Text Placeholder 6">
            <a:extLst>
              <a:ext uri="{FF2B5EF4-FFF2-40B4-BE49-F238E27FC236}">
                <a16:creationId xmlns="" xmlns:a16="http://schemas.microsoft.com/office/drawing/2014/main" id="{13BA1BEE-048B-40D3-ABE0-FC109B0234C6}"/>
              </a:ext>
            </a:extLst>
          </p:cNvPr>
          <p:cNvSpPr>
            <a:spLocks noGrp="1"/>
          </p:cNvSpPr>
          <p:nvPr>
            <p:ph type="body" sz="quarter" idx="15"/>
          </p:nvPr>
        </p:nvSpPr>
        <p:spPr/>
        <p:txBody>
          <a:bodyPr>
            <a:normAutofit/>
          </a:bodyPr>
          <a:lstStyle/>
          <a:p>
            <a:pPr marL="742950" indent="-742950">
              <a:buFont typeface="+mj-lt"/>
              <a:buAutoNum type="arabicPeriod" startAt="2"/>
            </a:pPr>
            <a:r>
              <a:rPr lang="tr-TR" b="1" dirty="0" smtClean="0"/>
              <a:t>Tanımlayın </a:t>
            </a:r>
            <a:r>
              <a:rPr lang="tr-TR" b="1" dirty="0"/>
              <a:t>- İyi </a:t>
            </a:r>
            <a:r>
              <a:rPr lang="tr-TR" b="1" dirty="0" smtClean="0"/>
              <a:t> </a:t>
            </a:r>
            <a:r>
              <a:rPr lang="tr-TR" b="1" dirty="0"/>
              <a:t>Sorun </a:t>
            </a:r>
            <a:r>
              <a:rPr lang="tr-TR" b="1" dirty="0" smtClean="0"/>
              <a:t>İfadesi ...... Olmalıdır</a:t>
            </a:r>
            <a:endParaRPr lang="en-IE" b="1" dirty="0"/>
          </a:p>
          <a:p>
            <a:endParaRPr lang="en-IE" dirty="0"/>
          </a:p>
        </p:txBody>
      </p:sp>
    </p:spTree>
    <p:extLst>
      <p:ext uri="{BB962C8B-B14F-4D97-AF65-F5344CB8AC3E}">
        <p14:creationId xmlns:p14="http://schemas.microsoft.com/office/powerpoint/2010/main" val="577265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888920" y="2587693"/>
            <a:ext cx="5805395" cy="1327603"/>
          </a:xfrm>
        </p:spPr>
        <p:txBody>
          <a:bodyPr/>
          <a:lstStyle/>
          <a:p>
            <a:r>
              <a:rPr lang="en-IE" sz="4800" b="1" dirty="0"/>
              <a:t>Problem </a:t>
            </a:r>
            <a:r>
              <a:rPr lang="tr-TR" sz="4800" b="1" dirty="0" smtClean="0"/>
              <a:t>Bildirimi</a:t>
            </a:r>
            <a:endParaRPr lang="en-IE" sz="48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255182" y="1349716"/>
            <a:ext cx="5086364" cy="4158567"/>
          </a:xfrm>
        </p:spPr>
        <p:txBody>
          <a:bodyPr/>
          <a:lstStyle/>
          <a:p>
            <a:r>
              <a:rPr lang="tr-TR" b="1" i="1" dirty="0" smtClean="0">
                <a:solidFill>
                  <a:srgbClr val="FDA81F"/>
                </a:solidFill>
                <a:latin typeface="Merriweather"/>
              </a:rPr>
              <a:t>'Kullanıcılarınızın</a:t>
            </a:r>
            <a:r>
              <a:rPr lang="tr-TR" b="1" i="1" dirty="0">
                <a:solidFill>
                  <a:srgbClr val="FDA81F"/>
                </a:solidFill>
                <a:latin typeface="Merriweather"/>
              </a:rPr>
              <a:t>' İhtiyaçlarını ve Sorunlarını Tek Bir İfade veya Cümleye Koyun</a:t>
            </a:r>
            <a:endParaRPr lang="en-IE" b="1" i="1" dirty="0">
              <a:solidFill>
                <a:srgbClr val="FDA81F"/>
              </a:solidFill>
              <a:effectLst/>
              <a:latin typeface="Merriweather"/>
            </a:endParaRPr>
          </a:p>
          <a:p>
            <a:r>
              <a:rPr lang="en-IE" dirty="0" err="1" smtClean="0">
                <a:solidFill>
                  <a:schemeClr val="tx1">
                    <a:lumMod val="75000"/>
                    <a:lumOff val="25000"/>
                  </a:schemeClr>
                </a:solidFill>
                <a:latin typeface="var(--font-serif)"/>
              </a:rPr>
              <a:t>Önce</a:t>
            </a:r>
            <a:r>
              <a:rPr lang="en-IE" dirty="0" smtClean="0">
                <a:solidFill>
                  <a:schemeClr val="tx1">
                    <a:lumMod val="75000"/>
                    <a:lumOff val="25000"/>
                  </a:schemeClr>
                </a:solidFill>
                <a:latin typeface="var(--font-serif)"/>
              </a:rPr>
              <a:t> </a:t>
            </a:r>
            <a:r>
              <a:rPr lang="en-IE" dirty="0" err="1">
                <a:solidFill>
                  <a:schemeClr val="tx1">
                    <a:lumMod val="75000"/>
                    <a:lumOff val="25000"/>
                  </a:schemeClr>
                </a:solidFill>
                <a:latin typeface="var(--font-serif)"/>
              </a:rPr>
              <a:t>düşünmeye</a:t>
            </a:r>
            <a:r>
              <a:rPr lang="en-IE" dirty="0">
                <a:solidFill>
                  <a:schemeClr val="tx1">
                    <a:lumMod val="75000"/>
                    <a:lumOff val="25000"/>
                  </a:schemeClr>
                </a:solidFill>
                <a:latin typeface="var(--font-serif)"/>
              </a:rPr>
              <a:t> </a:t>
            </a:r>
            <a:r>
              <a:rPr lang="en-IE" dirty="0" err="1">
                <a:solidFill>
                  <a:schemeClr val="tx1">
                    <a:lumMod val="75000"/>
                    <a:lumOff val="25000"/>
                  </a:schemeClr>
                </a:solidFill>
                <a:latin typeface="var(--font-serif)"/>
              </a:rPr>
              <a:t>başla</a:t>
            </a:r>
            <a:r>
              <a:rPr lang="en-IE" dirty="0">
                <a:solidFill>
                  <a:schemeClr val="tx1">
                    <a:lumMod val="75000"/>
                    <a:lumOff val="25000"/>
                  </a:schemeClr>
                </a:solidFill>
                <a:latin typeface="var(--font-serif)"/>
              </a:rPr>
              <a:t>….</a:t>
            </a:r>
          </a:p>
          <a:p>
            <a:pPr marL="342900" indent="-342900">
              <a:buFont typeface="Arial" pitchFamily="34" charset="0"/>
              <a:buChar char="•"/>
            </a:pPr>
            <a:r>
              <a:rPr lang="en-IE" sz="2200" dirty="0" err="1">
                <a:solidFill>
                  <a:schemeClr val="tx1">
                    <a:lumMod val="75000"/>
                    <a:lumOff val="25000"/>
                  </a:schemeClr>
                </a:solidFill>
                <a:latin typeface="var(--font-serif)"/>
              </a:rPr>
              <a:t>Ele</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almak</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istediğiniz</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sorun</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veya</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acı</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nedir</a:t>
            </a:r>
            <a:r>
              <a:rPr lang="en-IE" sz="2200" dirty="0">
                <a:solidFill>
                  <a:schemeClr val="tx1">
                    <a:lumMod val="75000"/>
                    <a:lumOff val="25000"/>
                  </a:schemeClr>
                </a:solidFill>
                <a:latin typeface="var(--font-serif)"/>
              </a:rPr>
              <a:t>?</a:t>
            </a:r>
          </a:p>
          <a:p>
            <a:pPr marL="342900" indent="-342900">
              <a:buFont typeface="Arial" pitchFamily="34" charset="0"/>
              <a:buChar char="•"/>
            </a:pPr>
            <a:r>
              <a:rPr lang="en-IE" sz="2200" dirty="0" err="1">
                <a:solidFill>
                  <a:schemeClr val="tx1">
                    <a:lumMod val="75000"/>
                    <a:lumOff val="25000"/>
                  </a:schemeClr>
                </a:solidFill>
                <a:latin typeface="var(--font-serif)"/>
              </a:rPr>
              <a:t>Kullanıcıların</a:t>
            </a:r>
            <a:r>
              <a:rPr lang="en-IE" sz="2200" dirty="0">
                <a:solidFill>
                  <a:schemeClr val="tx1">
                    <a:lumMod val="75000"/>
                    <a:lumOff val="25000"/>
                  </a:schemeClr>
                </a:solidFill>
                <a:latin typeface="var(--font-serif)"/>
              </a:rPr>
              <a:t> tam </a:t>
            </a:r>
            <a:r>
              <a:rPr lang="en-IE" sz="2200" dirty="0" err="1">
                <a:solidFill>
                  <a:schemeClr val="tx1">
                    <a:lumMod val="75000"/>
                    <a:lumOff val="25000"/>
                  </a:schemeClr>
                </a:solidFill>
                <a:latin typeface="var(--font-serif)"/>
              </a:rPr>
              <a:t>olarak</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neye</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ihtiyacı</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var</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Onlar</a:t>
            </a:r>
            <a:r>
              <a:rPr lang="en-IE" sz="2200" dirty="0">
                <a:solidFill>
                  <a:schemeClr val="tx1">
                    <a:lumMod val="75000"/>
                    <a:lumOff val="25000"/>
                  </a:schemeClr>
                </a:solidFill>
                <a:latin typeface="var(--font-serif)"/>
              </a:rPr>
              <a:t> ne </a:t>
            </a:r>
            <a:r>
              <a:rPr lang="en-IE" sz="2200" dirty="0" err="1">
                <a:solidFill>
                  <a:schemeClr val="tx1">
                    <a:lumMod val="75000"/>
                    <a:lumOff val="25000"/>
                  </a:schemeClr>
                </a:solidFill>
                <a:latin typeface="var(--font-serif)"/>
              </a:rPr>
              <a:t>diyorlar</a:t>
            </a:r>
            <a:r>
              <a:rPr lang="en-IE" sz="2200" dirty="0">
                <a:solidFill>
                  <a:schemeClr val="tx1">
                    <a:lumMod val="75000"/>
                    <a:lumOff val="25000"/>
                  </a:schemeClr>
                </a:solidFill>
                <a:latin typeface="var(--font-serif)"/>
              </a:rPr>
              <a:t>?</a:t>
            </a:r>
          </a:p>
          <a:p>
            <a:pPr marL="342900" indent="-342900">
              <a:buFont typeface="Arial" pitchFamily="34" charset="0"/>
              <a:buChar char="•"/>
            </a:pPr>
            <a:r>
              <a:rPr lang="en-IE" sz="2200" dirty="0" err="1">
                <a:solidFill>
                  <a:schemeClr val="tx1">
                    <a:lumMod val="75000"/>
                    <a:lumOff val="25000"/>
                  </a:schemeClr>
                </a:solidFill>
                <a:latin typeface="var(--font-serif)"/>
              </a:rPr>
              <a:t>Herhangi</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bir</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kilit</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nokta</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ve</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bilgi</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keşfedildi</a:t>
            </a:r>
            <a:r>
              <a:rPr lang="en-IE" sz="2200" dirty="0">
                <a:solidFill>
                  <a:schemeClr val="tx1">
                    <a:lumMod val="75000"/>
                    <a:lumOff val="25000"/>
                  </a:schemeClr>
                </a:solidFill>
                <a:latin typeface="var(--font-serif)"/>
              </a:rPr>
              <a:t> mi?</a:t>
            </a:r>
          </a:p>
          <a:p>
            <a:pPr marL="342900" indent="-342900">
              <a:buFont typeface="Arial" pitchFamily="34" charset="0"/>
              <a:buChar char="•"/>
            </a:pPr>
            <a:r>
              <a:rPr lang="en-IE" sz="2200" dirty="0">
                <a:solidFill>
                  <a:schemeClr val="tx1">
                    <a:lumMod val="75000"/>
                    <a:lumOff val="25000"/>
                  </a:schemeClr>
                </a:solidFill>
                <a:latin typeface="var(--font-serif)"/>
              </a:rPr>
              <a:t>Bu </a:t>
            </a:r>
            <a:r>
              <a:rPr lang="en-IE" sz="2200" dirty="0" err="1">
                <a:solidFill>
                  <a:schemeClr val="tx1">
                    <a:lumMod val="75000"/>
                    <a:lumOff val="25000"/>
                  </a:schemeClr>
                </a:solidFill>
                <a:latin typeface="var(--font-serif)"/>
              </a:rPr>
              <a:t>sorunları</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çözmelerini</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engelleyen</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nedir</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Engelleri</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nerede</a:t>
            </a:r>
            <a:r>
              <a:rPr lang="en-IE" sz="2200" dirty="0">
                <a:solidFill>
                  <a:schemeClr val="tx1">
                    <a:lumMod val="75000"/>
                    <a:lumOff val="25000"/>
                  </a:schemeClr>
                </a:solidFill>
                <a:latin typeface="var(--font-serif)"/>
              </a:rPr>
              <a:t>?</a:t>
            </a:r>
          </a:p>
          <a:p>
            <a:pPr marL="342900" indent="-342900">
              <a:buFont typeface="Arial" pitchFamily="34" charset="0"/>
              <a:buChar char="•"/>
            </a:pPr>
            <a:r>
              <a:rPr lang="en-IE" sz="2200" dirty="0">
                <a:solidFill>
                  <a:schemeClr val="tx1">
                    <a:lumMod val="75000"/>
                    <a:lumOff val="25000"/>
                  </a:schemeClr>
                </a:solidFill>
                <a:latin typeface="var(--font-serif)"/>
              </a:rPr>
              <a:t>Ne </a:t>
            </a:r>
            <a:r>
              <a:rPr lang="en-IE" sz="2200" dirty="0" err="1">
                <a:solidFill>
                  <a:schemeClr val="tx1">
                    <a:lumMod val="75000"/>
                    <a:lumOff val="25000"/>
                  </a:schemeClr>
                </a:solidFill>
                <a:latin typeface="var(--font-serif)"/>
              </a:rPr>
              <a:t>diyorlar</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düşünüyorlar</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ve</a:t>
            </a:r>
            <a:r>
              <a:rPr lang="en-IE" sz="2200" dirty="0">
                <a:solidFill>
                  <a:schemeClr val="tx1">
                    <a:lumMod val="75000"/>
                    <a:lumOff val="25000"/>
                  </a:schemeClr>
                </a:solidFill>
                <a:latin typeface="var(--font-serif)"/>
              </a:rPr>
              <a:t> </a:t>
            </a:r>
            <a:r>
              <a:rPr lang="en-IE" sz="2200" dirty="0" err="1">
                <a:solidFill>
                  <a:schemeClr val="tx1">
                    <a:lumMod val="75000"/>
                    <a:lumOff val="25000"/>
                  </a:schemeClr>
                </a:solidFill>
                <a:latin typeface="var(--font-serif)"/>
              </a:rPr>
              <a:t>hissediyorlar</a:t>
            </a:r>
            <a:r>
              <a:rPr lang="en-IE" sz="2200" dirty="0">
                <a:solidFill>
                  <a:schemeClr val="tx1">
                    <a:lumMod val="75000"/>
                    <a:lumOff val="25000"/>
                  </a:schemeClr>
                </a:solidFill>
                <a:latin typeface="var(--font-serif)"/>
              </a:rPr>
              <a:t>?</a:t>
            </a:r>
            <a:endParaRPr lang="en-IE" sz="2200" b="0" i="0" dirty="0">
              <a:solidFill>
                <a:schemeClr val="tx1">
                  <a:lumMod val="75000"/>
                  <a:lumOff val="25000"/>
                </a:schemeClr>
              </a:solidFill>
              <a:effectLst/>
              <a:latin typeface="var(--font-serif)"/>
            </a:endParaRPr>
          </a:p>
          <a:p>
            <a:endParaRPr lang="en-IE" dirty="0"/>
          </a:p>
        </p:txBody>
      </p:sp>
      <p:sp>
        <p:nvSpPr>
          <p:cNvPr id="15" name="Text Placeholder 5">
            <a:extLst>
              <a:ext uri="{FF2B5EF4-FFF2-40B4-BE49-F238E27FC236}">
                <a16:creationId xmlns="" xmlns:a16="http://schemas.microsoft.com/office/drawing/2014/main" id="{BE87B0E4-8DF7-428D-BE0C-9E9FC63FC5A2}"/>
              </a:ext>
            </a:extLst>
          </p:cNvPr>
          <p:cNvSpPr txBox="1">
            <a:spLocks/>
          </p:cNvSpPr>
          <p:nvPr/>
        </p:nvSpPr>
        <p:spPr>
          <a:xfrm>
            <a:off x="1" y="0"/>
            <a:ext cx="5661026" cy="1134824"/>
          </a:xfrm>
          <a:prstGeom prst="rect">
            <a:avLst/>
          </a:prstGeom>
          <a:solidFill>
            <a:srgbClr val="40A67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smtClean="0">
                <a:solidFill>
                  <a:schemeClr val="bg1"/>
                </a:solidFill>
              </a:rPr>
              <a:t>Pro</a:t>
            </a:r>
            <a:r>
              <a:rPr lang="tr-TR" sz="4400" b="1" dirty="0" smtClean="0">
                <a:solidFill>
                  <a:schemeClr val="bg1"/>
                </a:solidFill>
              </a:rPr>
              <a:t>blem Bildirimi</a:t>
            </a:r>
            <a:endParaRPr lang="en-IE" sz="4400" b="1" dirty="0">
              <a:solidFill>
                <a:schemeClr val="bg1"/>
              </a:solidFill>
            </a:endParaRPr>
          </a:p>
        </p:txBody>
      </p:sp>
      <p:pic>
        <p:nvPicPr>
          <p:cNvPr id="21" name="Picture Placeholder 20" descr="A picture containing text&#10;&#10;Description automatically generated">
            <a:extLst>
              <a:ext uri="{FF2B5EF4-FFF2-40B4-BE49-F238E27FC236}">
                <a16:creationId xmlns="" xmlns:a16="http://schemas.microsoft.com/office/drawing/2014/main" id="{61BB6043-04E9-46BA-8BC6-7C924BDFFF26}"/>
              </a:ext>
            </a:extLst>
          </p:cNvPr>
          <p:cNvPicPr>
            <a:picLocks noGrp="1" noChangeAspect="1"/>
          </p:cNvPicPr>
          <p:nvPr>
            <p:ph type="pic" sz="quarter" idx="10"/>
          </p:nvPr>
        </p:nvPicPr>
        <p:blipFill>
          <a:blip r:embed="rId2"/>
          <a:srcRect t="3927" b="3927"/>
          <a:stretch>
            <a:fillRect/>
          </a:stretch>
        </p:blipFill>
        <p:spPr>
          <a:xfrm>
            <a:off x="6530975" y="784225"/>
            <a:ext cx="3832225" cy="5289550"/>
          </a:xfrm>
        </p:spPr>
      </p:pic>
    </p:spTree>
    <p:extLst>
      <p:ext uri="{BB962C8B-B14F-4D97-AF65-F5344CB8AC3E}">
        <p14:creationId xmlns:p14="http://schemas.microsoft.com/office/powerpoint/2010/main" val="2510487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D047A00-EC18-413C-A734-233E88D98137}"/>
              </a:ext>
            </a:extLst>
          </p:cNvPr>
          <p:cNvSpPr>
            <a:spLocks noGrp="1"/>
          </p:cNvSpPr>
          <p:nvPr>
            <p:ph type="body" sz="quarter" idx="14"/>
          </p:nvPr>
        </p:nvSpPr>
        <p:spPr>
          <a:xfrm>
            <a:off x="5087666" y="331505"/>
            <a:ext cx="6757004" cy="1276537"/>
          </a:xfrm>
        </p:spPr>
        <p:txBody>
          <a:bodyPr>
            <a:normAutofit fontScale="85000" lnSpcReduction="10000"/>
          </a:bodyPr>
          <a:lstStyle/>
          <a:p>
            <a:pPr marL="742950" indent="-742950">
              <a:buFont typeface="+mj-lt"/>
              <a:buAutoNum type="arabicPeriod" startAt="2"/>
            </a:pPr>
            <a:r>
              <a:rPr lang="tr-TR" b="1" dirty="0" smtClean="0"/>
              <a:t>Probleminizi Tanımlayın</a:t>
            </a:r>
            <a:r>
              <a:rPr lang="en-US" b="1" dirty="0" smtClean="0"/>
              <a:t>,</a:t>
            </a:r>
            <a:r>
              <a:rPr lang="tr-TR" b="1" dirty="0" smtClean="0"/>
              <a:t> </a:t>
            </a:r>
            <a:r>
              <a:rPr lang="tr-TR" b="1" dirty="0"/>
              <a:t>Alıştırma Görüşmenizi veya tartışma grubu geri bildiriminizi değerlendirin…</a:t>
            </a:r>
            <a:endParaRPr lang="en-IE" b="1" dirty="0"/>
          </a:p>
        </p:txBody>
      </p:sp>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5108152" y="1827357"/>
            <a:ext cx="6632907" cy="1726247"/>
          </a:xfrm>
        </p:spPr>
        <p:txBody>
          <a:bodyPr/>
          <a:lstStyle/>
          <a:p>
            <a:pPr marL="514350" indent="-514350">
              <a:buFont typeface="+mj-lt"/>
              <a:buAutoNum type="arabicPeriod"/>
            </a:pPr>
            <a:r>
              <a:rPr lang="en-IE" sz="2800" dirty="0" err="1"/>
              <a:t>Bir</a:t>
            </a:r>
            <a:r>
              <a:rPr lang="en-IE" sz="2800" dirty="0"/>
              <a:t> A4 </a:t>
            </a:r>
            <a:r>
              <a:rPr lang="en-IE" sz="2800" dirty="0" err="1"/>
              <a:t>yaprağının</a:t>
            </a:r>
            <a:r>
              <a:rPr lang="en-IE" sz="2800" dirty="0"/>
              <a:t> </a:t>
            </a:r>
            <a:r>
              <a:rPr lang="en-IE" sz="2800" dirty="0" err="1"/>
              <a:t>ortasına</a:t>
            </a:r>
            <a:r>
              <a:rPr lang="en-IE" sz="2800" dirty="0"/>
              <a:t> </a:t>
            </a:r>
            <a:r>
              <a:rPr lang="en-IE" sz="2800" dirty="0" err="1"/>
              <a:t>bir</a:t>
            </a:r>
            <a:r>
              <a:rPr lang="en-IE" sz="2800" dirty="0"/>
              <a:t> </a:t>
            </a:r>
            <a:r>
              <a:rPr lang="en-IE" sz="2800" dirty="0" err="1"/>
              <a:t>daire</a:t>
            </a:r>
            <a:r>
              <a:rPr lang="en-IE" sz="2800" dirty="0"/>
              <a:t> </a:t>
            </a:r>
            <a:r>
              <a:rPr lang="en-IE" sz="2800" dirty="0" err="1"/>
              <a:t>çizin</a:t>
            </a:r>
            <a:r>
              <a:rPr lang="en-IE" sz="2800" dirty="0"/>
              <a:t> </a:t>
            </a:r>
            <a:r>
              <a:rPr lang="en-IE" sz="2800" dirty="0" err="1"/>
              <a:t>ve</a:t>
            </a:r>
            <a:r>
              <a:rPr lang="en-IE" sz="2800" dirty="0"/>
              <a:t> </a:t>
            </a:r>
            <a:r>
              <a:rPr lang="en-IE" sz="2800" dirty="0" err="1"/>
              <a:t>asıl</a:t>
            </a:r>
            <a:r>
              <a:rPr lang="en-IE" sz="2800" dirty="0"/>
              <a:t> </a:t>
            </a:r>
            <a:r>
              <a:rPr lang="en-IE" sz="2800" dirty="0" err="1"/>
              <a:t>problemin</a:t>
            </a:r>
            <a:r>
              <a:rPr lang="en-IE" sz="2800" dirty="0"/>
              <a:t> ne </a:t>
            </a:r>
            <a:r>
              <a:rPr lang="en-IE" sz="2800" dirty="0" err="1"/>
              <a:t>olduğunu</a:t>
            </a:r>
            <a:r>
              <a:rPr lang="en-IE" sz="2800" dirty="0"/>
              <a:t> </a:t>
            </a:r>
            <a:r>
              <a:rPr lang="en-IE" sz="2800" dirty="0" err="1"/>
              <a:t>düşündüğünüzü</a:t>
            </a:r>
            <a:r>
              <a:rPr lang="en-IE" sz="2800" dirty="0"/>
              <a:t> </a:t>
            </a:r>
            <a:r>
              <a:rPr lang="en-IE" sz="2800" dirty="0" err="1"/>
              <a:t>yazın</a:t>
            </a:r>
            <a:r>
              <a:rPr lang="en-IE" sz="2800" dirty="0"/>
              <a:t>.</a:t>
            </a:r>
          </a:p>
          <a:p>
            <a:pPr marL="514350" indent="-514350">
              <a:buFont typeface="+mj-lt"/>
              <a:buAutoNum type="arabicPeriod"/>
            </a:pPr>
            <a:r>
              <a:rPr lang="en-IE" sz="2800" dirty="0" err="1"/>
              <a:t>Aşağıdaki</a:t>
            </a:r>
            <a:r>
              <a:rPr lang="en-IE" sz="2800" dirty="0"/>
              <a:t> </a:t>
            </a:r>
            <a:r>
              <a:rPr lang="en-IE" sz="2800" dirty="0" err="1"/>
              <a:t>soruları</a:t>
            </a:r>
            <a:r>
              <a:rPr lang="en-IE" sz="2800" dirty="0"/>
              <a:t> </a:t>
            </a:r>
            <a:r>
              <a:rPr lang="en-IE" sz="2800" dirty="0" err="1"/>
              <a:t>yanıtlayan</a:t>
            </a:r>
            <a:r>
              <a:rPr lang="en-IE" sz="2800" dirty="0"/>
              <a:t> </a:t>
            </a:r>
            <a:r>
              <a:rPr lang="en-IE" sz="2800" dirty="0" err="1"/>
              <a:t>oklar</a:t>
            </a:r>
            <a:r>
              <a:rPr lang="en-IE" sz="2800" dirty="0"/>
              <a:t> </a:t>
            </a:r>
            <a:r>
              <a:rPr lang="en-IE" sz="2800" dirty="0" err="1"/>
              <a:t>oluşturun</a:t>
            </a:r>
            <a:r>
              <a:rPr lang="en-IE" sz="2800" dirty="0"/>
              <a:t>.</a:t>
            </a:r>
          </a:p>
          <a:p>
            <a:pPr marL="514350" indent="-514350">
              <a:buFont typeface="+mj-lt"/>
              <a:buAutoNum type="arabicPeriod"/>
            </a:pPr>
            <a:r>
              <a:rPr lang="en-IE" sz="2800" dirty="0" err="1"/>
              <a:t>Mülakat</a:t>
            </a:r>
            <a:r>
              <a:rPr lang="en-IE" sz="2800" dirty="0"/>
              <a:t> </a:t>
            </a:r>
            <a:r>
              <a:rPr lang="en-IE" sz="2800" dirty="0" err="1"/>
              <a:t>veya</a:t>
            </a:r>
            <a:r>
              <a:rPr lang="en-IE" sz="2800" dirty="0"/>
              <a:t> </a:t>
            </a:r>
            <a:r>
              <a:rPr lang="en-IE" sz="2800" dirty="0" err="1"/>
              <a:t>tartışma</a:t>
            </a:r>
            <a:r>
              <a:rPr lang="en-IE" sz="2800" dirty="0"/>
              <a:t> </a:t>
            </a:r>
            <a:r>
              <a:rPr lang="en-IE" sz="2800" dirty="0" err="1"/>
              <a:t>grubunuzdaki</a:t>
            </a:r>
            <a:r>
              <a:rPr lang="en-IE" sz="2800" dirty="0"/>
              <a:t> her </a:t>
            </a:r>
            <a:r>
              <a:rPr lang="en-IE" sz="2800" dirty="0" err="1"/>
              <a:t>yanıtı</a:t>
            </a:r>
            <a:r>
              <a:rPr lang="en-IE" sz="2800" dirty="0"/>
              <a:t> </a:t>
            </a:r>
            <a:r>
              <a:rPr lang="en-IE" sz="2800" dirty="0" err="1"/>
              <a:t>gözden</a:t>
            </a:r>
            <a:r>
              <a:rPr lang="en-IE" sz="2800" dirty="0"/>
              <a:t> </a:t>
            </a:r>
            <a:r>
              <a:rPr lang="en-IE" sz="2800" dirty="0" err="1"/>
              <a:t>geçirin</a:t>
            </a:r>
            <a:r>
              <a:rPr lang="en-IE" sz="2800" dirty="0"/>
              <a:t> </a:t>
            </a:r>
            <a:r>
              <a:rPr lang="en-IE" sz="2800" dirty="0" err="1"/>
              <a:t>ve</a:t>
            </a:r>
            <a:r>
              <a:rPr lang="en-IE" sz="2800" dirty="0"/>
              <a:t> </a:t>
            </a:r>
            <a:r>
              <a:rPr lang="en-IE" sz="2800" dirty="0" err="1"/>
              <a:t>aşağıdaki</a:t>
            </a:r>
            <a:r>
              <a:rPr lang="en-IE" sz="2800" dirty="0"/>
              <a:t> </a:t>
            </a:r>
            <a:r>
              <a:rPr lang="en-IE" sz="2800" dirty="0" err="1"/>
              <a:t>soruların</a:t>
            </a:r>
            <a:r>
              <a:rPr lang="en-IE" sz="2800" dirty="0"/>
              <a:t> </a:t>
            </a:r>
            <a:r>
              <a:rPr lang="en-IE" sz="2800" dirty="0" err="1"/>
              <a:t>yanıtlarını</a:t>
            </a:r>
            <a:r>
              <a:rPr lang="en-IE" sz="2800" dirty="0"/>
              <a:t> </a:t>
            </a:r>
            <a:r>
              <a:rPr lang="en-IE" sz="2800" dirty="0" err="1"/>
              <a:t>bir</a:t>
            </a:r>
            <a:r>
              <a:rPr lang="en-IE" sz="2800" dirty="0"/>
              <a:t> </a:t>
            </a:r>
            <a:r>
              <a:rPr lang="en-IE" sz="2800" dirty="0" err="1"/>
              <a:t>sonraki</a:t>
            </a:r>
            <a:r>
              <a:rPr lang="en-IE" sz="2800" dirty="0"/>
              <a:t> </a:t>
            </a:r>
            <a:r>
              <a:rPr lang="en-IE" sz="2800" dirty="0" err="1"/>
              <a:t>slayta</a:t>
            </a:r>
            <a:r>
              <a:rPr lang="en-IE" sz="2800" dirty="0"/>
              <a:t> </a:t>
            </a:r>
            <a:r>
              <a:rPr lang="en-IE" sz="2800" dirty="0" err="1"/>
              <a:t>yazın</a:t>
            </a:r>
            <a:r>
              <a:rPr lang="en-IE" sz="2800" dirty="0"/>
              <a:t>….</a:t>
            </a:r>
          </a:p>
        </p:txBody>
      </p:sp>
      <p:sp>
        <p:nvSpPr>
          <p:cNvPr id="3" name="Picture Placeholder 2">
            <a:extLst>
              <a:ext uri="{FF2B5EF4-FFF2-40B4-BE49-F238E27FC236}">
                <a16:creationId xmlns="" xmlns:a16="http://schemas.microsoft.com/office/drawing/2014/main"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 xmlns:a16="http://schemas.microsoft.com/office/drawing/2014/main"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2952389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D047A00-EC18-413C-A734-233E88D98137}"/>
              </a:ext>
            </a:extLst>
          </p:cNvPr>
          <p:cNvSpPr>
            <a:spLocks noGrp="1"/>
          </p:cNvSpPr>
          <p:nvPr>
            <p:ph type="body" sz="quarter" idx="14"/>
          </p:nvPr>
        </p:nvSpPr>
        <p:spPr>
          <a:xfrm>
            <a:off x="5087666" y="331505"/>
            <a:ext cx="6757004" cy="1276537"/>
          </a:xfrm>
        </p:spPr>
        <p:txBody>
          <a:bodyPr>
            <a:normAutofit fontScale="85000" lnSpcReduction="10000"/>
          </a:bodyPr>
          <a:lstStyle/>
          <a:p>
            <a:pPr marL="742950" indent="-742950">
              <a:buFont typeface="+mj-lt"/>
              <a:buAutoNum type="arabicPeriod" startAt="2"/>
            </a:pPr>
            <a:r>
              <a:rPr lang="en-IE" b="1" dirty="0" err="1"/>
              <a:t>Sorununuzu</a:t>
            </a:r>
            <a:r>
              <a:rPr lang="en-IE" b="1" dirty="0"/>
              <a:t> </a:t>
            </a:r>
            <a:r>
              <a:rPr lang="en-IE" b="1" dirty="0" err="1" smtClean="0"/>
              <a:t>Tanımlayın</a:t>
            </a:r>
            <a:r>
              <a:rPr lang="en-IE" b="1" dirty="0" smtClean="0"/>
              <a:t>, </a:t>
            </a:r>
            <a:r>
              <a:rPr lang="en-IE" b="1" dirty="0" err="1" smtClean="0"/>
              <a:t>Alıştırma</a:t>
            </a:r>
            <a:r>
              <a:rPr lang="en-IE" b="1" dirty="0" smtClean="0"/>
              <a:t> </a:t>
            </a:r>
            <a:r>
              <a:rPr lang="en-IE" b="1" dirty="0" err="1"/>
              <a:t>Değerlendirme</a:t>
            </a:r>
            <a:r>
              <a:rPr lang="en-IE" b="1" dirty="0"/>
              <a:t> </a:t>
            </a:r>
            <a:r>
              <a:rPr lang="en-IE" b="1" dirty="0" err="1"/>
              <a:t>görüşmenizi</a:t>
            </a:r>
            <a:r>
              <a:rPr lang="en-IE" b="1" dirty="0"/>
              <a:t> </a:t>
            </a:r>
            <a:r>
              <a:rPr lang="en-IE" b="1" dirty="0" err="1"/>
              <a:t>veya</a:t>
            </a:r>
            <a:r>
              <a:rPr lang="en-IE" b="1" dirty="0"/>
              <a:t> </a:t>
            </a:r>
            <a:r>
              <a:rPr lang="en-IE" b="1" dirty="0" err="1"/>
              <a:t>tartışma</a:t>
            </a:r>
            <a:r>
              <a:rPr lang="en-IE" b="1" dirty="0"/>
              <a:t> </a:t>
            </a:r>
            <a:r>
              <a:rPr lang="en-IE" b="1" dirty="0" err="1"/>
              <a:t>grubu</a:t>
            </a:r>
            <a:r>
              <a:rPr lang="en-IE" b="1" dirty="0"/>
              <a:t> </a:t>
            </a:r>
            <a:r>
              <a:rPr lang="en-IE" b="1" dirty="0" err="1"/>
              <a:t>geri</a:t>
            </a:r>
            <a:r>
              <a:rPr lang="en-IE" b="1" dirty="0"/>
              <a:t> </a:t>
            </a:r>
            <a:r>
              <a:rPr lang="en-IE" b="1" dirty="0" err="1"/>
              <a:t>bildiriminizi</a:t>
            </a:r>
            <a:r>
              <a:rPr lang="en-IE" b="1" dirty="0"/>
              <a:t>…</a:t>
            </a:r>
          </a:p>
        </p:txBody>
      </p:sp>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5321582" y="1608042"/>
            <a:ext cx="6990920" cy="1726247"/>
          </a:xfrm>
        </p:spPr>
        <p:txBody>
          <a:bodyPr/>
          <a:lstStyle/>
          <a:p>
            <a:pPr marL="457200" indent="-457200">
              <a:spcBef>
                <a:spcPts val="0"/>
              </a:spcBef>
              <a:buFont typeface="Arial" panose="020B0604020202020204" pitchFamily="34" charset="0"/>
              <a:buChar char="•"/>
            </a:pPr>
            <a:r>
              <a:rPr lang="en-IE" sz="2800" dirty="0"/>
              <a:t>İlk 5 </a:t>
            </a:r>
            <a:r>
              <a:rPr lang="en-IE" sz="2800" dirty="0" err="1"/>
              <a:t>sorunu</a:t>
            </a:r>
            <a:r>
              <a:rPr lang="en-IE" sz="2800" dirty="0"/>
              <a:t> </a:t>
            </a:r>
            <a:r>
              <a:rPr lang="en-IE" sz="2800" dirty="0" err="1"/>
              <a:t>ve</a:t>
            </a:r>
            <a:r>
              <a:rPr lang="en-IE" sz="2800" dirty="0"/>
              <a:t> </a:t>
            </a:r>
            <a:r>
              <a:rPr lang="en-IE" sz="2800" dirty="0" err="1"/>
              <a:t>olası</a:t>
            </a:r>
            <a:r>
              <a:rPr lang="en-IE" sz="2800" dirty="0"/>
              <a:t> </a:t>
            </a:r>
            <a:r>
              <a:rPr lang="en-IE" sz="2800" dirty="0" err="1"/>
              <a:t>çözümleri</a:t>
            </a:r>
            <a:r>
              <a:rPr lang="en-IE" sz="2800" dirty="0"/>
              <a:t> </a:t>
            </a:r>
            <a:r>
              <a:rPr lang="en-IE" sz="2800" dirty="0" err="1"/>
              <a:t>yazın</a:t>
            </a:r>
            <a:r>
              <a:rPr lang="en-IE" sz="2800" dirty="0"/>
              <a:t>?</a:t>
            </a:r>
          </a:p>
          <a:p>
            <a:pPr marL="457200" indent="-457200">
              <a:spcBef>
                <a:spcPts val="0"/>
              </a:spcBef>
              <a:buFont typeface="Arial" panose="020B0604020202020204" pitchFamily="34" charset="0"/>
              <a:buChar char="•"/>
            </a:pPr>
            <a:r>
              <a:rPr lang="en-IE" sz="2800" dirty="0" err="1"/>
              <a:t>Onlar</a:t>
            </a:r>
            <a:r>
              <a:rPr lang="en-IE" sz="2800" dirty="0"/>
              <a:t> </a:t>
            </a:r>
            <a:r>
              <a:rPr lang="en-IE" sz="2800" dirty="0" err="1"/>
              <a:t>nasıl</a:t>
            </a:r>
            <a:r>
              <a:rPr lang="en-IE" sz="2800" dirty="0"/>
              <a:t> </a:t>
            </a:r>
            <a:r>
              <a:rPr lang="en-IE" sz="2800" dirty="0" err="1"/>
              <a:t>hissediyor</a:t>
            </a:r>
            <a:r>
              <a:rPr lang="en-IE" sz="2800" dirty="0"/>
              <a:t>? </a:t>
            </a:r>
            <a:r>
              <a:rPr lang="en-IE" sz="2800" dirty="0" err="1"/>
              <a:t>Onları</a:t>
            </a:r>
            <a:r>
              <a:rPr lang="en-IE" sz="2800" dirty="0"/>
              <a:t> </a:t>
            </a:r>
            <a:r>
              <a:rPr lang="en-IE" sz="2800" dirty="0" err="1"/>
              <a:t>mutlu</a:t>
            </a:r>
            <a:r>
              <a:rPr lang="en-IE" sz="2800" dirty="0"/>
              <a:t>, </a:t>
            </a:r>
            <a:r>
              <a:rPr lang="en-IE" sz="2800" dirty="0" err="1"/>
              <a:t>rahatlamış</a:t>
            </a:r>
            <a:r>
              <a:rPr lang="en-IE" sz="2800" dirty="0"/>
              <a:t>, </a:t>
            </a:r>
            <a:r>
              <a:rPr lang="en-IE" sz="2800" dirty="0" err="1"/>
              <a:t>tatmin</a:t>
            </a:r>
            <a:r>
              <a:rPr lang="en-IE" sz="2800" dirty="0"/>
              <a:t> </a:t>
            </a:r>
            <a:r>
              <a:rPr lang="en-IE" sz="2800" dirty="0" err="1"/>
              <a:t>olmuş</a:t>
            </a:r>
            <a:r>
              <a:rPr lang="en-IE" sz="2800" dirty="0"/>
              <a:t> </a:t>
            </a:r>
            <a:r>
              <a:rPr lang="en-IE" sz="2800" dirty="0" err="1"/>
              <a:t>hissettiren</a:t>
            </a:r>
            <a:r>
              <a:rPr lang="en-IE" sz="2800" dirty="0"/>
              <a:t> ne </a:t>
            </a:r>
            <a:r>
              <a:rPr lang="en-IE" sz="2800" dirty="0" err="1"/>
              <a:t>olurdu</a:t>
            </a:r>
            <a:r>
              <a:rPr lang="en-IE" sz="2800" dirty="0"/>
              <a:t>?</a:t>
            </a:r>
          </a:p>
          <a:p>
            <a:pPr marL="457200" indent="-457200">
              <a:spcBef>
                <a:spcPts val="0"/>
              </a:spcBef>
              <a:buFont typeface="Arial" panose="020B0604020202020204" pitchFamily="34" charset="0"/>
              <a:buChar char="•"/>
            </a:pPr>
            <a:r>
              <a:rPr lang="en-IE" sz="2800" dirty="0" err="1"/>
              <a:t>Neyi</a:t>
            </a:r>
            <a:r>
              <a:rPr lang="en-IE" sz="2800" dirty="0"/>
              <a:t> </a:t>
            </a:r>
            <a:r>
              <a:rPr lang="en-IE" sz="2800" dirty="0" err="1"/>
              <a:t>değiştirmeniz</a:t>
            </a:r>
            <a:r>
              <a:rPr lang="en-IE" sz="2800" dirty="0"/>
              <a:t> </a:t>
            </a:r>
            <a:r>
              <a:rPr lang="en-IE" sz="2800" dirty="0" err="1"/>
              <a:t>gerekiyor</a:t>
            </a:r>
            <a:r>
              <a:rPr lang="en-IE" sz="2800" dirty="0"/>
              <a:t>? </a:t>
            </a:r>
            <a:r>
              <a:rPr lang="en-IE" sz="2800" dirty="0" err="1"/>
              <a:t>Nasıl</a:t>
            </a:r>
            <a:r>
              <a:rPr lang="en-IE" sz="2800" dirty="0"/>
              <a:t> </a:t>
            </a:r>
            <a:r>
              <a:rPr lang="en-IE" sz="2800" dirty="0" err="1"/>
              <a:t>değiştireceksin</a:t>
            </a:r>
            <a:r>
              <a:rPr lang="en-IE" sz="2800" dirty="0"/>
              <a:t>?</a:t>
            </a:r>
          </a:p>
          <a:p>
            <a:pPr marL="457200" indent="-457200">
              <a:spcBef>
                <a:spcPts val="0"/>
              </a:spcBef>
              <a:buFont typeface="Arial" panose="020B0604020202020204" pitchFamily="34" charset="0"/>
              <a:buChar char="•"/>
            </a:pPr>
            <a:r>
              <a:rPr lang="en-IE" sz="2800" dirty="0"/>
              <a:t>Ne </a:t>
            </a:r>
            <a:r>
              <a:rPr lang="en-IE" sz="2800" dirty="0" err="1"/>
              <a:t>ilginçti</a:t>
            </a:r>
            <a:r>
              <a:rPr lang="en-IE" sz="2800" dirty="0"/>
              <a:t>? Ne </a:t>
            </a:r>
            <a:r>
              <a:rPr lang="en-IE" sz="2800" dirty="0" err="1"/>
              <a:t>eksik</a:t>
            </a:r>
            <a:r>
              <a:rPr lang="en-IE" sz="2800" dirty="0"/>
              <a:t>? </a:t>
            </a:r>
            <a:r>
              <a:rPr lang="en-IE" sz="2800" dirty="0" err="1"/>
              <a:t>Fırsatlar</a:t>
            </a:r>
            <a:r>
              <a:rPr lang="en-IE" sz="2800" dirty="0"/>
              <a:t> </a:t>
            </a:r>
            <a:r>
              <a:rPr lang="en-IE" sz="2800" dirty="0" err="1"/>
              <a:t>nelerdir</a:t>
            </a:r>
            <a:r>
              <a:rPr lang="en-IE" sz="2800" dirty="0"/>
              <a:t>?</a:t>
            </a:r>
          </a:p>
          <a:p>
            <a:pPr marL="457200" indent="-457200">
              <a:spcBef>
                <a:spcPts val="0"/>
              </a:spcBef>
              <a:buFont typeface="Arial" panose="020B0604020202020204" pitchFamily="34" charset="0"/>
              <a:buChar char="•"/>
            </a:pPr>
            <a:r>
              <a:rPr lang="en-IE" sz="2800" dirty="0"/>
              <a:t>Ana </a:t>
            </a:r>
            <a:r>
              <a:rPr lang="en-IE" sz="2800" dirty="0" err="1"/>
              <a:t>noktaları</a:t>
            </a:r>
            <a:r>
              <a:rPr lang="en-IE" sz="2800" dirty="0"/>
              <a:t> </a:t>
            </a:r>
            <a:r>
              <a:rPr lang="en-IE" sz="2800" dirty="0" err="1"/>
              <a:t>ve</a:t>
            </a:r>
            <a:r>
              <a:rPr lang="en-IE" sz="2800" dirty="0"/>
              <a:t> </a:t>
            </a:r>
            <a:r>
              <a:rPr lang="en-IE" sz="2800" dirty="0" err="1"/>
              <a:t>sorunu</a:t>
            </a:r>
            <a:r>
              <a:rPr lang="en-IE" sz="2800" dirty="0"/>
              <a:t> </a:t>
            </a:r>
            <a:r>
              <a:rPr lang="en-IE" sz="2800" dirty="0" err="1"/>
              <a:t>seçin</a:t>
            </a:r>
            <a:r>
              <a:rPr lang="en-IE" sz="2800" dirty="0"/>
              <a:t> </a:t>
            </a:r>
            <a:r>
              <a:rPr lang="en-IE" sz="2800" dirty="0" err="1"/>
              <a:t>ve</a:t>
            </a:r>
            <a:r>
              <a:rPr lang="en-IE" sz="2800" dirty="0"/>
              <a:t> </a:t>
            </a:r>
            <a:r>
              <a:rPr lang="en-IE" sz="2800" dirty="0" err="1"/>
              <a:t>bunları</a:t>
            </a:r>
            <a:r>
              <a:rPr lang="en-IE" sz="2800" dirty="0"/>
              <a:t> </a:t>
            </a:r>
            <a:r>
              <a:rPr lang="en-IE" sz="2800" dirty="0" err="1"/>
              <a:t>daireye</a:t>
            </a:r>
            <a:r>
              <a:rPr lang="en-IE" sz="2800" dirty="0"/>
              <a:t> </a:t>
            </a:r>
            <a:r>
              <a:rPr lang="en-IE" sz="2800" dirty="0" err="1"/>
              <a:t>yerleştirin</a:t>
            </a:r>
            <a:r>
              <a:rPr lang="en-IE" sz="2800" dirty="0"/>
              <a:t>, </a:t>
            </a:r>
            <a:r>
              <a:rPr lang="en-IE" sz="2800" dirty="0" err="1"/>
              <a:t>bunlar</a:t>
            </a:r>
            <a:r>
              <a:rPr lang="en-IE" sz="2800" dirty="0"/>
              <a:t> </a:t>
            </a:r>
            <a:r>
              <a:rPr lang="en-IE" sz="2800" dirty="0" err="1"/>
              <a:t>sorun</a:t>
            </a:r>
            <a:r>
              <a:rPr lang="en-IE" sz="2800" dirty="0"/>
              <a:t> </a:t>
            </a:r>
            <a:r>
              <a:rPr lang="en-IE" sz="2800" dirty="0" err="1"/>
              <a:t>ifadeniz</a:t>
            </a:r>
            <a:r>
              <a:rPr lang="en-IE" sz="2800" dirty="0"/>
              <a:t> </a:t>
            </a:r>
            <a:r>
              <a:rPr lang="en-IE" sz="2800" dirty="0" err="1"/>
              <a:t>için</a:t>
            </a:r>
            <a:r>
              <a:rPr lang="en-IE" sz="2800" dirty="0"/>
              <a:t> </a:t>
            </a:r>
            <a:r>
              <a:rPr lang="en-IE" sz="2800" dirty="0" err="1"/>
              <a:t>dikkate</a:t>
            </a:r>
            <a:r>
              <a:rPr lang="en-IE" sz="2800" dirty="0"/>
              <a:t> </a:t>
            </a:r>
            <a:r>
              <a:rPr lang="en-IE" sz="2800" dirty="0" err="1"/>
              <a:t>alacağınız</a:t>
            </a:r>
            <a:r>
              <a:rPr lang="en-IE" sz="2800" dirty="0"/>
              <a:t> </a:t>
            </a:r>
            <a:r>
              <a:rPr lang="en-IE" sz="2800" dirty="0" err="1"/>
              <a:t>kelimelerdir</a:t>
            </a:r>
            <a:r>
              <a:rPr lang="en-IE" sz="2800" dirty="0"/>
              <a:t>.</a:t>
            </a:r>
          </a:p>
        </p:txBody>
      </p:sp>
      <p:sp>
        <p:nvSpPr>
          <p:cNvPr id="3" name="Picture Placeholder 2">
            <a:extLst>
              <a:ext uri="{FF2B5EF4-FFF2-40B4-BE49-F238E27FC236}">
                <a16:creationId xmlns="" xmlns:a16="http://schemas.microsoft.com/office/drawing/2014/main"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 xmlns:a16="http://schemas.microsoft.com/office/drawing/2014/main"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3013667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D047A00-EC18-413C-A734-233E88D98137}"/>
              </a:ext>
            </a:extLst>
          </p:cNvPr>
          <p:cNvSpPr>
            <a:spLocks noGrp="1"/>
          </p:cNvSpPr>
          <p:nvPr>
            <p:ph type="body" sz="quarter" idx="14"/>
          </p:nvPr>
        </p:nvSpPr>
        <p:spPr>
          <a:xfrm>
            <a:off x="5087666" y="331505"/>
            <a:ext cx="6757004" cy="1276537"/>
          </a:xfrm>
        </p:spPr>
        <p:txBody>
          <a:bodyPr>
            <a:normAutofit fontScale="92500" lnSpcReduction="20000"/>
          </a:bodyPr>
          <a:lstStyle/>
          <a:p>
            <a:pPr marL="742950" indent="-742950">
              <a:buFont typeface="+mj-lt"/>
              <a:buAutoNum type="arabicPeriod" startAt="2"/>
            </a:pPr>
            <a:r>
              <a:rPr lang="en-IE" b="1" dirty="0" err="1" smtClean="0"/>
              <a:t>Probleminizi</a:t>
            </a:r>
            <a:r>
              <a:rPr lang="en-IE" b="1" dirty="0" smtClean="0"/>
              <a:t> </a:t>
            </a:r>
            <a:r>
              <a:rPr lang="en-IE" b="1" dirty="0" err="1"/>
              <a:t>Tanımlayın</a:t>
            </a:r>
            <a:r>
              <a:rPr lang="en-IE" b="1" dirty="0"/>
              <a:t> </a:t>
            </a:r>
            <a:r>
              <a:rPr lang="en-IE" b="1" dirty="0" err="1"/>
              <a:t>Alıştırma</a:t>
            </a:r>
            <a:r>
              <a:rPr lang="en-IE" b="1" dirty="0"/>
              <a:t> </a:t>
            </a:r>
            <a:r>
              <a:rPr lang="en-IE" b="1" dirty="0" err="1"/>
              <a:t>Görüşmenizi</a:t>
            </a:r>
            <a:r>
              <a:rPr lang="en-IE" b="1" dirty="0"/>
              <a:t> </a:t>
            </a:r>
            <a:r>
              <a:rPr lang="en-IE" b="1" dirty="0" err="1"/>
              <a:t>veya</a:t>
            </a:r>
            <a:r>
              <a:rPr lang="en-IE" b="1" dirty="0"/>
              <a:t> </a:t>
            </a:r>
            <a:r>
              <a:rPr lang="en-IE" b="1" dirty="0" err="1"/>
              <a:t>tartışma</a:t>
            </a:r>
            <a:r>
              <a:rPr lang="en-IE" b="1" dirty="0"/>
              <a:t> </a:t>
            </a:r>
            <a:r>
              <a:rPr lang="en-IE" b="1" dirty="0" err="1"/>
              <a:t>grubu</a:t>
            </a:r>
            <a:r>
              <a:rPr lang="en-IE" b="1" dirty="0"/>
              <a:t> </a:t>
            </a:r>
            <a:r>
              <a:rPr lang="en-IE" b="1" dirty="0" err="1"/>
              <a:t>geri</a:t>
            </a:r>
            <a:r>
              <a:rPr lang="en-IE" b="1" dirty="0"/>
              <a:t> </a:t>
            </a:r>
            <a:r>
              <a:rPr lang="en-IE" b="1" dirty="0" err="1"/>
              <a:t>bildiriminizi</a:t>
            </a:r>
            <a:r>
              <a:rPr lang="en-IE" b="1" dirty="0"/>
              <a:t> </a:t>
            </a:r>
            <a:r>
              <a:rPr lang="en-IE" b="1" dirty="0" err="1"/>
              <a:t>değerlendirin</a:t>
            </a:r>
            <a:r>
              <a:rPr lang="en-IE" b="1" dirty="0"/>
              <a:t>…</a:t>
            </a:r>
          </a:p>
        </p:txBody>
      </p:sp>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5321582" y="1608043"/>
            <a:ext cx="6990920" cy="2013326"/>
          </a:xfrm>
        </p:spPr>
        <p:txBody>
          <a:bodyPr/>
          <a:lstStyle/>
          <a:p>
            <a:pPr marL="514350" indent="-514350">
              <a:buFont typeface="+mj-lt"/>
              <a:buAutoNum type="arabicPeriod"/>
            </a:pPr>
            <a:r>
              <a:rPr lang="en-IE" sz="2800" dirty="0" err="1"/>
              <a:t>Bulgularınızı</a:t>
            </a:r>
            <a:r>
              <a:rPr lang="en-IE" sz="2800" dirty="0"/>
              <a:t> </a:t>
            </a:r>
            <a:r>
              <a:rPr lang="en-IE" sz="2800" dirty="0" err="1"/>
              <a:t>açık</a:t>
            </a:r>
            <a:r>
              <a:rPr lang="en-IE" sz="2800" dirty="0"/>
              <a:t> </a:t>
            </a:r>
            <a:r>
              <a:rPr lang="en-IE" sz="2800" dirty="0" err="1"/>
              <a:t>ve</a:t>
            </a:r>
            <a:r>
              <a:rPr lang="en-IE" sz="2800" dirty="0"/>
              <a:t> </a:t>
            </a:r>
            <a:r>
              <a:rPr lang="en-IE" sz="2800" dirty="0" err="1"/>
              <a:t>kısa</a:t>
            </a:r>
            <a:r>
              <a:rPr lang="en-IE" sz="2800" dirty="0"/>
              <a:t> hale </a:t>
            </a:r>
            <a:r>
              <a:rPr lang="en-IE" sz="2800" dirty="0" err="1"/>
              <a:t>getirerek</a:t>
            </a:r>
            <a:r>
              <a:rPr lang="en-IE" sz="2800" dirty="0"/>
              <a:t> </a:t>
            </a:r>
            <a:r>
              <a:rPr lang="en-IE" sz="2800" dirty="0" err="1"/>
              <a:t>özetleyin</a:t>
            </a:r>
            <a:endParaRPr lang="en-IE" sz="2800" dirty="0"/>
          </a:p>
          <a:p>
            <a:pPr marL="514350" indent="-514350">
              <a:buFont typeface="+mj-lt"/>
              <a:buAutoNum type="arabicPeriod"/>
            </a:pPr>
            <a:r>
              <a:rPr lang="en-IE" sz="2800" dirty="0"/>
              <a:t>Ana </a:t>
            </a:r>
            <a:r>
              <a:rPr lang="en-IE" sz="2800" dirty="0" err="1"/>
              <a:t>sorun</a:t>
            </a:r>
            <a:r>
              <a:rPr lang="en-IE" sz="2800" dirty="0"/>
              <a:t> </a:t>
            </a:r>
            <a:r>
              <a:rPr lang="en-IE" sz="2800" dirty="0" err="1"/>
              <a:t>noktalarını</a:t>
            </a:r>
            <a:r>
              <a:rPr lang="en-IE" sz="2800" dirty="0"/>
              <a:t> </a:t>
            </a:r>
            <a:r>
              <a:rPr lang="en-IE" sz="2800" dirty="0" err="1"/>
              <a:t>vurgulayın</a:t>
            </a:r>
            <a:r>
              <a:rPr lang="en-IE" sz="2800" dirty="0"/>
              <a:t> </a:t>
            </a:r>
            <a:r>
              <a:rPr lang="en-IE" sz="2800" dirty="0" err="1"/>
              <a:t>ve</a:t>
            </a:r>
            <a:r>
              <a:rPr lang="en-IE" sz="2800" dirty="0"/>
              <a:t> </a:t>
            </a:r>
            <a:r>
              <a:rPr lang="en-IE" sz="2800" dirty="0" err="1"/>
              <a:t>sayfanızın</a:t>
            </a:r>
            <a:r>
              <a:rPr lang="en-IE" sz="2800" dirty="0"/>
              <a:t> </a:t>
            </a:r>
            <a:r>
              <a:rPr lang="en-IE" sz="2800" dirty="0" err="1"/>
              <a:t>ortasına</a:t>
            </a:r>
            <a:r>
              <a:rPr lang="en-IE" sz="2800" dirty="0"/>
              <a:t> </a:t>
            </a:r>
            <a:r>
              <a:rPr lang="en-IE" sz="2800" dirty="0" err="1"/>
              <a:t>daire</a:t>
            </a:r>
            <a:r>
              <a:rPr lang="en-IE" sz="2800" dirty="0"/>
              <a:t> </a:t>
            </a:r>
            <a:r>
              <a:rPr lang="en-IE" sz="2800" dirty="0" err="1"/>
              <a:t>içine</a:t>
            </a:r>
            <a:r>
              <a:rPr lang="en-IE" sz="2800" dirty="0"/>
              <a:t> </a:t>
            </a:r>
            <a:r>
              <a:rPr lang="en-IE" sz="2800" dirty="0" err="1"/>
              <a:t>alın</a:t>
            </a:r>
            <a:r>
              <a:rPr lang="en-IE" sz="2800" dirty="0"/>
              <a:t>, </a:t>
            </a:r>
            <a:r>
              <a:rPr lang="en-IE" sz="2800" dirty="0" err="1"/>
              <a:t>bunlar</a:t>
            </a:r>
            <a:r>
              <a:rPr lang="en-IE" sz="2800" dirty="0"/>
              <a:t> </a:t>
            </a:r>
            <a:r>
              <a:rPr lang="en-IE" sz="2800" dirty="0" err="1"/>
              <a:t>sorun</a:t>
            </a:r>
            <a:r>
              <a:rPr lang="en-IE" sz="2800" dirty="0"/>
              <a:t> </a:t>
            </a:r>
            <a:r>
              <a:rPr lang="en-IE" sz="2800" dirty="0" err="1"/>
              <a:t>ifadeniz</a:t>
            </a:r>
            <a:r>
              <a:rPr lang="en-IE" sz="2800" dirty="0"/>
              <a:t> </a:t>
            </a:r>
            <a:r>
              <a:rPr lang="en-IE" sz="2800" dirty="0" err="1"/>
              <a:t>için</a:t>
            </a:r>
            <a:r>
              <a:rPr lang="en-IE" sz="2800" dirty="0"/>
              <a:t> </a:t>
            </a:r>
            <a:r>
              <a:rPr lang="en-IE" sz="2800" dirty="0" err="1"/>
              <a:t>dikkate</a:t>
            </a:r>
            <a:r>
              <a:rPr lang="en-IE" sz="2800" dirty="0"/>
              <a:t> </a:t>
            </a:r>
            <a:r>
              <a:rPr lang="en-IE" sz="2800" dirty="0" err="1"/>
              <a:t>alacağınız</a:t>
            </a:r>
            <a:r>
              <a:rPr lang="en-IE" sz="2800" dirty="0"/>
              <a:t> </a:t>
            </a:r>
            <a:r>
              <a:rPr lang="en-IE" sz="2800" dirty="0" err="1"/>
              <a:t>kelimelerdir</a:t>
            </a:r>
            <a:r>
              <a:rPr lang="en-IE" sz="2800" dirty="0"/>
              <a:t>.</a:t>
            </a:r>
          </a:p>
          <a:p>
            <a:pPr marL="514350" indent="-514350">
              <a:buFont typeface="+mj-lt"/>
              <a:buAutoNum type="arabicPeriod"/>
            </a:pPr>
            <a:r>
              <a:rPr lang="en-IE" sz="2800" dirty="0" err="1"/>
              <a:t>Göreviniz</a:t>
            </a:r>
            <a:r>
              <a:rPr lang="en-IE" sz="2800" dirty="0"/>
              <a:t> </a:t>
            </a:r>
            <a:r>
              <a:rPr lang="en-IE" sz="2800" dirty="0" err="1"/>
              <a:t>veya</a:t>
            </a:r>
            <a:r>
              <a:rPr lang="en-IE" sz="2800" dirty="0"/>
              <a:t> </a:t>
            </a:r>
            <a:r>
              <a:rPr lang="en-IE" sz="2800" dirty="0" err="1"/>
              <a:t>Sorununuz</a:t>
            </a:r>
            <a:r>
              <a:rPr lang="en-IE" sz="2800" dirty="0"/>
              <a:t> </a:t>
            </a:r>
            <a:r>
              <a:rPr lang="en-IE" sz="2800" dirty="0" err="1"/>
              <a:t>Nedir</a:t>
            </a:r>
            <a:r>
              <a:rPr lang="en-IE" sz="2800" dirty="0"/>
              <a:t>? </a:t>
            </a:r>
            <a:r>
              <a:rPr lang="en-IE" sz="2800" dirty="0" err="1"/>
              <a:t>Ardından</a:t>
            </a:r>
            <a:r>
              <a:rPr lang="en-IE" sz="2800" dirty="0"/>
              <a:t> </a:t>
            </a:r>
            <a:r>
              <a:rPr lang="en-IE" sz="2800" dirty="0" err="1"/>
              <a:t>bulgularınızı</a:t>
            </a:r>
            <a:r>
              <a:rPr lang="en-IE" sz="2800" dirty="0"/>
              <a:t> </a:t>
            </a:r>
            <a:r>
              <a:rPr lang="en-IE" sz="2800" dirty="0" err="1"/>
              <a:t>tekrar</a:t>
            </a:r>
            <a:r>
              <a:rPr lang="en-IE" sz="2800" dirty="0"/>
              <a:t> </a:t>
            </a:r>
            <a:r>
              <a:rPr lang="en-IE" sz="2800" dirty="0" err="1"/>
              <a:t>bir</a:t>
            </a:r>
            <a:r>
              <a:rPr lang="en-IE" sz="2800" dirty="0"/>
              <a:t> </a:t>
            </a:r>
            <a:r>
              <a:rPr lang="en-IE" sz="2800" dirty="0" err="1"/>
              <a:t>ana</a:t>
            </a:r>
            <a:r>
              <a:rPr lang="en-IE" sz="2800" dirty="0"/>
              <a:t> </a:t>
            </a:r>
            <a:r>
              <a:rPr lang="en-IE" sz="2800" dirty="0" err="1"/>
              <a:t>soruna</a:t>
            </a:r>
            <a:r>
              <a:rPr lang="en-IE" sz="2800" dirty="0"/>
              <a:t> </a:t>
            </a:r>
            <a:r>
              <a:rPr lang="en-IE" sz="2800" dirty="0" err="1"/>
              <a:t>veya</a:t>
            </a:r>
            <a:r>
              <a:rPr lang="en-IE" sz="2800" dirty="0"/>
              <a:t> </a:t>
            </a:r>
            <a:r>
              <a:rPr lang="en-IE" sz="2800" dirty="0" err="1"/>
              <a:t>ifade</a:t>
            </a:r>
            <a:r>
              <a:rPr lang="en-IE" sz="2800" dirty="0"/>
              <a:t> </a:t>
            </a:r>
            <a:r>
              <a:rPr lang="en-IE" sz="2800" dirty="0" err="1"/>
              <a:t>cümlesine</a:t>
            </a:r>
            <a:r>
              <a:rPr lang="en-IE" sz="2800" dirty="0"/>
              <a:t> </a:t>
            </a:r>
            <a:r>
              <a:rPr lang="en-IE" sz="2800" dirty="0" err="1"/>
              <a:t>kadar</a:t>
            </a:r>
            <a:r>
              <a:rPr lang="en-IE" sz="2800" dirty="0"/>
              <a:t> </a:t>
            </a:r>
            <a:r>
              <a:rPr lang="en-IE" sz="2800" dirty="0" err="1"/>
              <a:t>daraltın</a:t>
            </a:r>
            <a:r>
              <a:rPr lang="en-IE" sz="2800" dirty="0"/>
              <a:t>… </a:t>
            </a:r>
            <a:r>
              <a:rPr lang="en-IE" sz="2800" dirty="0" err="1"/>
              <a:t>bunu</a:t>
            </a:r>
            <a:r>
              <a:rPr lang="en-IE" sz="2800" dirty="0"/>
              <a:t> </a:t>
            </a:r>
            <a:r>
              <a:rPr lang="en-IE" sz="2800" dirty="0" err="1"/>
              <a:t>bir</a:t>
            </a:r>
            <a:r>
              <a:rPr lang="en-IE" sz="2800" dirty="0"/>
              <a:t> </a:t>
            </a:r>
            <a:r>
              <a:rPr lang="en-IE" sz="2800" dirty="0" err="1"/>
              <a:t>görev</a:t>
            </a:r>
            <a:r>
              <a:rPr lang="en-IE" sz="2800" dirty="0"/>
              <a:t> </a:t>
            </a:r>
            <a:r>
              <a:rPr lang="en-IE" sz="2800" dirty="0" err="1"/>
              <a:t>gibi</a:t>
            </a:r>
            <a:r>
              <a:rPr lang="en-IE" sz="2800" dirty="0"/>
              <a:t> </a:t>
            </a:r>
            <a:r>
              <a:rPr lang="en-IE" sz="2800" dirty="0" err="1"/>
              <a:t>düşünün</a:t>
            </a:r>
            <a:endParaRPr lang="en-IE" sz="2800" dirty="0"/>
          </a:p>
        </p:txBody>
      </p:sp>
      <p:sp>
        <p:nvSpPr>
          <p:cNvPr id="3" name="Picture Placeholder 2">
            <a:extLst>
              <a:ext uri="{FF2B5EF4-FFF2-40B4-BE49-F238E27FC236}">
                <a16:creationId xmlns="" xmlns:a16="http://schemas.microsoft.com/office/drawing/2014/main"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 xmlns:a16="http://schemas.microsoft.com/office/drawing/2014/main"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3435062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tr-TR"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a:t>
            </a:r>
            <a:r>
              <a:rPr lang="en-IE" dirty="0">
                <a:solidFill>
                  <a:srgbClr val="A6377D"/>
                </a:solidFill>
                <a:latin typeface="Cooper Black" panose="0208090404030B020404" pitchFamily="18" charset="0"/>
              </a:rPr>
              <a:t> - </a:t>
            </a:r>
            <a:r>
              <a:rPr lang="en-IE" dirty="0">
                <a:solidFill>
                  <a:srgbClr val="A6377D"/>
                </a:solidFill>
                <a:latin typeface="Cooper Black" panose="0208090404030B020404" pitchFamily="18" charset="0"/>
                <a:hlinkClick r:id="rId2">
                  <a:extLst>
                    <a:ext uri="{A12FA001-AC4F-418D-AE19-62706E023703}">
                      <ahyp:hlinkClr xmlns="" xmlns:ahyp="http://schemas.microsoft.com/office/drawing/2018/hyperlinkcolor" val="tx"/>
                    </a:ext>
                  </a:extLst>
                </a:hlinkClick>
              </a:rPr>
              <a:t>ROOTED</a:t>
            </a:r>
            <a:endParaRPr lang="en-IE" b="1" i="0" dirty="0">
              <a:solidFill>
                <a:srgbClr val="A6377D"/>
              </a:solidFill>
              <a:effectLst/>
            </a:endParaRPr>
          </a:p>
          <a:p>
            <a:pPr>
              <a:spcBef>
                <a:spcPts val="0"/>
              </a:spcBef>
            </a:pPr>
            <a:r>
              <a:rPr lang="en-IE" sz="2400" dirty="0" err="1">
                <a:solidFill>
                  <a:schemeClr val="tx1">
                    <a:lumMod val="75000"/>
                    <a:lumOff val="25000"/>
                  </a:schemeClr>
                </a:solidFill>
              </a:rPr>
              <a:t>JoAnna</a:t>
            </a:r>
            <a:r>
              <a:rPr lang="en-IE" sz="2400" dirty="0">
                <a:solidFill>
                  <a:schemeClr val="tx1">
                    <a:lumMod val="75000"/>
                    <a:lumOff val="25000"/>
                  </a:schemeClr>
                </a:solidFill>
              </a:rPr>
              <a:t> Haugen, </a:t>
            </a:r>
            <a:r>
              <a:rPr lang="en-IE" sz="2400" dirty="0" err="1">
                <a:solidFill>
                  <a:schemeClr val="tx1">
                    <a:lumMod val="75000"/>
                    <a:lumOff val="25000"/>
                  </a:schemeClr>
                </a:solidFill>
              </a:rPr>
              <a:t>Slovenya</a:t>
            </a:r>
            <a:endParaRPr lang="en-IE" sz="2400" dirty="0">
              <a:solidFill>
                <a:schemeClr val="tx1">
                  <a:lumMod val="75000"/>
                  <a:lumOff val="25000"/>
                </a:schemeClr>
              </a:solidFill>
            </a:endParaRPr>
          </a:p>
          <a:p>
            <a:pPr>
              <a:spcBef>
                <a:spcPts val="0"/>
              </a:spcBef>
            </a:pPr>
            <a:r>
              <a:rPr lang="en-IE" sz="2400" b="1" dirty="0" err="1">
                <a:solidFill>
                  <a:srgbClr val="A6377D"/>
                </a:solidFill>
              </a:rPr>
              <a:t>Sürdürülebilir</a:t>
            </a:r>
            <a:r>
              <a:rPr lang="en-IE" sz="2400" b="1" dirty="0">
                <a:solidFill>
                  <a:srgbClr val="A6377D"/>
                </a:solidFill>
              </a:rPr>
              <a:t> </a:t>
            </a:r>
            <a:r>
              <a:rPr lang="en-IE" sz="2400" b="1" dirty="0" err="1">
                <a:solidFill>
                  <a:srgbClr val="A6377D"/>
                </a:solidFill>
              </a:rPr>
              <a:t>turizm</a:t>
            </a:r>
            <a:r>
              <a:rPr lang="en-IE" sz="2400" b="1" dirty="0">
                <a:solidFill>
                  <a:srgbClr val="A6377D"/>
                </a:solidFill>
              </a:rPr>
              <a:t>, </a:t>
            </a:r>
            <a:r>
              <a:rPr lang="en-IE" sz="2400" b="1" dirty="0" err="1">
                <a:solidFill>
                  <a:srgbClr val="A6377D"/>
                </a:solidFill>
              </a:rPr>
              <a:t>hikaye</a:t>
            </a:r>
            <a:r>
              <a:rPr lang="en-IE" sz="2400" b="1" dirty="0">
                <a:solidFill>
                  <a:srgbClr val="A6377D"/>
                </a:solidFill>
              </a:rPr>
              <a:t> </a:t>
            </a:r>
            <a:r>
              <a:rPr lang="en-IE" sz="2400" b="1" dirty="0" err="1">
                <a:solidFill>
                  <a:srgbClr val="A6377D"/>
                </a:solidFill>
              </a:rPr>
              <a:t>anlatımı</a:t>
            </a:r>
            <a:r>
              <a:rPr lang="en-IE" sz="2400" b="1" dirty="0">
                <a:solidFill>
                  <a:srgbClr val="A6377D"/>
                </a:solidFill>
              </a:rPr>
              <a:t> </a:t>
            </a:r>
            <a:r>
              <a:rPr lang="en-IE" sz="2400" b="1" dirty="0" err="1">
                <a:solidFill>
                  <a:srgbClr val="A6377D"/>
                </a:solidFill>
              </a:rPr>
              <a:t>ve</a:t>
            </a:r>
            <a:r>
              <a:rPr lang="en-IE" sz="2400" b="1" dirty="0">
                <a:solidFill>
                  <a:srgbClr val="A6377D"/>
                </a:solidFill>
              </a:rPr>
              <a:t> </a:t>
            </a:r>
            <a:r>
              <a:rPr lang="en-IE" sz="2400" b="1" dirty="0" err="1">
                <a:solidFill>
                  <a:srgbClr val="A6377D"/>
                </a:solidFill>
              </a:rPr>
              <a:t>sosyal</a:t>
            </a:r>
            <a:r>
              <a:rPr lang="en-IE" sz="2400" b="1" dirty="0">
                <a:solidFill>
                  <a:srgbClr val="A6377D"/>
                </a:solidFill>
              </a:rPr>
              <a:t> </a:t>
            </a:r>
            <a:r>
              <a:rPr lang="en-IE" sz="2400" b="1" dirty="0" err="1">
                <a:solidFill>
                  <a:srgbClr val="A6377D"/>
                </a:solidFill>
              </a:rPr>
              <a:t>etkinin</a:t>
            </a:r>
            <a:r>
              <a:rPr lang="en-IE" sz="2400" b="1" dirty="0">
                <a:solidFill>
                  <a:srgbClr val="A6377D"/>
                </a:solidFill>
              </a:rPr>
              <a:t> </a:t>
            </a:r>
            <a:r>
              <a:rPr lang="en-IE" sz="2400" b="1" dirty="0" err="1">
                <a:solidFill>
                  <a:srgbClr val="A6377D"/>
                </a:solidFill>
              </a:rPr>
              <a:t>kesiştiği</a:t>
            </a:r>
            <a:r>
              <a:rPr lang="en-IE" sz="2400" b="1" dirty="0">
                <a:solidFill>
                  <a:srgbClr val="A6377D"/>
                </a:solidFill>
              </a:rPr>
              <a:t> </a:t>
            </a:r>
            <a:r>
              <a:rPr lang="en-IE" sz="2400" b="1" dirty="0" err="1">
                <a:solidFill>
                  <a:srgbClr val="A6377D"/>
                </a:solidFill>
              </a:rPr>
              <a:t>noktada</a:t>
            </a:r>
            <a:r>
              <a:rPr lang="en-IE" sz="2400" b="1" dirty="0">
                <a:solidFill>
                  <a:srgbClr val="A6377D"/>
                </a:solidFill>
              </a:rPr>
              <a:t> </a:t>
            </a:r>
            <a:r>
              <a:rPr lang="en-IE" sz="2400" b="1" dirty="0" err="1">
                <a:solidFill>
                  <a:srgbClr val="A6377D"/>
                </a:solidFill>
              </a:rPr>
              <a:t>çözüm</a:t>
            </a:r>
            <a:r>
              <a:rPr lang="en-IE" sz="2400" b="1" dirty="0">
                <a:solidFill>
                  <a:srgbClr val="A6377D"/>
                </a:solidFill>
              </a:rPr>
              <a:t> </a:t>
            </a:r>
            <a:r>
              <a:rPr lang="en-IE" sz="2400" b="1" dirty="0" err="1" smtClean="0">
                <a:solidFill>
                  <a:srgbClr val="A6377D"/>
                </a:solidFill>
              </a:rPr>
              <a:t>platformu</a:t>
            </a:r>
            <a:r>
              <a:rPr lang="en-IE" sz="2400" b="1" dirty="0" smtClean="0">
                <a:solidFill>
                  <a:srgbClr val="A6377D"/>
                </a:solidFill>
              </a:rPr>
              <a:t>.</a:t>
            </a:r>
            <a:endParaRPr lang="en-IE" sz="1200" b="1" i="0" dirty="0">
              <a:solidFill>
                <a:srgbClr val="A6377D"/>
              </a:solidFill>
              <a:effectLst/>
              <a:latin typeface="Montserrat"/>
            </a:endParaRPr>
          </a:p>
        </p:txBody>
      </p:sp>
      <p:sp>
        <p:nvSpPr>
          <p:cNvPr id="8" name="Text Placeholder 7">
            <a:extLst>
              <a:ext uri="{FF2B5EF4-FFF2-40B4-BE49-F238E27FC236}">
                <a16:creationId xmlns="" xmlns:a16="http://schemas.microsoft.com/office/drawing/2014/main" id="{3AA294D2-1174-4FA7-BD89-3A80EBBD3942}"/>
              </a:ext>
            </a:extLst>
          </p:cNvPr>
          <p:cNvSpPr>
            <a:spLocks noGrp="1"/>
          </p:cNvSpPr>
          <p:nvPr>
            <p:ph type="body" sz="quarter" idx="16"/>
          </p:nvPr>
        </p:nvSpPr>
        <p:spPr>
          <a:xfrm>
            <a:off x="9445998" y="41185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8B9D13E5-26F0-42E7-BCC4-932DB198E7CB}"/>
              </a:ext>
            </a:extLst>
          </p:cNvPr>
          <p:cNvSpPr>
            <a:spLocks noGrp="1"/>
          </p:cNvSpPr>
          <p:nvPr>
            <p:ph type="body" sz="quarter" idx="13"/>
          </p:nvPr>
        </p:nvSpPr>
        <p:spPr>
          <a:xfrm>
            <a:off x="6568411" y="1500763"/>
            <a:ext cx="4025705" cy="3715819"/>
          </a:xfrm>
        </p:spPr>
        <p:txBody>
          <a:bodyPr>
            <a:normAutofit/>
          </a:bodyPr>
          <a:lstStyle/>
          <a:p>
            <a:pPr>
              <a:spcBef>
                <a:spcPts val="0"/>
              </a:spcBef>
            </a:pPr>
            <a:r>
              <a:rPr lang="en-IE" sz="2400" i="0" dirty="0"/>
              <a:t>Rooted </a:t>
            </a:r>
            <a:r>
              <a:rPr lang="en-IE" sz="2400" i="0" dirty="0" err="1"/>
              <a:t>aracılığıyla</a:t>
            </a:r>
            <a:r>
              <a:rPr lang="en-IE" sz="2400" i="0" dirty="0"/>
              <a:t> </a:t>
            </a:r>
            <a:r>
              <a:rPr lang="en-IE" sz="2400" i="0" dirty="0" err="1"/>
              <a:t>görevim</a:t>
            </a:r>
            <a:r>
              <a:rPr lang="en-IE" sz="2400" i="0" dirty="0"/>
              <a:t>, </a:t>
            </a:r>
            <a:r>
              <a:rPr lang="en-IE" sz="2400" i="0" dirty="0" err="1"/>
              <a:t>yerel</a:t>
            </a:r>
            <a:r>
              <a:rPr lang="en-IE" sz="2400" i="0" dirty="0"/>
              <a:t> </a:t>
            </a:r>
            <a:r>
              <a:rPr lang="en-IE" sz="2400" i="0" dirty="0" err="1"/>
              <a:t>topluluklara</a:t>
            </a:r>
            <a:r>
              <a:rPr lang="en-IE" sz="2400" i="0" dirty="0"/>
              <a:t> </a:t>
            </a:r>
            <a:r>
              <a:rPr lang="en-IE" sz="2400" i="0" dirty="0" err="1"/>
              <a:t>ve</a:t>
            </a:r>
            <a:r>
              <a:rPr lang="en-IE" sz="2400" i="0" dirty="0"/>
              <a:t> </a:t>
            </a:r>
            <a:r>
              <a:rPr lang="en-IE" sz="2400" i="0" dirty="0" err="1"/>
              <a:t>gezegene</a:t>
            </a:r>
            <a:r>
              <a:rPr lang="en-IE" sz="2400" i="0" dirty="0"/>
              <a:t> </a:t>
            </a:r>
            <a:r>
              <a:rPr lang="en-IE" sz="2400" i="0" dirty="0" err="1"/>
              <a:t>öncelik</a:t>
            </a:r>
            <a:r>
              <a:rPr lang="en-IE" sz="2400" i="0" dirty="0"/>
              <a:t> </a:t>
            </a:r>
            <a:r>
              <a:rPr lang="en-IE" sz="2400" i="0" dirty="0" err="1"/>
              <a:t>veren</a:t>
            </a:r>
            <a:r>
              <a:rPr lang="en-IE" sz="2400" i="0" dirty="0"/>
              <a:t> </a:t>
            </a:r>
            <a:r>
              <a:rPr lang="en-IE" sz="2400" i="0" dirty="0" err="1"/>
              <a:t>seyahatle</a:t>
            </a:r>
            <a:r>
              <a:rPr lang="en-IE" sz="2400" i="0" dirty="0"/>
              <a:t> </a:t>
            </a:r>
            <a:r>
              <a:rPr lang="en-IE" sz="2400" i="0" dirty="0" err="1"/>
              <a:t>ilgili</a:t>
            </a:r>
            <a:r>
              <a:rPr lang="en-IE" sz="2400" i="0" dirty="0"/>
              <a:t> </a:t>
            </a:r>
            <a:r>
              <a:rPr lang="en-IE" sz="2400" i="0" dirty="0" err="1"/>
              <a:t>sürdürülebilir</a:t>
            </a:r>
            <a:r>
              <a:rPr lang="en-IE" sz="2400" i="0" dirty="0"/>
              <a:t> </a:t>
            </a:r>
            <a:r>
              <a:rPr lang="en-IE" sz="2400" i="0" dirty="0" err="1"/>
              <a:t>girişimleri</a:t>
            </a:r>
            <a:r>
              <a:rPr lang="en-IE" sz="2400" i="0" dirty="0"/>
              <a:t> </a:t>
            </a:r>
            <a:r>
              <a:rPr lang="en-IE" sz="2400" i="0" dirty="0" err="1"/>
              <a:t>sorumlu</a:t>
            </a:r>
            <a:r>
              <a:rPr lang="en-IE" sz="2400" i="0" dirty="0"/>
              <a:t> </a:t>
            </a:r>
            <a:r>
              <a:rPr lang="en-IE" sz="2400" i="0" dirty="0" err="1"/>
              <a:t>bir</a:t>
            </a:r>
            <a:r>
              <a:rPr lang="en-IE" sz="2400" i="0" dirty="0"/>
              <a:t> </a:t>
            </a:r>
            <a:r>
              <a:rPr lang="en-IE" sz="2400" i="0" dirty="0" err="1"/>
              <a:t>şekilde</a:t>
            </a:r>
            <a:r>
              <a:rPr lang="en-IE" sz="2400" i="0" dirty="0"/>
              <a:t> </a:t>
            </a:r>
            <a:r>
              <a:rPr lang="en-IE" sz="2400" i="0" dirty="0" err="1"/>
              <a:t>belgelemek</a:t>
            </a:r>
            <a:r>
              <a:rPr lang="en-IE" sz="2400" i="0" dirty="0"/>
              <a:t>, </a:t>
            </a:r>
            <a:r>
              <a:rPr lang="en-IE" sz="2400" i="0" dirty="0" err="1"/>
              <a:t>desteklemek</a:t>
            </a:r>
            <a:r>
              <a:rPr lang="en-IE" sz="2400" i="0" dirty="0"/>
              <a:t>, </a:t>
            </a:r>
            <a:r>
              <a:rPr lang="en-IE" sz="2400" i="0" dirty="0" err="1"/>
              <a:t>kutlamak</a:t>
            </a:r>
            <a:r>
              <a:rPr lang="en-IE" sz="2400" i="0" dirty="0"/>
              <a:t> </a:t>
            </a:r>
            <a:r>
              <a:rPr lang="en-IE" sz="2400" i="0" dirty="0" err="1"/>
              <a:t>ve</a:t>
            </a:r>
            <a:r>
              <a:rPr lang="en-IE" sz="2400" i="0" dirty="0"/>
              <a:t> </a:t>
            </a:r>
            <a:r>
              <a:rPr lang="en-IE" sz="2400" i="0" dirty="0" err="1"/>
              <a:t>paylaşmak</a:t>
            </a:r>
            <a:r>
              <a:rPr lang="en-IE" sz="2400" i="0" dirty="0"/>
              <a:t> </a:t>
            </a:r>
            <a:r>
              <a:rPr lang="en-IE" sz="2400" i="0" dirty="0" err="1"/>
              <a:t>ve</a:t>
            </a:r>
            <a:r>
              <a:rPr lang="en-IE" sz="2400" i="0" dirty="0"/>
              <a:t> </a:t>
            </a:r>
            <a:r>
              <a:rPr lang="en-IE" sz="2400" i="0" dirty="0" err="1"/>
              <a:t>başkalarının</a:t>
            </a:r>
            <a:r>
              <a:rPr lang="en-IE" sz="2400" i="0" dirty="0"/>
              <a:t> da </a:t>
            </a:r>
            <a:r>
              <a:rPr lang="en-IE" sz="2400" i="0" dirty="0" err="1"/>
              <a:t>aynı</a:t>
            </a:r>
            <a:r>
              <a:rPr lang="en-IE" sz="2400" i="0" dirty="0"/>
              <a:t> </a:t>
            </a:r>
            <a:r>
              <a:rPr lang="en-IE" sz="2400" i="0" dirty="0" err="1"/>
              <a:t>şeyi</a:t>
            </a:r>
            <a:r>
              <a:rPr lang="en-IE" sz="2400" i="0" dirty="0"/>
              <a:t> </a:t>
            </a:r>
            <a:r>
              <a:rPr lang="en-IE" sz="2400" i="0" dirty="0" err="1"/>
              <a:t>yapmasına</a:t>
            </a:r>
            <a:r>
              <a:rPr lang="en-IE" sz="2400" i="0" dirty="0"/>
              <a:t> </a:t>
            </a:r>
            <a:r>
              <a:rPr lang="en-IE" sz="2400" i="0" dirty="0" err="1"/>
              <a:t>yardımcı</a:t>
            </a:r>
            <a:r>
              <a:rPr lang="en-IE" sz="2400" i="0" dirty="0"/>
              <a:t> </a:t>
            </a:r>
            <a:r>
              <a:rPr lang="en-IE" sz="2400" i="0" dirty="0" err="1"/>
              <a:t>olmaktır</a:t>
            </a:r>
            <a:r>
              <a:rPr lang="en-IE" sz="2400" i="0" dirty="0"/>
              <a:t>..' </a:t>
            </a:r>
            <a:endParaRPr lang="en-IE" sz="2400" dirty="0"/>
          </a:p>
        </p:txBody>
      </p:sp>
      <p:sp>
        <p:nvSpPr>
          <p:cNvPr id="9" name="Text Placeholder 8">
            <a:extLst>
              <a:ext uri="{FF2B5EF4-FFF2-40B4-BE49-F238E27FC236}">
                <a16:creationId xmlns=""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6" name="Picture 5" descr="A person wearing a purple jacket&#10;&#10;Description automatically generated with low confidence">
            <a:extLst>
              <a:ext uri="{FF2B5EF4-FFF2-40B4-BE49-F238E27FC236}">
                <a16:creationId xmlns="" xmlns:a16="http://schemas.microsoft.com/office/drawing/2014/main" id="{FEB48E5B-5847-44D2-9B61-3AD52DC6F87A}"/>
              </a:ext>
            </a:extLst>
          </p:cNvPr>
          <p:cNvPicPr>
            <a:picLocks noChangeAspect="1"/>
          </p:cNvPicPr>
          <p:nvPr/>
        </p:nvPicPr>
        <p:blipFill>
          <a:blip r:embed="rId3"/>
          <a:stretch>
            <a:fillRect/>
          </a:stretch>
        </p:blipFill>
        <p:spPr>
          <a:xfrm>
            <a:off x="685658" y="2230958"/>
            <a:ext cx="4025705" cy="4228047"/>
          </a:xfrm>
          <a:prstGeom prst="teardrop">
            <a:avLst/>
          </a:prstGeom>
        </p:spPr>
      </p:pic>
    </p:spTree>
    <p:extLst>
      <p:ext uri="{BB962C8B-B14F-4D97-AF65-F5344CB8AC3E}">
        <p14:creationId xmlns:p14="http://schemas.microsoft.com/office/powerpoint/2010/main" val="448427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825741"/>
            <a:ext cx="7766627" cy="5206518"/>
          </a:xfrm>
        </p:spPr>
        <p:txBody>
          <a:bodyPr/>
          <a:lstStyle/>
          <a:p>
            <a:pPr>
              <a:lnSpc>
                <a:spcPct val="100000"/>
              </a:lnSpc>
              <a:spcBef>
                <a:spcPts val="0"/>
              </a:spcBef>
            </a:pPr>
            <a:r>
              <a:rPr lang="tr-TR" b="1" dirty="0">
                <a:solidFill>
                  <a:srgbClr val="389DAE"/>
                </a:solidFill>
              </a:rPr>
              <a:t>S</a:t>
            </a:r>
            <a:r>
              <a:rPr lang="en-IE" b="1" dirty="0" smtClean="0">
                <a:solidFill>
                  <a:srgbClr val="389DAE"/>
                </a:solidFill>
                <a:effectLst/>
              </a:rPr>
              <a:t>1</a:t>
            </a:r>
            <a:r>
              <a:rPr lang="en-IE" b="1" i="1" dirty="0" smtClean="0">
                <a:solidFill>
                  <a:srgbClr val="389DAE"/>
                </a:solidFill>
                <a:effectLst/>
              </a:rPr>
              <a:t> </a:t>
            </a:r>
            <a:r>
              <a:rPr lang="tr-TR" i="1" dirty="0" smtClean="0">
                <a:solidFill>
                  <a:srgbClr val="E48E02"/>
                </a:solidFill>
                <a:effectLst/>
              </a:rPr>
              <a:t>Bu fikir nasıl </a:t>
            </a:r>
            <a:r>
              <a:rPr lang="tr-TR" i="1" dirty="0" smtClean="0">
                <a:solidFill>
                  <a:srgbClr val="E48E02"/>
                </a:solidFill>
                <a:effectLst/>
              </a:rPr>
              <a:t>geldi</a:t>
            </a:r>
            <a:r>
              <a:rPr lang="en-US" i="1" dirty="0" smtClean="0">
                <a:solidFill>
                  <a:srgbClr val="E48E02"/>
                </a:solidFill>
                <a:effectLst/>
              </a:rPr>
              <a:t>?</a:t>
            </a:r>
            <a:endParaRPr lang="en-IE" i="1" dirty="0">
              <a:solidFill>
                <a:srgbClr val="E48E02"/>
              </a:solidFill>
              <a:effectLst/>
            </a:endParaRPr>
          </a:p>
          <a:p>
            <a:pPr>
              <a:lnSpc>
                <a:spcPct val="100000"/>
              </a:lnSpc>
              <a:spcBef>
                <a:spcPts val="0"/>
              </a:spcBef>
            </a:pPr>
            <a:endParaRPr lang="en-IE" i="1" dirty="0">
              <a:solidFill>
                <a:srgbClr val="E48E02"/>
              </a:solidFill>
            </a:endParaRPr>
          </a:p>
          <a:p>
            <a:pPr>
              <a:lnSpc>
                <a:spcPct val="100000"/>
              </a:lnSpc>
              <a:spcBef>
                <a:spcPts val="0"/>
              </a:spcBef>
            </a:pPr>
            <a:r>
              <a:rPr lang="en-IE" dirty="0" err="1" smtClean="0">
                <a:solidFill>
                  <a:srgbClr val="666666"/>
                </a:solidFill>
              </a:rPr>
              <a:t>Kendi</a:t>
            </a:r>
            <a:r>
              <a:rPr lang="en-IE" dirty="0" smtClean="0">
                <a:solidFill>
                  <a:srgbClr val="666666"/>
                </a:solidFill>
              </a:rPr>
              <a:t> </a:t>
            </a:r>
            <a:r>
              <a:rPr lang="en-IE" dirty="0" err="1">
                <a:solidFill>
                  <a:srgbClr val="666666"/>
                </a:solidFill>
              </a:rPr>
              <a:t>gözlemlerim</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deneyimlerim</a:t>
            </a:r>
            <a:r>
              <a:rPr lang="en-IE" dirty="0">
                <a:solidFill>
                  <a:srgbClr val="666666"/>
                </a:solidFill>
              </a:rPr>
              <a:t> </a:t>
            </a:r>
            <a:r>
              <a:rPr lang="en-IE" dirty="0" err="1">
                <a:solidFill>
                  <a:srgbClr val="666666"/>
                </a:solidFill>
              </a:rPr>
              <a:t>Rooted'un</a:t>
            </a:r>
            <a:r>
              <a:rPr lang="en-IE" dirty="0">
                <a:solidFill>
                  <a:srgbClr val="666666"/>
                </a:solidFill>
              </a:rPr>
              <a:t> </a:t>
            </a:r>
            <a:r>
              <a:rPr lang="en-IE" dirty="0" err="1">
                <a:solidFill>
                  <a:srgbClr val="666666"/>
                </a:solidFill>
              </a:rPr>
              <a:t>arkasındaki</a:t>
            </a:r>
            <a:r>
              <a:rPr lang="en-IE" dirty="0">
                <a:solidFill>
                  <a:srgbClr val="666666"/>
                </a:solidFill>
              </a:rPr>
              <a:t> </a:t>
            </a:r>
            <a:r>
              <a:rPr lang="en-IE" dirty="0" err="1">
                <a:solidFill>
                  <a:srgbClr val="666666"/>
                </a:solidFill>
              </a:rPr>
              <a:t>itici</a:t>
            </a:r>
            <a:r>
              <a:rPr lang="en-IE" dirty="0">
                <a:solidFill>
                  <a:srgbClr val="666666"/>
                </a:solidFill>
              </a:rPr>
              <a:t> </a:t>
            </a:r>
            <a:r>
              <a:rPr lang="en-IE" dirty="0" err="1">
                <a:solidFill>
                  <a:srgbClr val="666666"/>
                </a:solidFill>
              </a:rPr>
              <a:t>güçtü</a:t>
            </a:r>
            <a:r>
              <a:rPr lang="en-IE" dirty="0">
                <a:solidFill>
                  <a:srgbClr val="666666"/>
                </a:solidFill>
              </a:rPr>
              <a:t>. 15 </a:t>
            </a:r>
            <a:r>
              <a:rPr lang="en-IE" dirty="0" err="1">
                <a:solidFill>
                  <a:srgbClr val="666666"/>
                </a:solidFill>
              </a:rPr>
              <a:t>yıldan</a:t>
            </a:r>
            <a:r>
              <a:rPr lang="en-IE" dirty="0">
                <a:solidFill>
                  <a:srgbClr val="666666"/>
                </a:solidFill>
              </a:rPr>
              <a:t> </a:t>
            </a:r>
            <a:r>
              <a:rPr lang="en-IE" dirty="0" err="1">
                <a:solidFill>
                  <a:srgbClr val="666666"/>
                </a:solidFill>
              </a:rPr>
              <a:t>fazla</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süre</a:t>
            </a:r>
            <a:r>
              <a:rPr lang="en-IE" dirty="0">
                <a:solidFill>
                  <a:srgbClr val="666666"/>
                </a:solidFill>
              </a:rPr>
              <a:t> </a:t>
            </a:r>
            <a:r>
              <a:rPr lang="en-IE" dirty="0" err="1">
                <a:solidFill>
                  <a:srgbClr val="666666"/>
                </a:solidFill>
              </a:rPr>
              <a:t>önce</a:t>
            </a:r>
            <a:r>
              <a:rPr lang="en-IE" dirty="0">
                <a:solidFill>
                  <a:srgbClr val="666666"/>
                </a:solidFill>
              </a:rPr>
              <a:t> Kenya </a:t>
            </a:r>
            <a:r>
              <a:rPr lang="en-IE" dirty="0" err="1">
                <a:solidFill>
                  <a:srgbClr val="666666"/>
                </a:solidFill>
              </a:rPr>
              <a:t>kırsalında</a:t>
            </a:r>
            <a:r>
              <a:rPr lang="en-IE" dirty="0">
                <a:solidFill>
                  <a:srgbClr val="666666"/>
                </a:solidFill>
              </a:rPr>
              <a:t> ABD </a:t>
            </a:r>
            <a:r>
              <a:rPr lang="en-IE" dirty="0" err="1">
                <a:solidFill>
                  <a:srgbClr val="666666"/>
                </a:solidFill>
              </a:rPr>
              <a:t>Barış</a:t>
            </a:r>
            <a:r>
              <a:rPr lang="en-IE" dirty="0">
                <a:solidFill>
                  <a:srgbClr val="666666"/>
                </a:solidFill>
              </a:rPr>
              <a:t> </a:t>
            </a:r>
            <a:r>
              <a:rPr lang="en-IE" dirty="0" err="1">
                <a:solidFill>
                  <a:srgbClr val="666666"/>
                </a:solidFill>
              </a:rPr>
              <a:t>Gücü</a:t>
            </a:r>
            <a:r>
              <a:rPr lang="en-IE" dirty="0">
                <a:solidFill>
                  <a:srgbClr val="666666"/>
                </a:solidFill>
              </a:rPr>
              <a:t> </a:t>
            </a:r>
            <a:r>
              <a:rPr lang="en-IE" dirty="0" err="1">
                <a:solidFill>
                  <a:srgbClr val="666666"/>
                </a:solidFill>
              </a:rPr>
              <a:t>gönüllüsü</a:t>
            </a:r>
            <a:r>
              <a:rPr lang="en-IE" dirty="0">
                <a:solidFill>
                  <a:srgbClr val="666666"/>
                </a:solidFill>
              </a:rPr>
              <a:t> </a:t>
            </a:r>
            <a:r>
              <a:rPr lang="en-IE" dirty="0" err="1">
                <a:solidFill>
                  <a:srgbClr val="666666"/>
                </a:solidFill>
              </a:rPr>
              <a:t>olarak</a:t>
            </a:r>
            <a:r>
              <a:rPr lang="en-IE" dirty="0">
                <a:solidFill>
                  <a:srgbClr val="666666"/>
                </a:solidFill>
              </a:rPr>
              <a:t> </a:t>
            </a:r>
            <a:r>
              <a:rPr lang="en-IE" dirty="0" err="1">
                <a:solidFill>
                  <a:srgbClr val="666666"/>
                </a:solidFill>
              </a:rPr>
              <a:t>hizmet</a:t>
            </a:r>
            <a:r>
              <a:rPr lang="en-IE" dirty="0">
                <a:solidFill>
                  <a:srgbClr val="666666"/>
                </a:solidFill>
              </a:rPr>
              <a:t> </a:t>
            </a:r>
            <a:r>
              <a:rPr lang="en-IE" dirty="0" err="1">
                <a:solidFill>
                  <a:srgbClr val="666666"/>
                </a:solidFill>
              </a:rPr>
              <a:t>ettim</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birçok</a:t>
            </a:r>
            <a:r>
              <a:rPr lang="en-IE" dirty="0">
                <a:solidFill>
                  <a:srgbClr val="666666"/>
                </a:solidFill>
              </a:rPr>
              <a:t> </a:t>
            </a:r>
            <a:r>
              <a:rPr lang="en-IE" dirty="0" err="1">
                <a:solidFill>
                  <a:srgbClr val="666666"/>
                </a:solidFill>
              </a:rPr>
              <a:t>kez</a:t>
            </a:r>
            <a:r>
              <a:rPr lang="en-IE" dirty="0">
                <a:solidFill>
                  <a:srgbClr val="666666"/>
                </a:solidFill>
              </a:rPr>
              <a:t> </a:t>
            </a:r>
            <a:r>
              <a:rPr lang="en-IE" dirty="0" err="1">
                <a:solidFill>
                  <a:srgbClr val="666666"/>
                </a:solidFill>
              </a:rPr>
              <a:t>kendi</a:t>
            </a:r>
            <a:r>
              <a:rPr lang="en-IE" dirty="0">
                <a:solidFill>
                  <a:srgbClr val="666666"/>
                </a:solidFill>
              </a:rPr>
              <a:t> </a:t>
            </a:r>
            <a:r>
              <a:rPr lang="en-IE" dirty="0" err="1">
                <a:solidFill>
                  <a:srgbClr val="666666"/>
                </a:solidFill>
              </a:rPr>
              <a:t>köyümdeki</a:t>
            </a:r>
            <a:r>
              <a:rPr lang="en-IE" dirty="0">
                <a:solidFill>
                  <a:srgbClr val="666666"/>
                </a:solidFill>
              </a:rPr>
              <a:t> </a:t>
            </a:r>
            <a:r>
              <a:rPr lang="en-IE" dirty="0" err="1">
                <a:solidFill>
                  <a:srgbClr val="666666"/>
                </a:solidFill>
              </a:rPr>
              <a:t>insanların</a:t>
            </a:r>
            <a:r>
              <a:rPr lang="en-IE" dirty="0">
                <a:solidFill>
                  <a:srgbClr val="666666"/>
                </a:solidFill>
              </a:rPr>
              <a:t> </a:t>
            </a:r>
            <a:r>
              <a:rPr lang="en-IE" dirty="0" err="1">
                <a:solidFill>
                  <a:srgbClr val="666666"/>
                </a:solidFill>
              </a:rPr>
              <a:t>karşılaştıkları</a:t>
            </a:r>
            <a:r>
              <a:rPr lang="en-IE" dirty="0">
                <a:solidFill>
                  <a:srgbClr val="666666"/>
                </a:solidFill>
              </a:rPr>
              <a:t> </a:t>
            </a:r>
            <a:r>
              <a:rPr lang="en-IE" dirty="0" err="1">
                <a:solidFill>
                  <a:srgbClr val="666666"/>
                </a:solidFill>
              </a:rPr>
              <a:t>sorunlara</a:t>
            </a:r>
            <a:r>
              <a:rPr lang="en-IE" dirty="0">
                <a:solidFill>
                  <a:srgbClr val="666666"/>
                </a:solidFill>
              </a:rPr>
              <a:t> </a:t>
            </a:r>
            <a:r>
              <a:rPr lang="en-IE" dirty="0" err="1">
                <a:solidFill>
                  <a:srgbClr val="666666"/>
                </a:solidFill>
              </a:rPr>
              <a:t>yaratıcı</a:t>
            </a:r>
            <a:r>
              <a:rPr lang="en-IE" dirty="0">
                <a:solidFill>
                  <a:srgbClr val="666666"/>
                </a:solidFill>
              </a:rPr>
              <a:t> </a:t>
            </a:r>
            <a:r>
              <a:rPr lang="en-IE" dirty="0" err="1">
                <a:solidFill>
                  <a:srgbClr val="666666"/>
                </a:solidFill>
              </a:rPr>
              <a:t>çözümler</a:t>
            </a:r>
            <a:r>
              <a:rPr lang="en-IE" dirty="0">
                <a:solidFill>
                  <a:srgbClr val="666666"/>
                </a:solidFill>
              </a:rPr>
              <a:t> </a:t>
            </a:r>
            <a:r>
              <a:rPr lang="en-IE" dirty="0" err="1">
                <a:solidFill>
                  <a:srgbClr val="666666"/>
                </a:solidFill>
              </a:rPr>
              <a:t>bulduğunu</a:t>
            </a:r>
            <a:r>
              <a:rPr lang="en-IE" dirty="0">
                <a:solidFill>
                  <a:srgbClr val="666666"/>
                </a:solidFill>
              </a:rPr>
              <a:t> </a:t>
            </a:r>
            <a:r>
              <a:rPr lang="en-IE" dirty="0" err="1">
                <a:solidFill>
                  <a:srgbClr val="666666"/>
                </a:solidFill>
              </a:rPr>
              <a:t>gördüm</a:t>
            </a:r>
            <a:r>
              <a:rPr lang="en-IE" dirty="0">
                <a:solidFill>
                  <a:srgbClr val="666666"/>
                </a:solidFill>
              </a:rPr>
              <a:t>. </a:t>
            </a:r>
            <a:r>
              <a:rPr lang="en-IE" dirty="0" err="1">
                <a:solidFill>
                  <a:srgbClr val="666666"/>
                </a:solidFill>
              </a:rPr>
              <a:t>Yerel</a:t>
            </a:r>
            <a:r>
              <a:rPr lang="en-IE" dirty="0">
                <a:solidFill>
                  <a:srgbClr val="666666"/>
                </a:solidFill>
              </a:rPr>
              <a:t> </a:t>
            </a:r>
            <a:r>
              <a:rPr lang="en-IE" dirty="0" err="1">
                <a:solidFill>
                  <a:srgbClr val="666666"/>
                </a:solidFill>
              </a:rPr>
              <a:t>düzeyde</a:t>
            </a:r>
            <a:r>
              <a:rPr lang="en-IE" dirty="0">
                <a:solidFill>
                  <a:srgbClr val="666666"/>
                </a:solidFill>
              </a:rPr>
              <a:t> </a:t>
            </a:r>
            <a:r>
              <a:rPr lang="en-IE" dirty="0" err="1">
                <a:solidFill>
                  <a:srgbClr val="666666"/>
                </a:solidFill>
              </a:rPr>
              <a:t>ortaya</a:t>
            </a:r>
            <a:r>
              <a:rPr lang="en-IE" dirty="0">
                <a:solidFill>
                  <a:srgbClr val="666666"/>
                </a:solidFill>
              </a:rPr>
              <a:t> </a:t>
            </a:r>
            <a:r>
              <a:rPr lang="en-IE" dirty="0" err="1">
                <a:solidFill>
                  <a:srgbClr val="666666"/>
                </a:solidFill>
              </a:rPr>
              <a:t>çıkan</a:t>
            </a:r>
            <a:r>
              <a:rPr lang="en-IE" dirty="0">
                <a:solidFill>
                  <a:srgbClr val="666666"/>
                </a:solidFill>
              </a:rPr>
              <a:t> </a:t>
            </a:r>
            <a:r>
              <a:rPr lang="en-IE" dirty="0" err="1">
                <a:solidFill>
                  <a:srgbClr val="666666"/>
                </a:solidFill>
              </a:rPr>
              <a:t>çözümlerin</a:t>
            </a:r>
            <a:r>
              <a:rPr lang="en-IE" dirty="0">
                <a:solidFill>
                  <a:srgbClr val="666666"/>
                </a:solidFill>
              </a:rPr>
              <a:t> </a:t>
            </a:r>
            <a:r>
              <a:rPr lang="en-IE" dirty="0" err="1">
                <a:solidFill>
                  <a:srgbClr val="666666"/>
                </a:solidFill>
              </a:rPr>
              <a:t>çoğu</a:t>
            </a:r>
            <a:r>
              <a:rPr lang="en-IE" dirty="0">
                <a:solidFill>
                  <a:srgbClr val="666666"/>
                </a:solidFill>
              </a:rPr>
              <a:t> </a:t>
            </a:r>
            <a:r>
              <a:rPr lang="en-IE" dirty="0" err="1">
                <a:solidFill>
                  <a:srgbClr val="666666"/>
                </a:solidFill>
              </a:rPr>
              <a:t>zaman</a:t>
            </a:r>
            <a:r>
              <a:rPr lang="en-IE" dirty="0">
                <a:solidFill>
                  <a:srgbClr val="666666"/>
                </a:solidFill>
              </a:rPr>
              <a:t> en </a:t>
            </a:r>
            <a:r>
              <a:rPr lang="en-IE" dirty="0" err="1">
                <a:solidFill>
                  <a:srgbClr val="666666"/>
                </a:solidFill>
              </a:rPr>
              <a:t>iyileri</a:t>
            </a:r>
            <a:r>
              <a:rPr lang="en-IE" dirty="0">
                <a:solidFill>
                  <a:srgbClr val="666666"/>
                </a:solidFill>
              </a:rPr>
              <a:t> </a:t>
            </a:r>
            <a:r>
              <a:rPr lang="en-IE" dirty="0" err="1">
                <a:solidFill>
                  <a:srgbClr val="666666"/>
                </a:solidFill>
              </a:rPr>
              <a:t>olduğu</a:t>
            </a:r>
            <a:r>
              <a:rPr lang="en-IE" dirty="0">
                <a:solidFill>
                  <a:srgbClr val="666666"/>
                </a:solidFill>
              </a:rPr>
              <a:t> </a:t>
            </a:r>
            <a:r>
              <a:rPr lang="en-IE" dirty="0" err="1">
                <a:solidFill>
                  <a:srgbClr val="666666"/>
                </a:solidFill>
              </a:rPr>
              <a:t>fikri</a:t>
            </a:r>
            <a:r>
              <a:rPr lang="en-IE" dirty="0">
                <a:solidFill>
                  <a:srgbClr val="666666"/>
                </a:solidFill>
              </a:rPr>
              <a:t> her </a:t>
            </a:r>
            <a:r>
              <a:rPr lang="en-IE" dirty="0" err="1">
                <a:solidFill>
                  <a:srgbClr val="666666"/>
                </a:solidFill>
              </a:rPr>
              <a:t>zaman</a:t>
            </a:r>
            <a:r>
              <a:rPr lang="en-IE" dirty="0">
                <a:solidFill>
                  <a:srgbClr val="666666"/>
                </a:solidFill>
              </a:rPr>
              <a:t> </a:t>
            </a:r>
            <a:r>
              <a:rPr lang="en-IE" dirty="0" err="1">
                <a:solidFill>
                  <a:srgbClr val="666666"/>
                </a:solidFill>
              </a:rPr>
              <a:t>aklımda</a:t>
            </a:r>
            <a:r>
              <a:rPr lang="en-IE" dirty="0">
                <a:solidFill>
                  <a:srgbClr val="666666"/>
                </a:solidFill>
              </a:rPr>
              <a:t> </a:t>
            </a:r>
            <a:r>
              <a:rPr lang="en-IE" dirty="0" err="1">
                <a:solidFill>
                  <a:srgbClr val="666666"/>
                </a:solidFill>
              </a:rPr>
              <a:t>kaldı</a:t>
            </a:r>
            <a:r>
              <a:rPr lang="en-IE" dirty="0">
                <a:solidFill>
                  <a:srgbClr val="666666"/>
                </a:solidFill>
              </a:rPr>
              <a:t>. </a:t>
            </a:r>
            <a:r>
              <a:rPr lang="en-IE" dirty="0" err="1">
                <a:solidFill>
                  <a:srgbClr val="666666"/>
                </a:solidFill>
              </a:rPr>
              <a:t>Yine</a:t>
            </a:r>
            <a:r>
              <a:rPr lang="en-IE" dirty="0">
                <a:solidFill>
                  <a:srgbClr val="666666"/>
                </a:solidFill>
              </a:rPr>
              <a:t> de </a:t>
            </a:r>
            <a:r>
              <a:rPr lang="en-IE" dirty="0" err="1">
                <a:solidFill>
                  <a:srgbClr val="666666"/>
                </a:solidFill>
              </a:rPr>
              <a:t>çoğu</a:t>
            </a:r>
            <a:r>
              <a:rPr lang="en-IE" dirty="0">
                <a:solidFill>
                  <a:srgbClr val="666666"/>
                </a:solidFill>
              </a:rPr>
              <a:t> </a:t>
            </a:r>
            <a:r>
              <a:rPr lang="en-IE" dirty="0" err="1">
                <a:solidFill>
                  <a:srgbClr val="666666"/>
                </a:solidFill>
              </a:rPr>
              <a:t>insan</a:t>
            </a:r>
            <a:r>
              <a:rPr lang="en-IE" dirty="0">
                <a:solidFill>
                  <a:srgbClr val="666666"/>
                </a:solidFill>
              </a:rPr>
              <a:t>, </a:t>
            </a:r>
            <a:r>
              <a:rPr lang="en-IE" dirty="0" err="1">
                <a:solidFill>
                  <a:srgbClr val="666666"/>
                </a:solidFill>
              </a:rPr>
              <a:t>dünyanın</a:t>
            </a:r>
            <a:r>
              <a:rPr lang="en-IE" dirty="0">
                <a:solidFill>
                  <a:srgbClr val="666666"/>
                </a:solidFill>
              </a:rPr>
              <a:t> en </a:t>
            </a:r>
            <a:r>
              <a:rPr lang="en-IE" dirty="0" err="1">
                <a:solidFill>
                  <a:srgbClr val="666666"/>
                </a:solidFill>
              </a:rPr>
              <a:t>acil</a:t>
            </a:r>
            <a:r>
              <a:rPr lang="en-IE" dirty="0">
                <a:solidFill>
                  <a:srgbClr val="666666"/>
                </a:solidFill>
              </a:rPr>
              <a:t> </a:t>
            </a:r>
            <a:r>
              <a:rPr lang="en-IE" dirty="0" err="1">
                <a:solidFill>
                  <a:srgbClr val="666666"/>
                </a:solidFill>
              </a:rPr>
              <a:t>sorunlarından</a:t>
            </a:r>
            <a:r>
              <a:rPr lang="en-IE" dirty="0">
                <a:solidFill>
                  <a:srgbClr val="666666"/>
                </a:solidFill>
              </a:rPr>
              <a:t> </a:t>
            </a:r>
            <a:r>
              <a:rPr lang="en-IE" dirty="0" err="1">
                <a:solidFill>
                  <a:srgbClr val="666666"/>
                </a:solidFill>
              </a:rPr>
              <a:t>bazılarına</a:t>
            </a:r>
            <a:r>
              <a:rPr lang="en-IE" dirty="0">
                <a:solidFill>
                  <a:srgbClr val="666666"/>
                </a:solidFill>
              </a:rPr>
              <a:t> </a:t>
            </a:r>
            <a:r>
              <a:rPr lang="en-IE" dirty="0" err="1">
                <a:solidFill>
                  <a:srgbClr val="666666"/>
                </a:solidFill>
              </a:rPr>
              <a:t>yönelik</a:t>
            </a:r>
            <a:r>
              <a:rPr lang="en-IE" dirty="0">
                <a:solidFill>
                  <a:srgbClr val="666666"/>
                </a:solidFill>
              </a:rPr>
              <a:t> </a:t>
            </a:r>
            <a:r>
              <a:rPr lang="en-IE" dirty="0" err="1">
                <a:solidFill>
                  <a:srgbClr val="666666"/>
                </a:solidFill>
              </a:rPr>
              <a:t>bu</a:t>
            </a:r>
            <a:r>
              <a:rPr lang="en-IE" dirty="0">
                <a:solidFill>
                  <a:srgbClr val="666666"/>
                </a:solidFill>
              </a:rPr>
              <a:t> </a:t>
            </a:r>
            <a:r>
              <a:rPr lang="en-IE" dirty="0" err="1">
                <a:solidFill>
                  <a:srgbClr val="666666"/>
                </a:solidFill>
              </a:rPr>
              <a:t>yaratıcı</a:t>
            </a:r>
            <a:r>
              <a:rPr lang="en-IE" dirty="0">
                <a:solidFill>
                  <a:srgbClr val="666666"/>
                </a:solidFill>
              </a:rPr>
              <a:t>, </a:t>
            </a:r>
            <a:r>
              <a:rPr lang="en-IE" dirty="0" err="1">
                <a:solidFill>
                  <a:srgbClr val="666666"/>
                </a:solidFill>
              </a:rPr>
              <a:t>yerel</a:t>
            </a:r>
            <a:r>
              <a:rPr lang="en-IE" dirty="0">
                <a:solidFill>
                  <a:srgbClr val="666666"/>
                </a:solidFill>
              </a:rPr>
              <a:t> </a:t>
            </a:r>
            <a:r>
              <a:rPr lang="en-IE" dirty="0" err="1">
                <a:solidFill>
                  <a:srgbClr val="666666"/>
                </a:solidFill>
              </a:rPr>
              <a:t>kaynaklı</a:t>
            </a:r>
            <a:r>
              <a:rPr lang="en-IE" dirty="0">
                <a:solidFill>
                  <a:srgbClr val="666666"/>
                </a:solidFill>
              </a:rPr>
              <a:t> </a:t>
            </a:r>
            <a:r>
              <a:rPr lang="en-IE" dirty="0" err="1">
                <a:solidFill>
                  <a:srgbClr val="666666"/>
                </a:solidFill>
              </a:rPr>
              <a:t>çözümler</a:t>
            </a:r>
            <a:r>
              <a:rPr lang="en-IE" dirty="0">
                <a:solidFill>
                  <a:srgbClr val="666666"/>
                </a:solidFill>
              </a:rPr>
              <a:t> </a:t>
            </a:r>
            <a:r>
              <a:rPr lang="en-IE" dirty="0" err="1">
                <a:solidFill>
                  <a:srgbClr val="666666"/>
                </a:solidFill>
              </a:rPr>
              <a:t>hakkında</a:t>
            </a:r>
            <a:r>
              <a:rPr lang="en-IE" dirty="0">
                <a:solidFill>
                  <a:srgbClr val="666666"/>
                </a:solidFill>
              </a:rPr>
              <a:t> </a:t>
            </a:r>
            <a:r>
              <a:rPr lang="en-IE" dirty="0" err="1">
                <a:solidFill>
                  <a:srgbClr val="666666"/>
                </a:solidFill>
              </a:rPr>
              <a:t>bilgi</a:t>
            </a:r>
            <a:r>
              <a:rPr lang="en-IE" dirty="0">
                <a:solidFill>
                  <a:srgbClr val="666666"/>
                </a:solidFill>
              </a:rPr>
              <a:t> </a:t>
            </a:r>
            <a:r>
              <a:rPr lang="en-IE" dirty="0" err="1">
                <a:solidFill>
                  <a:srgbClr val="666666"/>
                </a:solidFill>
              </a:rPr>
              <a:t>sahibi</a:t>
            </a:r>
            <a:r>
              <a:rPr lang="en-IE" dirty="0">
                <a:solidFill>
                  <a:srgbClr val="666666"/>
                </a:solidFill>
              </a:rPr>
              <a:t> </a:t>
            </a:r>
            <a:r>
              <a:rPr lang="en-IE" dirty="0" err="1">
                <a:solidFill>
                  <a:srgbClr val="666666"/>
                </a:solidFill>
              </a:rPr>
              <a:t>değiller</a:t>
            </a:r>
            <a:r>
              <a:rPr lang="en-IE" dirty="0">
                <a:solidFill>
                  <a:srgbClr val="666666"/>
                </a:solidFill>
              </a:rPr>
              <a:t>, </a:t>
            </a:r>
            <a:r>
              <a:rPr lang="en-IE" dirty="0" err="1">
                <a:solidFill>
                  <a:srgbClr val="666666"/>
                </a:solidFill>
              </a:rPr>
              <a:t>çünkü</a:t>
            </a:r>
            <a:r>
              <a:rPr lang="en-IE" dirty="0">
                <a:solidFill>
                  <a:srgbClr val="666666"/>
                </a:solidFill>
              </a:rPr>
              <a:t> </a:t>
            </a:r>
            <a:r>
              <a:rPr lang="en-IE" dirty="0" err="1">
                <a:solidFill>
                  <a:srgbClr val="666666"/>
                </a:solidFill>
              </a:rPr>
              <a:t>bunların</a:t>
            </a:r>
            <a:r>
              <a:rPr lang="en-IE" dirty="0">
                <a:solidFill>
                  <a:srgbClr val="666666"/>
                </a:solidFill>
              </a:rPr>
              <a:t> </a:t>
            </a:r>
            <a:r>
              <a:rPr lang="en-IE" dirty="0" err="1">
                <a:solidFill>
                  <a:srgbClr val="666666"/>
                </a:solidFill>
              </a:rPr>
              <a:t>teşhiri</a:t>
            </a:r>
            <a:r>
              <a:rPr lang="en-IE" dirty="0">
                <a:solidFill>
                  <a:srgbClr val="666666"/>
                </a:solidFill>
              </a:rPr>
              <a:t>, </a:t>
            </a:r>
            <a:r>
              <a:rPr lang="en-IE" dirty="0" err="1">
                <a:solidFill>
                  <a:srgbClr val="666666"/>
                </a:solidFill>
              </a:rPr>
              <a:t>büyük</a:t>
            </a:r>
            <a:r>
              <a:rPr lang="en-IE" dirty="0">
                <a:solidFill>
                  <a:srgbClr val="666666"/>
                </a:solidFill>
              </a:rPr>
              <a:t> </a:t>
            </a:r>
            <a:r>
              <a:rPr lang="en-IE" dirty="0" err="1">
                <a:solidFill>
                  <a:srgbClr val="666666"/>
                </a:solidFill>
              </a:rPr>
              <a:t>pazarlama</a:t>
            </a:r>
            <a:r>
              <a:rPr lang="en-IE" dirty="0">
                <a:solidFill>
                  <a:srgbClr val="666666"/>
                </a:solidFill>
              </a:rPr>
              <a:t> </a:t>
            </a:r>
            <a:r>
              <a:rPr lang="en-IE" dirty="0" err="1">
                <a:solidFill>
                  <a:srgbClr val="666666"/>
                </a:solidFill>
              </a:rPr>
              <a:t>bütçeleri</a:t>
            </a:r>
            <a:r>
              <a:rPr lang="en-IE" dirty="0">
                <a:solidFill>
                  <a:srgbClr val="666666"/>
                </a:solidFill>
              </a:rPr>
              <a:t> vb. </a:t>
            </a:r>
            <a:r>
              <a:rPr lang="en-IE" dirty="0" err="1">
                <a:solidFill>
                  <a:srgbClr val="666666"/>
                </a:solidFill>
              </a:rPr>
              <a:t>yok</a:t>
            </a:r>
            <a:r>
              <a:rPr lang="en-IE" dirty="0">
                <a:solidFill>
                  <a:srgbClr val="666666"/>
                </a:solidFill>
              </a:rPr>
              <a:t>. </a:t>
            </a:r>
            <a:r>
              <a:rPr lang="en-IE" dirty="0" err="1">
                <a:solidFill>
                  <a:srgbClr val="666666"/>
                </a:solidFill>
              </a:rPr>
              <a:t>Amaç</a:t>
            </a:r>
            <a:r>
              <a:rPr lang="en-IE" dirty="0">
                <a:solidFill>
                  <a:srgbClr val="666666"/>
                </a:solidFill>
              </a:rPr>
              <a:t>, </a:t>
            </a:r>
            <a:r>
              <a:rPr lang="en-IE" dirty="0" err="1">
                <a:solidFill>
                  <a:srgbClr val="666666"/>
                </a:solidFill>
              </a:rPr>
              <a:t>sorunu</a:t>
            </a:r>
            <a:r>
              <a:rPr lang="en-IE" dirty="0">
                <a:solidFill>
                  <a:srgbClr val="666666"/>
                </a:solidFill>
              </a:rPr>
              <a:t> </a:t>
            </a:r>
            <a:r>
              <a:rPr lang="en-IE" dirty="0" err="1">
                <a:solidFill>
                  <a:srgbClr val="666666"/>
                </a:solidFill>
              </a:rPr>
              <a:t>çözmektir</a:t>
            </a:r>
            <a:r>
              <a:rPr lang="en-IE" dirty="0">
                <a:solidFill>
                  <a:srgbClr val="666666"/>
                </a:solidFill>
              </a:rPr>
              <a:t>.</a:t>
            </a:r>
            <a:endParaRPr lang="en-IE" dirty="0"/>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err="1">
                <a:solidFill>
                  <a:schemeClr val="tx1">
                    <a:lumMod val="75000"/>
                    <a:lumOff val="25000"/>
                  </a:schemeClr>
                </a:solidFill>
              </a:rPr>
              <a:t>JoAnna</a:t>
            </a:r>
            <a:r>
              <a:rPr lang="en-IE" sz="2800" dirty="0">
                <a:solidFill>
                  <a:schemeClr val="tx1">
                    <a:lumMod val="75000"/>
                    <a:lumOff val="25000"/>
                  </a:schemeClr>
                </a:solidFill>
              </a:rPr>
              <a:t> Haugen, Rooted</a:t>
            </a:r>
          </a:p>
          <a:p>
            <a:pPr>
              <a:spcBef>
                <a:spcPts val="0"/>
              </a:spcBef>
            </a:pPr>
            <a:endParaRPr lang="en-IE" sz="2800" dirty="0">
              <a:solidFill>
                <a:schemeClr val="tx1">
                  <a:lumMod val="75000"/>
                  <a:lumOff val="25000"/>
                </a:schemeClr>
              </a:solidFill>
            </a:endParaRPr>
          </a:p>
          <a:p>
            <a:pPr>
              <a:spcBef>
                <a:spcPts val="0"/>
              </a:spcBef>
            </a:pPr>
            <a:r>
              <a:rPr lang="tr-TR" sz="2400" b="1" u="sng" dirty="0" smtClean="0">
                <a:solidFill>
                  <a:schemeClr val="accent5"/>
                </a:solidFill>
              </a:rPr>
              <a:t>Tam </a:t>
            </a:r>
            <a:r>
              <a:rPr lang="tr-TR" sz="2400" b="1" u="sng" dirty="0">
                <a:solidFill>
                  <a:schemeClr val="accent5"/>
                </a:solidFill>
              </a:rPr>
              <a:t>Mülakat</a:t>
            </a:r>
            <a:endParaRPr lang="en-IE" sz="2400" b="1" u="sng" dirty="0">
              <a:solidFill>
                <a:schemeClr val="accent5"/>
              </a:solidFill>
            </a:endParaRPr>
          </a:p>
        </p:txBody>
      </p:sp>
      <p:pic>
        <p:nvPicPr>
          <p:cNvPr id="8" name="Picture 7" descr="A person wearing a purple jacket&#10;&#10;Description automatically generated with low confidence">
            <a:extLst>
              <a:ext uri="{FF2B5EF4-FFF2-40B4-BE49-F238E27FC236}">
                <a16:creationId xmlns="" xmlns:a16="http://schemas.microsoft.com/office/drawing/2014/main" id="{43164DB7-8A94-43E1-87B2-32F25DFE2251}"/>
              </a:ext>
            </a:extLst>
          </p:cNvPr>
          <p:cNvPicPr>
            <a:picLocks noChangeAspect="1"/>
          </p:cNvPicPr>
          <p:nvPr/>
        </p:nvPicPr>
        <p:blipFill>
          <a:blip r:embed="rId2"/>
          <a:stretch>
            <a:fillRect/>
          </a:stretch>
        </p:blipFill>
        <p:spPr>
          <a:xfrm>
            <a:off x="398579" y="2046492"/>
            <a:ext cx="2360615" cy="2479265"/>
          </a:xfrm>
          <a:prstGeom prst="teardrop">
            <a:avLst/>
          </a:prstGeom>
        </p:spPr>
      </p:pic>
    </p:spTree>
    <p:extLst>
      <p:ext uri="{BB962C8B-B14F-4D97-AF65-F5344CB8AC3E}">
        <p14:creationId xmlns:p14="http://schemas.microsoft.com/office/powerpoint/2010/main" val="510754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953037"/>
            <a:ext cx="7766627" cy="5904963"/>
          </a:xfrm>
        </p:spPr>
        <p:txBody>
          <a:bodyPr/>
          <a:lstStyle/>
          <a:p>
            <a:pPr>
              <a:lnSpc>
                <a:spcPct val="100000"/>
              </a:lnSpc>
              <a:spcBef>
                <a:spcPts val="0"/>
              </a:spcBef>
            </a:pPr>
            <a:r>
              <a:rPr lang="tr-TR" b="1" dirty="0">
                <a:solidFill>
                  <a:srgbClr val="389DAE"/>
                </a:solidFill>
              </a:rPr>
              <a:t>S</a:t>
            </a:r>
            <a:r>
              <a:rPr lang="en-IE" b="1" dirty="0" smtClean="0">
                <a:solidFill>
                  <a:srgbClr val="389DAE"/>
                </a:solidFill>
                <a:effectLst/>
              </a:rPr>
              <a:t>2</a:t>
            </a:r>
            <a:r>
              <a:rPr lang="en-IE" b="1" i="1" dirty="0" smtClean="0">
                <a:solidFill>
                  <a:srgbClr val="389DAE"/>
                </a:solidFill>
                <a:effectLst/>
              </a:rPr>
              <a:t> </a:t>
            </a:r>
            <a:r>
              <a:rPr lang="tr-TR" i="1" dirty="0" smtClean="0">
                <a:solidFill>
                  <a:srgbClr val="E48E02"/>
                </a:solidFill>
              </a:rPr>
              <a:t>Kalkınan </a:t>
            </a:r>
            <a:r>
              <a:rPr lang="tr-TR" i="1" dirty="0">
                <a:solidFill>
                  <a:srgbClr val="E48E02"/>
                </a:solidFill>
              </a:rPr>
              <a:t>bir sosyal girişimciye verebileceğiniz tek tavsiye nedir?</a:t>
            </a:r>
            <a:endParaRPr lang="en-IE" i="1" dirty="0">
              <a:solidFill>
                <a:srgbClr val="E48E02"/>
              </a:solidFill>
              <a:effectLst/>
            </a:endParaRPr>
          </a:p>
          <a:p>
            <a:pPr>
              <a:lnSpc>
                <a:spcPct val="100000"/>
              </a:lnSpc>
              <a:spcBef>
                <a:spcPts val="0"/>
              </a:spcBef>
            </a:pPr>
            <a:endParaRPr lang="en-IE" i="1" dirty="0">
              <a:solidFill>
                <a:srgbClr val="E48E02"/>
              </a:solidFill>
            </a:endParaRPr>
          </a:p>
          <a:p>
            <a:pPr>
              <a:lnSpc>
                <a:spcPct val="100000"/>
              </a:lnSpc>
              <a:spcBef>
                <a:spcPts val="0"/>
              </a:spcBef>
            </a:pPr>
            <a:r>
              <a:rPr lang="en-IE" dirty="0" err="1" smtClean="0">
                <a:solidFill>
                  <a:srgbClr val="666666"/>
                </a:solidFill>
              </a:rPr>
              <a:t>Bir</a:t>
            </a:r>
            <a:r>
              <a:rPr lang="en-IE" dirty="0" smtClean="0">
                <a:solidFill>
                  <a:srgbClr val="666666"/>
                </a:solidFill>
              </a:rPr>
              <a:t> </a:t>
            </a:r>
            <a:r>
              <a:rPr lang="en-IE" dirty="0" err="1">
                <a:solidFill>
                  <a:srgbClr val="666666"/>
                </a:solidFill>
              </a:rPr>
              <a:t>işletme</a:t>
            </a:r>
            <a:r>
              <a:rPr lang="en-IE" dirty="0">
                <a:solidFill>
                  <a:srgbClr val="666666"/>
                </a:solidFill>
              </a:rPr>
              <a:t> </a:t>
            </a:r>
            <a:r>
              <a:rPr lang="en-IE" dirty="0" err="1">
                <a:solidFill>
                  <a:srgbClr val="666666"/>
                </a:solidFill>
              </a:rPr>
              <a:t>koçuyla</a:t>
            </a:r>
            <a:r>
              <a:rPr lang="en-IE" dirty="0">
                <a:solidFill>
                  <a:srgbClr val="666666"/>
                </a:solidFill>
              </a:rPr>
              <a:t> </a:t>
            </a:r>
            <a:r>
              <a:rPr lang="en-IE" dirty="0" err="1">
                <a:solidFill>
                  <a:srgbClr val="666666"/>
                </a:solidFill>
              </a:rPr>
              <a:t>çalışmak</a:t>
            </a:r>
            <a:r>
              <a:rPr lang="en-IE" dirty="0">
                <a:solidFill>
                  <a:srgbClr val="666666"/>
                </a:solidFill>
              </a:rPr>
              <a:t>, </a:t>
            </a:r>
            <a:r>
              <a:rPr lang="en-IE" dirty="0" err="1">
                <a:solidFill>
                  <a:srgbClr val="666666"/>
                </a:solidFill>
              </a:rPr>
              <a:t>fikrimin</a:t>
            </a:r>
            <a:r>
              <a:rPr lang="en-IE" dirty="0">
                <a:solidFill>
                  <a:srgbClr val="666666"/>
                </a:solidFill>
              </a:rPr>
              <a:t> ne </a:t>
            </a:r>
            <a:r>
              <a:rPr lang="en-IE" dirty="0" err="1">
                <a:solidFill>
                  <a:srgbClr val="666666"/>
                </a:solidFill>
              </a:rPr>
              <a:t>kadar</a:t>
            </a:r>
            <a:r>
              <a:rPr lang="en-IE" dirty="0">
                <a:solidFill>
                  <a:srgbClr val="666666"/>
                </a:solidFill>
              </a:rPr>
              <a:t> </a:t>
            </a:r>
            <a:r>
              <a:rPr lang="en-IE" dirty="0" err="1">
                <a:solidFill>
                  <a:srgbClr val="666666"/>
                </a:solidFill>
              </a:rPr>
              <a:t>önemli</a:t>
            </a:r>
            <a:r>
              <a:rPr lang="en-IE" dirty="0">
                <a:solidFill>
                  <a:srgbClr val="666666"/>
                </a:solidFill>
              </a:rPr>
              <a:t> </a:t>
            </a:r>
            <a:r>
              <a:rPr lang="en-IE" dirty="0" err="1">
                <a:solidFill>
                  <a:srgbClr val="666666"/>
                </a:solidFill>
              </a:rPr>
              <a:t>olduğuna</a:t>
            </a:r>
            <a:r>
              <a:rPr lang="en-IE" dirty="0">
                <a:solidFill>
                  <a:srgbClr val="666666"/>
                </a:solidFill>
              </a:rPr>
              <a:t> </a:t>
            </a:r>
            <a:r>
              <a:rPr lang="en-IE" dirty="0" err="1">
                <a:solidFill>
                  <a:srgbClr val="666666"/>
                </a:solidFill>
              </a:rPr>
              <a:t>açıklık</a:t>
            </a:r>
            <a:r>
              <a:rPr lang="en-IE" dirty="0">
                <a:solidFill>
                  <a:srgbClr val="666666"/>
                </a:solidFill>
              </a:rPr>
              <a:t> </a:t>
            </a:r>
            <a:r>
              <a:rPr lang="en-IE" dirty="0" err="1">
                <a:solidFill>
                  <a:srgbClr val="666666"/>
                </a:solidFill>
              </a:rPr>
              <a:t>getirmeme</a:t>
            </a:r>
            <a:r>
              <a:rPr lang="en-IE" dirty="0">
                <a:solidFill>
                  <a:srgbClr val="666666"/>
                </a:solidFill>
              </a:rPr>
              <a:t> </a:t>
            </a:r>
            <a:r>
              <a:rPr lang="en-IE" dirty="0" err="1">
                <a:solidFill>
                  <a:srgbClr val="666666"/>
                </a:solidFill>
              </a:rPr>
              <a:t>yardımcı</a:t>
            </a:r>
            <a:r>
              <a:rPr lang="en-IE" dirty="0">
                <a:solidFill>
                  <a:srgbClr val="666666"/>
                </a:solidFill>
              </a:rPr>
              <a:t> </a:t>
            </a:r>
            <a:r>
              <a:rPr lang="en-IE" dirty="0" err="1">
                <a:solidFill>
                  <a:srgbClr val="666666"/>
                </a:solidFill>
              </a:rPr>
              <a:t>oldu</a:t>
            </a:r>
            <a:r>
              <a:rPr lang="en-IE" dirty="0">
                <a:solidFill>
                  <a:srgbClr val="666666"/>
                </a:solidFill>
              </a:rPr>
              <a:t>. Ne </a:t>
            </a:r>
            <a:r>
              <a:rPr lang="en-IE" dirty="0" err="1">
                <a:solidFill>
                  <a:srgbClr val="666666"/>
                </a:solidFill>
              </a:rPr>
              <a:t>yapmak</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söylemek</a:t>
            </a:r>
            <a:r>
              <a:rPr lang="en-IE" dirty="0">
                <a:solidFill>
                  <a:srgbClr val="666666"/>
                </a:solidFill>
              </a:rPr>
              <a:t> </a:t>
            </a:r>
            <a:r>
              <a:rPr lang="en-IE" dirty="0" err="1">
                <a:solidFill>
                  <a:srgbClr val="666666"/>
                </a:solidFill>
              </a:rPr>
              <a:t>istediğimi</a:t>
            </a:r>
            <a:r>
              <a:rPr lang="en-IE" dirty="0">
                <a:solidFill>
                  <a:srgbClr val="666666"/>
                </a:solidFill>
              </a:rPr>
              <a:t> </a:t>
            </a:r>
            <a:r>
              <a:rPr lang="en-IE" dirty="0" err="1">
                <a:solidFill>
                  <a:srgbClr val="666666"/>
                </a:solidFill>
              </a:rPr>
              <a:t>biliyordum</a:t>
            </a:r>
            <a:r>
              <a:rPr lang="en-IE" dirty="0">
                <a:solidFill>
                  <a:srgbClr val="666666"/>
                </a:solidFill>
              </a:rPr>
              <a:t> </a:t>
            </a:r>
            <a:r>
              <a:rPr lang="en-IE" dirty="0" err="1">
                <a:solidFill>
                  <a:srgbClr val="666666"/>
                </a:solidFill>
              </a:rPr>
              <a:t>ama</a:t>
            </a:r>
            <a:r>
              <a:rPr lang="en-IE" dirty="0">
                <a:solidFill>
                  <a:srgbClr val="666666"/>
                </a:solidFill>
              </a:rPr>
              <a:t> </a:t>
            </a:r>
            <a:r>
              <a:rPr lang="en-IE" dirty="0" err="1">
                <a:solidFill>
                  <a:srgbClr val="666666"/>
                </a:solidFill>
              </a:rPr>
              <a:t>nasıl</a:t>
            </a:r>
            <a:r>
              <a:rPr lang="en-IE" dirty="0">
                <a:solidFill>
                  <a:srgbClr val="666666"/>
                </a:solidFill>
              </a:rPr>
              <a:t> </a:t>
            </a:r>
            <a:r>
              <a:rPr lang="en-IE" dirty="0" err="1">
                <a:solidFill>
                  <a:srgbClr val="666666"/>
                </a:solidFill>
              </a:rPr>
              <a:t>yapacağımı</a:t>
            </a:r>
            <a:r>
              <a:rPr lang="en-IE" dirty="0">
                <a:solidFill>
                  <a:srgbClr val="666666"/>
                </a:solidFill>
              </a:rPr>
              <a:t> </a:t>
            </a:r>
            <a:r>
              <a:rPr lang="en-IE" dirty="0" err="1">
                <a:solidFill>
                  <a:srgbClr val="666666"/>
                </a:solidFill>
              </a:rPr>
              <a:t>bilmiyordum</a:t>
            </a:r>
            <a:r>
              <a:rPr lang="en-IE" dirty="0">
                <a:solidFill>
                  <a:srgbClr val="666666"/>
                </a:solidFill>
              </a:rPr>
              <a:t>. </a:t>
            </a:r>
            <a:r>
              <a:rPr lang="en-IE" dirty="0" err="1">
                <a:solidFill>
                  <a:srgbClr val="666666"/>
                </a:solidFill>
              </a:rPr>
              <a:t>Rooted'u</a:t>
            </a:r>
            <a:r>
              <a:rPr lang="en-IE" dirty="0">
                <a:solidFill>
                  <a:srgbClr val="666666"/>
                </a:solidFill>
              </a:rPr>
              <a:t> </a:t>
            </a:r>
            <a:r>
              <a:rPr lang="en-IE" dirty="0" err="1">
                <a:solidFill>
                  <a:srgbClr val="666666"/>
                </a:solidFill>
              </a:rPr>
              <a:t>geliştirirken</a:t>
            </a:r>
            <a:r>
              <a:rPr lang="en-IE" dirty="0">
                <a:solidFill>
                  <a:srgbClr val="666666"/>
                </a:solidFill>
              </a:rPr>
              <a:t> </a:t>
            </a:r>
            <a:r>
              <a:rPr lang="en-IE" dirty="0" err="1">
                <a:solidFill>
                  <a:srgbClr val="666666"/>
                </a:solidFill>
              </a:rPr>
              <a:t>öncelik</a:t>
            </a:r>
            <a:r>
              <a:rPr lang="en-IE" dirty="0">
                <a:solidFill>
                  <a:srgbClr val="666666"/>
                </a:solidFill>
              </a:rPr>
              <a:t> </a:t>
            </a:r>
            <a:r>
              <a:rPr lang="en-IE" dirty="0" err="1">
                <a:solidFill>
                  <a:srgbClr val="666666"/>
                </a:solidFill>
              </a:rPr>
              <a:t>vermeme</a:t>
            </a:r>
            <a:r>
              <a:rPr lang="en-IE" dirty="0">
                <a:solidFill>
                  <a:srgbClr val="666666"/>
                </a:solidFill>
              </a:rPr>
              <a:t>, </a:t>
            </a:r>
            <a:r>
              <a:rPr lang="en-IE" dirty="0" err="1">
                <a:solidFill>
                  <a:srgbClr val="666666"/>
                </a:solidFill>
              </a:rPr>
              <a:t>hedefler</a:t>
            </a:r>
            <a:r>
              <a:rPr lang="en-IE" dirty="0">
                <a:solidFill>
                  <a:srgbClr val="666666"/>
                </a:solidFill>
              </a:rPr>
              <a:t> </a:t>
            </a:r>
            <a:r>
              <a:rPr lang="en-IE" dirty="0" err="1">
                <a:solidFill>
                  <a:srgbClr val="666666"/>
                </a:solidFill>
              </a:rPr>
              <a:t>belirlememe</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beni</a:t>
            </a:r>
            <a:r>
              <a:rPr lang="en-IE" dirty="0">
                <a:solidFill>
                  <a:srgbClr val="666666"/>
                </a:solidFill>
              </a:rPr>
              <a:t> </a:t>
            </a:r>
            <a:r>
              <a:rPr lang="en-IE" dirty="0" err="1">
                <a:solidFill>
                  <a:srgbClr val="666666"/>
                </a:solidFill>
              </a:rPr>
              <a:t>sorumlu</a:t>
            </a:r>
            <a:r>
              <a:rPr lang="en-IE" dirty="0">
                <a:solidFill>
                  <a:srgbClr val="666666"/>
                </a:solidFill>
              </a:rPr>
              <a:t> </a:t>
            </a:r>
            <a:r>
              <a:rPr lang="en-IE" dirty="0" err="1">
                <a:solidFill>
                  <a:srgbClr val="666666"/>
                </a:solidFill>
              </a:rPr>
              <a:t>tutmama</a:t>
            </a:r>
            <a:r>
              <a:rPr lang="en-IE" dirty="0">
                <a:solidFill>
                  <a:srgbClr val="666666"/>
                </a:solidFill>
              </a:rPr>
              <a:t> </a:t>
            </a:r>
            <a:r>
              <a:rPr lang="en-IE" dirty="0" err="1">
                <a:solidFill>
                  <a:srgbClr val="666666"/>
                </a:solidFill>
              </a:rPr>
              <a:t>yardımcı</a:t>
            </a:r>
            <a:r>
              <a:rPr lang="en-IE" dirty="0">
                <a:solidFill>
                  <a:srgbClr val="666666"/>
                </a:solidFill>
              </a:rPr>
              <a:t> </a:t>
            </a:r>
            <a:r>
              <a:rPr lang="en-IE" dirty="0" err="1">
                <a:solidFill>
                  <a:srgbClr val="666666"/>
                </a:solidFill>
              </a:rPr>
              <a:t>oldu</a:t>
            </a:r>
            <a:r>
              <a:rPr lang="en-IE" dirty="0">
                <a:solidFill>
                  <a:srgbClr val="666666"/>
                </a:solidFill>
              </a:rPr>
              <a:t>. </a:t>
            </a:r>
            <a:r>
              <a:rPr lang="en-IE" dirty="0" err="1">
                <a:solidFill>
                  <a:srgbClr val="666666"/>
                </a:solidFill>
              </a:rPr>
              <a:t>Maddi</a:t>
            </a:r>
            <a:r>
              <a:rPr lang="en-IE" dirty="0">
                <a:solidFill>
                  <a:srgbClr val="666666"/>
                </a:solidFill>
              </a:rPr>
              <a:t> </a:t>
            </a:r>
            <a:r>
              <a:rPr lang="en-IE" dirty="0" err="1">
                <a:solidFill>
                  <a:srgbClr val="666666"/>
                </a:solidFill>
              </a:rPr>
              <a:t>imkanlarınız</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harika</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fikriniz</a:t>
            </a:r>
            <a:r>
              <a:rPr lang="en-IE" dirty="0">
                <a:solidFill>
                  <a:srgbClr val="666666"/>
                </a:solidFill>
              </a:rPr>
              <a:t> </a:t>
            </a:r>
            <a:r>
              <a:rPr lang="en-IE" dirty="0" err="1">
                <a:solidFill>
                  <a:srgbClr val="666666"/>
                </a:solidFill>
              </a:rPr>
              <a:t>varsa</a:t>
            </a:r>
            <a:r>
              <a:rPr lang="en-IE" dirty="0">
                <a:solidFill>
                  <a:srgbClr val="666666"/>
                </a:solidFill>
              </a:rPr>
              <a:t> </a:t>
            </a:r>
            <a:r>
              <a:rPr lang="en-IE" dirty="0" err="1">
                <a:solidFill>
                  <a:srgbClr val="666666"/>
                </a:solidFill>
              </a:rPr>
              <a:t>ancak</a:t>
            </a:r>
            <a:r>
              <a:rPr lang="en-IE" dirty="0">
                <a:solidFill>
                  <a:srgbClr val="666666"/>
                </a:solidFill>
              </a:rPr>
              <a:t> </a:t>
            </a:r>
            <a:r>
              <a:rPr lang="en-IE" dirty="0" err="1">
                <a:solidFill>
                  <a:srgbClr val="666666"/>
                </a:solidFill>
              </a:rPr>
              <a:t>nereden</a:t>
            </a:r>
            <a:r>
              <a:rPr lang="en-IE" dirty="0">
                <a:solidFill>
                  <a:srgbClr val="666666"/>
                </a:solidFill>
              </a:rPr>
              <a:t> </a:t>
            </a:r>
            <a:r>
              <a:rPr lang="en-IE" dirty="0" err="1">
                <a:solidFill>
                  <a:srgbClr val="666666"/>
                </a:solidFill>
              </a:rPr>
              <a:t>başlayacağınızı</a:t>
            </a:r>
            <a:r>
              <a:rPr lang="en-IE" dirty="0">
                <a:solidFill>
                  <a:srgbClr val="666666"/>
                </a:solidFill>
              </a:rPr>
              <a:t> </a:t>
            </a:r>
            <a:r>
              <a:rPr lang="en-IE" dirty="0" err="1">
                <a:solidFill>
                  <a:srgbClr val="666666"/>
                </a:solidFill>
              </a:rPr>
              <a:t>bilmiyorsanız</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işletme</a:t>
            </a:r>
            <a:r>
              <a:rPr lang="en-IE" dirty="0">
                <a:solidFill>
                  <a:srgbClr val="666666"/>
                </a:solidFill>
              </a:rPr>
              <a:t> </a:t>
            </a:r>
            <a:r>
              <a:rPr lang="en-IE" dirty="0" err="1">
                <a:solidFill>
                  <a:srgbClr val="666666"/>
                </a:solidFill>
              </a:rPr>
              <a:t>koçu</a:t>
            </a:r>
            <a:r>
              <a:rPr lang="en-IE" dirty="0">
                <a:solidFill>
                  <a:srgbClr val="666666"/>
                </a:solidFill>
              </a:rPr>
              <a:t> </a:t>
            </a:r>
            <a:r>
              <a:rPr lang="en-IE" dirty="0" err="1">
                <a:solidFill>
                  <a:srgbClr val="666666"/>
                </a:solidFill>
              </a:rPr>
              <a:t>tutmanızı</a:t>
            </a:r>
            <a:r>
              <a:rPr lang="en-IE" dirty="0">
                <a:solidFill>
                  <a:srgbClr val="666666"/>
                </a:solidFill>
              </a:rPr>
              <a:t> </a:t>
            </a:r>
            <a:r>
              <a:rPr lang="en-IE" dirty="0" err="1">
                <a:solidFill>
                  <a:srgbClr val="666666"/>
                </a:solidFill>
              </a:rPr>
              <a:t>öneririm</a:t>
            </a:r>
            <a:r>
              <a:rPr lang="en-IE" dirty="0">
                <a:solidFill>
                  <a:srgbClr val="666666"/>
                </a:solidFill>
              </a:rPr>
              <a:t>.</a:t>
            </a:r>
            <a:endParaRPr lang="en-IE" dirty="0">
              <a:solidFill>
                <a:srgbClr val="666666"/>
              </a:solidFill>
            </a:endParaRPr>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err="1">
                <a:solidFill>
                  <a:schemeClr val="tx1">
                    <a:lumMod val="75000"/>
                    <a:lumOff val="25000"/>
                  </a:schemeClr>
                </a:solidFill>
              </a:rPr>
              <a:t>JoAnna</a:t>
            </a:r>
            <a:r>
              <a:rPr lang="en-IE" sz="2800" dirty="0">
                <a:solidFill>
                  <a:schemeClr val="tx1">
                    <a:lumMod val="75000"/>
                    <a:lumOff val="25000"/>
                  </a:schemeClr>
                </a:solidFill>
              </a:rPr>
              <a:t> Haugen, Rooted</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2">
                  <a:extLst>
                    <a:ext uri="{A12FA001-AC4F-418D-AE19-62706E023703}">
                      <ahyp:hlinkClr xmlns="" xmlns:ahyp="http://schemas.microsoft.com/office/drawing/2018/hyperlinkcolor" val="tx"/>
                    </a:ext>
                  </a:extLst>
                </a:hlinkClick>
              </a:rPr>
              <a:t>Full Interview</a:t>
            </a:r>
            <a:endParaRPr lang="en-IE" sz="2400" b="1" dirty="0"/>
          </a:p>
        </p:txBody>
      </p:sp>
      <p:pic>
        <p:nvPicPr>
          <p:cNvPr id="8" name="Picture 7" descr="A person wearing a purple jacket&#10;&#10;Description automatically generated with low confidence">
            <a:extLst>
              <a:ext uri="{FF2B5EF4-FFF2-40B4-BE49-F238E27FC236}">
                <a16:creationId xmlns="" xmlns:a16="http://schemas.microsoft.com/office/drawing/2014/main" id="{43164DB7-8A94-43E1-87B2-32F25DFE2251}"/>
              </a:ext>
            </a:extLst>
          </p:cNvPr>
          <p:cNvPicPr>
            <a:picLocks noChangeAspect="1"/>
          </p:cNvPicPr>
          <p:nvPr/>
        </p:nvPicPr>
        <p:blipFill>
          <a:blip r:embed="rId3"/>
          <a:stretch>
            <a:fillRect/>
          </a:stretch>
        </p:blipFill>
        <p:spPr>
          <a:xfrm>
            <a:off x="398579" y="2046492"/>
            <a:ext cx="2360615" cy="2479265"/>
          </a:xfrm>
          <a:prstGeom prst="teardrop">
            <a:avLst/>
          </a:prstGeom>
        </p:spPr>
      </p:pic>
    </p:spTree>
    <p:extLst>
      <p:ext uri="{BB962C8B-B14F-4D97-AF65-F5344CB8AC3E}">
        <p14:creationId xmlns:p14="http://schemas.microsoft.com/office/powerpoint/2010/main" val="1001348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F7576F89-9314-4F42-9AAD-46FB8439A4FF}"/>
              </a:ext>
            </a:extLst>
          </p:cNvPr>
          <p:cNvSpPr>
            <a:spLocks noGrp="1"/>
          </p:cNvSpPr>
          <p:nvPr>
            <p:ph type="body" sz="quarter" idx="14"/>
          </p:nvPr>
        </p:nvSpPr>
        <p:spPr>
          <a:xfrm>
            <a:off x="5486401" y="1341298"/>
            <a:ext cx="6465194" cy="2592420"/>
          </a:xfrm>
        </p:spPr>
        <p:txBody>
          <a:bodyPr/>
          <a:lstStyle/>
          <a:p>
            <a:pPr marL="342900" indent="-342900" algn="l">
              <a:buFont typeface="Arial" panose="020B0604020202020204" pitchFamily="34" charset="0"/>
              <a:buAutoNum type="arabicPeriod"/>
            </a:pPr>
            <a:r>
              <a:rPr lang="en-US" sz="2200" dirty="0" err="1" smtClean="0">
                <a:solidFill>
                  <a:schemeClr val="accent5"/>
                </a:solidFill>
                <a:latin typeface="Calibri" panose="020F0502020204030204" pitchFamily="34" charset="0"/>
              </a:rPr>
              <a:t>Mevcut</a:t>
            </a:r>
            <a:r>
              <a:rPr lang="en-US" sz="2200" dirty="0" smtClean="0">
                <a:solidFill>
                  <a:schemeClr val="accent5"/>
                </a:solidFill>
                <a:latin typeface="Calibri" panose="020F0502020204030204" pitchFamily="34" charset="0"/>
              </a:rPr>
              <a:t> </a:t>
            </a:r>
            <a:r>
              <a:rPr lang="en-US" sz="2200" dirty="0" err="1">
                <a:solidFill>
                  <a:schemeClr val="accent5"/>
                </a:solidFill>
                <a:latin typeface="Calibri" panose="020F0502020204030204" pitchFamily="34" charset="0"/>
              </a:rPr>
              <a:t>süreçleri</a:t>
            </a:r>
            <a:r>
              <a:rPr lang="en-US" sz="2200" dirty="0">
                <a:solidFill>
                  <a:schemeClr val="accent5"/>
                </a:solidFill>
                <a:latin typeface="Calibri" panose="020F0502020204030204" pitchFamily="34" charset="0"/>
              </a:rPr>
              <a:t> </a:t>
            </a:r>
            <a:r>
              <a:rPr lang="en-US" sz="2200" dirty="0" err="1">
                <a:solidFill>
                  <a:schemeClr val="accent5"/>
                </a:solidFill>
                <a:latin typeface="Calibri" panose="020F0502020204030204" pitchFamily="34" charset="0"/>
              </a:rPr>
              <a:t>iyileştirmek</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başarılı</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uygulamayı</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engelleyen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engelleri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kaldırmak</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veya</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azaltmak</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için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dijital</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nihai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sosyal</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inovasyon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sonucunu</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oluşturmak</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için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Tasarım</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Düşüncesi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ilkelerini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öğrenin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ve</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uygulayın</a:t>
            </a:r>
            <a:r>
              <a:rPr lang="en-US" sz="2200" dirty="0">
                <a:solidFill>
                  <a:schemeClr val="tx1">
                    <a:lumMod val="75000"/>
                    <a:lumOff val="25000"/>
                  </a:schemeClr>
                </a:solidFill>
                <a:latin typeface="Calibri" panose="020F0502020204030204" pitchFamily="34" charset="0"/>
              </a:rPr>
              <a:t>.</a:t>
            </a:r>
            <a:endParaRPr lang="en-US" sz="220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en-US" sz="2200" dirty="0">
                <a:solidFill>
                  <a:schemeClr val="tx1">
                    <a:lumMod val="75000"/>
                    <a:lumOff val="25000"/>
                  </a:schemeClr>
                </a:solidFill>
                <a:latin typeface="Calibri" panose="020F0502020204030204" pitchFamily="34" charset="0"/>
              </a:rPr>
              <a:t> </a:t>
            </a:r>
            <a:r>
              <a:rPr lang="en-US" sz="2200" dirty="0" err="1">
                <a:solidFill>
                  <a:srgbClr val="FFC000"/>
                </a:solidFill>
                <a:latin typeface="Calibri" panose="020F0502020204030204" pitchFamily="34" charset="0"/>
              </a:rPr>
              <a:t>Sosyal</a:t>
            </a:r>
            <a:r>
              <a:rPr lang="en-US" sz="2200" dirty="0">
                <a:solidFill>
                  <a:srgbClr val="FFC000"/>
                </a:solidFill>
                <a:latin typeface="Calibri" panose="020F0502020204030204" pitchFamily="34" charset="0"/>
              </a:rPr>
              <a:t> </a:t>
            </a:r>
            <a:r>
              <a:rPr lang="en-US" sz="2200" dirty="0" err="1">
                <a:solidFill>
                  <a:srgbClr val="FFC000"/>
                </a:solidFill>
                <a:latin typeface="Calibri" panose="020F0502020204030204" pitchFamily="34" charset="0"/>
              </a:rPr>
              <a:t>sorunlara</a:t>
            </a:r>
            <a:r>
              <a:rPr lang="en-US" sz="2200" dirty="0">
                <a:solidFill>
                  <a:srgbClr val="FFC000"/>
                </a:solidFill>
                <a:latin typeface="Calibri" panose="020F0502020204030204" pitchFamily="34" charset="0"/>
              </a:rPr>
              <a:t> </a:t>
            </a:r>
            <a:r>
              <a:rPr lang="en-US" sz="2200" dirty="0" err="1">
                <a:solidFill>
                  <a:srgbClr val="FFC000"/>
                </a:solidFill>
                <a:latin typeface="Calibri" panose="020F0502020204030204" pitchFamily="34" charset="0"/>
              </a:rPr>
              <a:t>nasıl</a:t>
            </a:r>
            <a:r>
              <a:rPr lang="en-US" sz="2200" dirty="0">
                <a:solidFill>
                  <a:srgbClr val="FFC000"/>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daha</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iyi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çözümler</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geliştireceğinizi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öğrenin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örn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insan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merkezli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bir</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yaklaşım</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benimseyerek</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ve</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benzersiz</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kültürel</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bağlamlar</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ve</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belirli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durumlarla</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ilgili</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olduklarından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emin</a:t>
            </a:r>
            <a:r>
              <a:rPr lang="en-US" sz="2200" dirty="0">
                <a:solidFill>
                  <a:schemeClr val="tx1">
                    <a:lumMod val="75000"/>
                    <a:lumOff val="25000"/>
                  </a:schemeClr>
                </a:solidFill>
                <a:latin typeface="Calibri" panose="020F0502020204030204" pitchFamily="34" charset="0"/>
              </a:rPr>
              <a:t> </a:t>
            </a:r>
            <a:r>
              <a:rPr lang="en-US" sz="2200" dirty="0" err="1">
                <a:solidFill>
                  <a:schemeClr val="tx1">
                    <a:lumMod val="75000"/>
                    <a:lumOff val="25000"/>
                  </a:schemeClr>
                </a:solidFill>
                <a:latin typeface="Calibri" panose="020F0502020204030204" pitchFamily="34" charset="0"/>
              </a:rPr>
              <a:t>olarak</a:t>
            </a:r>
            <a:r>
              <a:rPr lang="en-US" sz="2200" dirty="0">
                <a:solidFill>
                  <a:schemeClr val="tx1">
                    <a:lumMod val="75000"/>
                    <a:lumOff val="25000"/>
                  </a:schemeClr>
                </a:solidFill>
                <a:latin typeface="Calibri" panose="020F0502020204030204" pitchFamily="34" charset="0"/>
              </a:rPr>
              <a:t>.</a:t>
            </a:r>
            <a:endParaRPr lang="en-US" sz="2200" dirty="0">
              <a:solidFill>
                <a:schemeClr val="tx1">
                  <a:lumMod val="75000"/>
                  <a:lumOff val="25000"/>
                </a:schemeClr>
              </a:solidFill>
              <a:latin typeface="Calibri" panose="020F0502020204030204" pitchFamily="34" charset="0"/>
            </a:endParaRPr>
          </a:p>
          <a:p>
            <a:pPr marL="342900" indent="-342900" algn="l">
              <a:buAutoNum type="arabicPeriod"/>
            </a:pPr>
            <a:r>
              <a:rPr lang="en-IE" sz="2200" dirty="0" err="1">
                <a:solidFill>
                  <a:srgbClr val="FF0000"/>
                </a:solidFill>
                <a:latin typeface="Calibri" panose="020F0502020204030204" pitchFamily="34" charset="0"/>
              </a:rPr>
              <a:t>Dünyayı</a:t>
            </a:r>
            <a:r>
              <a:rPr lang="en-IE" sz="2200" dirty="0">
                <a:solidFill>
                  <a:srgbClr val="FF0000"/>
                </a:solidFill>
                <a:latin typeface="Calibri" panose="020F0502020204030204" pitchFamily="34" charset="0"/>
              </a:rPr>
              <a:t> </a:t>
            </a:r>
            <a:r>
              <a:rPr lang="en-IE" sz="2200" dirty="0" err="1">
                <a:solidFill>
                  <a:srgbClr val="FF0000"/>
                </a:solidFill>
                <a:latin typeface="Calibri" panose="020F0502020204030204" pitchFamily="34" charset="0"/>
              </a:rPr>
              <a:t>nasıl</a:t>
            </a:r>
            <a:r>
              <a:rPr lang="en-IE" sz="2200" dirty="0">
                <a:solidFill>
                  <a:srgbClr val="FF0000"/>
                </a:solidFill>
                <a:latin typeface="Calibri" panose="020F0502020204030204" pitchFamily="34" charset="0"/>
              </a:rPr>
              <a:t> </a:t>
            </a:r>
            <a:r>
              <a:rPr lang="en-IE" sz="2200" dirty="0" err="1">
                <a:solidFill>
                  <a:srgbClr val="FF0000"/>
                </a:solidFill>
                <a:latin typeface="Calibri" panose="020F0502020204030204" pitchFamily="34" charset="0"/>
              </a:rPr>
              <a:t>yorumlayacağınızı</a:t>
            </a:r>
            <a:r>
              <a:rPr lang="en-IE" sz="2200" dirty="0">
                <a:solidFill>
                  <a:srgbClr val="FF0000"/>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ve</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tasarım</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katılımcıları</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olarak</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gerçek</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insanlarla</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nasıl</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çalışacağınızı</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güvenli</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bir</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şekilde</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yaratıcı</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riskler</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almayı</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prototiplerden</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öğrenmeyi</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çevik</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ve</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yinelemeli</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olmayı</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öğrenin</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Sosyal</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inovasyon</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değişim</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ajanları</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olmak</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için</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gerekli</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olan</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bir</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dizi</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yetenek</a:t>
            </a:r>
            <a:r>
              <a:rPr lang="en-IE" sz="2200" dirty="0">
                <a:solidFill>
                  <a:schemeClr val="tx1">
                    <a:lumMod val="75000"/>
                    <a:lumOff val="25000"/>
                  </a:schemeClr>
                </a:solidFill>
                <a:latin typeface="Calibri" panose="020F0502020204030204" pitchFamily="34" charset="0"/>
              </a:rPr>
              <a:t> </a:t>
            </a:r>
            <a:r>
              <a:rPr lang="en-IE" sz="2200" dirty="0" err="1">
                <a:solidFill>
                  <a:schemeClr val="tx1">
                    <a:lumMod val="75000"/>
                    <a:lumOff val="25000"/>
                  </a:schemeClr>
                </a:solidFill>
                <a:latin typeface="Calibri" panose="020F0502020204030204" pitchFamily="34" charset="0"/>
              </a:rPr>
              <a:t>geliştireceksiniz</a:t>
            </a:r>
            <a:r>
              <a:rPr lang="en-IE" sz="2200" dirty="0">
                <a:solidFill>
                  <a:schemeClr val="tx1">
                    <a:lumMod val="75000"/>
                    <a:lumOff val="25000"/>
                  </a:schemeClr>
                </a:solidFill>
                <a:latin typeface="Calibri" panose="020F0502020204030204" pitchFamily="34" charset="0"/>
              </a:rPr>
              <a:t>.</a:t>
            </a:r>
            <a:endParaRPr lang="en-IE" sz="2200" dirty="0">
              <a:solidFill>
                <a:schemeClr val="tx1">
                  <a:lumMod val="75000"/>
                  <a:lumOff val="25000"/>
                </a:schemeClr>
              </a:solidFill>
              <a:latin typeface="Calibri" panose="020F0502020204030204" pitchFamily="34" charset="0"/>
            </a:endParaRPr>
          </a:p>
          <a:p>
            <a:pPr marL="342900" indent="-342900" algn="l">
              <a:buAutoNum type="arabicPeriod"/>
            </a:pPr>
            <a:endParaRPr lang="en-IE" sz="2200" dirty="0">
              <a:solidFill>
                <a:schemeClr val="tx1">
                  <a:lumMod val="75000"/>
                  <a:lumOff val="25000"/>
                </a:schemeClr>
              </a:solidFill>
              <a:latin typeface="Calibri" panose="020F0502020204030204" pitchFamily="34" charset="0"/>
            </a:endParaRPr>
          </a:p>
          <a:p>
            <a:pPr algn="l"/>
            <a:endParaRPr lang="en-US" sz="2200"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 xmlns:a16="http://schemas.microsoft.com/office/drawing/2014/main"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en-IE" sz="3200" b="1" dirty="0" err="1" smtClean="0">
                <a:solidFill>
                  <a:schemeClr val="bg1"/>
                </a:solidFill>
              </a:rPr>
              <a:t>Modül</a:t>
            </a:r>
            <a:r>
              <a:rPr lang="en-IE" sz="3200" b="1" dirty="0" smtClean="0">
                <a:solidFill>
                  <a:schemeClr val="bg1"/>
                </a:solidFill>
              </a:rPr>
              <a:t> </a:t>
            </a:r>
            <a:r>
              <a:rPr lang="en-IE" sz="3200" b="1" dirty="0">
                <a:solidFill>
                  <a:schemeClr val="bg1"/>
                </a:solidFill>
              </a:rPr>
              <a:t>3 </a:t>
            </a:r>
            <a:r>
              <a:rPr lang="en-IE" sz="3200" b="1" dirty="0" err="1">
                <a:solidFill>
                  <a:schemeClr val="bg1"/>
                </a:solidFill>
              </a:rPr>
              <a:t>Öğrenme</a:t>
            </a:r>
            <a:r>
              <a:rPr lang="en-IE" sz="3200" b="1" dirty="0">
                <a:solidFill>
                  <a:schemeClr val="bg1"/>
                </a:solidFill>
              </a:rPr>
              <a:t> </a:t>
            </a:r>
            <a:r>
              <a:rPr lang="en-IE" sz="3200" b="1" dirty="0" err="1">
                <a:solidFill>
                  <a:schemeClr val="bg1"/>
                </a:solidFill>
              </a:rPr>
              <a:t>Hedefleri</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535547" y="2833270"/>
            <a:ext cx="6296552" cy="1327603"/>
          </a:xfrm>
        </p:spPr>
        <p:txBody>
          <a:bodyPr/>
          <a:lstStyle/>
          <a:p>
            <a:r>
              <a:rPr lang="en-IE" sz="4800" b="1" dirty="0" err="1"/>
              <a:t>Çözümünüz</a:t>
            </a:r>
            <a:r>
              <a:rPr lang="en-IE" sz="4800" b="1" dirty="0"/>
              <a:t> </a:t>
            </a:r>
            <a:r>
              <a:rPr lang="en-IE" sz="4800" b="1" dirty="0" err="1"/>
              <a:t>nedir</a:t>
            </a:r>
            <a:r>
              <a:rPr lang="en-IE" sz="4800" b="1" dirty="0"/>
              <a:t>?</a:t>
            </a:r>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322361" y="1365161"/>
            <a:ext cx="4833367" cy="4549125"/>
          </a:xfrm>
        </p:spPr>
        <p:txBody>
          <a:bodyPr/>
          <a:lstStyle/>
          <a:p>
            <a:r>
              <a:rPr lang="tr-TR" b="1" i="1" dirty="0" smtClean="0">
                <a:solidFill>
                  <a:srgbClr val="6D3A93"/>
                </a:solidFill>
                <a:latin typeface="Merriweather"/>
              </a:rPr>
              <a:t>Doğru </a:t>
            </a:r>
            <a:r>
              <a:rPr lang="tr-TR" b="1" i="1" dirty="0">
                <a:solidFill>
                  <a:srgbClr val="6D3A93"/>
                </a:solidFill>
                <a:latin typeface="Merriweather"/>
              </a:rPr>
              <a:t>Olduğunu Düşündüğünüze veya Sebeplere Meydan Okuyun ve Fikirler Yaratın!</a:t>
            </a:r>
            <a:endParaRPr lang="en-IE" b="1" i="1" dirty="0">
              <a:solidFill>
                <a:srgbClr val="6D3A93"/>
              </a:solidFill>
              <a:effectLst/>
              <a:latin typeface="Merriweather"/>
            </a:endParaRPr>
          </a:p>
          <a:p>
            <a:r>
              <a:rPr lang="en-IE" dirty="0" smtClean="0">
                <a:solidFill>
                  <a:schemeClr val="tx1">
                    <a:lumMod val="75000"/>
                    <a:lumOff val="25000"/>
                  </a:schemeClr>
                </a:solidFill>
                <a:latin typeface="Merriweather"/>
              </a:rPr>
              <a:t> </a:t>
            </a:r>
            <a:r>
              <a:rPr lang="en-IE" dirty="0" err="1">
                <a:solidFill>
                  <a:schemeClr val="tx1">
                    <a:lumMod val="75000"/>
                    <a:lumOff val="25000"/>
                  </a:schemeClr>
                </a:solidFill>
                <a:latin typeface="Merriweather"/>
              </a:rPr>
              <a:t>Artık</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fikir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üretmeye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hazırsınız</a:t>
            </a:r>
            <a:r>
              <a:rPr lang="en-IE" dirty="0">
                <a:solidFill>
                  <a:schemeClr val="tx1">
                    <a:lumMod val="75000"/>
                    <a:lumOff val="25000"/>
                  </a:schemeClr>
                </a:solidFill>
                <a:latin typeface="Merriweather"/>
              </a:rPr>
              <a:t>. İlk </a:t>
            </a:r>
            <a:r>
              <a:rPr lang="en-IE" dirty="0" err="1">
                <a:solidFill>
                  <a:schemeClr val="tx1">
                    <a:lumMod val="75000"/>
                    <a:lumOff val="25000"/>
                  </a:schemeClr>
                </a:solidFill>
                <a:latin typeface="Merriweather"/>
              </a:rPr>
              <a:t>iki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aşamadan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elde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edilen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güçlü</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bilgi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anlayış</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sıradan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düşünmeye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başlayabileceğiniz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sorunu</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görmenin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alternatif</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yollarını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arayabileceğiniz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ve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oluşturduğunuz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sorun</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ifadesine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yenilikçi</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çözümler</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belirleyebileceğiniz</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anlamına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gelir</a:t>
            </a:r>
            <a:r>
              <a:rPr lang="en-IE" dirty="0">
                <a:solidFill>
                  <a:schemeClr val="tx1">
                    <a:lumMod val="75000"/>
                    <a:lumOff val="25000"/>
                  </a:schemeClr>
                </a:solidFill>
                <a:latin typeface="Merriweather"/>
              </a:rPr>
              <a:t>. </a:t>
            </a:r>
            <a:r>
              <a:rPr lang="en-IE" b="1" u="sng" dirty="0" err="1">
                <a:solidFill>
                  <a:schemeClr val="accent5"/>
                </a:solidFill>
                <a:latin typeface="Merriweather"/>
              </a:rPr>
              <a:t>Beyin</a:t>
            </a:r>
            <a:r>
              <a:rPr lang="en-IE" b="1" u="sng" dirty="0">
                <a:solidFill>
                  <a:schemeClr val="accent5"/>
                </a:solidFill>
                <a:latin typeface="Merriweather"/>
              </a:rPr>
              <a:t> </a:t>
            </a:r>
            <a:r>
              <a:rPr lang="en-IE" b="1" u="sng" dirty="0" err="1">
                <a:solidFill>
                  <a:schemeClr val="accent5"/>
                </a:solidFill>
                <a:latin typeface="Merriweather"/>
              </a:rPr>
              <a:t>fırtınası</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özellikle</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burada</a:t>
            </a:r>
            <a:r>
              <a:rPr lang="en-IE" dirty="0">
                <a:solidFill>
                  <a:schemeClr val="tx1">
                    <a:lumMod val="75000"/>
                    <a:lumOff val="25000"/>
                  </a:schemeClr>
                </a:solidFill>
                <a:latin typeface="Merriweather"/>
              </a:rPr>
              <a:t> </a:t>
            </a:r>
            <a:r>
              <a:rPr lang="en-IE" dirty="0" err="1">
                <a:solidFill>
                  <a:schemeClr val="tx1">
                    <a:lumMod val="75000"/>
                    <a:lumOff val="25000"/>
                  </a:schemeClr>
                </a:solidFill>
                <a:latin typeface="Merriweather"/>
              </a:rPr>
              <a:t>yararlıdır</a:t>
            </a:r>
            <a:r>
              <a:rPr lang="en-IE" dirty="0">
                <a:solidFill>
                  <a:schemeClr val="tx1">
                    <a:lumMod val="75000"/>
                    <a:lumOff val="25000"/>
                  </a:schemeClr>
                </a:solidFill>
                <a:latin typeface="Merriweather"/>
              </a:rPr>
              <a:t>.</a:t>
            </a:r>
            <a:endParaRPr lang="en-IE" dirty="0">
              <a:solidFill>
                <a:schemeClr val="tx1">
                  <a:lumMod val="75000"/>
                  <a:lumOff val="25000"/>
                </a:schemeClr>
              </a:solidFill>
            </a:endParaRPr>
          </a:p>
        </p:txBody>
      </p:sp>
      <p:sp>
        <p:nvSpPr>
          <p:cNvPr id="10" name="Text Placeholder 9">
            <a:extLst>
              <a:ext uri="{FF2B5EF4-FFF2-40B4-BE49-F238E27FC236}">
                <a16:creationId xmlns="" xmlns:a16="http://schemas.microsoft.com/office/drawing/2014/main" id="{E69DF98F-870B-402F-97D5-F01258043943}"/>
              </a:ext>
            </a:extLst>
          </p:cNvPr>
          <p:cNvSpPr>
            <a:spLocks noGrp="1"/>
          </p:cNvSpPr>
          <p:nvPr>
            <p:ph type="body" sz="quarter" idx="15"/>
          </p:nvPr>
        </p:nvSpPr>
        <p:spPr>
          <a:xfrm>
            <a:off x="508178" y="267240"/>
            <a:ext cx="4461735" cy="697353"/>
          </a:xfrm>
        </p:spPr>
        <p:txBody>
          <a:bodyPr/>
          <a:lstStyle/>
          <a:p>
            <a:pPr marL="742950" indent="-742950">
              <a:buFont typeface="+mj-lt"/>
              <a:buAutoNum type="arabicPeriod" startAt="3"/>
            </a:pPr>
            <a:r>
              <a:rPr lang="en-IE" sz="3600" b="1" dirty="0">
                <a:solidFill>
                  <a:srgbClr val="6D3A93"/>
                </a:solidFill>
              </a:rPr>
              <a:t>Ideate</a:t>
            </a:r>
            <a:r>
              <a:rPr lang="en-IE" sz="3600" b="1" dirty="0">
                <a:solidFill>
                  <a:srgbClr val="009FD8"/>
                </a:solidFill>
              </a:rPr>
              <a:t> </a:t>
            </a:r>
          </a:p>
        </p:txBody>
      </p:sp>
      <p:sp>
        <p:nvSpPr>
          <p:cNvPr id="6" name="Text Placeholder 5">
            <a:extLst>
              <a:ext uri="{FF2B5EF4-FFF2-40B4-BE49-F238E27FC236}">
                <a16:creationId xmlns="" xmlns:a16="http://schemas.microsoft.com/office/drawing/2014/main" id="{80568BAA-632F-4583-9E30-BF7FE81EE9E4}"/>
              </a:ext>
            </a:extLst>
          </p:cNvPr>
          <p:cNvSpPr txBox="1">
            <a:spLocks/>
          </p:cNvSpPr>
          <p:nvPr/>
        </p:nvSpPr>
        <p:spPr>
          <a:xfrm>
            <a:off x="1" y="0"/>
            <a:ext cx="5661026" cy="1134824"/>
          </a:xfrm>
          <a:prstGeom prst="rect">
            <a:avLst/>
          </a:prstGeom>
          <a:solidFill>
            <a:srgbClr val="6D3A93"/>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3"/>
            </a:pPr>
            <a:r>
              <a:rPr lang="tr-TR" sz="4400" b="1" dirty="0">
                <a:solidFill>
                  <a:schemeClr val="bg1"/>
                </a:solidFill>
              </a:rPr>
              <a:t>F</a:t>
            </a:r>
            <a:r>
              <a:rPr lang="tr-TR" sz="4400" b="1" dirty="0" smtClean="0">
                <a:solidFill>
                  <a:schemeClr val="bg1"/>
                </a:solidFill>
              </a:rPr>
              <a:t>ikir</a:t>
            </a:r>
            <a:endParaRPr lang="en-IE" sz="4400" b="1" dirty="0">
              <a:solidFill>
                <a:schemeClr val="bg1"/>
              </a:solidFill>
            </a:endParaRPr>
          </a:p>
        </p:txBody>
      </p:sp>
      <p:pic>
        <p:nvPicPr>
          <p:cNvPr id="11" name="Picture 2" descr="Steps to Design Thinking in Practice: A Process Walkthrough">
            <a:extLst>
              <a:ext uri="{FF2B5EF4-FFF2-40B4-BE49-F238E27FC236}">
                <a16:creationId xmlns="" xmlns:a16="http://schemas.microsoft.com/office/drawing/2014/main" id="{28F2F24F-09E8-462C-97DB-E93552F62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15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31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2EFB58D-8FE7-4384-8F0E-2CC496B2DB5B}"/>
              </a:ext>
            </a:extLst>
          </p:cNvPr>
          <p:cNvSpPr>
            <a:spLocks noGrp="1"/>
          </p:cNvSpPr>
          <p:nvPr>
            <p:ph type="body" sz="quarter" idx="14"/>
          </p:nvPr>
        </p:nvSpPr>
        <p:spPr>
          <a:xfrm>
            <a:off x="3711645" y="0"/>
            <a:ext cx="8278585" cy="5477246"/>
          </a:xfrm>
        </p:spPr>
        <p:txBody>
          <a:bodyPr/>
          <a:lstStyle/>
          <a:p>
            <a:pPr marL="342900" indent="-342900">
              <a:buFont typeface="Wingdings" panose="05000000000000000000" pitchFamily="2" charset="2"/>
              <a:buChar char="q"/>
            </a:pPr>
            <a:r>
              <a:rPr lang="en-IE" dirty="0"/>
              <a:t>Bu </a:t>
            </a:r>
            <a:r>
              <a:rPr lang="en-IE" dirty="0" err="1"/>
              <a:t>aşamada</a:t>
            </a:r>
            <a:r>
              <a:rPr lang="en-IE" dirty="0"/>
              <a:t> </a:t>
            </a:r>
            <a:r>
              <a:rPr lang="en-IE" dirty="0" err="1"/>
              <a:t>zaten</a:t>
            </a:r>
            <a:r>
              <a:rPr lang="en-IE" dirty="0"/>
              <a:t> </a:t>
            </a:r>
            <a:r>
              <a:rPr lang="en-IE" dirty="0" err="1"/>
              <a:t>fikirler</a:t>
            </a:r>
            <a:r>
              <a:rPr lang="en-IE" dirty="0"/>
              <a:t> </a:t>
            </a:r>
            <a:r>
              <a:rPr lang="en-IE" dirty="0" err="1"/>
              <a:t>düşünüyor</a:t>
            </a:r>
            <a:r>
              <a:rPr lang="en-IE" dirty="0"/>
              <a:t> </a:t>
            </a:r>
            <a:r>
              <a:rPr lang="en-IE" dirty="0" err="1"/>
              <a:t>olmalısınız</a:t>
            </a:r>
            <a:r>
              <a:rPr lang="en-IE" dirty="0"/>
              <a:t>, </a:t>
            </a:r>
            <a:r>
              <a:rPr lang="en-IE" dirty="0" err="1"/>
              <a:t>kullanıcılarınızı</a:t>
            </a:r>
            <a:r>
              <a:rPr lang="en-IE" dirty="0"/>
              <a:t> </a:t>
            </a:r>
            <a:r>
              <a:rPr lang="en-IE" dirty="0" err="1"/>
              <a:t>ve</a:t>
            </a:r>
            <a:r>
              <a:rPr lang="en-IE" dirty="0"/>
              <a:t> </a:t>
            </a:r>
            <a:r>
              <a:rPr lang="en-IE" dirty="0" err="1"/>
              <a:t>ihtiyaçlarını</a:t>
            </a:r>
            <a:r>
              <a:rPr lang="en-IE" dirty="0"/>
              <a:t> </a:t>
            </a:r>
            <a:r>
              <a:rPr lang="en-IE" dirty="0" err="1"/>
              <a:t>anlayacak</a:t>
            </a:r>
            <a:r>
              <a:rPr lang="en-IE" dirty="0"/>
              <a:t> </a:t>
            </a:r>
            <a:r>
              <a:rPr lang="en-IE" dirty="0" err="1"/>
              <a:t>şekilde</a:t>
            </a:r>
            <a:r>
              <a:rPr lang="en-IE" dirty="0"/>
              <a:t> </a:t>
            </a:r>
            <a:r>
              <a:rPr lang="en-IE" dirty="0" err="1"/>
              <a:t>büyüdünüz</a:t>
            </a:r>
            <a:r>
              <a:rPr lang="en-IE" dirty="0"/>
              <a:t> (</a:t>
            </a:r>
            <a:r>
              <a:rPr lang="en-IE" dirty="0" err="1"/>
              <a:t>Aşama</a:t>
            </a:r>
            <a:r>
              <a:rPr lang="en-IE" dirty="0"/>
              <a:t> 1 </a:t>
            </a:r>
            <a:r>
              <a:rPr lang="en-IE" dirty="0" err="1"/>
              <a:t>Empati</a:t>
            </a:r>
            <a:r>
              <a:rPr lang="en-IE" dirty="0"/>
              <a:t> </a:t>
            </a:r>
            <a:r>
              <a:rPr lang="en-IE" dirty="0" err="1"/>
              <a:t>kurun</a:t>
            </a:r>
            <a:r>
              <a:rPr lang="en-IE" dirty="0"/>
              <a:t>), </a:t>
            </a:r>
            <a:r>
              <a:rPr lang="en-IE" dirty="0" err="1"/>
              <a:t>ana</a:t>
            </a:r>
            <a:r>
              <a:rPr lang="en-IE" dirty="0"/>
              <a:t> </a:t>
            </a:r>
            <a:r>
              <a:rPr lang="en-IE" dirty="0" err="1"/>
              <a:t>bulguları</a:t>
            </a:r>
            <a:r>
              <a:rPr lang="en-IE" dirty="0"/>
              <a:t> </a:t>
            </a:r>
            <a:r>
              <a:rPr lang="en-IE" dirty="0" err="1"/>
              <a:t>incelediniz</a:t>
            </a:r>
            <a:r>
              <a:rPr lang="en-IE" dirty="0"/>
              <a:t> </a:t>
            </a:r>
            <a:r>
              <a:rPr lang="en-IE" dirty="0" err="1"/>
              <a:t>ve</a:t>
            </a:r>
            <a:r>
              <a:rPr lang="en-IE" dirty="0"/>
              <a:t> </a:t>
            </a:r>
            <a:r>
              <a:rPr lang="en-IE" dirty="0" err="1"/>
              <a:t>düzenlediniz</a:t>
            </a:r>
            <a:r>
              <a:rPr lang="en-IE" dirty="0"/>
              <a:t> </a:t>
            </a:r>
            <a:r>
              <a:rPr lang="en-IE" dirty="0" err="1"/>
              <a:t>ve</a:t>
            </a:r>
            <a:r>
              <a:rPr lang="en-IE" dirty="0"/>
              <a:t> </a:t>
            </a:r>
            <a:r>
              <a:rPr lang="en-IE" dirty="0" err="1"/>
              <a:t>insan</a:t>
            </a:r>
            <a:r>
              <a:rPr lang="en-IE" dirty="0"/>
              <a:t> </a:t>
            </a:r>
            <a:r>
              <a:rPr lang="en-IE" dirty="0" err="1"/>
              <a:t>odaklı</a:t>
            </a:r>
            <a:r>
              <a:rPr lang="en-IE" dirty="0"/>
              <a:t> </a:t>
            </a:r>
            <a:r>
              <a:rPr lang="en-IE" dirty="0" err="1"/>
              <a:t>bir</a:t>
            </a:r>
            <a:r>
              <a:rPr lang="en-IE" dirty="0"/>
              <a:t> problem </a:t>
            </a:r>
            <a:r>
              <a:rPr lang="en-IE" dirty="0" err="1"/>
              <a:t>ifadesi</a:t>
            </a:r>
            <a:r>
              <a:rPr lang="en-IE" dirty="0"/>
              <a:t> </a:t>
            </a:r>
            <a:r>
              <a:rPr lang="en-IE" dirty="0" err="1"/>
              <a:t>veya</a:t>
            </a:r>
            <a:r>
              <a:rPr lang="en-IE" dirty="0"/>
              <a:t> </a:t>
            </a:r>
            <a:r>
              <a:rPr lang="en-IE" dirty="0" err="1"/>
              <a:t>misyonu</a:t>
            </a:r>
            <a:r>
              <a:rPr lang="en-IE" dirty="0"/>
              <a:t> </a:t>
            </a:r>
            <a:r>
              <a:rPr lang="en-IE" dirty="0" err="1"/>
              <a:t>buldunuz</a:t>
            </a:r>
            <a:r>
              <a:rPr lang="en-IE" dirty="0"/>
              <a:t> (</a:t>
            </a:r>
            <a:r>
              <a:rPr lang="en-IE" dirty="0" err="1"/>
              <a:t>Aşama</a:t>
            </a:r>
            <a:r>
              <a:rPr lang="en-IE" dirty="0"/>
              <a:t> 2 </a:t>
            </a:r>
            <a:r>
              <a:rPr lang="en-IE" dirty="0" err="1"/>
              <a:t>Tanımla</a:t>
            </a:r>
            <a:r>
              <a:rPr lang="en-IE" dirty="0"/>
              <a:t> )</a:t>
            </a:r>
          </a:p>
          <a:p>
            <a:pPr marL="342900" indent="-342900">
              <a:buFont typeface="Wingdings" panose="05000000000000000000" pitchFamily="2" charset="2"/>
              <a:buChar char="q"/>
            </a:pPr>
            <a:r>
              <a:rPr lang="en-IE" dirty="0" err="1"/>
              <a:t>Şimdi</a:t>
            </a:r>
            <a:r>
              <a:rPr lang="en-IE" dirty="0"/>
              <a:t> </a:t>
            </a:r>
            <a:r>
              <a:rPr lang="en-IE" dirty="0" err="1"/>
              <a:t>Aşama</a:t>
            </a:r>
            <a:r>
              <a:rPr lang="en-IE" dirty="0"/>
              <a:t> 3 </a:t>
            </a:r>
            <a:r>
              <a:rPr lang="en-IE" dirty="0" err="1"/>
              <a:t>Ideate'de</a:t>
            </a:r>
            <a:r>
              <a:rPr lang="en-IE" dirty="0"/>
              <a:t>, </a:t>
            </a:r>
            <a:r>
              <a:rPr lang="en-IE" dirty="0" err="1"/>
              <a:t>oluşturduğunuz</a:t>
            </a:r>
            <a:r>
              <a:rPr lang="en-IE" dirty="0"/>
              <a:t> problem </a:t>
            </a:r>
            <a:r>
              <a:rPr lang="en-IE" dirty="0" err="1"/>
              <a:t>ifadesine</a:t>
            </a:r>
            <a:r>
              <a:rPr lang="en-IE" dirty="0"/>
              <a:t> </a:t>
            </a:r>
            <a:r>
              <a:rPr lang="en-IE" dirty="0" err="1"/>
              <a:t>yeni</a:t>
            </a:r>
            <a:r>
              <a:rPr lang="en-IE" dirty="0"/>
              <a:t> </a:t>
            </a:r>
            <a:r>
              <a:rPr lang="en-IE" dirty="0" err="1"/>
              <a:t>çözümler</a:t>
            </a:r>
            <a:r>
              <a:rPr lang="en-IE" dirty="0"/>
              <a:t> </a:t>
            </a:r>
            <a:r>
              <a:rPr lang="en-IE" dirty="0" err="1"/>
              <a:t>belirlemek</a:t>
            </a:r>
            <a:r>
              <a:rPr lang="en-IE" dirty="0"/>
              <a:t> </a:t>
            </a:r>
            <a:r>
              <a:rPr lang="en-IE" dirty="0" err="1"/>
              <a:t>için</a:t>
            </a:r>
            <a:r>
              <a:rPr lang="en-IE" dirty="0"/>
              <a:t> '</a:t>
            </a:r>
            <a:r>
              <a:rPr lang="en-IE" dirty="0" err="1"/>
              <a:t>kutunun</a:t>
            </a:r>
            <a:r>
              <a:rPr lang="en-IE" dirty="0"/>
              <a:t> </a:t>
            </a:r>
            <a:r>
              <a:rPr lang="en-IE" dirty="0" err="1"/>
              <a:t>dışında</a:t>
            </a:r>
            <a:r>
              <a:rPr lang="en-IE" dirty="0"/>
              <a:t> </a:t>
            </a:r>
            <a:r>
              <a:rPr lang="en-IE" dirty="0" err="1"/>
              <a:t>düşünmeye</a:t>
            </a:r>
            <a:r>
              <a:rPr lang="en-IE" dirty="0"/>
              <a:t>' </a:t>
            </a:r>
            <a:r>
              <a:rPr lang="en-IE" dirty="0" err="1"/>
              <a:t>başlayabilir</a:t>
            </a:r>
            <a:r>
              <a:rPr lang="en-IE" dirty="0"/>
              <a:t> </a:t>
            </a:r>
            <a:r>
              <a:rPr lang="en-IE" dirty="0" err="1"/>
              <a:t>ve</a:t>
            </a:r>
            <a:r>
              <a:rPr lang="en-IE" dirty="0"/>
              <a:t> </a:t>
            </a:r>
            <a:r>
              <a:rPr lang="en-IE" dirty="0" err="1"/>
              <a:t>probleme</a:t>
            </a:r>
            <a:r>
              <a:rPr lang="en-IE" dirty="0"/>
              <a:t> </a:t>
            </a:r>
            <a:r>
              <a:rPr lang="en-IE" dirty="0" err="1"/>
              <a:t>farklı</a:t>
            </a:r>
            <a:r>
              <a:rPr lang="en-IE" dirty="0"/>
              <a:t> </a:t>
            </a:r>
            <a:r>
              <a:rPr lang="en-IE" dirty="0" err="1"/>
              <a:t>bakma</a:t>
            </a:r>
            <a:r>
              <a:rPr lang="en-IE" dirty="0"/>
              <a:t> </a:t>
            </a:r>
            <a:r>
              <a:rPr lang="en-IE" dirty="0" err="1"/>
              <a:t>yollarına</a:t>
            </a:r>
            <a:r>
              <a:rPr lang="en-IE" dirty="0"/>
              <a:t> </a:t>
            </a:r>
            <a:r>
              <a:rPr lang="en-IE" dirty="0" err="1"/>
              <a:t>bakmaya</a:t>
            </a:r>
            <a:r>
              <a:rPr lang="en-IE" dirty="0"/>
              <a:t> </a:t>
            </a:r>
            <a:r>
              <a:rPr lang="en-IE" dirty="0" err="1"/>
              <a:t>başlayabilirsiniz</a:t>
            </a:r>
            <a:r>
              <a:rPr lang="en-IE" dirty="0"/>
              <a:t>. </a:t>
            </a:r>
            <a:r>
              <a:rPr lang="en-IE" dirty="0" err="1"/>
              <a:t>Beyin</a:t>
            </a:r>
            <a:r>
              <a:rPr lang="en-IE" dirty="0"/>
              <a:t> </a:t>
            </a:r>
            <a:r>
              <a:rPr lang="en-IE" dirty="0" err="1"/>
              <a:t>Fırtınası</a:t>
            </a:r>
            <a:r>
              <a:rPr lang="en-IE" dirty="0"/>
              <a:t>, </a:t>
            </a:r>
            <a:r>
              <a:rPr lang="en-IE" dirty="0" err="1"/>
              <a:t>Beyin</a:t>
            </a:r>
            <a:r>
              <a:rPr lang="en-IE" dirty="0"/>
              <a:t> </a:t>
            </a:r>
            <a:r>
              <a:rPr lang="en-IE" dirty="0" err="1"/>
              <a:t>Yazısı</a:t>
            </a:r>
            <a:r>
              <a:rPr lang="en-IE" dirty="0"/>
              <a:t>, </a:t>
            </a:r>
            <a:r>
              <a:rPr lang="en-IE" dirty="0" err="1"/>
              <a:t>Olası</a:t>
            </a:r>
            <a:r>
              <a:rPr lang="en-IE" dirty="0"/>
              <a:t> En </a:t>
            </a:r>
            <a:r>
              <a:rPr lang="en-IE" dirty="0" err="1"/>
              <a:t>Kötü</a:t>
            </a:r>
            <a:r>
              <a:rPr lang="en-IE" dirty="0"/>
              <a:t> </a:t>
            </a:r>
            <a:r>
              <a:rPr lang="en-IE" dirty="0" err="1"/>
              <a:t>Fikir</a:t>
            </a:r>
            <a:r>
              <a:rPr lang="en-IE" dirty="0"/>
              <a:t> </a:t>
            </a:r>
            <a:r>
              <a:rPr lang="en-IE" dirty="0" err="1"/>
              <a:t>ve</a:t>
            </a:r>
            <a:r>
              <a:rPr lang="en-IE" dirty="0"/>
              <a:t> SCAMPER </a:t>
            </a:r>
            <a:r>
              <a:rPr lang="en-IE" dirty="0" err="1"/>
              <a:t>gibi</a:t>
            </a:r>
            <a:r>
              <a:rPr lang="en-IE" dirty="0"/>
              <a:t> </a:t>
            </a:r>
            <a:r>
              <a:rPr lang="en-IE" dirty="0" err="1"/>
              <a:t>yüzlerce</a:t>
            </a:r>
            <a:r>
              <a:rPr lang="en-IE" dirty="0"/>
              <a:t> </a:t>
            </a:r>
            <a:r>
              <a:rPr lang="en-IE" dirty="0" err="1"/>
              <a:t>Fikir</a:t>
            </a:r>
            <a:r>
              <a:rPr lang="en-IE" dirty="0"/>
              <a:t> </a:t>
            </a:r>
            <a:r>
              <a:rPr lang="en-IE" dirty="0" err="1"/>
              <a:t>üretme</a:t>
            </a:r>
            <a:r>
              <a:rPr lang="en-IE" dirty="0"/>
              <a:t> </a:t>
            </a:r>
            <a:r>
              <a:rPr lang="en-IE" dirty="0" err="1"/>
              <a:t>tekniği</a:t>
            </a:r>
            <a:r>
              <a:rPr lang="en-IE" dirty="0"/>
              <a:t> </a:t>
            </a:r>
            <a:r>
              <a:rPr lang="en-IE" dirty="0" err="1"/>
              <a:t>vardır</a:t>
            </a:r>
            <a:r>
              <a:rPr lang="en-IE" dirty="0"/>
              <a:t>. </a:t>
            </a:r>
            <a:r>
              <a:rPr lang="en-IE" dirty="0" err="1"/>
              <a:t>Serbest</a:t>
            </a:r>
            <a:r>
              <a:rPr lang="en-IE" dirty="0"/>
              <a:t> </a:t>
            </a:r>
            <a:r>
              <a:rPr lang="en-IE" dirty="0" err="1"/>
              <a:t>düşünmeyi</a:t>
            </a:r>
            <a:r>
              <a:rPr lang="en-IE" dirty="0"/>
              <a:t> </a:t>
            </a:r>
            <a:r>
              <a:rPr lang="en-IE" dirty="0" err="1"/>
              <a:t>teşvik</a:t>
            </a:r>
            <a:r>
              <a:rPr lang="en-IE" dirty="0"/>
              <a:t> </a:t>
            </a:r>
            <a:r>
              <a:rPr lang="en-IE" dirty="0" err="1"/>
              <a:t>etmek</a:t>
            </a:r>
            <a:r>
              <a:rPr lang="en-IE" dirty="0"/>
              <a:t> </a:t>
            </a:r>
            <a:r>
              <a:rPr lang="en-IE" dirty="0" err="1"/>
              <a:t>ve</a:t>
            </a:r>
            <a:r>
              <a:rPr lang="en-IE" dirty="0"/>
              <a:t> </a:t>
            </a:r>
            <a:r>
              <a:rPr lang="en-IE" dirty="0" err="1"/>
              <a:t>sorun</a:t>
            </a:r>
            <a:r>
              <a:rPr lang="en-IE" dirty="0"/>
              <a:t> </a:t>
            </a:r>
            <a:r>
              <a:rPr lang="en-IE" dirty="0" err="1"/>
              <a:t>ve</a:t>
            </a:r>
            <a:r>
              <a:rPr lang="en-IE" dirty="0"/>
              <a:t> </a:t>
            </a:r>
            <a:r>
              <a:rPr lang="en-IE" dirty="0" err="1"/>
              <a:t>çözümler</a:t>
            </a:r>
            <a:r>
              <a:rPr lang="en-IE" dirty="0"/>
              <a:t> </a:t>
            </a:r>
            <a:r>
              <a:rPr lang="en-IE" dirty="0" err="1"/>
              <a:t>hakkında</a:t>
            </a:r>
            <a:r>
              <a:rPr lang="en-IE" dirty="0"/>
              <a:t> </a:t>
            </a:r>
            <a:r>
              <a:rPr lang="en-IE" dirty="0" err="1"/>
              <a:t>daha</a:t>
            </a:r>
            <a:r>
              <a:rPr lang="en-IE" dirty="0"/>
              <a:t> </a:t>
            </a:r>
            <a:r>
              <a:rPr lang="en-IE" dirty="0" err="1"/>
              <a:t>fazla</a:t>
            </a:r>
            <a:r>
              <a:rPr lang="en-IE" dirty="0"/>
              <a:t> </a:t>
            </a:r>
            <a:r>
              <a:rPr lang="en-IE" dirty="0" err="1"/>
              <a:t>bilgi</a:t>
            </a:r>
            <a:r>
              <a:rPr lang="en-IE" dirty="0"/>
              <a:t> </a:t>
            </a:r>
            <a:r>
              <a:rPr lang="en-IE" dirty="0" err="1"/>
              <a:t>edinmek</a:t>
            </a:r>
            <a:r>
              <a:rPr lang="en-IE" dirty="0"/>
              <a:t> </a:t>
            </a:r>
            <a:r>
              <a:rPr lang="en-IE" dirty="0" err="1"/>
              <a:t>için</a:t>
            </a:r>
            <a:r>
              <a:rPr lang="en-IE" dirty="0"/>
              <a:t> </a:t>
            </a:r>
            <a:r>
              <a:rPr lang="en-IE" dirty="0" err="1"/>
              <a:t>Beyin</a:t>
            </a:r>
            <a:r>
              <a:rPr lang="en-IE" dirty="0"/>
              <a:t> </a:t>
            </a:r>
            <a:r>
              <a:rPr lang="en-IE" dirty="0" err="1"/>
              <a:t>Fırtınası</a:t>
            </a:r>
            <a:r>
              <a:rPr lang="en-IE" dirty="0"/>
              <a:t> </a:t>
            </a:r>
            <a:r>
              <a:rPr lang="en-IE" dirty="0" err="1"/>
              <a:t>ve</a:t>
            </a:r>
            <a:r>
              <a:rPr lang="en-IE" dirty="0"/>
              <a:t> </a:t>
            </a:r>
            <a:r>
              <a:rPr lang="en-IE" dirty="0" err="1"/>
              <a:t>Olası</a:t>
            </a:r>
            <a:r>
              <a:rPr lang="en-IE" dirty="0"/>
              <a:t> En </a:t>
            </a:r>
            <a:r>
              <a:rPr lang="en-IE" dirty="0" err="1"/>
              <a:t>Kötü</a:t>
            </a:r>
            <a:r>
              <a:rPr lang="en-IE" dirty="0"/>
              <a:t> </a:t>
            </a:r>
            <a:r>
              <a:rPr lang="en-IE" dirty="0" err="1"/>
              <a:t>Fikir</a:t>
            </a:r>
            <a:r>
              <a:rPr lang="en-IE" dirty="0"/>
              <a:t> </a:t>
            </a:r>
            <a:r>
              <a:rPr lang="en-IE" dirty="0" err="1"/>
              <a:t>oturumları</a:t>
            </a:r>
            <a:r>
              <a:rPr lang="en-IE" dirty="0"/>
              <a:t>.</a:t>
            </a:r>
          </a:p>
          <a:p>
            <a:pPr marL="342900" indent="-342900">
              <a:buFont typeface="Wingdings" panose="05000000000000000000" pitchFamily="2" charset="2"/>
              <a:buChar char="q"/>
            </a:pPr>
            <a:r>
              <a:rPr lang="en-IE" dirty="0" err="1"/>
              <a:t>Fikir</a:t>
            </a:r>
            <a:r>
              <a:rPr lang="en-IE" dirty="0"/>
              <a:t> </a:t>
            </a:r>
            <a:r>
              <a:rPr lang="en-IE" dirty="0" err="1"/>
              <a:t>üretme</a:t>
            </a:r>
            <a:r>
              <a:rPr lang="en-IE" dirty="0"/>
              <a:t> </a:t>
            </a:r>
            <a:r>
              <a:rPr lang="en-IE" dirty="0" err="1"/>
              <a:t>aşamasının</a:t>
            </a:r>
            <a:r>
              <a:rPr lang="en-IE" dirty="0"/>
              <a:t> </a:t>
            </a:r>
            <a:r>
              <a:rPr lang="en-IE" dirty="0" err="1"/>
              <a:t>başında</a:t>
            </a:r>
            <a:r>
              <a:rPr lang="en-IE" dirty="0"/>
              <a:t> </a:t>
            </a:r>
            <a:r>
              <a:rPr lang="en-IE" dirty="0" err="1"/>
              <a:t>mümkün</a:t>
            </a:r>
            <a:r>
              <a:rPr lang="en-IE" dirty="0"/>
              <a:t> </a:t>
            </a:r>
            <a:r>
              <a:rPr lang="en-IE" dirty="0" err="1"/>
              <a:t>olduğu</a:t>
            </a:r>
            <a:r>
              <a:rPr lang="en-IE" dirty="0"/>
              <a:t> </a:t>
            </a:r>
            <a:r>
              <a:rPr lang="en-IE" dirty="0" err="1"/>
              <a:t>kadar</a:t>
            </a:r>
            <a:r>
              <a:rPr lang="en-IE" dirty="0"/>
              <a:t> </a:t>
            </a:r>
            <a:r>
              <a:rPr lang="en-IE" dirty="0" err="1"/>
              <a:t>çok</a:t>
            </a:r>
            <a:r>
              <a:rPr lang="en-IE" dirty="0"/>
              <a:t> </a:t>
            </a:r>
            <a:r>
              <a:rPr lang="en-IE" dirty="0" err="1"/>
              <a:t>fikir</a:t>
            </a:r>
            <a:r>
              <a:rPr lang="en-IE" dirty="0"/>
              <a:t> </a:t>
            </a:r>
            <a:r>
              <a:rPr lang="en-IE" dirty="0" err="1"/>
              <a:t>veya</a:t>
            </a:r>
            <a:r>
              <a:rPr lang="en-IE" dirty="0"/>
              <a:t> problem </a:t>
            </a:r>
            <a:r>
              <a:rPr lang="en-IE" dirty="0" err="1"/>
              <a:t>çözümü</a:t>
            </a:r>
            <a:r>
              <a:rPr lang="en-IE" dirty="0"/>
              <a:t> </a:t>
            </a:r>
            <a:r>
              <a:rPr lang="en-IE" dirty="0" err="1"/>
              <a:t>elde</a:t>
            </a:r>
            <a:r>
              <a:rPr lang="en-IE" dirty="0"/>
              <a:t> </a:t>
            </a:r>
            <a:r>
              <a:rPr lang="en-IE" dirty="0" err="1"/>
              <a:t>etmek</a:t>
            </a:r>
            <a:r>
              <a:rPr lang="en-IE" dirty="0"/>
              <a:t> </a:t>
            </a:r>
            <a:r>
              <a:rPr lang="en-IE" dirty="0" err="1"/>
              <a:t>önemlidir</a:t>
            </a:r>
            <a:r>
              <a:rPr lang="en-IE" dirty="0"/>
              <a:t>. </a:t>
            </a:r>
            <a:r>
              <a:rPr lang="en-IE" dirty="0" err="1"/>
              <a:t>Fikir</a:t>
            </a:r>
            <a:r>
              <a:rPr lang="en-IE" dirty="0"/>
              <a:t> </a:t>
            </a:r>
            <a:r>
              <a:rPr lang="en-IE" dirty="0" err="1"/>
              <a:t>üretme</a:t>
            </a:r>
            <a:r>
              <a:rPr lang="en-IE" dirty="0"/>
              <a:t> </a:t>
            </a:r>
            <a:r>
              <a:rPr lang="en-IE" dirty="0" err="1"/>
              <a:t>aşamasının</a:t>
            </a:r>
            <a:r>
              <a:rPr lang="en-IE" dirty="0"/>
              <a:t> </a:t>
            </a:r>
            <a:r>
              <a:rPr lang="en-IE" dirty="0" err="1"/>
              <a:t>sonunda</a:t>
            </a:r>
            <a:r>
              <a:rPr lang="en-IE" dirty="0"/>
              <a:t>, </a:t>
            </a:r>
            <a:r>
              <a:rPr lang="en-IE" dirty="0" err="1"/>
              <a:t>fikirlerinizi</a:t>
            </a:r>
            <a:r>
              <a:rPr lang="en-IE" dirty="0"/>
              <a:t> </a:t>
            </a:r>
            <a:r>
              <a:rPr lang="en-IE" dirty="0" err="1"/>
              <a:t>araştırmanıza</a:t>
            </a:r>
            <a:r>
              <a:rPr lang="en-IE" dirty="0"/>
              <a:t> </a:t>
            </a:r>
            <a:r>
              <a:rPr lang="en-IE" dirty="0" err="1"/>
              <a:t>ve</a:t>
            </a:r>
            <a:r>
              <a:rPr lang="en-IE" dirty="0"/>
              <a:t> test </a:t>
            </a:r>
            <a:r>
              <a:rPr lang="en-IE" dirty="0" err="1"/>
              <a:t>etmenize</a:t>
            </a:r>
            <a:r>
              <a:rPr lang="en-IE" dirty="0"/>
              <a:t> </a:t>
            </a:r>
            <a:r>
              <a:rPr lang="en-IE" dirty="0" err="1"/>
              <a:t>yardımcı</a:t>
            </a:r>
            <a:r>
              <a:rPr lang="en-IE" dirty="0"/>
              <a:t> </a:t>
            </a:r>
            <a:r>
              <a:rPr lang="en-IE" dirty="0" err="1"/>
              <a:t>olması</a:t>
            </a:r>
            <a:r>
              <a:rPr lang="en-IE" dirty="0"/>
              <a:t> </a:t>
            </a:r>
            <a:r>
              <a:rPr lang="en-IE" dirty="0" err="1"/>
              <a:t>için</a:t>
            </a:r>
            <a:r>
              <a:rPr lang="en-IE" dirty="0"/>
              <a:t> </a:t>
            </a:r>
            <a:r>
              <a:rPr lang="en-IE" dirty="0" err="1"/>
              <a:t>başka</a:t>
            </a:r>
            <a:r>
              <a:rPr lang="en-IE" dirty="0"/>
              <a:t> </a:t>
            </a:r>
            <a:r>
              <a:rPr lang="en-IE" dirty="0" err="1"/>
              <a:t>Fikir</a:t>
            </a:r>
            <a:r>
              <a:rPr lang="en-IE" dirty="0"/>
              <a:t> </a:t>
            </a:r>
            <a:r>
              <a:rPr lang="en-IE" dirty="0" err="1"/>
              <a:t>Geliştirme</a:t>
            </a:r>
            <a:r>
              <a:rPr lang="en-IE" dirty="0"/>
              <a:t> </a:t>
            </a:r>
            <a:r>
              <a:rPr lang="en-IE" dirty="0" err="1"/>
              <a:t>teknikleri</a:t>
            </a:r>
            <a:r>
              <a:rPr lang="en-IE" dirty="0"/>
              <a:t> </a:t>
            </a:r>
            <a:r>
              <a:rPr lang="en-IE" dirty="0" err="1"/>
              <a:t>seçmelisiniz</a:t>
            </a:r>
            <a:r>
              <a:rPr lang="en-IE" dirty="0"/>
              <a:t>, </a:t>
            </a:r>
            <a:r>
              <a:rPr lang="en-IE" dirty="0" err="1"/>
              <a:t>böylece</a:t>
            </a:r>
            <a:r>
              <a:rPr lang="en-IE" dirty="0"/>
              <a:t> </a:t>
            </a:r>
            <a:r>
              <a:rPr lang="en-IE" dirty="0" err="1"/>
              <a:t>bir</a:t>
            </a:r>
            <a:r>
              <a:rPr lang="en-IE" dirty="0"/>
              <a:t> </a:t>
            </a:r>
            <a:r>
              <a:rPr lang="en-IE" dirty="0" err="1"/>
              <a:t>sorunu</a:t>
            </a:r>
            <a:r>
              <a:rPr lang="en-IE" dirty="0"/>
              <a:t> </a:t>
            </a:r>
            <a:r>
              <a:rPr lang="en-IE" dirty="0" err="1"/>
              <a:t>çözmenin</a:t>
            </a:r>
            <a:r>
              <a:rPr lang="en-IE" dirty="0"/>
              <a:t> en </a:t>
            </a:r>
            <a:r>
              <a:rPr lang="en-IE" dirty="0" err="1"/>
              <a:t>iyi</a:t>
            </a:r>
            <a:r>
              <a:rPr lang="en-IE" dirty="0"/>
              <a:t> </a:t>
            </a:r>
            <a:r>
              <a:rPr lang="en-IE" dirty="0" err="1"/>
              <a:t>yolunu</a:t>
            </a:r>
            <a:r>
              <a:rPr lang="en-IE" dirty="0"/>
              <a:t> </a:t>
            </a:r>
            <a:r>
              <a:rPr lang="en-IE" dirty="0" err="1"/>
              <a:t>bulabilir</a:t>
            </a:r>
            <a:r>
              <a:rPr lang="en-IE" dirty="0"/>
              <a:t> </a:t>
            </a:r>
            <a:r>
              <a:rPr lang="en-IE" dirty="0" err="1"/>
              <a:t>veya</a:t>
            </a:r>
            <a:r>
              <a:rPr lang="en-IE" dirty="0"/>
              <a:t> en </a:t>
            </a:r>
            <a:r>
              <a:rPr lang="en-IE" dirty="0" err="1"/>
              <a:t>azından</a:t>
            </a:r>
            <a:r>
              <a:rPr lang="en-IE" dirty="0"/>
              <a:t> </a:t>
            </a:r>
            <a:r>
              <a:rPr lang="en-IE" dirty="0" err="1"/>
              <a:t>bazı</a:t>
            </a:r>
            <a:r>
              <a:rPr lang="en-IE" dirty="0"/>
              <a:t> </a:t>
            </a:r>
            <a:r>
              <a:rPr lang="en-IE" dirty="0" err="1"/>
              <a:t>cevaplar</a:t>
            </a:r>
            <a:r>
              <a:rPr lang="en-IE" dirty="0"/>
              <a:t> </a:t>
            </a:r>
            <a:r>
              <a:rPr lang="en-IE" dirty="0" err="1"/>
              <a:t>verebilirsiniz</a:t>
            </a:r>
            <a:r>
              <a:rPr lang="en-IE" dirty="0"/>
              <a:t>.</a:t>
            </a:r>
          </a:p>
        </p:txBody>
      </p:sp>
      <p:sp>
        <p:nvSpPr>
          <p:cNvPr id="8" name="Text Placeholder 7">
            <a:extLst>
              <a:ext uri="{FF2B5EF4-FFF2-40B4-BE49-F238E27FC236}">
                <a16:creationId xmlns="" xmlns:a16="http://schemas.microsoft.com/office/drawing/2014/main" id="{F1EF77AC-09BC-4DC6-BF9E-B962DD970150}"/>
              </a:ext>
            </a:extLst>
          </p:cNvPr>
          <p:cNvSpPr>
            <a:spLocks noGrp="1"/>
          </p:cNvSpPr>
          <p:nvPr>
            <p:ph type="body" sz="quarter" idx="15"/>
          </p:nvPr>
        </p:nvSpPr>
        <p:spPr/>
        <p:txBody>
          <a:bodyPr>
            <a:normAutofit fontScale="92500" lnSpcReduction="20000"/>
          </a:bodyPr>
          <a:lstStyle/>
          <a:p>
            <a:pPr marL="742950" indent="-742950">
              <a:buFont typeface="+mj-lt"/>
              <a:buAutoNum type="arabicPeriod" startAt="3"/>
            </a:pPr>
            <a:r>
              <a:rPr lang="tr-TR" sz="4800" b="1" dirty="0" smtClean="0">
                <a:solidFill>
                  <a:srgbClr val="6D3A93"/>
                </a:solidFill>
              </a:rPr>
              <a:t>Fikir</a:t>
            </a:r>
            <a:endParaRPr lang="en-IE" sz="4800" b="1" dirty="0">
              <a:solidFill>
                <a:srgbClr val="6D3A93"/>
              </a:solidFill>
            </a:endParaRPr>
          </a:p>
          <a:p>
            <a:endParaRPr lang="en-IE" b="1" dirty="0">
              <a:solidFill>
                <a:srgbClr val="6D3A93"/>
              </a:solidFill>
            </a:endParaRPr>
          </a:p>
          <a:p>
            <a:r>
              <a:rPr lang="tr-TR" b="1" i="1" dirty="0" smtClean="0">
                <a:solidFill>
                  <a:srgbClr val="6D3A93"/>
                </a:solidFill>
                <a:latin typeface="Merriweather"/>
              </a:rPr>
              <a:t>Doğru </a:t>
            </a:r>
            <a:r>
              <a:rPr lang="tr-TR" b="1" i="1" dirty="0">
                <a:solidFill>
                  <a:srgbClr val="6D3A93"/>
                </a:solidFill>
                <a:latin typeface="Merriweather"/>
              </a:rPr>
              <a:t>Olduğunu Düşündüğünüze veya Sebeplere Meydan Okuyun ve Fikirler Yaratın!</a:t>
            </a:r>
            <a:endParaRPr lang="en-IE" b="1" i="1" dirty="0">
              <a:solidFill>
                <a:srgbClr val="6D3A93"/>
              </a:solidFill>
              <a:effectLst/>
              <a:latin typeface="Merriweather"/>
            </a:endParaRPr>
          </a:p>
          <a:p>
            <a:r>
              <a:rPr lang="en-IE" sz="3600" b="1" dirty="0">
                <a:solidFill>
                  <a:srgbClr val="009FD8"/>
                </a:solidFill>
              </a:rPr>
              <a:t> </a:t>
            </a:r>
          </a:p>
          <a:p>
            <a:endParaRPr lang="en-IE" dirty="0"/>
          </a:p>
        </p:txBody>
      </p:sp>
    </p:spTree>
    <p:extLst>
      <p:ext uri="{BB962C8B-B14F-4D97-AF65-F5344CB8AC3E}">
        <p14:creationId xmlns:p14="http://schemas.microsoft.com/office/powerpoint/2010/main" val="4294690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ext, computer, electronics, indoor&#10;&#10;Description automatically generated">
            <a:extLst>
              <a:ext uri="{FF2B5EF4-FFF2-40B4-BE49-F238E27FC236}">
                <a16:creationId xmlns="" xmlns:a16="http://schemas.microsoft.com/office/drawing/2014/main" id="{008233D2-EE1C-4927-8CAF-AAF33E4FC0E1}"/>
              </a:ext>
            </a:extLst>
          </p:cNvPr>
          <p:cNvPicPr>
            <a:picLocks noGrp="1" noChangeAspect="1"/>
          </p:cNvPicPr>
          <p:nvPr>
            <p:ph type="pic" sz="quarter" idx="10"/>
          </p:nvPr>
        </p:nvPicPr>
        <p:blipFill>
          <a:blip r:embed="rId2"/>
          <a:srcRect t="3991" b="3991"/>
          <a:stretch>
            <a:fillRect/>
          </a:stretch>
        </p:blipFill>
        <p:spPr/>
      </p:pic>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781124" y="2587693"/>
            <a:ext cx="5805395" cy="1327603"/>
          </a:xfrm>
        </p:spPr>
        <p:txBody>
          <a:bodyPr/>
          <a:lstStyle/>
          <a:p>
            <a:r>
              <a:rPr lang="en-IE" sz="4800" b="1" dirty="0" smtClean="0"/>
              <a:t>Ne</a:t>
            </a:r>
            <a:r>
              <a:rPr lang="tr-TR" sz="4800" b="1" dirty="0" smtClean="0"/>
              <a:t>yi</a:t>
            </a:r>
            <a:r>
              <a:rPr lang="en-IE" sz="4800" b="1" dirty="0" smtClean="0"/>
              <a:t> </a:t>
            </a:r>
            <a:r>
              <a:rPr lang="en-IE" sz="4800" b="1" dirty="0" err="1" smtClean="0"/>
              <a:t>çözüyorsun</a:t>
            </a:r>
            <a:r>
              <a:rPr lang="tr-TR" sz="4800" b="1" dirty="0" smtClean="0"/>
              <a:t>uz</a:t>
            </a:r>
            <a:r>
              <a:rPr lang="en-IE" sz="4800" b="1" dirty="0" smtClean="0"/>
              <a:t>?</a:t>
            </a:r>
            <a:endParaRPr lang="en-IE" sz="48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508178" y="1169586"/>
            <a:ext cx="4833367" cy="4158567"/>
          </a:xfrm>
        </p:spPr>
        <p:txBody>
          <a:bodyPr/>
          <a:lstStyle/>
          <a:p>
            <a:r>
              <a:rPr lang="tr-TR" b="1" i="1" dirty="0" smtClean="0">
                <a:solidFill>
                  <a:srgbClr val="6D3A93"/>
                </a:solidFill>
                <a:latin typeface="Merriweather"/>
              </a:rPr>
              <a:t>Doğru Olduğunu Düşündüğünüze </a:t>
            </a:r>
            <a:r>
              <a:rPr lang="tr-TR" b="1" i="1" dirty="0">
                <a:solidFill>
                  <a:srgbClr val="6D3A93"/>
                </a:solidFill>
                <a:latin typeface="Merriweather"/>
              </a:rPr>
              <a:t>veya Sebeplere Meydan Okuyun ve Fikirler Yaratın!</a:t>
            </a:r>
            <a:endParaRPr lang="en-IE" b="1" i="1" dirty="0">
              <a:solidFill>
                <a:srgbClr val="6D3A93"/>
              </a:solidFill>
              <a:effectLst/>
              <a:latin typeface="Merriweather"/>
            </a:endParaRPr>
          </a:p>
          <a:p>
            <a:r>
              <a:rPr lang="tr-TR" b="1" dirty="0" smtClean="0">
                <a:solidFill>
                  <a:schemeClr val="tx1">
                    <a:lumMod val="75000"/>
                    <a:lumOff val="25000"/>
                  </a:schemeClr>
                </a:solidFill>
                <a:latin typeface="Merriweather"/>
              </a:rPr>
              <a:t>Önce </a:t>
            </a:r>
            <a:r>
              <a:rPr lang="tr-TR" b="1" dirty="0">
                <a:solidFill>
                  <a:schemeClr val="tx1">
                    <a:lumMod val="75000"/>
                    <a:lumOff val="25000"/>
                  </a:schemeClr>
                </a:solidFill>
                <a:latin typeface="Merriweather"/>
              </a:rPr>
              <a:t>düşünmeye başla…</a:t>
            </a:r>
            <a:endParaRPr lang="en-IE" b="1" i="0" dirty="0">
              <a:solidFill>
                <a:schemeClr val="tx1">
                  <a:lumMod val="75000"/>
                  <a:lumOff val="25000"/>
                </a:schemeClr>
              </a:solidFill>
              <a:effectLst/>
              <a:latin typeface="Merriweather"/>
            </a:endParaRPr>
          </a:p>
          <a:p>
            <a:r>
              <a:rPr lang="en-IE" dirty="0" err="1" smtClean="0">
                <a:solidFill>
                  <a:schemeClr val="accent2"/>
                </a:solidFill>
                <a:latin typeface="Calibri" panose="020F0502020204030204" pitchFamily="34" charset="0"/>
                <a:ea typeface="Calibri" panose="020F0502020204030204" pitchFamily="34" charset="0"/>
                <a:cs typeface="Times New Roman" panose="02020603050405020304" pitchFamily="18" charset="0"/>
              </a:rPr>
              <a:t>Çözmeye</a:t>
            </a:r>
            <a:r>
              <a:rPr lang="en-IE" dirty="0" smtClean="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çalıştığınız</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problem tam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olarak</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nedir</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t>
            </a:r>
          </a:p>
          <a:p>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Sorunu</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çözebilecek</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potansiyel</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çözümler</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veya</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fikirler</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nelerdir</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t>
            </a:r>
          </a:p>
          <a:p>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Tüm</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bakış</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açılarını</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fikirleri</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ve</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içgörüleri</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topladınız</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mı</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t>
            </a:r>
          </a:p>
          <a:p>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Çözüm</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fikirleriniz</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yenilikçi</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ürün</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veya</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hizmetinizi</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tüketecek</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kişilerin</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ihtiyaçlarına</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nasıl</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hitap</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edecek</a:t>
            </a:r>
            <a:r>
              <a:rPr lang="en-IE"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a:t>
            </a:r>
            <a:endParaRPr lang="en-IE"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sp>
        <p:nvSpPr>
          <p:cNvPr id="11" name="Text Placeholder 5">
            <a:extLst>
              <a:ext uri="{FF2B5EF4-FFF2-40B4-BE49-F238E27FC236}">
                <a16:creationId xmlns="" xmlns:a16="http://schemas.microsoft.com/office/drawing/2014/main" id="{876384CB-A719-43D5-9F4A-55B20087894B}"/>
              </a:ext>
            </a:extLst>
          </p:cNvPr>
          <p:cNvSpPr txBox="1">
            <a:spLocks/>
          </p:cNvSpPr>
          <p:nvPr/>
        </p:nvSpPr>
        <p:spPr>
          <a:xfrm>
            <a:off x="1" y="0"/>
            <a:ext cx="5661026" cy="1134824"/>
          </a:xfrm>
          <a:prstGeom prst="rect">
            <a:avLst/>
          </a:prstGeom>
          <a:solidFill>
            <a:srgbClr val="6D3A93"/>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3"/>
            </a:pPr>
            <a:r>
              <a:rPr lang="tr-TR" sz="4400" b="1" dirty="0" smtClean="0">
                <a:solidFill>
                  <a:schemeClr val="bg1"/>
                </a:solidFill>
              </a:rPr>
              <a:t>Fikir</a:t>
            </a:r>
            <a:endParaRPr lang="en-IE" sz="4400" b="1" dirty="0">
              <a:solidFill>
                <a:schemeClr val="bg1"/>
              </a:solidFill>
            </a:endParaRPr>
          </a:p>
        </p:txBody>
      </p:sp>
    </p:spTree>
    <p:extLst>
      <p:ext uri="{BB962C8B-B14F-4D97-AF65-F5344CB8AC3E}">
        <p14:creationId xmlns:p14="http://schemas.microsoft.com/office/powerpoint/2010/main" val="4217715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D047A00-EC18-413C-A734-233E88D98137}"/>
              </a:ext>
            </a:extLst>
          </p:cNvPr>
          <p:cNvSpPr>
            <a:spLocks noGrp="1"/>
          </p:cNvSpPr>
          <p:nvPr>
            <p:ph type="body" sz="quarter" idx="14"/>
          </p:nvPr>
        </p:nvSpPr>
        <p:spPr>
          <a:xfrm>
            <a:off x="4509907" y="172016"/>
            <a:ext cx="6502301" cy="1276537"/>
          </a:xfrm>
        </p:spPr>
        <p:txBody>
          <a:bodyPr>
            <a:normAutofit fontScale="92500"/>
          </a:bodyPr>
          <a:lstStyle/>
          <a:p>
            <a:pPr marL="742950" indent="-742950">
              <a:buFont typeface="+mj-lt"/>
              <a:buAutoNum type="arabicPeriod" startAt="3"/>
            </a:pPr>
            <a:r>
              <a:rPr lang="tr-TR" sz="4400" b="1" dirty="0" smtClean="0"/>
              <a:t>Pratik </a:t>
            </a:r>
            <a:r>
              <a:rPr lang="tr-TR" sz="4400" b="1" dirty="0"/>
              <a:t>yapmak için fikirler</a:t>
            </a:r>
            <a:r>
              <a:rPr lang="en-IE" sz="4400" b="1" dirty="0" smtClean="0"/>
              <a:t> </a:t>
            </a:r>
            <a:endParaRPr lang="en-IE" sz="4400" b="1" dirty="0"/>
          </a:p>
          <a:p>
            <a:r>
              <a:rPr lang="tr-TR" sz="3200" b="1" dirty="0" smtClean="0"/>
              <a:t>Altı </a:t>
            </a:r>
            <a:r>
              <a:rPr lang="tr-TR" sz="3200" b="1" dirty="0"/>
              <a:t>Düşünce Şapkası</a:t>
            </a:r>
            <a:endParaRPr lang="en-IE" sz="3200" b="1" dirty="0"/>
          </a:p>
        </p:txBody>
      </p:sp>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509906" y="1447062"/>
            <a:ext cx="7526149" cy="1726247"/>
          </a:xfrm>
        </p:spPr>
        <p:txBody>
          <a:bodyPr/>
          <a:lstStyle/>
          <a:p>
            <a:r>
              <a:rPr lang="tr-TR" sz="2800" b="1" dirty="0" smtClean="0"/>
              <a:t>6 </a:t>
            </a:r>
            <a:r>
              <a:rPr lang="tr-TR" sz="2800" b="1" dirty="0"/>
              <a:t>Düşünme Şapkası, sizin veya bir grubun tüm açılardan fikirler bulmasına yardımcı olur ve sizi birçok ve sonunda tek bir fikre çözümünüze getirir.</a:t>
            </a:r>
          </a:p>
          <a:p>
            <a:pPr algn="ctr"/>
            <a:r>
              <a:rPr lang="tr-TR" sz="3200" b="1" dirty="0"/>
              <a:t>Şapkalarla Beyin Fırtınası!</a:t>
            </a:r>
            <a:endParaRPr lang="en-IE" sz="3200" b="1" dirty="0"/>
          </a:p>
          <a:p>
            <a:pPr marL="342900" indent="-342900">
              <a:buFont typeface="Wingdings" panose="05000000000000000000" pitchFamily="2" charset="2"/>
              <a:buChar char="q"/>
            </a:pPr>
            <a:r>
              <a:rPr lang="tr-TR" dirty="0" smtClean="0"/>
              <a:t>Beyaz </a:t>
            </a:r>
            <a:r>
              <a:rPr lang="tr-TR" dirty="0"/>
              <a:t>Düşünce Şapkası – bilgi gereksinimlerini (gerçekler, rakamlar…) yargılamadan değerlendirir…</a:t>
            </a:r>
          </a:p>
          <a:p>
            <a:pPr marL="342900" indent="-342900">
              <a:buFont typeface="Wingdings" panose="05000000000000000000" pitchFamily="2" charset="2"/>
              <a:buChar char="q"/>
            </a:pPr>
            <a:r>
              <a:rPr lang="tr-TR" dirty="0"/>
              <a:t>Sarı Düşünce Şapkası – olumlu nedenleri göz önünde bulundurur – neyin iyi, neyin yararlı, neyin doğru olduğunu…</a:t>
            </a:r>
          </a:p>
          <a:p>
            <a:pPr marL="342900" indent="-342900">
              <a:buFont typeface="Wingdings" panose="05000000000000000000" pitchFamily="2" charset="2"/>
              <a:buChar char="q"/>
            </a:pPr>
            <a:r>
              <a:rPr lang="tr-TR" dirty="0"/>
              <a:t>Yeşil Düşünce Şapkası – rengi, tasarımı, fikirleri, neye benzeyeceğini, nasıl yapılacağını veya ona nasıl yaklaşılacağını düşünür…</a:t>
            </a:r>
            <a:endParaRPr lang="en-IE" dirty="0"/>
          </a:p>
        </p:txBody>
      </p:sp>
      <p:pic>
        <p:nvPicPr>
          <p:cNvPr id="9" name="Picture Placeholder 8" descr="A picture containing text, table, items&#10;&#10;Description automatically generated">
            <a:extLst>
              <a:ext uri="{FF2B5EF4-FFF2-40B4-BE49-F238E27FC236}">
                <a16:creationId xmlns="" xmlns:a16="http://schemas.microsoft.com/office/drawing/2014/main" id="{A8F40A97-2447-4988-A5E6-FD3671199ECF}"/>
              </a:ext>
            </a:extLst>
          </p:cNvPr>
          <p:cNvPicPr>
            <a:picLocks noGrp="1" noChangeAspect="1"/>
          </p:cNvPicPr>
          <p:nvPr>
            <p:ph type="pic" sz="quarter" idx="10"/>
          </p:nvPr>
        </p:nvPicPr>
        <p:blipFill>
          <a:blip r:embed="rId2"/>
          <a:srcRect l="20489" r="20489"/>
          <a:stretch>
            <a:fillRect/>
          </a:stretch>
        </p:blipFill>
        <p:spPr/>
      </p:pic>
      <p:pic>
        <p:nvPicPr>
          <p:cNvPr id="7170" name="Picture 2" descr="The 6 thinking hats method to develop projects collaboratively">
            <a:extLst>
              <a:ext uri="{FF2B5EF4-FFF2-40B4-BE49-F238E27FC236}">
                <a16:creationId xmlns="" xmlns:a16="http://schemas.microsoft.com/office/drawing/2014/main" id="{74CE15D8-09F0-4895-B1D7-1BB3B6E48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80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509906" y="1989322"/>
            <a:ext cx="7526149" cy="1726247"/>
          </a:xfrm>
        </p:spPr>
        <p:txBody>
          <a:bodyPr/>
          <a:lstStyle/>
          <a:p>
            <a:pPr marL="342900" indent="-342900">
              <a:buFont typeface="Wingdings" panose="05000000000000000000" pitchFamily="2" charset="2"/>
              <a:buChar char="q"/>
            </a:pPr>
            <a:r>
              <a:rPr lang="tr-TR" dirty="0" smtClean="0"/>
              <a:t>Kırmızı Düşünce</a:t>
            </a:r>
            <a:r>
              <a:rPr lang="en-IE" dirty="0" smtClean="0"/>
              <a:t> </a:t>
            </a:r>
            <a:r>
              <a:rPr lang="tr-TR" dirty="0" smtClean="0"/>
              <a:t>Şapkası</a:t>
            </a:r>
            <a:r>
              <a:rPr lang="en-IE" dirty="0" smtClean="0"/>
              <a:t> </a:t>
            </a:r>
            <a:r>
              <a:rPr lang="en-IE" dirty="0"/>
              <a:t>– </a:t>
            </a:r>
            <a:r>
              <a:rPr lang="en-IE" dirty="0" err="1"/>
              <a:t>duyguları</a:t>
            </a:r>
            <a:r>
              <a:rPr lang="en-IE" dirty="0"/>
              <a:t>, </a:t>
            </a:r>
            <a:r>
              <a:rPr lang="en-IE" dirty="0" err="1"/>
              <a:t>hisleri</a:t>
            </a:r>
            <a:r>
              <a:rPr lang="en-IE" dirty="0"/>
              <a:t> </a:t>
            </a:r>
            <a:r>
              <a:rPr lang="en-IE" dirty="0" err="1"/>
              <a:t>ve</a:t>
            </a:r>
            <a:r>
              <a:rPr lang="en-IE" dirty="0"/>
              <a:t> </a:t>
            </a:r>
            <a:r>
              <a:rPr lang="en-IE" dirty="0" err="1"/>
              <a:t>izlenimleri</a:t>
            </a:r>
            <a:r>
              <a:rPr lang="en-IE" dirty="0"/>
              <a:t> </a:t>
            </a:r>
            <a:r>
              <a:rPr lang="en-IE" dirty="0" err="1"/>
              <a:t>yargılamadan</a:t>
            </a:r>
            <a:r>
              <a:rPr lang="en-IE" dirty="0"/>
              <a:t> </a:t>
            </a:r>
            <a:r>
              <a:rPr lang="en-IE" dirty="0" err="1"/>
              <a:t>değerlendirir</a:t>
            </a:r>
            <a:r>
              <a:rPr lang="en-IE" dirty="0"/>
              <a:t>…</a:t>
            </a:r>
          </a:p>
          <a:p>
            <a:pPr marL="342900" indent="-342900">
              <a:buFont typeface="Wingdings" panose="05000000000000000000" pitchFamily="2" charset="2"/>
              <a:buChar char="q"/>
            </a:pPr>
            <a:r>
              <a:rPr lang="en-IE" dirty="0" err="1"/>
              <a:t>Siyah</a:t>
            </a:r>
            <a:r>
              <a:rPr lang="en-IE" dirty="0"/>
              <a:t> </a:t>
            </a:r>
            <a:r>
              <a:rPr lang="en-IE" dirty="0" err="1"/>
              <a:t>Düşünce</a:t>
            </a:r>
            <a:r>
              <a:rPr lang="en-IE" dirty="0"/>
              <a:t> </a:t>
            </a:r>
            <a:r>
              <a:rPr lang="en-IE" dirty="0" err="1"/>
              <a:t>Şapkası</a:t>
            </a:r>
            <a:r>
              <a:rPr lang="en-IE" dirty="0"/>
              <a:t> - </a:t>
            </a:r>
            <a:r>
              <a:rPr lang="en-IE" dirty="0" err="1"/>
              <a:t>olumsuz</a:t>
            </a:r>
            <a:r>
              <a:rPr lang="en-IE" dirty="0"/>
              <a:t> </a:t>
            </a:r>
            <a:r>
              <a:rPr lang="en-IE" dirty="0" err="1"/>
              <a:t>şeyleri</a:t>
            </a:r>
            <a:r>
              <a:rPr lang="en-IE" dirty="0"/>
              <a:t>, </a:t>
            </a:r>
            <a:r>
              <a:rPr lang="en-IE" dirty="0" err="1"/>
              <a:t>sorunları</a:t>
            </a:r>
            <a:r>
              <a:rPr lang="en-IE" dirty="0"/>
              <a:t>, </a:t>
            </a:r>
            <a:r>
              <a:rPr lang="en-IE" dirty="0" err="1"/>
              <a:t>neyin</a:t>
            </a:r>
            <a:r>
              <a:rPr lang="en-IE" dirty="0"/>
              <a:t> </a:t>
            </a:r>
            <a:r>
              <a:rPr lang="en-IE" dirty="0" err="1"/>
              <a:t>yanlış</a:t>
            </a:r>
            <a:r>
              <a:rPr lang="en-IE" dirty="0"/>
              <a:t> </a:t>
            </a:r>
            <a:r>
              <a:rPr lang="en-IE" dirty="0" err="1"/>
              <a:t>olduğunu</a:t>
            </a:r>
            <a:r>
              <a:rPr lang="en-IE" dirty="0"/>
              <a:t>, </a:t>
            </a:r>
            <a:r>
              <a:rPr lang="en-IE" dirty="0" err="1"/>
              <a:t>neyin</a:t>
            </a:r>
            <a:r>
              <a:rPr lang="en-IE" dirty="0"/>
              <a:t> </a:t>
            </a:r>
            <a:r>
              <a:rPr lang="en-IE" dirty="0" err="1"/>
              <a:t>yanlış</a:t>
            </a:r>
            <a:r>
              <a:rPr lang="en-IE" dirty="0"/>
              <a:t> </a:t>
            </a:r>
            <a:r>
              <a:rPr lang="en-IE" dirty="0" err="1"/>
              <a:t>olduğunu</a:t>
            </a:r>
            <a:r>
              <a:rPr lang="en-IE" dirty="0"/>
              <a:t> </a:t>
            </a:r>
            <a:r>
              <a:rPr lang="en-IE" dirty="0" err="1"/>
              <a:t>düşünür</a:t>
            </a:r>
            <a:r>
              <a:rPr lang="en-IE" dirty="0"/>
              <a:t>…</a:t>
            </a:r>
          </a:p>
          <a:p>
            <a:pPr marL="342900" indent="-342900">
              <a:buFont typeface="Wingdings" panose="05000000000000000000" pitchFamily="2" charset="2"/>
              <a:buChar char="q"/>
            </a:pPr>
            <a:r>
              <a:rPr lang="en-IE" dirty="0" err="1"/>
              <a:t>Mavi</a:t>
            </a:r>
            <a:r>
              <a:rPr lang="en-IE" dirty="0"/>
              <a:t> </a:t>
            </a:r>
            <a:r>
              <a:rPr lang="en-IE" dirty="0" err="1"/>
              <a:t>Düşünce</a:t>
            </a:r>
            <a:r>
              <a:rPr lang="en-IE" dirty="0"/>
              <a:t> </a:t>
            </a:r>
            <a:r>
              <a:rPr lang="en-IE" dirty="0" err="1"/>
              <a:t>Şapkası</a:t>
            </a:r>
            <a:r>
              <a:rPr lang="en-IE" dirty="0"/>
              <a:t> – </a:t>
            </a:r>
            <a:r>
              <a:rPr lang="en-IE" dirty="0" err="1"/>
              <a:t>nasıl</a:t>
            </a:r>
            <a:r>
              <a:rPr lang="en-IE" dirty="0"/>
              <a:t> </a:t>
            </a:r>
            <a:r>
              <a:rPr lang="en-IE" dirty="0" err="1"/>
              <a:t>düşündüğünüzü</a:t>
            </a:r>
            <a:r>
              <a:rPr lang="en-IE" dirty="0"/>
              <a:t>, </a:t>
            </a:r>
            <a:r>
              <a:rPr lang="en-IE" dirty="0" err="1"/>
              <a:t>takip</a:t>
            </a:r>
            <a:r>
              <a:rPr lang="en-IE" dirty="0"/>
              <a:t> </a:t>
            </a:r>
            <a:r>
              <a:rPr lang="en-IE" dirty="0" err="1"/>
              <a:t>ettiğiniz</a:t>
            </a:r>
            <a:r>
              <a:rPr lang="en-IE" dirty="0"/>
              <a:t> </a:t>
            </a:r>
            <a:r>
              <a:rPr lang="en-IE" dirty="0" err="1"/>
              <a:t>modeli</a:t>
            </a:r>
            <a:r>
              <a:rPr lang="en-IE" dirty="0"/>
              <a:t> </a:t>
            </a:r>
            <a:r>
              <a:rPr lang="en-IE" dirty="0" err="1"/>
              <a:t>dikkate</a:t>
            </a:r>
            <a:r>
              <a:rPr lang="en-IE" dirty="0"/>
              <a:t> </a:t>
            </a:r>
            <a:r>
              <a:rPr lang="en-IE" dirty="0" err="1"/>
              <a:t>alır</a:t>
            </a:r>
            <a:r>
              <a:rPr lang="en-IE" dirty="0"/>
              <a:t> </a:t>
            </a:r>
            <a:r>
              <a:rPr lang="en-IE" dirty="0" err="1"/>
              <a:t>ve</a:t>
            </a:r>
            <a:r>
              <a:rPr lang="en-IE" dirty="0"/>
              <a:t> </a:t>
            </a:r>
            <a:r>
              <a:rPr lang="en-IE" dirty="0" err="1"/>
              <a:t>diğer</a:t>
            </a:r>
            <a:r>
              <a:rPr lang="en-IE" dirty="0"/>
              <a:t> </a:t>
            </a:r>
            <a:r>
              <a:rPr lang="en-IE" dirty="0" err="1"/>
              <a:t>şapkaların</a:t>
            </a:r>
            <a:r>
              <a:rPr lang="en-IE" dirty="0"/>
              <a:t> </a:t>
            </a:r>
            <a:r>
              <a:rPr lang="en-IE" dirty="0" err="1"/>
              <a:t>doğru</a:t>
            </a:r>
            <a:r>
              <a:rPr lang="en-IE" dirty="0"/>
              <a:t> </a:t>
            </a:r>
            <a:r>
              <a:rPr lang="en-IE" dirty="0" err="1"/>
              <a:t>kullanıldığından</a:t>
            </a:r>
            <a:r>
              <a:rPr lang="en-IE" dirty="0"/>
              <a:t> </a:t>
            </a:r>
            <a:r>
              <a:rPr lang="en-IE" dirty="0" err="1"/>
              <a:t>emin</a:t>
            </a:r>
            <a:r>
              <a:rPr lang="en-IE" dirty="0"/>
              <a:t> </a:t>
            </a:r>
            <a:r>
              <a:rPr lang="en-IE" dirty="0" err="1"/>
              <a:t>olur</a:t>
            </a:r>
            <a:endParaRPr lang="en-IE" dirty="0"/>
          </a:p>
        </p:txBody>
      </p:sp>
      <p:pic>
        <p:nvPicPr>
          <p:cNvPr id="9" name="Picture Placeholder 8" descr="A picture containing text, table, items&#10;&#10;Description automatically generated">
            <a:extLst>
              <a:ext uri="{FF2B5EF4-FFF2-40B4-BE49-F238E27FC236}">
                <a16:creationId xmlns="" xmlns:a16="http://schemas.microsoft.com/office/drawing/2014/main" id="{A8F40A97-2447-4988-A5E6-FD3671199ECF}"/>
              </a:ext>
            </a:extLst>
          </p:cNvPr>
          <p:cNvPicPr>
            <a:picLocks noGrp="1" noChangeAspect="1"/>
          </p:cNvPicPr>
          <p:nvPr>
            <p:ph type="pic" sz="quarter" idx="10"/>
          </p:nvPr>
        </p:nvPicPr>
        <p:blipFill>
          <a:blip r:embed="rId2"/>
          <a:srcRect l="20489" r="20489"/>
          <a:stretch>
            <a:fillRect/>
          </a:stretch>
        </p:blipFill>
        <p:spPr/>
      </p:pic>
      <p:pic>
        <p:nvPicPr>
          <p:cNvPr id="7170" name="Picture 2" descr="The 6 thinking hats method to develop projects collaboratively">
            <a:extLst>
              <a:ext uri="{FF2B5EF4-FFF2-40B4-BE49-F238E27FC236}">
                <a16:creationId xmlns="" xmlns:a16="http://schemas.microsoft.com/office/drawing/2014/main" id="{74CE15D8-09F0-4895-B1D7-1BB3B6E48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 xmlns:a16="http://schemas.microsoft.com/office/drawing/2014/main" id="{538DA25D-4816-4D92-B8A4-DAD6C5403025}"/>
              </a:ext>
            </a:extLst>
          </p:cNvPr>
          <p:cNvSpPr>
            <a:spLocks noGrp="1"/>
          </p:cNvSpPr>
          <p:nvPr>
            <p:ph type="body" sz="quarter" idx="14"/>
          </p:nvPr>
        </p:nvSpPr>
        <p:spPr>
          <a:xfrm>
            <a:off x="4509907" y="405932"/>
            <a:ext cx="6502301" cy="1276537"/>
          </a:xfrm>
        </p:spPr>
        <p:txBody>
          <a:bodyPr>
            <a:normAutofit fontScale="92500"/>
          </a:bodyPr>
          <a:lstStyle/>
          <a:p>
            <a:pPr marL="742950" indent="-742950">
              <a:buFont typeface="+mj-lt"/>
              <a:buAutoNum type="arabicPeriod" startAt="3"/>
            </a:pPr>
            <a:r>
              <a:rPr lang="tr-TR" sz="4400" b="1" dirty="0" smtClean="0"/>
              <a:t>Pratik </a:t>
            </a:r>
            <a:r>
              <a:rPr lang="tr-TR" sz="4400" b="1" dirty="0"/>
              <a:t>yapmak için fikirler</a:t>
            </a:r>
            <a:r>
              <a:rPr lang="en-IE" sz="4400" b="1" dirty="0" smtClean="0"/>
              <a:t> </a:t>
            </a:r>
            <a:endParaRPr lang="en-IE" sz="4400" b="1" dirty="0"/>
          </a:p>
          <a:p>
            <a:r>
              <a:rPr lang="tr-TR" sz="3200" b="1" dirty="0" smtClean="0"/>
              <a:t>Altı </a:t>
            </a:r>
            <a:r>
              <a:rPr lang="tr-TR" sz="3200" b="1" dirty="0"/>
              <a:t>Düşünce Şapkası</a:t>
            </a:r>
            <a:endParaRPr lang="en-IE" sz="3200" b="1" dirty="0"/>
          </a:p>
        </p:txBody>
      </p:sp>
    </p:spTree>
    <p:extLst>
      <p:ext uri="{BB962C8B-B14F-4D97-AF65-F5344CB8AC3E}">
        <p14:creationId xmlns:p14="http://schemas.microsoft.com/office/powerpoint/2010/main" val="1967863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252124" y="1448554"/>
            <a:ext cx="7939876" cy="1726247"/>
          </a:xfrm>
        </p:spPr>
        <p:txBody>
          <a:bodyPr/>
          <a:lstStyle/>
          <a:p>
            <a:pPr marL="514350" indent="-514350">
              <a:buFont typeface="+mj-lt"/>
              <a:buAutoNum type="arabicPeriod"/>
            </a:pPr>
            <a:r>
              <a:rPr lang="en-IE" b="1" dirty="0"/>
              <a:t>TARTIŞMA</a:t>
            </a:r>
            <a:r>
              <a:rPr lang="en-IE" dirty="0"/>
              <a:t> Her </a:t>
            </a:r>
            <a:r>
              <a:rPr lang="en-IE" dirty="0" err="1"/>
              <a:t>bir</a:t>
            </a:r>
            <a:r>
              <a:rPr lang="en-IE" dirty="0"/>
              <a:t> </a:t>
            </a:r>
            <a:r>
              <a:rPr lang="en-IE" dirty="0" err="1"/>
              <a:t>şapkayı</a:t>
            </a:r>
            <a:r>
              <a:rPr lang="en-IE" dirty="0"/>
              <a:t> </a:t>
            </a:r>
            <a:r>
              <a:rPr lang="en-IE" dirty="0" err="1"/>
              <a:t>grup</a:t>
            </a:r>
            <a:r>
              <a:rPr lang="en-IE" dirty="0"/>
              <a:t> </a:t>
            </a:r>
            <a:r>
              <a:rPr lang="en-IE" dirty="0" err="1"/>
              <a:t>olarak</a:t>
            </a:r>
            <a:r>
              <a:rPr lang="en-IE" dirty="0"/>
              <a:t> </a:t>
            </a:r>
            <a:r>
              <a:rPr lang="en-IE" dirty="0" err="1"/>
              <a:t>gözden</a:t>
            </a:r>
            <a:r>
              <a:rPr lang="en-IE" dirty="0"/>
              <a:t> </a:t>
            </a:r>
            <a:r>
              <a:rPr lang="en-IE" dirty="0" err="1"/>
              <a:t>geçirin</a:t>
            </a:r>
            <a:r>
              <a:rPr lang="en-IE" dirty="0"/>
              <a:t>, </a:t>
            </a:r>
            <a:r>
              <a:rPr lang="en-IE" dirty="0" err="1"/>
              <a:t>tartışın</a:t>
            </a:r>
            <a:r>
              <a:rPr lang="en-IE" dirty="0"/>
              <a:t> </a:t>
            </a:r>
            <a:r>
              <a:rPr lang="en-IE" dirty="0" err="1"/>
              <a:t>ve</a:t>
            </a:r>
            <a:r>
              <a:rPr lang="en-IE" dirty="0"/>
              <a:t> </a:t>
            </a:r>
            <a:r>
              <a:rPr lang="en-IE" dirty="0" err="1"/>
              <a:t>fikirlerinizi</a:t>
            </a:r>
            <a:r>
              <a:rPr lang="en-IE" dirty="0"/>
              <a:t> post-</a:t>
            </a:r>
            <a:r>
              <a:rPr lang="en-IE" dirty="0" err="1"/>
              <a:t>it'e</a:t>
            </a:r>
            <a:r>
              <a:rPr lang="en-IE" dirty="0"/>
              <a:t> </a:t>
            </a:r>
            <a:r>
              <a:rPr lang="en-IE" dirty="0" err="1"/>
              <a:t>yazın</a:t>
            </a:r>
            <a:r>
              <a:rPr lang="en-IE" dirty="0"/>
              <a:t> </a:t>
            </a:r>
            <a:r>
              <a:rPr lang="en-IE" dirty="0" err="1"/>
              <a:t>ve</a:t>
            </a:r>
            <a:r>
              <a:rPr lang="en-IE" dirty="0"/>
              <a:t> </a:t>
            </a:r>
            <a:r>
              <a:rPr lang="en-IE" dirty="0" err="1"/>
              <a:t>bilgilerin</a:t>
            </a:r>
            <a:r>
              <a:rPr lang="en-IE" dirty="0"/>
              <a:t> </a:t>
            </a:r>
            <a:r>
              <a:rPr lang="en-IE" dirty="0" err="1"/>
              <a:t>düzenlenmesi</a:t>
            </a:r>
            <a:r>
              <a:rPr lang="en-IE" dirty="0"/>
              <a:t> </a:t>
            </a:r>
            <a:r>
              <a:rPr lang="en-IE" dirty="0" err="1"/>
              <a:t>için</a:t>
            </a:r>
            <a:r>
              <a:rPr lang="en-IE" dirty="0"/>
              <a:t> </a:t>
            </a:r>
            <a:r>
              <a:rPr lang="en-IE" dirty="0" err="1"/>
              <a:t>renkli</a:t>
            </a:r>
            <a:r>
              <a:rPr lang="en-IE" dirty="0"/>
              <a:t> </a:t>
            </a:r>
            <a:r>
              <a:rPr lang="en-IE" dirty="0" err="1"/>
              <a:t>bir</a:t>
            </a:r>
            <a:r>
              <a:rPr lang="en-IE" dirty="0"/>
              <a:t> </a:t>
            </a:r>
            <a:r>
              <a:rPr lang="en-IE" dirty="0" err="1"/>
              <a:t>şapkanın</a:t>
            </a:r>
            <a:r>
              <a:rPr lang="en-IE" dirty="0"/>
              <a:t> </a:t>
            </a:r>
            <a:r>
              <a:rPr lang="en-IE" dirty="0" err="1"/>
              <a:t>altına</a:t>
            </a:r>
            <a:r>
              <a:rPr lang="en-IE" dirty="0"/>
              <a:t> </a:t>
            </a:r>
            <a:r>
              <a:rPr lang="en-IE" dirty="0" err="1"/>
              <a:t>herkesin</a:t>
            </a:r>
            <a:r>
              <a:rPr lang="en-IE" dirty="0"/>
              <a:t> </a:t>
            </a:r>
            <a:r>
              <a:rPr lang="en-IE" dirty="0" err="1"/>
              <a:t>görmesi</a:t>
            </a:r>
            <a:r>
              <a:rPr lang="en-IE" dirty="0"/>
              <a:t> </a:t>
            </a:r>
            <a:r>
              <a:rPr lang="en-IE" dirty="0" err="1"/>
              <a:t>için</a:t>
            </a:r>
            <a:r>
              <a:rPr lang="en-IE" dirty="0"/>
              <a:t> </a:t>
            </a:r>
            <a:r>
              <a:rPr lang="en-IE" dirty="0" err="1"/>
              <a:t>yapıştırın</a:t>
            </a:r>
            <a:endParaRPr lang="en-IE" dirty="0"/>
          </a:p>
          <a:p>
            <a:pPr marL="514350" indent="-514350">
              <a:buFont typeface="+mj-lt"/>
              <a:buAutoNum type="arabicPeriod"/>
            </a:pPr>
            <a:r>
              <a:rPr lang="en-IE" dirty="0" err="1"/>
              <a:t>Mavi</a:t>
            </a:r>
            <a:r>
              <a:rPr lang="en-IE" dirty="0"/>
              <a:t> </a:t>
            </a:r>
            <a:r>
              <a:rPr lang="en-IE" dirty="0" err="1"/>
              <a:t>şapkayı</a:t>
            </a:r>
            <a:r>
              <a:rPr lang="en-IE" dirty="0"/>
              <a:t> </a:t>
            </a:r>
            <a:r>
              <a:rPr lang="en-IE" dirty="0" err="1"/>
              <a:t>kullanarak</a:t>
            </a:r>
            <a:r>
              <a:rPr lang="en-IE" dirty="0"/>
              <a:t>, </a:t>
            </a:r>
            <a:r>
              <a:rPr lang="en-IE" dirty="0" err="1"/>
              <a:t>yani</a:t>
            </a:r>
            <a:r>
              <a:rPr lang="en-IE" dirty="0"/>
              <a:t> “</a:t>
            </a:r>
            <a:r>
              <a:rPr lang="en-IE" dirty="0" err="1"/>
              <a:t>düşüncelerinizi</a:t>
            </a:r>
            <a:r>
              <a:rPr lang="en-IE" dirty="0"/>
              <a:t> </a:t>
            </a:r>
            <a:r>
              <a:rPr lang="en-IE" dirty="0" err="1"/>
              <a:t>düşünerek</a:t>
            </a:r>
            <a:r>
              <a:rPr lang="en-IE" dirty="0"/>
              <a:t>” </a:t>
            </a:r>
            <a:r>
              <a:rPr lang="en-IE" b="1" dirty="0"/>
              <a:t>BULGULARINIZI ÖZETLEYİN</a:t>
            </a:r>
            <a:r>
              <a:rPr lang="en-IE" dirty="0"/>
              <a:t>, </a:t>
            </a:r>
            <a:r>
              <a:rPr lang="en-IE" dirty="0" err="1"/>
              <a:t>fikirlerinizi</a:t>
            </a:r>
            <a:r>
              <a:rPr lang="en-IE" dirty="0"/>
              <a:t> </a:t>
            </a:r>
            <a:r>
              <a:rPr lang="en-IE" dirty="0" err="1"/>
              <a:t>açık</a:t>
            </a:r>
            <a:r>
              <a:rPr lang="en-IE" dirty="0"/>
              <a:t> </a:t>
            </a:r>
            <a:r>
              <a:rPr lang="en-IE" dirty="0" err="1"/>
              <a:t>ve</a:t>
            </a:r>
            <a:r>
              <a:rPr lang="en-IE" dirty="0"/>
              <a:t> </a:t>
            </a:r>
            <a:r>
              <a:rPr lang="en-IE" dirty="0" err="1"/>
              <a:t>kısa</a:t>
            </a:r>
            <a:r>
              <a:rPr lang="en-IE" dirty="0"/>
              <a:t> </a:t>
            </a:r>
            <a:r>
              <a:rPr lang="en-IE" dirty="0" err="1"/>
              <a:t>tutun</a:t>
            </a:r>
            <a:endParaRPr lang="en-IE" dirty="0"/>
          </a:p>
          <a:p>
            <a:pPr marL="514350" indent="-514350">
              <a:buFont typeface="+mj-lt"/>
              <a:buAutoNum type="arabicPeriod"/>
            </a:pPr>
            <a:r>
              <a:rPr lang="en-IE" dirty="0"/>
              <a:t>Ana </a:t>
            </a:r>
            <a:r>
              <a:rPr lang="en-IE" dirty="0" err="1"/>
              <a:t>sorunları</a:t>
            </a:r>
            <a:r>
              <a:rPr lang="en-IE" dirty="0"/>
              <a:t>, </a:t>
            </a:r>
            <a:r>
              <a:rPr lang="en-IE" dirty="0" err="1"/>
              <a:t>gerilimleri</a:t>
            </a:r>
            <a:r>
              <a:rPr lang="en-IE" dirty="0"/>
              <a:t> </a:t>
            </a:r>
            <a:r>
              <a:rPr lang="en-IE" dirty="0" err="1"/>
              <a:t>belirleyerek</a:t>
            </a:r>
            <a:r>
              <a:rPr lang="en-IE" dirty="0"/>
              <a:t> </a:t>
            </a:r>
            <a:r>
              <a:rPr lang="en-IE" dirty="0" err="1"/>
              <a:t>ve</a:t>
            </a:r>
            <a:r>
              <a:rPr lang="en-IE" dirty="0"/>
              <a:t> en </a:t>
            </a:r>
            <a:r>
              <a:rPr lang="en-IE" dirty="0" err="1"/>
              <a:t>iyi</a:t>
            </a:r>
            <a:r>
              <a:rPr lang="en-IE" dirty="0"/>
              <a:t> </a:t>
            </a:r>
            <a:r>
              <a:rPr lang="en-IE" dirty="0" err="1"/>
              <a:t>çözümü</a:t>
            </a:r>
            <a:r>
              <a:rPr lang="en-IE" dirty="0"/>
              <a:t> </a:t>
            </a:r>
            <a:r>
              <a:rPr lang="en-IE" dirty="0" err="1"/>
              <a:t>sağlayabilecek</a:t>
            </a:r>
            <a:r>
              <a:rPr lang="en-IE" dirty="0"/>
              <a:t> </a:t>
            </a:r>
            <a:r>
              <a:rPr lang="en-IE" dirty="0" err="1"/>
              <a:t>fikirlerle</a:t>
            </a:r>
            <a:r>
              <a:rPr lang="en-IE" dirty="0"/>
              <a:t> </a:t>
            </a:r>
            <a:r>
              <a:rPr lang="en-IE" dirty="0" err="1"/>
              <a:t>sorunun</a:t>
            </a:r>
            <a:r>
              <a:rPr lang="en-IE" dirty="0"/>
              <a:t> </a:t>
            </a:r>
            <a:r>
              <a:rPr lang="en-IE" dirty="0" err="1"/>
              <a:t>adımlarını</a:t>
            </a:r>
            <a:r>
              <a:rPr lang="en-IE" dirty="0"/>
              <a:t> </a:t>
            </a:r>
            <a:r>
              <a:rPr lang="en-IE" dirty="0" err="1"/>
              <a:t>belirleyerek</a:t>
            </a:r>
            <a:r>
              <a:rPr lang="en-IE" dirty="0"/>
              <a:t> </a:t>
            </a:r>
            <a:r>
              <a:rPr lang="en-IE" b="1" dirty="0"/>
              <a:t>ANA FİKİRLERİ VURGULAYIN</a:t>
            </a:r>
          </a:p>
          <a:p>
            <a:pPr marL="514350" indent="-514350">
              <a:buFont typeface="+mj-lt"/>
              <a:buAutoNum type="arabicPeriod"/>
            </a:pPr>
            <a:r>
              <a:rPr lang="en-IE" b="1" dirty="0"/>
              <a:t>ANA FİKİRİNİZ(LERİNİZ) NEDİR? </a:t>
            </a:r>
            <a:r>
              <a:rPr lang="en-IE" dirty="0" err="1"/>
              <a:t>Ardından</a:t>
            </a:r>
            <a:r>
              <a:rPr lang="en-IE" dirty="0"/>
              <a:t> </a:t>
            </a:r>
            <a:r>
              <a:rPr lang="en-IE" dirty="0" err="1"/>
              <a:t>fikirlerinizi</a:t>
            </a:r>
            <a:r>
              <a:rPr lang="en-IE" dirty="0"/>
              <a:t> </a:t>
            </a:r>
            <a:r>
              <a:rPr lang="en-IE" dirty="0" err="1"/>
              <a:t>tekrar</a:t>
            </a:r>
            <a:r>
              <a:rPr lang="en-IE" dirty="0"/>
              <a:t> </a:t>
            </a:r>
            <a:r>
              <a:rPr lang="en-IE" dirty="0" err="1"/>
              <a:t>bir</a:t>
            </a:r>
            <a:r>
              <a:rPr lang="en-IE" dirty="0"/>
              <a:t> </a:t>
            </a:r>
            <a:r>
              <a:rPr lang="en-IE" dirty="0" err="1"/>
              <a:t>ana</a:t>
            </a:r>
            <a:r>
              <a:rPr lang="en-IE" dirty="0"/>
              <a:t> </a:t>
            </a:r>
            <a:r>
              <a:rPr lang="en-IE" dirty="0" err="1"/>
              <a:t>fikir</a:t>
            </a:r>
            <a:r>
              <a:rPr lang="en-IE" dirty="0"/>
              <a:t> </a:t>
            </a:r>
            <a:r>
              <a:rPr lang="en-IE" dirty="0" err="1"/>
              <a:t>veya</a:t>
            </a:r>
            <a:r>
              <a:rPr lang="en-IE" dirty="0"/>
              <a:t> </a:t>
            </a:r>
            <a:r>
              <a:rPr lang="en-IE" dirty="0" err="1"/>
              <a:t>çözüme</a:t>
            </a:r>
            <a:r>
              <a:rPr lang="en-IE" dirty="0"/>
              <a:t> </a:t>
            </a:r>
            <a:r>
              <a:rPr lang="en-IE" dirty="0" err="1"/>
              <a:t>kadar</a:t>
            </a:r>
            <a:r>
              <a:rPr lang="en-IE" dirty="0"/>
              <a:t> </a:t>
            </a:r>
            <a:r>
              <a:rPr lang="en-IE" dirty="0" err="1"/>
              <a:t>daraltın</a:t>
            </a:r>
            <a:r>
              <a:rPr lang="en-IE" dirty="0"/>
              <a:t>. Bu </a:t>
            </a:r>
            <a:r>
              <a:rPr lang="en-IE" dirty="0" err="1"/>
              <a:t>aşamada</a:t>
            </a:r>
            <a:r>
              <a:rPr lang="en-IE" dirty="0"/>
              <a:t> </a:t>
            </a:r>
            <a:r>
              <a:rPr lang="en-IE" dirty="0" err="1"/>
              <a:t>birkaç</a:t>
            </a:r>
            <a:r>
              <a:rPr lang="en-IE" dirty="0"/>
              <a:t> </a:t>
            </a:r>
            <a:r>
              <a:rPr lang="en-IE" dirty="0" err="1"/>
              <a:t>fikre</a:t>
            </a:r>
            <a:r>
              <a:rPr lang="en-IE" dirty="0"/>
              <a:t> </a:t>
            </a:r>
            <a:r>
              <a:rPr lang="en-IE" dirty="0" err="1"/>
              <a:t>sahip</a:t>
            </a:r>
            <a:r>
              <a:rPr lang="en-IE" dirty="0"/>
              <a:t> </a:t>
            </a:r>
            <a:r>
              <a:rPr lang="en-IE" dirty="0" err="1"/>
              <a:t>olmakta</a:t>
            </a:r>
            <a:r>
              <a:rPr lang="en-IE" dirty="0"/>
              <a:t> </a:t>
            </a:r>
            <a:r>
              <a:rPr lang="en-IE" dirty="0" err="1"/>
              <a:t>bir</a:t>
            </a:r>
            <a:r>
              <a:rPr lang="en-IE" dirty="0"/>
              <a:t> </a:t>
            </a:r>
            <a:r>
              <a:rPr lang="en-IE" dirty="0" err="1"/>
              <a:t>sakınca</a:t>
            </a:r>
            <a:r>
              <a:rPr lang="en-IE" dirty="0"/>
              <a:t> </a:t>
            </a:r>
            <a:r>
              <a:rPr lang="en-IE" dirty="0" err="1"/>
              <a:t>yok</a:t>
            </a:r>
            <a:r>
              <a:rPr lang="en-IE" dirty="0"/>
              <a:t> </a:t>
            </a:r>
            <a:r>
              <a:rPr lang="en-IE" dirty="0" err="1"/>
              <a:t>ama</a:t>
            </a:r>
            <a:r>
              <a:rPr lang="en-IE" dirty="0"/>
              <a:t> </a:t>
            </a:r>
            <a:r>
              <a:rPr lang="en-IE" dirty="0" err="1"/>
              <a:t>prototip</a:t>
            </a:r>
            <a:r>
              <a:rPr lang="en-IE" dirty="0"/>
              <a:t> </a:t>
            </a:r>
            <a:r>
              <a:rPr lang="en-IE" dirty="0" err="1"/>
              <a:t>aşaması</a:t>
            </a:r>
            <a:r>
              <a:rPr lang="en-IE" dirty="0"/>
              <a:t> </a:t>
            </a:r>
            <a:r>
              <a:rPr lang="en-IE" dirty="0" err="1"/>
              <a:t>için</a:t>
            </a:r>
            <a:r>
              <a:rPr lang="en-IE" dirty="0"/>
              <a:t> </a:t>
            </a:r>
            <a:r>
              <a:rPr lang="en-IE" dirty="0" err="1"/>
              <a:t>bir</a:t>
            </a:r>
            <a:r>
              <a:rPr lang="en-IE" dirty="0"/>
              <a:t> </a:t>
            </a:r>
            <a:r>
              <a:rPr lang="en-IE" dirty="0" err="1"/>
              <a:t>tanesiyle</a:t>
            </a:r>
            <a:r>
              <a:rPr lang="en-IE" dirty="0"/>
              <a:t> </a:t>
            </a:r>
            <a:r>
              <a:rPr lang="en-IE" dirty="0" err="1"/>
              <a:t>başlayın</a:t>
            </a:r>
            <a:r>
              <a:rPr lang="en-IE" dirty="0"/>
              <a:t>…</a:t>
            </a:r>
          </a:p>
        </p:txBody>
      </p:sp>
      <p:pic>
        <p:nvPicPr>
          <p:cNvPr id="7170" name="Picture 2" descr="The 6 thinking hats method to develop projects collaboratively">
            <a:extLst>
              <a:ext uri="{FF2B5EF4-FFF2-40B4-BE49-F238E27FC236}">
                <a16:creationId xmlns="" xmlns:a16="http://schemas.microsoft.com/office/drawing/2014/main" id="{74CE15D8-09F0-4895-B1D7-1BB3B6E48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descr="Calendar&#10;&#10;Description automatically generated">
            <a:extLst>
              <a:ext uri="{FF2B5EF4-FFF2-40B4-BE49-F238E27FC236}">
                <a16:creationId xmlns="" xmlns:a16="http://schemas.microsoft.com/office/drawing/2014/main" id="{0564535E-36F3-469E-AD7E-A5AE751B0D8D}"/>
              </a:ext>
            </a:extLst>
          </p:cNvPr>
          <p:cNvPicPr>
            <a:picLocks noGrp="1" noChangeAspect="1"/>
          </p:cNvPicPr>
          <p:nvPr>
            <p:ph type="pic" sz="quarter" idx="10"/>
          </p:nvPr>
        </p:nvPicPr>
        <p:blipFill>
          <a:blip r:embed="rId3"/>
          <a:srcRect l="20489" r="20489"/>
          <a:stretch>
            <a:fillRect/>
          </a:stretch>
        </p:blipFill>
        <p:spPr/>
      </p:pic>
      <p:sp>
        <p:nvSpPr>
          <p:cNvPr id="6" name="Text Placeholder 6">
            <a:extLst>
              <a:ext uri="{FF2B5EF4-FFF2-40B4-BE49-F238E27FC236}">
                <a16:creationId xmlns=""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fontScale="92500"/>
          </a:bodyPr>
          <a:lstStyle/>
          <a:p>
            <a:pPr marL="742950" indent="-742950">
              <a:buFont typeface="+mj-lt"/>
              <a:buAutoNum type="arabicPeriod" startAt="3"/>
            </a:pPr>
            <a:r>
              <a:rPr lang="tr-TR" sz="4400" b="1" dirty="0" smtClean="0"/>
              <a:t>Pratik </a:t>
            </a:r>
            <a:r>
              <a:rPr lang="tr-TR" sz="4400" b="1" dirty="0"/>
              <a:t>yapmak için fikirler</a:t>
            </a:r>
            <a:r>
              <a:rPr lang="en-IE" sz="4400" b="1" dirty="0" smtClean="0"/>
              <a:t> </a:t>
            </a:r>
            <a:endParaRPr lang="en-IE" sz="4400" b="1" dirty="0"/>
          </a:p>
          <a:p>
            <a:r>
              <a:rPr lang="tr-TR" sz="3200" b="1" dirty="0" smtClean="0"/>
              <a:t>Altı </a:t>
            </a:r>
            <a:r>
              <a:rPr lang="tr-TR" sz="3200" b="1" dirty="0"/>
              <a:t>Düşünce Şapkası</a:t>
            </a:r>
            <a:endParaRPr lang="en-IE" sz="3200" b="1" dirty="0"/>
          </a:p>
        </p:txBody>
      </p:sp>
    </p:spTree>
    <p:extLst>
      <p:ext uri="{BB962C8B-B14F-4D97-AF65-F5344CB8AC3E}">
        <p14:creationId xmlns:p14="http://schemas.microsoft.com/office/powerpoint/2010/main" val="9814167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tr-TR" sz="3600" dirty="0" smtClean="0">
                <a:solidFill>
                  <a:srgbClr val="A6377D"/>
                </a:solidFill>
                <a:latin typeface="Cooper Black" panose="0208090404030B020404" pitchFamily="18" charset="0"/>
              </a:rPr>
              <a:t>ÖRNEK </a:t>
            </a:r>
            <a:r>
              <a:rPr lang="en-IE" sz="3600" dirty="0" smtClean="0">
                <a:solidFill>
                  <a:srgbClr val="A6377D"/>
                </a:solidFill>
                <a:latin typeface="Cooper Black" panose="0208090404030B020404" pitchFamily="18" charset="0"/>
              </a:rPr>
              <a:t>YDSI</a:t>
            </a:r>
            <a:r>
              <a:rPr lang="en-IE" sz="3600" dirty="0">
                <a:solidFill>
                  <a:srgbClr val="A6377D"/>
                </a:solidFill>
                <a:latin typeface="Cooper Black" panose="0208090404030B020404" pitchFamily="18" charset="0"/>
              </a:rPr>
              <a:t>, </a:t>
            </a:r>
            <a:r>
              <a:rPr lang="en-IE" b="1" i="0" dirty="0">
                <a:solidFill>
                  <a:srgbClr val="A6377D"/>
                </a:solidFill>
                <a:effectLst/>
              </a:rPr>
              <a:t>Progressive Careers</a:t>
            </a:r>
          </a:p>
          <a:p>
            <a:pPr>
              <a:spcBef>
                <a:spcPts val="0"/>
              </a:spcBef>
            </a:pPr>
            <a:r>
              <a:rPr lang="en-IE" sz="2400" dirty="0">
                <a:solidFill>
                  <a:schemeClr val="tx1">
                    <a:lumMod val="75000"/>
                    <a:lumOff val="25000"/>
                  </a:schemeClr>
                </a:solidFill>
              </a:rPr>
              <a:t>Gary Fawdrey, UK</a:t>
            </a:r>
          </a:p>
          <a:p>
            <a:pPr>
              <a:spcBef>
                <a:spcPts val="0"/>
              </a:spcBef>
            </a:pPr>
            <a:r>
              <a:rPr lang="tr-TR" sz="2400" b="1" dirty="0" smtClean="0">
                <a:solidFill>
                  <a:schemeClr val="tx1">
                    <a:lumMod val="75000"/>
                    <a:lumOff val="25000"/>
                  </a:schemeClr>
                </a:solidFill>
              </a:rPr>
              <a:t>'İşsizlikte </a:t>
            </a:r>
            <a:r>
              <a:rPr lang="tr-TR" sz="2400" b="1" dirty="0">
                <a:solidFill>
                  <a:schemeClr val="tx1">
                    <a:lumMod val="75000"/>
                    <a:lumOff val="25000"/>
                  </a:schemeClr>
                </a:solidFill>
              </a:rPr>
              <a:t>Dijital Sosyal Etki Yaratılması'</a:t>
            </a:r>
            <a:endParaRPr lang="en-IE" sz="2400" b="1" dirty="0">
              <a:solidFill>
                <a:schemeClr val="tx1">
                  <a:lumMod val="75000"/>
                  <a:lumOff val="25000"/>
                </a:schemeClr>
              </a:solidFill>
              <a:effectLst/>
            </a:endParaRPr>
          </a:p>
        </p:txBody>
      </p:sp>
      <p:sp>
        <p:nvSpPr>
          <p:cNvPr id="8" name="Text Placeholder 7">
            <a:extLst>
              <a:ext uri="{FF2B5EF4-FFF2-40B4-BE49-F238E27FC236}">
                <a16:creationId xmlns="" xmlns:a16="http://schemas.microsoft.com/office/drawing/2014/main" id="{3AA294D2-1174-4FA7-BD89-3A80EBBD3942}"/>
              </a:ext>
            </a:extLst>
          </p:cNvPr>
          <p:cNvSpPr>
            <a:spLocks noGrp="1"/>
          </p:cNvSpPr>
          <p:nvPr>
            <p:ph type="body" sz="quarter" idx="16"/>
          </p:nvPr>
        </p:nvSpPr>
        <p:spPr>
          <a:xfrm>
            <a:off x="9445998" y="41185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8B9D13E5-26F0-42E7-BCC4-932DB198E7CB}"/>
              </a:ext>
            </a:extLst>
          </p:cNvPr>
          <p:cNvSpPr>
            <a:spLocks noGrp="1"/>
          </p:cNvSpPr>
          <p:nvPr>
            <p:ph type="body" sz="quarter" idx="13"/>
          </p:nvPr>
        </p:nvSpPr>
        <p:spPr>
          <a:xfrm>
            <a:off x="6706635" y="1316960"/>
            <a:ext cx="4025705" cy="3715819"/>
          </a:xfrm>
        </p:spPr>
        <p:txBody>
          <a:bodyPr>
            <a:normAutofit/>
          </a:bodyPr>
          <a:lstStyle/>
          <a:p>
            <a:pPr>
              <a:spcBef>
                <a:spcPts val="0"/>
              </a:spcBef>
            </a:pPr>
            <a:r>
              <a:rPr lang="en-IE" sz="2400" i="0" dirty="0"/>
              <a:t>Progressive Careers, </a:t>
            </a:r>
            <a:r>
              <a:rPr lang="en-IE" sz="2400" i="0" dirty="0" err="1"/>
              <a:t>işsizliğin</a:t>
            </a:r>
            <a:r>
              <a:rPr lang="en-IE" sz="2400" i="0" dirty="0"/>
              <a:t> </a:t>
            </a:r>
            <a:r>
              <a:rPr lang="en-IE" sz="2400" i="0" dirty="0" err="1"/>
              <a:t>yarattığı</a:t>
            </a:r>
            <a:r>
              <a:rPr lang="en-IE" sz="2400" i="0" dirty="0"/>
              <a:t> </a:t>
            </a:r>
            <a:r>
              <a:rPr lang="en-IE" sz="2400" i="0" dirty="0" err="1"/>
              <a:t>insani</a:t>
            </a:r>
            <a:r>
              <a:rPr lang="en-IE" sz="2400" i="0" dirty="0"/>
              <a:t> </a:t>
            </a:r>
            <a:r>
              <a:rPr lang="en-IE" sz="2400" i="0" dirty="0" err="1"/>
              <a:t>krizi</a:t>
            </a:r>
            <a:r>
              <a:rPr lang="en-IE" sz="2400" i="0" dirty="0"/>
              <a:t> </a:t>
            </a:r>
            <a:r>
              <a:rPr lang="en-IE" sz="2400" i="0" dirty="0" err="1"/>
              <a:t>ele</a:t>
            </a:r>
            <a:r>
              <a:rPr lang="en-IE" sz="2400" i="0" dirty="0"/>
              <a:t> </a:t>
            </a:r>
            <a:r>
              <a:rPr lang="en-IE" sz="2400" i="0" dirty="0" err="1"/>
              <a:t>almayı</a:t>
            </a:r>
            <a:r>
              <a:rPr lang="en-IE" sz="2400" i="0" dirty="0"/>
              <a:t> </a:t>
            </a:r>
            <a:r>
              <a:rPr lang="en-IE" sz="2400" i="0" dirty="0" err="1"/>
              <a:t>bir</a:t>
            </a:r>
            <a:r>
              <a:rPr lang="en-IE" sz="2400" i="0" dirty="0"/>
              <a:t> </a:t>
            </a:r>
            <a:r>
              <a:rPr lang="en-IE" sz="2400" i="0" dirty="0" err="1"/>
              <a:t>misyon</a:t>
            </a:r>
            <a:r>
              <a:rPr lang="en-IE" sz="2400" i="0" dirty="0"/>
              <a:t> </a:t>
            </a:r>
            <a:r>
              <a:rPr lang="en-IE" sz="2400" i="0" dirty="0" err="1"/>
              <a:t>olarak</a:t>
            </a:r>
            <a:r>
              <a:rPr lang="en-IE" sz="2400" i="0" dirty="0"/>
              <a:t> </a:t>
            </a:r>
            <a:r>
              <a:rPr lang="en-IE" sz="2400" i="0" dirty="0" err="1"/>
              <a:t>belirlemiştir</a:t>
            </a:r>
            <a:r>
              <a:rPr lang="en-IE" sz="2400" i="0" dirty="0"/>
              <a:t>. "Progressive Careers, </a:t>
            </a:r>
            <a:r>
              <a:rPr lang="en-IE" sz="2400" i="0" dirty="0" err="1"/>
              <a:t>insanların</a:t>
            </a:r>
            <a:r>
              <a:rPr lang="en-IE" sz="2400" i="0" dirty="0"/>
              <a:t> </a:t>
            </a:r>
            <a:r>
              <a:rPr lang="en-IE" sz="2400" i="0" dirty="0" err="1"/>
              <a:t>sosyal</a:t>
            </a:r>
            <a:r>
              <a:rPr lang="en-IE" sz="2400" i="0" dirty="0"/>
              <a:t> </a:t>
            </a:r>
            <a:r>
              <a:rPr lang="en-IE" sz="2400" i="0" dirty="0" err="1"/>
              <a:t>etki</a:t>
            </a:r>
            <a:r>
              <a:rPr lang="en-IE" sz="2400" i="0" dirty="0"/>
              <a:t> </a:t>
            </a:r>
            <a:r>
              <a:rPr lang="en-IE" sz="2400" i="0" dirty="0" err="1"/>
              <a:t>sektörüne</a:t>
            </a:r>
            <a:r>
              <a:rPr lang="en-IE" sz="2400" i="0" dirty="0"/>
              <a:t> </a:t>
            </a:r>
            <a:r>
              <a:rPr lang="en-IE" sz="2400" i="0" dirty="0" err="1"/>
              <a:t>geçiş</a:t>
            </a:r>
            <a:r>
              <a:rPr lang="en-IE" sz="2400" i="0" dirty="0"/>
              <a:t> </a:t>
            </a:r>
            <a:r>
              <a:rPr lang="en-IE" sz="2400" i="0" dirty="0" err="1"/>
              <a:t>yapmasına</a:t>
            </a:r>
            <a:r>
              <a:rPr lang="en-IE" sz="2400" i="0" dirty="0"/>
              <a:t> </a:t>
            </a:r>
            <a:r>
              <a:rPr lang="en-IE" sz="2400" i="0" dirty="0" err="1"/>
              <a:t>ve</a:t>
            </a:r>
            <a:r>
              <a:rPr lang="en-IE" sz="2400" i="0" dirty="0"/>
              <a:t> </a:t>
            </a:r>
            <a:r>
              <a:rPr lang="en-IE" sz="2400" i="0" dirty="0" err="1" smtClean="0"/>
              <a:t>paradan</a:t>
            </a:r>
            <a:r>
              <a:rPr lang="tr-TR" sz="2400" i="0" dirty="0" smtClean="0"/>
              <a:t> </a:t>
            </a:r>
            <a:r>
              <a:rPr lang="en-IE" sz="2400" i="0" dirty="0" smtClean="0"/>
              <a:t> </a:t>
            </a:r>
            <a:r>
              <a:rPr lang="en-IE" sz="2400" i="0" dirty="0" err="1"/>
              <a:t>fazlasını</a:t>
            </a:r>
            <a:r>
              <a:rPr lang="en-IE" sz="2400" i="0" dirty="0"/>
              <a:t> </a:t>
            </a:r>
            <a:r>
              <a:rPr lang="en-IE" sz="2400" i="0" dirty="0" err="1"/>
              <a:t>kazanmasına</a:t>
            </a:r>
            <a:r>
              <a:rPr lang="en-IE" sz="2400" i="0" dirty="0"/>
              <a:t> </a:t>
            </a:r>
            <a:r>
              <a:rPr lang="en-IE" sz="2400" i="0" dirty="0" err="1"/>
              <a:t>yardımcı</a:t>
            </a:r>
            <a:r>
              <a:rPr lang="en-IE" sz="2400" i="0" dirty="0"/>
              <a:t> </a:t>
            </a:r>
            <a:r>
              <a:rPr lang="en-IE" sz="2400" i="0" dirty="0" err="1"/>
              <a:t>olmayı</a:t>
            </a:r>
            <a:r>
              <a:rPr lang="en-IE" sz="2400" i="0" dirty="0"/>
              <a:t> </a:t>
            </a:r>
            <a:r>
              <a:rPr lang="en-IE" sz="2400" i="0" dirty="0" err="1"/>
              <a:t>amaçlayan</a:t>
            </a:r>
            <a:r>
              <a:rPr lang="en-IE" sz="2400" i="0" dirty="0"/>
              <a:t> </a:t>
            </a:r>
            <a:r>
              <a:rPr lang="en-IE" sz="2400" i="0" dirty="0" err="1"/>
              <a:t>bir</a:t>
            </a:r>
            <a:r>
              <a:rPr lang="en-IE" sz="2400" i="0" dirty="0"/>
              <a:t> </a:t>
            </a:r>
            <a:r>
              <a:rPr lang="en-IE" sz="2400" b="1" i="0" u="sng" dirty="0" err="1">
                <a:solidFill>
                  <a:schemeClr val="accent5"/>
                </a:solidFill>
              </a:rPr>
              <a:t>destek</a:t>
            </a:r>
            <a:r>
              <a:rPr lang="en-IE" sz="2400" b="1" i="0" u="sng" dirty="0">
                <a:solidFill>
                  <a:schemeClr val="accent5"/>
                </a:solidFill>
              </a:rPr>
              <a:t> </a:t>
            </a:r>
            <a:r>
              <a:rPr lang="en-IE" sz="2400" b="1" i="0" u="sng" dirty="0" err="1">
                <a:solidFill>
                  <a:schemeClr val="accent5"/>
                </a:solidFill>
              </a:rPr>
              <a:t>ağıdır</a:t>
            </a:r>
            <a:r>
              <a:rPr lang="en-IE" sz="2400" i="0" dirty="0" smtClean="0"/>
              <a:t>.«</a:t>
            </a:r>
            <a:endParaRPr lang="tr-TR" sz="2400" i="0" dirty="0" smtClean="0"/>
          </a:p>
          <a:p>
            <a:pPr>
              <a:spcBef>
                <a:spcPts val="0"/>
              </a:spcBef>
            </a:pPr>
            <a:r>
              <a:rPr lang="en-IE" sz="2400" i="0" dirty="0" smtClean="0"/>
              <a:t>Gary </a:t>
            </a:r>
            <a:r>
              <a:rPr lang="en-IE" sz="2400" b="0" i="0" dirty="0">
                <a:effectLst/>
              </a:rPr>
              <a:t>Fawdrey. </a:t>
            </a:r>
            <a:endParaRPr lang="en-IE" sz="2400" dirty="0"/>
          </a:p>
        </p:txBody>
      </p:sp>
      <p:sp>
        <p:nvSpPr>
          <p:cNvPr id="9" name="Text Placeholder 8">
            <a:extLst>
              <a:ext uri="{FF2B5EF4-FFF2-40B4-BE49-F238E27FC236}">
                <a16:creationId xmlns=""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2050" name="Picture 2" descr="Progressive Careers: creating opportunities to help people transition into the social impact sector">
            <a:extLst>
              <a:ext uri="{FF2B5EF4-FFF2-40B4-BE49-F238E27FC236}">
                <a16:creationId xmlns="" xmlns:a16="http://schemas.microsoft.com/office/drawing/2014/main" id="{D2770EE9-A7B2-49AD-832C-BA3FAFBAD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833" y="2660557"/>
            <a:ext cx="3810000" cy="381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87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59275"/>
            <a:ext cx="7766627" cy="5206518"/>
          </a:xfrm>
        </p:spPr>
        <p:txBody>
          <a:bodyPr/>
          <a:lstStyle/>
          <a:p>
            <a:pPr>
              <a:lnSpc>
                <a:spcPct val="100000"/>
              </a:lnSpc>
              <a:spcBef>
                <a:spcPts val="0"/>
              </a:spcBef>
            </a:pPr>
            <a:r>
              <a:rPr lang="tr-TR" b="1" dirty="0" smtClean="0">
                <a:solidFill>
                  <a:srgbClr val="389DAE"/>
                </a:solidFill>
              </a:rPr>
              <a:t>S</a:t>
            </a:r>
            <a:r>
              <a:rPr lang="en-IE" b="1" dirty="0" smtClean="0">
                <a:solidFill>
                  <a:srgbClr val="389DAE"/>
                </a:solidFill>
                <a:effectLst/>
              </a:rPr>
              <a:t>1</a:t>
            </a:r>
            <a:r>
              <a:rPr lang="en-IE" b="1" i="1" dirty="0" smtClean="0">
                <a:solidFill>
                  <a:srgbClr val="389DAE"/>
                </a:solidFill>
              </a:rPr>
              <a:t> </a:t>
            </a:r>
            <a:r>
              <a:rPr lang="tr-TR" i="1" dirty="0" smtClean="0">
                <a:solidFill>
                  <a:srgbClr val="E48E02"/>
                </a:solidFill>
              </a:rPr>
              <a:t>Bu fikir nasıl geldi</a:t>
            </a:r>
            <a:r>
              <a:rPr lang="en-IE" i="1" dirty="0">
                <a:solidFill>
                  <a:srgbClr val="E48E02"/>
                </a:solidFill>
              </a:rPr>
              <a:t>?</a:t>
            </a:r>
            <a:r>
              <a:rPr lang="tr-TR" i="1" dirty="0">
                <a:solidFill>
                  <a:srgbClr val="E48E02"/>
                </a:solidFill>
              </a:rPr>
              <a:t> </a:t>
            </a:r>
            <a:endParaRPr lang="en-IE" i="1" dirty="0">
              <a:solidFill>
                <a:srgbClr val="E48E02"/>
              </a:solidFill>
            </a:endParaRPr>
          </a:p>
          <a:p>
            <a:pPr>
              <a:lnSpc>
                <a:spcPct val="100000"/>
              </a:lnSpc>
              <a:spcBef>
                <a:spcPts val="0"/>
              </a:spcBef>
            </a:pPr>
            <a:endParaRPr lang="en-IE" i="1" dirty="0">
              <a:solidFill>
                <a:srgbClr val="E48E02"/>
              </a:solidFill>
            </a:endParaRPr>
          </a:p>
          <a:p>
            <a:pPr>
              <a:lnSpc>
                <a:spcPct val="100000"/>
              </a:lnSpc>
              <a:spcBef>
                <a:spcPts val="0"/>
              </a:spcBef>
            </a:pPr>
            <a:r>
              <a:rPr lang="en-IE" dirty="0" err="1" smtClean="0"/>
              <a:t>Sosyal</a:t>
            </a:r>
            <a:r>
              <a:rPr lang="en-IE" dirty="0" smtClean="0"/>
              <a:t> </a:t>
            </a:r>
            <a:r>
              <a:rPr lang="en-IE" dirty="0" err="1"/>
              <a:t>etki</a:t>
            </a:r>
            <a:r>
              <a:rPr lang="en-IE" dirty="0"/>
              <a:t> </a:t>
            </a:r>
            <a:r>
              <a:rPr lang="en-IE" dirty="0" err="1"/>
              <a:t>yüksek</a:t>
            </a:r>
            <a:r>
              <a:rPr lang="en-IE" dirty="0"/>
              <a:t> </a:t>
            </a:r>
            <a:r>
              <a:rPr lang="en-IE" dirty="0" err="1"/>
              <a:t>lisans</a:t>
            </a:r>
            <a:r>
              <a:rPr lang="en-IE" dirty="0"/>
              <a:t> </a:t>
            </a:r>
            <a:r>
              <a:rPr lang="en-IE" dirty="0" err="1"/>
              <a:t>programında</a:t>
            </a:r>
            <a:r>
              <a:rPr lang="en-IE" dirty="0"/>
              <a:t> </a:t>
            </a:r>
            <a:r>
              <a:rPr lang="en-IE" dirty="0" err="1"/>
              <a:t>yer</a:t>
            </a:r>
            <a:r>
              <a:rPr lang="en-IE" dirty="0"/>
              <a:t> </a:t>
            </a:r>
            <a:r>
              <a:rPr lang="en-IE" dirty="0" err="1"/>
              <a:t>alacak</a:t>
            </a:r>
            <a:r>
              <a:rPr lang="en-IE" dirty="0"/>
              <a:t> </a:t>
            </a:r>
            <a:r>
              <a:rPr lang="en-IE" dirty="0" err="1"/>
              <a:t>kadar</a:t>
            </a:r>
            <a:r>
              <a:rPr lang="en-IE" dirty="0"/>
              <a:t> </a:t>
            </a:r>
            <a:r>
              <a:rPr lang="en-IE" dirty="0" err="1"/>
              <a:t>şanslıydım</a:t>
            </a:r>
            <a:r>
              <a:rPr lang="en-IE" dirty="0"/>
              <a:t> </a:t>
            </a:r>
            <a:r>
              <a:rPr lang="en-IE" dirty="0" err="1"/>
              <a:t>ve</a:t>
            </a:r>
            <a:r>
              <a:rPr lang="en-IE" dirty="0"/>
              <a:t> </a:t>
            </a:r>
            <a:r>
              <a:rPr lang="en-IE" dirty="0" err="1"/>
              <a:t>birden</a:t>
            </a:r>
            <a:r>
              <a:rPr lang="en-IE" dirty="0"/>
              <a:t> </a:t>
            </a:r>
            <a:r>
              <a:rPr lang="en-IE" dirty="0" err="1"/>
              <a:t>fazla</a:t>
            </a:r>
            <a:r>
              <a:rPr lang="en-IE" dirty="0"/>
              <a:t> </a:t>
            </a:r>
            <a:r>
              <a:rPr lang="en-IE" dirty="0" err="1"/>
              <a:t>hayır</a:t>
            </a:r>
            <a:r>
              <a:rPr lang="en-IE" dirty="0"/>
              <a:t> </a:t>
            </a:r>
            <a:r>
              <a:rPr lang="en-IE" dirty="0" err="1"/>
              <a:t>kurumu</a:t>
            </a:r>
            <a:r>
              <a:rPr lang="en-IE" dirty="0"/>
              <a:t> </a:t>
            </a:r>
            <a:r>
              <a:rPr lang="en-IE" dirty="0" err="1"/>
              <a:t>arasında</a:t>
            </a:r>
            <a:r>
              <a:rPr lang="en-IE" dirty="0"/>
              <a:t> </a:t>
            </a:r>
            <a:r>
              <a:rPr lang="en-IE" dirty="0" err="1"/>
              <a:t>işbirliğini</a:t>
            </a:r>
            <a:r>
              <a:rPr lang="en-IE" dirty="0"/>
              <a:t> </a:t>
            </a:r>
            <a:r>
              <a:rPr lang="en-IE" dirty="0" err="1"/>
              <a:t>kolaylaştıran</a:t>
            </a:r>
            <a:r>
              <a:rPr lang="en-IE" dirty="0"/>
              <a:t> </a:t>
            </a:r>
            <a:r>
              <a:rPr lang="en-IE" dirty="0" err="1"/>
              <a:t>bir</a:t>
            </a:r>
            <a:r>
              <a:rPr lang="en-IE" dirty="0"/>
              <a:t> </a:t>
            </a:r>
            <a:r>
              <a:rPr lang="en-IE" dirty="0" err="1"/>
              <a:t>sosyal</a:t>
            </a:r>
            <a:r>
              <a:rPr lang="en-IE" dirty="0"/>
              <a:t> </a:t>
            </a:r>
            <a:r>
              <a:rPr lang="en-IE" dirty="0" err="1"/>
              <a:t>etki</a:t>
            </a:r>
            <a:r>
              <a:rPr lang="en-IE" dirty="0"/>
              <a:t> </a:t>
            </a:r>
            <a:r>
              <a:rPr lang="en-IE" dirty="0" err="1"/>
              <a:t>başlangıç</a:t>
            </a:r>
            <a:r>
              <a:rPr lang="en-IE" dirty="0"/>
              <a:t> </a:t>
            </a:r>
            <a:r>
              <a:rPr lang="en-IE" dirty="0" err="1"/>
              <a:t>organizasyonuna</a:t>
            </a:r>
            <a:r>
              <a:rPr lang="en-IE" dirty="0"/>
              <a:t> </a:t>
            </a:r>
            <a:r>
              <a:rPr lang="en-IE" dirty="0" err="1"/>
              <a:t>yerleştirildim</a:t>
            </a:r>
            <a:r>
              <a:rPr lang="en-IE" dirty="0"/>
              <a:t>. Bu </a:t>
            </a:r>
            <a:r>
              <a:rPr lang="en-IE" dirty="0" err="1"/>
              <a:t>deneyim</a:t>
            </a:r>
            <a:r>
              <a:rPr lang="en-IE" dirty="0"/>
              <a:t> </a:t>
            </a:r>
            <a:r>
              <a:rPr lang="en-IE" dirty="0" err="1"/>
              <a:t>sayesinde</a:t>
            </a:r>
            <a:r>
              <a:rPr lang="en-IE" dirty="0"/>
              <a:t> </a:t>
            </a:r>
            <a:r>
              <a:rPr lang="en-IE" dirty="0" err="1"/>
              <a:t>sektördeki</a:t>
            </a:r>
            <a:r>
              <a:rPr lang="en-IE" dirty="0"/>
              <a:t> </a:t>
            </a:r>
            <a:r>
              <a:rPr lang="en-IE" dirty="0" err="1"/>
              <a:t>birçok</a:t>
            </a:r>
            <a:r>
              <a:rPr lang="en-IE" dirty="0"/>
              <a:t> </a:t>
            </a:r>
            <a:r>
              <a:rPr lang="en-IE" dirty="0" err="1"/>
              <a:t>farklı</a:t>
            </a:r>
            <a:r>
              <a:rPr lang="en-IE" dirty="0"/>
              <a:t> </a:t>
            </a:r>
            <a:r>
              <a:rPr lang="en-IE" dirty="0" err="1"/>
              <a:t>fırsatı</a:t>
            </a:r>
            <a:r>
              <a:rPr lang="en-IE" dirty="0"/>
              <a:t> </a:t>
            </a:r>
            <a:r>
              <a:rPr lang="en-IE" dirty="0" err="1"/>
              <a:t>öğrendim</a:t>
            </a:r>
            <a:r>
              <a:rPr lang="en-IE" dirty="0"/>
              <a:t> </a:t>
            </a:r>
            <a:r>
              <a:rPr lang="en-IE" dirty="0" err="1"/>
              <a:t>ve</a:t>
            </a:r>
            <a:r>
              <a:rPr lang="en-IE" dirty="0"/>
              <a:t> </a:t>
            </a:r>
            <a:r>
              <a:rPr lang="en-IE" dirty="0" err="1"/>
              <a:t>birçok</a:t>
            </a:r>
            <a:r>
              <a:rPr lang="en-IE" dirty="0"/>
              <a:t> </a:t>
            </a:r>
            <a:r>
              <a:rPr lang="en-IE" dirty="0" err="1"/>
              <a:t>potansiyel</a:t>
            </a:r>
            <a:r>
              <a:rPr lang="en-IE" dirty="0"/>
              <a:t> </a:t>
            </a:r>
            <a:r>
              <a:rPr lang="en-IE" dirty="0" err="1"/>
              <a:t>sosyal</a:t>
            </a:r>
            <a:r>
              <a:rPr lang="en-IE" dirty="0"/>
              <a:t> </a:t>
            </a:r>
            <a:r>
              <a:rPr lang="en-IE" dirty="0" err="1"/>
              <a:t>etki</a:t>
            </a:r>
            <a:r>
              <a:rPr lang="en-IE" dirty="0"/>
              <a:t> </a:t>
            </a:r>
            <a:r>
              <a:rPr lang="en-IE" dirty="0" err="1"/>
              <a:t>kariyeri</a:t>
            </a:r>
            <a:r>
              <a:rPr lang="en-IE" dirty="0"/>
              <a:t> </a:t>
            </a:r>
            <a:r>
              <a:rPr lang="en-IE" dirty="0" err="1"/>
              <a:t>olduğunu</a:t>
            </a:r>
            <a:r>
              <a:rPr lang="en-IE" dirty="0"/>
              <a:t> </a:t>
            </a:r>
            <a:r>
              <a:rPr lang="en-IE" dirty="0" err="1"/>
              <a:t>fark</a:t>
            </a:r>
            <a:r>
              <a:rPr lang="en-IE" dirty="0"/>
              <a:t> </a:t>
            </a:r>
            <a:r>
              <a:rPr lang="en-IE" dirty="0" err="1"/>
              <a:t>ettim</a:t>
            </a:r>
            <a:r>
              <a:rPr lang="en-IE" dirty="0"/>
              <a:t>. </a:t>
            </a:r>
            <a:r>
              <a:rPr lang="en-IE" dirty="0" err="1"/>
              <a:t>Kendime</a:t>
            </a:r>
            <a:r>
              <a:rPr lang="en-IE" dirty="0"/>
              <a:t> </a:t>
            </a:r>
            <a:r>
              <a:rPr lang="en-IE" dirty="0" err="1"/>
              <a:t>erişmeyi</a:t>
            </a:r>
            <a:r>
              <a:rPr lang="en-IE" dirty="0"/>
              <a:t> </a:t>
            </a:r>
            <a:r>
              <a:rPr lang="en-IE" dirty="0" err="1"/>
              <a:t>dilediğim</a:t>
            </a:r>
            <a:r>
              <a:rPr lang="en-IE" dirty="0"/>
              <a:t> </a:t>
            </a:r>
            <a:r>
              <a:rPr lang="en-IE" dirty="0" err="1"/>
              <a:t>şeyi</a:t>
            </a:r>
            <a:r>
              <a:rPr lang="en-IE" dirty="0"/>
              <a:t> </a:t>
            </a:r>
            <a:r>
              <a:rPr lang="en-IE" dirty="0" err="1"/>
              <a:t>yaratmaya</a:t>
            </a:r>
            <a:r>
              <a:rPr lang="en-IE" dirty="0"/>
              <a:t> </a:t>
            </a:r>
            <a:r>
              <a:rPr lang="en-IE" dirty="0" err="1"/>
              <a:t>karar</a:t>
            </a:r>
            <a:r>
              <a:rPr lang="en-IE" dirty="0"/>
              <a:t> </a:t>
            </a:r>
            <a:r>
              <a:rPr lang="en-IE" dirty="0" err="1"/>
              <a:t>verdim</a:t>
            </a:r>
            <a:r>
              <a:rPr lang="en-IE" dirty="0"/>
              <a:t>, </a:t>
            </a:r>
            <a:r>
              <a:rPr lang="en-IE" dirty="0" err="1"/>
              <a:t>ihtiyacım</a:t>
            </a:r>
            <a:r>
              <a:rPr lang="en-IE" dirty="0"/>
              <a:t> </a:t>
            </a:r>
            <a:r>
              <a:rPr lang="en-IE" dirty="0" err="1"/>
              <a:t>olan</a:t>
            </a:r>
            <a:r>
              <a:rPr lang="en-IE" dirty="0"/>
              <a:t> </a:t>
            </a:r>
            <a:r>
              <a:rPr lang="en-IE" dirty="0" err="1"/>
              <a:t>tüm</a:t>
            </a:r>
            <a:r>
              <a:rPr lang="en-IE" dirty="0"/>
              <a:t> </a:t>
            </a:r>
            <a:r>
              <a:rPr lang="en-IE" dirty="0" err="1"/>
              <a:t>bilgiler</a:t>
            </a:r>
            <a:r>
              <a:rPr lang="en-IE" dirty="0"/>
              <a:t> </a:t>
            </a:r>
            <a:r>
              <a:rPr lang="en-IE" dirty="0" err="1"/>
              <a:t>için</a:t>
            </a:r>
            <a:r>
              <a:rPr lang="en-IE" dirty="0"/>
              <a:t> </a:t>
            </a:r>
            <a:r>
              <a:rPr lang="en-IE" dirty="0" err="1"/>
              <a:t>tek</a:t>
            </a:r>
            <a:r>
              <a:rPr lang="en-IE" dirty="0"/>
              <a:t> </a:t>
            </a:r>
            <a:r>
              <a:rPr lang="en-IE" dirty="0" err="1"/>
              <a:t>duraklı</a:t>
            </a:r>
            <a:r>
              <a:rPr lang="en-IE" dirty="0"/>
              <a:t> </a:t>
            </a:r>
            <a:r>
              <a:rPr lang="en-IE" dirty="0" err="1"/>
              <a:t>bir</a:t>
            </a:r>
            <a:r>
              <a:rPr lang="en-IE" dirty="0"/>
              <a:t> </a:t>
            </a:r>
            <a:r>
              <a:rPr lang="en-IE" dirty="0" err="1"/>
              <a:t>mağaza</a:t>
            </a:r>
            <a:r>
              <a:rPr lang="en-IE" dirty="0"/>
              <a:t>. </a:t>
            </a:r>
            <a:r>
              <a:rPr lang="en-IE" dirty="0" err="1"/>
              <a:t>Mentorluğun</a:t>
            </a:r>
            <a:r>
              <a:rPr lang="en-IE" dirty="0"/>
              <a:t> </a:t>
            </a:r>
            <a:r>
              <a:rPr lang="en-IE" dirty="0" err="1"/>
              <a:t>önemi</a:t>
            </a:r>
            <a:r>
              <a:rPr lang="en-IE" dirty="0"/>
              <a:t> </a:t>
            </a:r>
            <a:r>
              <a:rPr lang="en-IE" dirty="0" err="1"/>
              <a:t>ve</a:t>
            </a:r>
            <a:r>
              <a:rPr lang="en-IE" dirty="0"/>
              <a:t> </a:t>
            </a:r>
            <a:r>
              <a:rPr lang="en-IE" dirty="0" err="1"/>
              <a:t>gücü</a:t>
            </a:r>
            <a:r>
              <a:rPr lang="en-IE" dirty="0"/>
              <a:t> </a:t>
            </a:r>
            <a:r>
              <a:rPr lang="en-IE" dirty="0" err="1"/>
              <a:t>konusunda</a:t>
            </a:r>
            <a:r>
              <a:rPr lang="en-IE" dirty="0"/>
              <a:t> da </a:t>
            </a:r>
            <a:r>
              <a:rPr lang="en-IE" dirty="0" err="1"/>
              <a:t>tutkuluyum</a:t>
            </a:r>
            <a:r>
              <a:rPr lang="en-IE" dirty="0"/>
              <a:t> </a:t>
            </a:r>
            <a:r>
              <a:rPr lang="en-IE" dirty="0" err="1"/>
              <a:t>ve</a:t>
            </a:r>
            <a:r>
              <a:rPr lang="en-IE" dirty="0"/>
              <a:t> </a:t>
            </a:r>
            <a:r>
              <a:rPr lang="en-IE" dirty="0" err="1"/>
              <a:t>bu</a:t>
            </a:r>
            <a:r>
              <a:rPr lang="en-IE" dirty="0"/>
              <a:t> </a:t>
            </a:r>
            <a:r>
              <a:rPr lang="en-IE" dirty="0" err="1"/>
              <a:t>nedenle</a:t>
            </a:r>
            <a:r>
              <a:rPr lang="en-IE" dirty="0"/>
              <a:t>, </a:t>
            </a:r>
            <a:r>
              <a:rPr lang="en-IE" dirty="0" err="1"/>
              <a:t>sektöre</a:t>
            </a:r>
            <a:r>
              <a:rPr lang="en-IE" dirty="0"/>
              <a:t> </a:t>
            </a:r>
            <a:r>
              <a:rPr lang="en-IE" dirty="0" err="1"/>
              <a:t>daha</a:t>
            </a:r>
            <a:r>
              <a:rPr lang="en-IE" dirty="0"/>
              <a:t> </a:t>
            </a:r>
            <a:r>
              <a:rPr lang="en-IE" dirty="0" err="1"/>
              <a:t>önce</a:t>
            </a:r>
            <a:r>
              <a:rPr lang="en-IE" dirty="0"/>
              <a:t> </a:t>
            </a:r>
            <a:r>
              <a:rPr lang="en-IE" dirty="0" err="1"/>
              <a:t>girmiş</a:t>
            </a:r>
            <a:r>
              <a:rPr lang="en-IE" dirty="0"/>
              <a:t> </a:t>
            </a:r>
            <a:r>
              <a:rPr lang="en-IE" dirty="0" err="1"/>
              <a:t>olan</a:t>
            </a:r>
            <a:r>
              <a:rPr lang="en-IE" dirty="0"/>
              <a:t> </a:t>
            </a:r>
            <a:r>
              <a:rPr lang="en-IE" dirty="0" err="1"/>
              <a:t>insanlardan</a:t>
            </a:r>
            <a:r>
              <a:rPr lang="en-IE" dirty="0"/>
              <a:t> 1'e 1 </a:t>
            </a:r>
            <a:r>
              <a:rPr lang="en-IE" dirty="0" err="1"/>
              <a:t>tavsiyenin</a:t>
            </a:r>
            <a:r>
              <a:rPr lang="en-IE" dirty="0"/>
              <a:t> </a:t>
            </a:r>
            <a:r>
              <a:rPr lang="en-IE" dirty="0" err="1"/>
              <a:t>yeni</a:t>
            </a:r>
            <a:r>
              <a:rPr lang="en-IE" dirty="0"/>
              <a:t> </a:t>
            </a:r>
            <a:r>
              <a:rPr lang="en-IE" dirty="0" err="1"/>
              <a:t>başlayanlar</a:t>
            </a:r>
            <a:r>
              <a:rPr lang="en-IE" dirty="0"/>
              <a:t> </a:t>
            </a:r>
            <a:r>
              <a:rPr lang="en-IE" dirty="0" err="1"/>
              <a:t>için</a:t>
            </a:r>
            <a:r>
              <a:rPr lang="en-IE" dirty="0"/>
              <a:t> </a:t>
            </a:r>
            <a:r>
              <a:rPr lang="en-IE" dirty="0" err="1"/>
              <a:t>çok</a:t>
            </a:r>
            <a:r>
              <a:rPr lang="en-IE" dirty="0"/>
              <a:t> </a:t>
            </a:r>
            <a:r>
              <a:rPr lang="en-IE" dirty="0" err="1"/>
              <a:t>değerli</a:t>
            </a:r>
            <a:r>
              <a:rPr lang="en-IE" dirty="0"/>
              <a:t> </a:t>
            </a:r>
            <a:r>
              <a:rPr lang="en-IE" dirty="0" err="1"/>
              <a:t>olacağına</a:t>
            </a:r>
            <a:r>
              <a:rPr lang="en-IE" dirty="0"/>
              <a:t> </a:t>
            </a:r>
            <a:r>
              <a:rPr lang="en-IE" dirty="0" err="1"/>
              <a:t>karar</a:t>
            </a:r>
            <a:r>
              <a:rPr lang="en-IE" dirty="0"/>
              <a:t> </a:t>
            </a:r>
            <a:r>
              <a:rPr lang="en-IE" dirty="0" err="1"/>
              <a:t>verdim</a:t>
            </a:r>
            <a:r>
              <a:rPr lang="en-IE" dirty="0"/>
              <a:t>.</a:t>
            </a:r>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err="1" smtClean="0">
                <a:solidFill>
                  <a:schemeClr val="tx1">
                    <a:lumMod val="75000"/>
                    <a:lumOff val="25000"/>
                  </a:schemeClr>
                </a:solidFill>
              </a:rPr>
              <a:t>Genç</a:t>
            </a:r>
            <a:r>
              <a:rPr lang="en-IE" b="1" dirty="0" smtClean="0">
                <a:solidFill>
                  <a:schemeClr val="tx1">
                    <a:lumMod val="75000"/>
                    <a:lumOff val="25000"/>
                  </a:schemeClr>
                </a:solidFill>
              </a:rPr>
              <a:t> </a:t>
            </a:r>
            <a:r>
              <a:rPr lang="en-IE" b="1" dirty="0" err="1">
                <a:solidFill>
                  <a:schemeClr val="tx1">
                    <a:lumMod val="75000"/>
                    <a:lumOff val="25000"/>
                  </a:schemeClr>
                </a:solidFill>
              </a:rPr>
              <a:t>Dijital</a:t>
            </a:r>
            <a:r>
              <a:rPr lang="en-IE" b="1" dirty="0">
                <a:solidFill>
                  <a:schemeClr val="tx1">
                    <a:lumMod val="75000"/>
                    <a:lumOff val="25000"/>
                  </a:schemeClr>
                </a:solidFill>
              </a:rPr>
              <a:t> </a:t>
            </a:r>
            <a:r>
              <a:rPr lang="en-IE" b="1" dirty="0" err="1">
                <a:solidFill>
                  <a:schemeClr val="tx1">
                    <a:lumMod val="75000"/>
                    <a:lumOff val="25000"/>
                  </a:schemeClr>
                </a:solidFill>
              </a:rPr>
              <a:t>Sosyal</a:t>
            </a:r>
            <a:r>
              <a:rPr lang="en-IE" b="1" dirty="0">
                <a:solidFill>
                  <a:schemeClr val="tx1">
                    <a:lumMod val="75000"/>
                    <a:lumOff val="25000"/>
                  </a:schemeClr>
                </a:solidFill>
              </a:rPr>
              <a:t> </a:t>
            </a:r>
            <a:r>
              <a:rPr lang="en-IE" b="1" dirty="0" err="1">
                <a:solidFill>
                  <a:schemeClr val="tx1">
                    <a:lumMod val="75000"/>
                    <a:lumOff val="25000"/>
                  </a:schemeClr>
                </a:solidFill>
              </a:rPr>
              <a:t>Yenilikçi</a:t>
            </a:r>
            <a:r>
              <a:rPr lang="en-IE" b="1" dirty="0">
                <a:solidFill>
                  <a:schemeClr val="tx1">
                    <a:lumMod val="75000"/>
                    <a:lumOff val="25000"/>
                  </a:schemeClr>
                </a:solidFill>
              </a:rPr>
              <a:t> </a:t>
            </a:r>
            <a:r>
              <a:rPr lang="en-IE" b="1" dirty="0" err="1">
                <a:solidFill>
                  <a:schemeClr val="tx1">
                    <a:lumMod val="75000"/>
                    <a:lumOff val="25000"/>
                  </a:schemeClr>
                </a:solidFill>
              </a:rPr>
              <a:t>ile</a:t>
            </a:r>
            <a:r>
              <a:rPr lang="en-IE" b="1" dirty="0">
                <a:solidFill>
                  <a:schemeClr val="tx1">
                    <a:lumMod val="75000"/>
                    <a:lumOff val="25000"/>
                  </a:schemeClr>
                </a:solidFill>
              </a:rPr>
              <a:t> </a:t>
            </a:r>
            <a:r>
              <a:rPr lang="en-IE" b="1" dirty="0" err="1">
                <a:solidFill>
                  <a:schemeClr val="tx1">
                    <a:lumMod val="75000"/>
                    <a:lumOff val="25000"/>
                  </a:schemeClr>
                </a:solidFill>
              </a:rPr>
              <a:t>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a:t>
            </a:r>
            <a:r>
              <a:rPr lang="tr-TR" sz="2800" dirty="0" smtClean="0">
                <a:solidFill>
                  <a:schemeClr val="tx1">
                    <a:lumMod val="75000"/>
                    <a:lumOff val="25000"/>
                  </a:schemeClr>
                </a:solidFill>
              </a:rPr>
              <a:t>BK</a:t>
            </a: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smtClean="0">
                <a:solidFill>
                  <a:schemeClr val="accent5"/>
                </a:solidFill>
              </a:rPr>
              <a:t>Tam </a:t>
            </a:r>
            <a:r>
              <a:rPr lang="tr-TR" sz="2400" b="1" u="sng" dirty="0">
                <a:solidFill>
                  <a:schemeClr val="accent5"/>
                </a:solidFill>
              </a:rPr>
              <a:t>röportaj</a:t>
            </a:r>
            <a:endParaRPr lang="en-IE" sz="2400" b="1" u="sng" dirty="0">
              <a:solidFill>
                <a:schemeClr val="accent5"/>
              </a:solidFill>
            </a:endParaRPr>
          </a:p>
        </p:txBody>
      </p:sp>
      <p:pic>
        <p:nvPicPr>
          <p:cNvPr id="7" name="Picture 2" descr="Progressive Careers: creating opportunities to help people transition into the social impact sector">
            <a:extLst>
              <a:ext uri="{FF2B5EF4-FFF2-40B4-BE49-F238E27FC236}">
                <a16:creationId xmlns="" xmlns:a16="http://schemas.microsoft.com/office/drawing/2014/main" id="{1D243269-8223-4766-8891-CEEA2DB28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94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846390" y="2587693"/>
            <a:ext cx="5805395" cy="1327603"/>
          </a:xfrm>
        </p:spPr>
        <p:txBody>
          <a:bodyPr/>
          <a:lstStyle/>
          <a:p>
            <a:r>
              <a:rPr lang="en-IE" sz="4800" b="1" dirty="0" err="1"/>
              <a:t>Fikrinizi</a:t>
            </a:r>
            <a:r>
              <a:rPr lang="en-IE" sz="4800" b="1" dirty="0"/>
              <a:t> </a:t>
            </a:r>
            <a:r>
              <a:rPr lang="en-IE" sz="4800" b="1" dirty="0" err="1"/>
              <a:t>hayata</a:t>
            </a:r>
            <a:r>
              <a:rPr lang="en-IE" sz="4800" b="1" dirty="0"/>
              <a:t> </a:t>
            </a:r>
            <a:r>
              <a:rPr lang="en-IE" sz="4800" b="1" dirty="0" err="1"/>
              <a:t>geçirin</a:t>
            </a:r>
            <a:endParaRPr lang="en-IE" sz="48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338058" y="1642493"/>
            <a:ext cx="4833367" cy="4158567"/>
          </a:xfrm>
        </p:spPr>
        <p:txBody>
          <a:bodyPr/>
          <a:lstStyle/>
          <a:p>
            <a:r>
              <a:rPr lang="tr-TR" b="1" i="1" dirty="0" smtClean="0">
                <a:solidFill>
                  <a:srgbClr val="FDA81F"/>
                </a:solidFill>
                <a:latin typeface="Merriweather"/>
              </a:rPr>
              <a:t>Çözümler </a:t>
            </a:r>
            <a:r>
              <a:rPr lang="tr-TR" b="1" i="1" dirty="0">
                <a:solidFill>
                  <a:srgbClr val="FDA81F"/>
                </a:solidFill>
                <a:latin typeface="Merriweather"/>
              </a:rPr>
              <a:t>Oluşturmaya Başlayın</a:t>
            </a:r>
            <a:endParaRPr lang="en-IE" b="1" i="1" dirty="0">
              <a:solidFill>
                <a:srgbClr val="FDA81F"/>
              </a:solidFill>
              <a:effectLst/>
              <a:latin typeface="Merriweather"/>
            </a:endParaRPr>
          </a:p>
          <a:p>
            <a:r>
              <a:rPr lang="tr-TR" dirty="0" smtClean="0">
                <a:solidFill>
                  <a:schemeClr val="tx1">
                    <a:lumMod val="75000"/>
                    <a:lumOff val="25000"/>
                  </a:schemeClr>
                </a:solidFill>
                <a:latin typeface="Merriweather"/>
              </a:rPr>
              <a:t>Bu </a:t>
            </a:r>
            <a:r>
              <a:rPr lang="tr-TR" dirty="0">
                <a:solidFill>
                  <a:schemeClr val="tx1">
                    <a:lumMod val="75000"/>
                    <a:lumOff val="25000"/>
                  </a:schemeClr>
                </a:solidFill>
                <a:latin typeface="Merriweather"/>
              </a:rPr>
              <a:t>deney ve deneme aşamasıdır. Amaç, bulunan her problem için mümkün olan en iyi çözümü belirlemektir. Ürettiğiniz fikirleri araştırmak için siz veya ekibiniz, ürünün (veya üründe bulunan belirli parçaları) bazı ucuz, küçük boyutlu versiyonlarını üretmelisiniz. Bu, yalnızca kağıt prototiplemeyi içerebilir.</a:t>
            </a:r>
            <a:endParaRPr lang="en-IE" b="1" dirty="0">
              <a:solidFill>
                <a:srgbClr val="FDA81F"/>
              </a:solidFill>
            </a:endParaRPr>
          </a:p>
        </p:txBody>
      </p:sp>
      <p:pic>
        <p:nvPicPr>
          <p:cNvPr id="11" name="Picture 2" descr="Steps to Design Thinking in Practice: A Process Walkthrough">
            <a:extLst>
              <a:ext uri="{FF2B5EF4-FFF2-40B4-BE49-F238E27FC236}">
                <a16:creationId xmlns="" xmlns:a16="http://schemas.microsoft.com/office/drawing/2014/main" id="{106A6484-C6A2-4A64-BBC6-C2C9FB302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972"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 xmlns:a16="http://schemas.microsoft.com/office/drawing/2014/main" id="{FE827601-1CCF-444F-9FAF-EE3B5C1F58D0}"/>
              </a:ext>
            </a:extLst>
          </p:cNvPr>
          <p:cNvSpPr txBox="1">
            <a:spLocks/>
          </p:cNvSpPr>
          <p:nvPr/>
        </p:nvSpPr>
        <p:spPr>
          <a:xfrm>
            <a:off x="0" y="-13323"/>
            <a:ext cx="5661026" cy="1134824"/>
          </a:xfrm>
          <a:prstGeom prst="rect">
            <a:avLst/>
          </a:prstGeom>
          <a:solidFill>
            <a:srgbClr val="FDA81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tr-TR" sz="4400" b="1" dirty="0" smtClean="0">
                <a:solidFill>
                  <a:schemeClr val="bg1"/>
                </a:solidFill>
              </a:rPr>
              <a:t>Prototip</a:t>
            </a:r>
            <a:endParaRPr lang="en-IE" sz="4400" b="1" dirty="0">
              <a:solidFill>
                <a:schemeClr val="bg1"/>
              </a:solidFill>
            </a:endParaRPr>
          </a:p>
        </p:txBody>
      </p:sp>
      <p:sp>
        <p:nvSpPr>
          <p:cNvPr id="6" name="TextBox 5">
            <a:extLst>
              <a:ext uri="{FF2B5EF4-FFF2-40B4-BE49-F238E27FC236}">
                <a16:creationId xmlns="" xmlns:a16="http://schemas.microsoft.com/office/drawing/2014/main" id="{0D731E1C-A4EC-4548-BB61-3D98964E9C94}"/>
              </a:ext>
            </a:extLst>
          </p:cNvPr>
          <p:cNvSpPr txBox="1"/>
          <p:nvPr/>
        </p:nvSpPr>
        <p:spPr>
          <a:xfrm>
            <a:off x="5736972" y="5371529"/>
            <a:ext cx="3366977" cy="369332"/>
          </a:xfrm>
          <a:prstGeom prst="rect">
            <a:avLst/>
          </a:prstGeom>
          <a:noFill/>
        </p:spPr>
        <p:txBody>
          <a:bodyPr wrap="square" rtlCol="0">
            <a:spAutoFit/>
          </a:bodyPr>
          <a:lstStyle/>
          <a:p>
            <a:r>
              <a:rPr lang="en-IE" i="1" dirty="0">
                <a:solidFill>
                  <a:schemeClr val="tx1">
                    <a:lumMod val="75000"/>
                    <a:lumOff val="25000"/>
                  </a:schemeClr>
                </a:solidFill>
              </a:rPr>
              <a:t>Image: </a:t>
            </a:r>
            <a:r>
              <a:rPr lang="en-IE" i="1" dirty="0">
                <a:solidFill>
                  <a:schemeClr val="tx1">
                    <a:lumMod val="75000"/>
                    <a:lumOff val="25000"/>
                  </a:schemeClr>
                </a:solidFill>
                <a:hlinkClick r:id="rId3">
                  <a:extLst>
                    <a:ext uri="{A12FA001-AC4F-418D-AE19-62706E023703}">
                      <ahyp:hlinkClr xmlns="" xmlns:ahyp="http://schemas.microsoft.com/office/drawing/2018/hyperlinkcolor" val="tx"/>
                    </a:ext>
                  </a:extLst>
                </a:hlinkClick>
              </a:rPr>
              <a:t>Innovation Training</a:t>
            </a:r>
            <a:endParaRPr lang="en-IE" i="1" dirty="0">
              <a:solidFill>
                <a:schemeClr val="tx1">
                  <a:lumMod val="75000"/>
                  <a:lumOff val="25000"/>
                </a:schemeClr>
              </a:solidFill>
            </a:endParaRPr>
          </a:p>
        </p:txBody>
      </p:sp>
    </p:spTree>
    <p:extLst>
      <p:ext uri="{BB962C8B-B14F-4D97-AF65-F5344CB8AC3E}">
        <p14:creationId xmlns:p14="http://schemas.microsoft.com/office/powerpoint/2010/main" val="624835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2EFB58D-8FE7-4384-8F0E-2CC496B2DB5B}"/>
              </a:ext>
            </a:extLst>
          </p:cNvPr>
          <p:cNvSpPr>
            <a:spLocks noGrp="1"/>
          </p:cNvSpPr>
          <p:nvPr>
            <p:ph type="body" sz="quarter" idx="14"/>
          </p:nvPr>
        </p:nvSpPr>
        <p:spPr>
          <a:xfrm>
            <a:off x="3786072" y="153769"/>
            <a:ext cx="8204159" cy="4714445"/>
          </a:xfrm>
        </p:spPr>
        <p:txBody>
          <a:bodyPr/>
          <a:lstStyle/>
          <a:p>
            <a:pPr marL="342900" indent="-342900">
              <a:buFont typeface="Wingdings" panose="05000000000000000000" pitchFamily="2" charset="2"/>
              <a:buChar char="q"/>
            </a:pPr>
            <a:r>
              <a:rPr lang="en-IE" dirty="0" err="1">
                <a:solidFill>
                  <a:schemeClr val="tx1">
                    <a:lumMod val="75000"/>
                    <a:lumOff val="25000"/>
                  </a:schemeClr>
                </a:solidFill>
              </a:rPr>
              <a:t>Şimdi</a:t>
            </a:r>
            <a:r>
              <a:rPr lang="en-IE" dirty="0">
                <a:solidFill>
                  <a:schemeClr val="tx1">
                    <a:lumMod val="75000"/>
                    <a:lumOff val="25000"/>
                  </a:schemeClr>
                </a:solidFill>
              </a:rPr>
              <a:t> </a:t>
            </a:r>
            <a:r>
              <a:rPr lang="en-IE" dirty="0" err="1">
                <a:solidFill>
                  <a:schemeClr val="tx1">
                    <a:lumMod val="75000"/>
                    <a:lumOff val="25000"/>
                  </a:schemeClr>
                </a:solidFill>
              </a:rPr>
              <a:t>siz</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ekibiniz</a:t>
            </a:r>
            <a:r>
              <a:rPr lang="en-IE" dirty="0">
                <a:solidFill>
                  <a:schemeClr val="tx1">
                    <a:lumMod val="75000"/>
                    <a:lumOff val="25000"/>
                  </a:schemeClr>
                </a:solidFill>
              </a:rPr>
              <a:t>, </a:t>
            </a:r>
            <a:r>
              <a:rPr lang="en-IE" dirty="0" err="1">
                <a:solidFill>
                  <a:schemeClr val="tx1">
                    <a:lumMod val="75000"/>
                    <a:lumOff val="25000"/>
                  </a:schemeClr>
                </a:solidFill>
              </a:rPr>
              <a:t>ürünün</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bazı</a:t>
            </a:r>
            <a:r>
              <a:rPr lang="en-IE" dirty="0">
                <a:solidFill>
                  <a:schemeClr val="tx1">
                    <a:lumMod val="75000"/>
                    <a:lumOff val="25000"/>
                  </a:schemeClr>
                </a:solidFill>
              </a:rPr>
              <a:t> </a:t>
            </a:r>
            <a:r>
              <a:rPr lang="en-IE" dirty="0" err="1">
                <a:solidFill>
                  <a:schemeClr val="tx1">
                    <a:lumMod val="75000"/>
                    <a:lumOff val="25000"/>
                  </a:schemeClr>
                </a:solidFill>
              </a:rPr>
              <a:t>özelliklerin</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hizmetin</a:t>
            </a:r>
            <a:r>
              <a:rPr lang="en-IE" dirty="0">
                <a:solidFill>
                  <a:schemeClr val="tx1">
                    <a:lumMod val="75000"/>
                    <a:lumOff val="25000"/>
                  </a:schemeClr>
                </a:solidFill>
              </a:rPr>
              <a:t> </a:t>
            </a:r>
            <a:r>
              <a:rPr lang="en-IE" dirty="0" err="1">
                <a:solidFill>
                  <a:schemeClr val="tx1">
                    <a:lumMod val="75000"/>
                    <a:lumOff val="25000"/>
                  </a:schemeClr>
                </a:solidFill>
              </a:rPr>
              <a:t>birkaç</a:t>
            </a:r>
            <a:r>
              <a:rPr lang="en-IE" dirty="0">
                <a:solidFill>
                  <a:schemeClr val="tx1">
                    <a:lumMod val="75000"/>
                    <a:lumOff val="25000"/>
                  </a:schemeClr>
                </a:solidFill>
              </a:rPr>
              <a:t> </a:t>
            </a:r>
            <a:r>
              <a:rPr lang="en-IE" dirty="0" err="1">
                <a:solidFill>
                  <a:schemeClr val="tx1">
                    <a:lumMod val="75000"/>
                    <a:lumOff val="25000"/>
                  </a:schemeClr>
                </a:solidFill>
              </a:rPr>
              <a:t>ucuz</a:t>
            </a:r>
            <a:r>
              <a:rPr lang="en-IE" dirty="0">
                <a:solidFill>
                  <a:schemeClr val="tx1">
                    <a:lumMod val="75000"/>
                    <a:lumOff val="25000"/>
                  </a:schemeClr>
                </a:solidFill>
              </a:rPr>
              <a:t>, </a:t>
            </a:r>
            <a:r>
              <a:rPr lang="en-IE" dirty="0" err="1">
                <a:solidFill>
                  <a:schemeClr val="tx1">
                    <a:lumMod val="75000"/>
                    <a:lumOff val="25000"/>
                  </a:schemeClr>
                </a:solidFill>
              </a:rPr>
              <a:t>küçük</a:t>
            </a:r>
            <a:r>
              <a:rPr lang="en-IE" dirty="0">
                <a:solidFill>
                  <a:schemeClr val="tx1">
                    <a:lumMod val="75000"/>
                    <a:lumOff val="25000"/>
                  </a:schemeClr>
                </a:solidFill>
              </a:rPr>
              <a:t> </a:t>
            </a:r>
            <a:r>
              <a:rPr lang="en-IE" dirty="0" err="1">
                <a:solidFill>
                  <a:schemeClr val="tx1">
                    <a:lumMod val="75000"/>
                    <a:lumOff val="25000"/>
                  </a:schemeClr>
                </a:solidFill>
              </a:rPr>
              <a:t>boyutlu</a:t>
            </a:r>
            <a:r>
              <a:rPr lang="en-IE" dirty="0">
                <a:solidFill>
                  <a:schemeClr val="tx1">
                    <a:lumMod val="75000"/>
                    <a:lumOff val="25000"/>
                  </a:schemeClr>
                </a:solidFill>
              </a:rPr>
              <a:t> </a:t>
            </a:r>
            <a:r>
              <a:rPr lang="en-IE" dirty="0" err="1">
                <a:solidFill>
                  <a:schemeClr val="tx1">
                    <a:lumMod val="75000"/>
                    <a:lumOff val="25000"/>
                  </a:schemeClr>
                </a:solidFill>
              </a:rPr>
              <a:t>versiyonunu</a:t>
            </a:r>
            <a:r>
              <a:rPr lang="en-IE" dirty="0">
                <a:solidFill>
                  <a:schemeClr val="tx1">
                    <a:lumMod val="75000"/>
                    <a:lumOff val="25000"/>
                  </a:schemeClr>
                </a:solidFill>
              </a:rPr>
              <a:t> </a:t>
            </a:r>
            <a:r>
              <a:rPr lang="en-IE" dirty="0" err="1">
                <a:solidFill>
                  <a:schemeClr val="tx1">
                    <a:lumMod val="75000"/>
                    <a:lumOff val="25000"/>
                  </a:schemeClr>
                </a:solidFill>
              </a:rPr>
              <a:t>üreterek</a:t>
            </a:r>
            <a:r>
              <a:rPr lang="en-IE" dirty="0">
                <a:solidFill>
                  <a:schemeClr val="tx1">
                    <a:lumMod val="75000"/>
                    <a:lumOff val="25000"/>
                  </a:schemeClr>
                </a:solidFill>
              </a:rPr>
              <a:t> </a:t>
            </a:r>
            <a:r>
              <a:rPr lang="en-IE" dirty="0" err="1">
                <a:solidFill>
                  <a:schemeClr val="tx1">
                    <a:lumMod val="75000"/>
                    <a:lumOff val="25000"/>
                  </a:schemeClr>
                </a:solidFill>
              </a:rPr>
              <a:t>ortaya</a:t>
            </a:r>
            <a:r>
              <a:rPr lang="en-IE" dirty="0">
                <a:solidFill>
                  <a:schemeClr val="tx1">
                    <a:lumMod val="75000"/>
                    <a:lumOff val="25000"/>
                  </a:schemeClr>
                </a:solidFill>
              </a:rPr>
              <a:t> </a:t>
            </a:r>
            <a:r>
              <a:rPr lang="en-IE" dirty="0" err="1">
                <a:solidFill>
                  <a:schemeClr val="tx1">
                    <a:lumMod val="75000"/>
                    <a:lumOff val="25000"/>
                  </a:schemeClr>
                </a:solidFill>
              </a:rPr>
              <a:t>çıkardığınız</a:t>
            </a:r>
            <a:r>
              <a:rPr lang="en-IE" dirty="0">
                <a:solidFill>
                  <a:schemeClr val="tx1">
                    <a:lumMod val="75000"/>
                    <a:lumOff val="25000"/>
                  </a:schemeClr>
                </a:solidFill>
              </a:rPr>
              <a:t> </a:t>
            </a:r>
            <a:r>
              <a:rPr lang="en-IE" dirty="0" err="1">
                <a:solidFill>
                  <a:schemeClr val="tx1">
                    <a:lumMod val="75000"/>
                    <a:lumOff val="25000"/>
                  </a:schemeClr>
                </a:solidFill>
              </a:rPr>
              <a:t>sorunların</a:t>
            </a:r>
            <a:r>
              <a:rPr lang="en-IE" dirty="0">
                <a:solidFill>
                  <a:schemeClr val="tx1">
                    <a:lumMod val="75000"/>
                    <a:lumOff val="25000"/>
                  </a:schemeClr>
                </a:solidFill>
              </a:rPr>
              <a:t> </a:t>
            </a:r>
            <a:r>
              <a:rPr lang="en-IE" dirty="0" err="1">
                <a:solidFill>
                  <a:schemeClr val="tx1">
                    <a:lumMod val="75000"/>
                    <a:lumOff val="25000"/>
                  </a:schemeClr>
                </a:solidFill>
              </a:rPr>
              <a:t>çözümlerini</a:t>
            </a:r>
            <a:r>
              <a:rPr lang="en-IE" dirty="0">
                <a:solidFill>
                  <a:schemeClr val="tx1">
                    <a:lumMod val="75000"/>
                    <a:lumOff val="25000"/>
                  </a:schemeClr>
                </a:solidFill>
              </a:rPr>
              <a:t> </a:t>
            </a:r>
            <a:r>
              <a:rPr lang="en-IE" dirty="0" err="1">
                <a:solidFill>
                  <a:schemeClr val="tx1">
                    <a:lumMod val="75000"/>
                    <a:lumOff val="25000"/>
                  </a:schemeClr>
                </a:solidFill>
              </a:rPr>
              <a:t>araştıracaksınız</a:t>
            </a:r>
            <a:r>
              <a:rPr lang="en-IE" dirty="0">
                <a:solidFill>
                  <a:schemeClr val="tx1">
                    <a:lumMod val="75000"/>
                    <a:lumOff val="25000"/>
                  </a:schemeClr>
                </a:solidFill>
              </a:rPr>
              <a:t>.</a:t>
            </a:r>
          </a:p>
          <a:p>
            <a:pPr marL="342900" indent="-342900">
              <a:buFont typeface="Wingdings" panose="05000000000000000000" pitchFamily="2" charset="2"/>
              <a:buChar char="q"/>
            </a:pPr>
            <a:r>
              <a:rPr lang="en-IE" dirty="0" err="1">
                <a:solidFill>
                  <a:schemeClr val="tx1">
                    <a:lumMod val="75000"/>
                    <a:lumOff val="25000"/>
                  </a:schemeClr>
                </a:solidFill>
              </a:rPr>
              <a:t>Prototipleri</a:t>
            </a:r>
            <a:r>
              <a:rPr lang="en-IE" dirty="0">
                <a:solidFill>
                  <a:schemeClr val="tx1">
                    <a:lumMod val="75000"/>
                    <a:lumOff val="25000"/>
                  </a:schemeClr>
                </a:solidFill>
              </a:rPr>
              <a:t> </a:t>
            </a:r>
            <a:r>
              <a:rPr lang="en-IE" dirty="0" err="1">
                <a:solidFill>
                  <a:schemeClr val="tx1">
                    <a:lumMod val="75000"/>
                    <a:lumOff val="25000"/>
                  </a:schemeClr>
                </a:solidFill>
              </a:rPr>
              <a:t>ekibinizde</a:t>
            </a:r>
            <a:r>
              <a:rPr lang="en-IE" dirty="0">
                <a:solidFill>
                  <a:schemeClr val="tx1">
                    <a:lumMod val="75000"/>
                    <a:lumOff val="25000"/>
                  </a:schemeClr>
                </a:solidFill>
              </a:rPr>
              <a:t>, </a:t>
            </a:r>
            <a:r>
              <a:rPr lang="en-IE" dirty="0" err="1">
                <a:solidFill>
                  <a:schemeClr val="tx1">
                    <a:lumMod val="75000"/>
                    <a:lumOff val="25000"/>
                  </a:schemeClr>
                </a:solidFill>
              </a:rPr>
              <a:t>diğer</a:t>
            </a:r>
            <a:r>
              <a:rPr lang="en-IE" dirty="0">
                <a:solidFill>
                  <a:schemeClr val="tx1">
                    <a:lumMod val="75000"/>
                    <a:lumOff val="25000"/>
                  </a:schemeClr>
                </a:solidFill>
              </a:rPr>
              <a:t> </a:t>
            </a:r>
            <a:r>
              <a:rPr lang="en-IE" dirty="0" err="1">
                <a:solidFill>
                  <a:schemeClr val="tx1">
                    <a:lumMod val="75000"/>
                    <a:lumOff val="25000"/>
                  </a:schemeClr>
                </a:solidFill>
              </a:rPr>
              <a:t>ekipler</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departmanlarla</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tasarım</a:t>
            </a:r>
            <a:r>
              <a:rPr lang="en-IE" dirty="0">
                <a:solidFill>
                  <a:schemeClr val="tx1">
                    <a:lumMod val="75000"/>
                    <a:lumOff val="25000"/>
                  </a:schemeClr>
                </a:solidFill>
              </a:rPr>
              <a:t> </a:t>
            </a:r>
            <a:r>
              <a:rPr lang="en-IE" dirty="0" err="1">
                <a:solidFill>
                  <a:schemeClr val="tx1">
                    <a:lumMod val="75000"/>
                    <a:lumOff val="25000"/>
                  </a:schemeClr>
                </a:solidFill>
              </a:rPr>
              <a:t>ekibinin</a:t>
            </a:r>
            <a:r>
              <a:rPr lang="en-IE" dirty="0">
                <a:solidFill>
                  <a:schemeClr val="tx1">
                    <a:lumMod val="75000"/>
                    <a:lumOff val="25000"/>
                  </a:schemeClr>
                </a:solidFill>
              </a:rPr>
              <a:t> </a:t>
            </a:r>
            <a:r>
              <a:rPr lang="en-IE" dirty="0" err="1">
                <a:solidFill>
                  <a:schemeClr val="tx1">
                    <a:lumMod val="75000"/>
                    <a:lumOff val="25000"/>
                  </a:schemeClr>
                </a:solidFill>
              </a:rPr>
              <a:t>dışındaki</a:t>
            </a:r>
            <a:r>
              <a:rPr lang="en-IE" dirty="0">
                <a:solidFill>
                  <a:schemeClr val="tx1">
                    <a:lumMod val="75000"/>
                    <a:lumOff val="25000"/>
                  </a:schemeClr>
                </a:solidFill>
              </a:rPr>
              <a:t> </a:t>
            </a:r>
            <a:r>
              <a:rPr lang="en-IE" dirty="0" err="1">
                <a:solidFill>
                  <a:schemeClr val="tx1">
                    <a:lumMod val="75000"/>
                    <a:lumOff val="25000"/>
                  </a:schemeClr>
                </a:solidFill>
              </a:rPr>
              <a:t>küçük</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grup</a:t>
            </a:r>
            <a:r>
              <a:rPr lang="en-IE" dirty="0">
                <a:solidFill>
                  <a:schemeClr val="tx1">
                    <a:lumMod val="75000"/>
                    <a:lumOff val="25000"/>
                  </a:schemeClr>
                </a:solidFill>
              </a:rPr>
              <a:t> </a:t>
            </a:r>
            <a:r>
              <a:rPr lang="en-IE" dirty="0" err="1">
                <a:solidFill>
                  <a:schemeClr val="tx1">
                    <a:lumMod val="75000"/>
                    <a:lumOff val="25000"/>
                  </a:schemeClr>
                </a:solidFill>
              </a:rPr>
              <a:t>insan</a:t>
            </a:r>
            <a:r>
              <a:rPr lang="en-IE" dirty="0">
                <a:solidFill>
                  <a:schemeClr val="tx1">
                    <a:lumMod val="75000"/>
                    <a:lumOff val="25000"/>
                  </a:schemeClr>
                </a:solidFill>
              </a:rPr>
              <a:t> </a:t>
            </a:r>
            <a:r>
              <a:rPr lang="en-IE" dirty="0" err="1">
                <a:solidFill>
                  <a:schemeClr val="tx1">
                    <a:lumMod val="75000"/>
                    <a:lumOff val="25000"/>
                  </a:schemeClr>
                </a:solidFill>
              </a:rPr>
              <a:t>üzerinde</a:t>
            </a:r>
            <a:r>
              <a:rPr lang="en-IE" dirty="0">
                <a:solidFill>
                  <a:schemeClr val="tx1">
                    <a:lumMod val="75000"/>
                    <a:lumOff val="25000"/>
                  </a:schemeClr>
                </a:solidFill>
              </a:rPr>
              <a:t> </a:t>
            </a:r>
            <a:r>
              <a:rPr lang="en-IE" dirty="0" err="1">
                <a:solidFill>
                  <a:schemeClr val="tx1">
                    <a:lumMod val="75000"/>
                    <a:lumOff val="25000"/>
                  </a:schemeClr>
                </a:solidFill>
              </a:rPr>
              <a:t>paylaşabilir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test </a:t>
            </a:r>
            <a:r>
              <a:rPr lang="en-IE" dirty="0" err="1">
                <a:solidFill>
                  <a:schemeClr val="tx1">
                    <a:lumMod val="75000"/>
                    <a:lumOff val="25000"/>
                  </a:schemeClr>
                </a:solidFill>
              </a:rPr>
              <a:t>edebilirsiniz</a:t>
            </a:r>
            <a:r>
              <a:rPr lang="en-IE" dirty="0">
                <a:solidFill>
                  <a:schemeClr val="tx1">
                    <a:lumMod val="75000"/>
                    <a:lumOff val="25000"/>
                  </a:schemeClr>
                </a:solidFill>
              </a:rPr>
              <a:t>. </a:t>
            </a:r>
            <a:r>
              <a:rPr lang="en-IE" dirty="0" err="1">
                <a:solidFill>
                  <a:schemeClr val="tx1">
                    <a:lumMod val="75000"/>
                    <a:lumOff val="25000"/>
                  </a:schemeClr>
                </a:solidFill>
              </a:rPr>
              <a:t>Muhtemelen</a:t>
            </a:r>
            <a:r>
              <a:rPr lang="en-IE" dirty="0">
                <a:solidFill>
                  <a:schemeClr val="tx1">
                    <a:lumMod val="75000"/>
                    <a:lumOff val="25000"/>
                  </a:schemeClr>
                </a:solidFill>
              </a:rPr>
              <a:t> </a:t>
            </a:r>
            <a:r>
              <a:rPr lang="en-IE" dirty="0" err="1">
                <a:solidFill>
                  <a:schemeClr val="tx1">
                    <a:lumMod val="75000"/>
                    <a:lumOff val="25000"/>
                  </a:schemeClr>
                </a:solidFill>
              </a:rPr>
              <a:t>röportaj</a:t>
            </a:r>
            <a:r>
              <a:rPr lang="en-IE" dirty="0">
                <a:solidFill>
                  <a:schemeClr val="tx1">
                    <a:lumMod val="75000"/>
                    <a:lumOff val="25000"/>
                  </a:schemeClr>
                </a:solidFill>
              </a:rPr>
              <a:t> </a:t>
            </a:r>
            <a:r>
              <a:rPr lang="en-IE" dirty="0" err="1">
                <a:solidFill>
                  <a:schemeClr val="tx1">
                    <a:lumMod val="75000"/>
                    <a:lumOff val="25000"/>
                  </a:schemeClr>
                </a:solidFill>
              </a:rPr>
              <a:t>yaptığınız</a:t>
            </a:r>
            <a:r>
              <a:rPr lang="en-IE" dirty="0">
                <a:solidFill>
                  <a:schemeClr val="tx1">
                    <a:lumMod val="75000"/>
                    <a:lumOff val="25000"/>
                  </a:schemeClr>
                </a:solidFill>
              </a:rPr>
              <a:t> </a:t>
            </a:r>
            <a:r>
              <a:rPr lang="en-IE" dirty="0" err="1">
                <a:solidFill>
                  <a:schemeClr val="tx1">
                    <a:lumMod val="75000"/>
                    <a:lumOff val="25000"/>
                  </a:schemeClr>
                </a:solidFill>
              </a:rPr>
              <a:t>kişiler</a:t>
            </a:r>
            <a:r>
              <a:rPr lang="en-IE" dirty="0">
                <a:solidFill>
                  <a:schemeClr val="tx1">
                    <a:lumMod val="75000"/>
                    <a:lumOff val="25000"/>
                  </a:schemeClr>
                </a:solidFill>
              </a:rPr>
              <a:t> – </a:t>
            </a:r>
            <a:r>
              <a:rPr lang="en-IE" dirty="0" err="1">
                <a:solidFill>
                  <a:schemeClr val="tx1">
                    <a:lumMod val="75000"/>
                    <a:lumOff val="25000"/>
                  </a:schemeClr>
                </a:solidFill>
              </a:rPr>
              <a:t>sonuçta</a:t>
            </a:r>
            <a:r>
              <a:rPr lang="en-IE" dirty="0">
                <a:solidFill>
                  <a:schemeClr val="tx1">
                    <a:lumMod val="75000"/>
                    <a:lumOff val="25000"/>
                  </a:schemeClr>
                </a:solidFill>
              </a:rPr>
              <a:t> son </a:t>
            </a:r>
            <a:r>
              <a:rPr lang="en-IE" dirty="0" err="1">
                <a:solidFill>
                  <a:schemeClr val="tx1">
                    <a:lumMod val="75000"/>
                    <a:lumOff val="25000"/>
                  </a:schemeClr>
                </a:solidFill>
              </a:rPr>
              <a:t>kullanıcılar</a:t>
            </a:r>
            <a:r>
              <a:rPr lang="en-IE" dirty="0">
                <a:solidFill>
                  <a:schemeClr val="tx1">
                    <a:lumMod val="75000"/>
                    <a:lumOff val="25000"/>
                  </a:schemeClr>
                </a:solidFill>
              </a:rPr>
              <a:t> </a:t>
            </a:r>
            <a:r>
              <a:rPr lang="en-IE" dirty="0" err="1">
                <a:solidFill>
                  <a:schemeClr val="tx1">
                    <a:lumMod val="75000"/>
                    <a:lumOff val="25000"/>
                  </a:schemeClr>
                </a:solidFill>
              </a:rPr>
              <a:t>olacaklar</a:t>
            </a:r>
            <a:r>
              <a:rPr lang="en-IE" dirty="0">
                <a:solidFill>
                  <a:schemeClr val="tx1">
                    <a:lumMod val="75000"/>
                    <a:lumOff val="25000"/>
                  </a:schemeClr>
                </a:solidFill>
              </a:rPr>
              <a:t>!</a:t>
            </a:r>
          </a:p>
          <a:p>
            <a:pPr marL="342900" indent="-342900">
              <a:buFont typeface="Wingdings" panose="05000000000000000000" pitchFamily="2" charset="2"/>
              <a:buChar char="q"/>
            </a:pPr>
            <a:r>
              <a:rPr lang="en-IE" dirty="0" err="1">
                <a:solidFill>
                  <a:schemeClr val="tx1">
                    <a:lumMod val="75000"/>
                    <a:lumOff val="25000"/>
                  </a:schemeClr>
                </a:solidFill>
              </a:rPr>
              <a:t>Buradaki</a:t>
            </a:r>
            <a:r>
              <a:rPr lang="en-IE" dirty="0">
                <a:solidFill>
                  <a:schemeClr val="tx1">
                    <a:lumMod val="75000"/>
                    <a:lumOff val="25000"/>
                  </a:schemeClr>
                </a:solidFill>
              </a:rPr>
              <a:t> </a:t>
            </a:r>
            <a:r>
              <a:rPr lang="en-IE" dirty="0" err="1">
                <a:solidFill>
                  <a:schemeClr val="tx1">
                    <a:lumMod val="75000"/>
                    <a:lumOff val="25000"/>
                  </a:schemeClr>
                </a:solidFill>
              </a:rPr>
              <a:t>amaç</a:t>
            </a:r>
            <a:r>
              <a:rPr lang="en-IE" dirty="0">
                <a:solidFill>
                  <a:schemeClr val="tx1">
                    <a:lumMod val="75000"/>
                    <a:lumOff val="25000"/>
                  </a:schemeClr>
                </a:solidFill>
              </a:rPr>
              <a:t>, ilk 3 </a:t>
            </a:r>
            <a:r>
              <a:rPr lang="en-IE" dirty="0" err="1">
                <a:solidFill>
                  <a:schemeClr val="tx1">
                    <a:lumMod val="75000"/>
                    <a:lumOff val="25000"/>
                  </a:schemeClr>
                </a:solidFill>
              </a:rPr>
              <a:t>aşamada</a:t>
            </a:r>
            <a:r>
              <a:rPr lang="en-IE" dirty="0">
                <a:solidFill>
                  <a:schemeClr val="tx1">
                    <a:lumMod val="75000"/>
                    <a:lumOff val="25000"/>
                  </a:schemeClr>
                </a:solidFill>
              </a:rPr>
              <a:t> (1 </a:t>
            </a:r>
            <a:r>
              <a:rPr lang="en-IE" dirty="0" err="1">
                <a:solidFill>
                  <a:schemeClr val="tx1">
                    <a:lumMod val="75000"/>
                    <a:lumOff val="25000"/>
                  </a:schemeClr>
                </a:solidFill>
              </a:rPr>
              <a:t>Vurgu</a:t>
            </a:r>
            <a:r>
              <a:rPr lang="en-IE" dirty="0">
                <a:solidFill>
                  <a:schemeClr val="tx1">
                    <a:lumMod val="75000"/>
                    <a:lumOff val="25000"/>
                  </a:schemeClr>
                </a:solidFill>
              </a:rPr>
              <a:t>, 2 Problem </a:t>
            </a:r>
            <a:r>
              <a:rPr lang="en-IE" dirty="0" err="1">
                <a:solidFill>
                  <a:schemeClr val="tx1">
                    <a:lumMod val="75000"/>
                    <a:lumOff val="25000"/>
                  </a:schemeClr>
                </a:solidFill>
              </a:rPr>
              <a:t>İfadesi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3 </a:t>
            </a:r>
            <a:r>
              <a:rPr lang="en-IE" dirty="0" err="1">
                <a:solidFill>
                  <a:schemeClr val="tx1">
                    <a:lumMod val="75000"/>
                    <a:lumOff val="25000"/>
                  </a:schemeClr>
                </a:solidFill>
              </a:rPr>
              <a:t>Fikir</a:t>
            </a:r>
            <a:r>
              <a:rPr lang="en-IE" dirty="0">
                <a:solidFill>
                  <a:schemeClr val="tx1">
                    <a:lumMod val="75000"/>
                    <a:lumOff val="25000"/>
                  </a:schemeClr>
                </a:solidFill>
              </a:rPr>
              <a:t>) </a:t>
            </a:r>
            <a:r>
              <a:rPr lang="en-IE" dirty="0" err="1">
                <a:solidFill>
                  <a:schemeClr val="tx1">
                    <a:lumMod val="75000"/>
                    <a:lumOff val="25000"/>
                  </a:schemeClr>
                </a:solidFill>
              </a:rPr>
              <a:t>belirlediğiniz</a:t>
            </a:r>
            <a:r>
              <a:rPr lang="en-IE" dirty="0">
                <a:solidFill>
                  <a:schemeClr val="tx1">
                    <a:lumMod val="75000"/>
                    <a:lumOff val="25000"/>
                  </a:schemeClr>
                </a:solidFill>
              </a:rPr>
              <a:t> problem(</a:t>
            </a:r>
            <a:r>
              <a:rPr lang="en-IE" dirty="0" err="1">
                <a:solidFill>
                  <a:schemeClr val="tx1">
                    <a:lumMod val="75000"/>
                    <a:lumOff val="25000"/>
                  </a:schemeClr>
                </a:solidFill>
              </a:rPr>
              <a:t>ler</a:t>
            </a:r>
            <a:r>
              <a:rPr lang="en-IE" dirty="0">
                <a:solidFill>
                  <a:schemeClr val="tx1">
                    <a:lumMod val="75000"/>
                    <a:lumOff val="25000"/>
                  </a:schemeClr>
                </a:solidFill>
              </a:rPr>
              <a:t>)e </a:t>
            </a:r>
            <a:r>
              <a:rPr lang="en-IE" dirty="0" err="1">
                <a:solidFill>
                  <a:schemeClr val="tx1">
                    <a:lumMod val="75000"/>
                    <a:lumOff val="25000"/>
                  </a:schemeClr>
                </a:solidFill>
              </a:rPr>
              <a:t>mümkün</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en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çözümü</a:t>
            </a:r>
            <a:r>
              <a:rPr lang="en-IE" dirty="0">
                <a:solidFill>
                  <a:schemeClr val="tx1">
                    <a:lumMod val="75000"/>
                    <a:lumOff val="25000"/>
                  </a:schemeClr>
                </a:solidFill>
              </a:rPr>
              <a:t> </a:t>
            </a:r>
            <a:r>
              <a:rPr lang="en-IE" dirty="0" err="1">
                <a:solidFill>
                  <a:schemeClr val="tx1">
                    <a:lumMod val="75000"/>
                    <a:lumOff val="25000"/>
                  </a:schemeClr>
                </a:solidFill>
              </a:rPr>
              <a:t>belirlemektir</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prototipler</a:t>
            </a:r>
            <a:r>
              <a:rPr lang="en-IE" dirty="0">
                <a:solidFill>
                  <a:schemeClr val="tx1">
                    <a:lumMod val="75000"/>
                    <a:lumOff val="25000"/>
                  </a:schemeClr>
                </a:solidFill>
              </a:rPr>
              <a:t> </a:t>
            </a:r>
            <a:r>
              <a:rPr lang="en-IE" dirty="0" err="1">
                <a:solidFill>
                  <a:schemeClr val="tx1">
                    <a:lumMod val="75000"/>
                    <a:lumOff val="25000"/>
                  </a:schemeClr>
                </a:solidFill>
              </a:rPr>
              <a:t>tek</a:t>
            </a:r>
            <a:r>
              <a:rPr lang="en-IE" dirty="0">
                <a:solidFill>
                  <a:schemeClr val="tx1">
                    <a:lumMod val="75000"/>
                    <a:lumOff val="25000"/>
                  </a:schemeClr>
                </a:solidFill>
              </a:rPr>
              <a:t> </a:t>
            </a:r>
            <a:r>
              <a:rPr lang="en-IE" dirty="0" err="1">
                <a:solidFill>
                  <a:schemeClr val="tx1">
                    <a:lumMod val="75000"/>
                    <a:lumOff val="25000"/>
                  </a:schemeClr>
                </a:solidFill>
              </a:rPr>
              <a:t>tek</a:t>
            </a:r>
            <a:r>
              <a:rPr lang="en-IE" dirty="0">
                <a:solidFill>
                  <a:schemeClr val="tx1">
                    <a:lumMod val="75000"/>
                    <a:lumOff val="25000"/>
                  </a:schemeClr>
                </a:solidFill>
              </a:rPr>
              <a:t> </a:t>
            </a:r>
            <a:r>
              <a:rPr lang="en-IE" dirty="0" err="1">
                <a:solidFill>
                  <a:schemeClr val="tx1">
                    <a:lumMod val="75000"/>
                    <a:lumOff val="25000"/>
                  </a:schemeClr>
                </a:solidFill>
              </a:rPr>
              <a:t>araştırılır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kullanıcıların</a:t>
            </a:r>
            <a:r>
              <a:rPr lang="en-IE" dirty="0">
                <a:solidFill>
                  <a:schemeClr val="tx1">
                    <a:lumMod val="75000"/>
                    <a:lumOff val="25000"/>
                  </a:schemeClr>
                </a:solidFill>
              </a:rPr>
              <a:t>' </a:t>
            </a:r>
            <a:r>
              <a:rPr lang="en-IE" dirty="0" err="1">
                <a:solidFill>
                  <a:schemeClr val="tx1">
                    <a:lumMod val="75000"/>
                    <a:lumOff val="25000"/>
                  </a:schemeClr>
                </a:solidFill>
              </a:rPr>
              <a:t>söylediklerine</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deneyimlerine</a:t>
            </a:r>
            <a:r>
              <a:rPr lang="en-IE" dirty="0">
                <a:solidFill>
                  <a:schemeClr val="tx1">
                    <a:lumMod val="75000"/>
                    <a:lumOff val="25000"/>
                  </a:schemeClr>
                </a:solidFill>
              </a:rPr>
              <a:t> </a:t>
            </a:r>
            <a:r>
              <a:rPr lang="en-IE" dirty="0" err="1">
                <a:solidFill>
                  <a:schemeClr val="tx1">
                    <a:lumMod val="75000"/>
                    <a:lumOff val="25000"/>
                  </a:schemeClr>
                </a:solidFill>
              </a:rPr>
              <a:t>göre</a:t>
            </a:r>
            <a:r>
              <a:rPr lang="en-IE" dirty="0">
                <a:solidFill>
                  <a:schemeClr val="tx1">
                    <a:lumMod val="75000"/>
                    <a:lumOff val="25000"/>
                  </a:schemeClr>
                </a:solidFill>
              </a:rPr>
              <a:t> </a:t>
            </a:r>
            <a:r>
              <a:rPr lang="en-IE" dirty="0" err="1">
                <a:solidFill>
                  <a:schemeClr val="tx1">
                    <a:lumMod val="75000"/>
                    <a:lumOff val="25000"/>
                  </a:schemeClr>
                </a:solidFill>
              </a:rPr>
              <a:t>kabul</a:t>
            </a:r>
            <a:r>
              <a:rPr lang="en-IE" dirty="0">
                <a:solidFill>
                  <a:schemeClr val="tx1">
                    <a:lumMod val="75000"/>
                    <a:lumOff val="25000"/>
                  </a:schemeClr>
                </a:solidFill>
              </a:rPr>
              <a:t> </a:t>
            </a:r>
            <a:r>
              <a:rPr lang="en-IE" dirty="0" err="1">
                <a:solidFill>
                  <a:schemeClr val="tx1">
                    <a:lumMod val="75000"/>
                    <a:lumOff val="25000"/>
                  </a:schemeClr>
                </a:solidFill>
              </a:rPr>
              <a:t>edilir</a:t>
            </a:r>
            <a:r>
              <a:rPr lang="en-IE" dirty="0">
                <a:solidFill>
                  <a:schemeClr val="tx1">
                    <a:lumMod val="75000"/>
                    <a:lumOff val="25000"/>
                  </a:schemeClr>
                </a:solidFill>
              </a:rPr>
              <a:t>, </a:t>
            </a:r>
            <a:r>
              <a:rPr lang="en-IE" dirty="0" err="1">
                <a:solidFill>
                  <a:schemeClr val="tx1">
                    <a:lumMod val="75000"/>
                    <a:lumOff val="25000"/>
                  </a:schemeClr>
                </a:solidFill>
              </a:rPr>
              <a:t>geliştirilir</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tekrar</a:t>
            </a:r>
            <a:r>
              <a:rPr lang="en-IE" dirty="0">
                <a:solidFill>
                  <a:schemeClr val="tx1">
                    <a:lumMod val="75000"/>
                    <a:lumOff val="25000"/>
                  </a:schemeClr>
                </a:solidFill>
              </a:rPr>
              <a:t> </a:t>
            </a:r>
            <a:r>
              <a:rPr lang="en-IE" dirty="0" err="1">
                <a:solidFill>
                  <a:schemeClr val="tx1">
                    <a:lumMod val="75000"/>
                    <a:lumOff val="25000"/>
                  </a:schemeClr>
                </a:solidFill>
              </a:rPr>
              <a:t>kontrol</a:t>
            </a:r>
            <a:r>
              <a:rPr lang="en-IE" dirty="0">
                <a:solidFill>
                  <a:schemeClr val="tx1">
                    <a:lumMod val="75000"/>
                    <a:lumOff val="25000"/>
                  </a:schemeClr>
                </a:solidFill>
              </a:rPr>
              <a:t> </a:t>
            </a:r>
            <a:r>
              <a:rPr lang="en-IE" dirty="0" err="1">
                <a:solidFill>
                  <a:schemeClr val="tx1">
                    <a:lumMod val="75000"/>
                    <a:lumOff val="25000"/>
                  </a:schemeClr>
                </a:solidFill>
              </a:rPr>
              <a:t>edilir</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reddedilir</a:t>
            </a:r>
            <a:r>
              <a:rPr lang="en-IE" dirty="0">
                <a:solidFill>
                  <a:schemeClr val="tx1">
                    <a:lumMod val="75000"/>
                    <a:lumOff val="25000"/>
                  </a:schemeClr>
                </a:solidFill>
              </a:rPr>
              <a:t>.</a:t>
            </a:r>
          </a:p>
          <a:p>
            <a:pPr marL="342900" indent="-342900">
              <a:buFont typeface="Wingdings" panose="05000000000000000000" pitchFamily="2" charset="2"/>
              <a:buChar char="q"/>
            </a:pPr>
            <a:r>
              <a:rPr lang="en-IE" dirty="0">
                <a:solidFill>
                  <a:schemeClr val="tx1">
                    <a:lumMod val="75000"/>
                    <a:lumOff val="25000"/>
                  </a:schemeClr>
                </a:solidFill>
              </a:rPr>
              <a:t>Bu </a:t>
            </a:r>
            <a:r>
              <a:rPr lang="en-IE" dirty="0" err="1">
                <a:solidFill>
                  <a:schemeClr val="tx1">
                    <a:lumMod val="75000"/>
                    <a:lumOff val="25000"/>
                  </a:schemeClr>
                </a:solidFill>
              </a:rPr>
              <a:t>aşamanın</a:t>
            </a:r>
            <a:r>
              <a:rPr lang="en-IE" dirty="0">
                <a:solidFill>
                  <a:schemeClr val="tx1">
                    <a:lumMod val="75000"/>
                    <a:lumOff val="25000"/>
                  </a:schemeClr>
                </a:solidFill>
              </a:rPr>
              <a:t> </a:t>
            </a:r>
            <a:r>
              <a:rPr lang="en-IE" dirty="0" err="1">
                <a:solidFill>
                  <a:schemeClr val="tx1">
                    <a:lumMod val="75000"/>
                    <a:lumOff val="25000"/>
                  </a:schemeClr>
                </a:solidFill>
              </a:rPr>
              <a:t>sonunda</a:t>
            </a:r>
            <a:r>
              <a:rPr lang="en-IE" dirty="0">
                <a:solidFill>
                  <a:schemeClr val="tx1">
                    <a:lumMod val="75000"/>
                    <a:lumOff val="25000"/>
                  </a:schemeClr>
                </a:solidFill>
              </a:rPr>
              <a:t>, </a:t>
            </a:r>
            <a:r>
              <a:rPr lang="en-IE" dirty="0" err="1">
                <a:solidFill>
                  <a:schemeClr val="tx1">
                    <a:lumMod val="75000"/>
                    <a:lumOff val="25000"/>
                  </a:schemeClr>
                </a:solidFill>
              </a:rPr>
              <a:t>fikrinizi</a:t>
            </a:r>
            <a:r>
              <a:rPr lang="en-IE" dirty="0">
                <a:solidFill>
                  <a:schemeClr val="tx1">
                    <a:lumMod val="75000"/>
                    <a:lumOff val="25000"/>
                  </a:schemeClr>
                </a:solidFill>
              </a:rPr>
              <a:t> (</a:t>
            </a:r>
            <a:r>
              <a:rPr lang="en-IE" dirty="0" err="1">
                <a:solidFill>
                  <a:schemeClr val="tx1">
                    <a:lumMod val="75000"/>
                    <a:lumOff val="25000"/>
                  </a:schemeClr>
                </a:solidFill>
              </a:rPr>
              <a:t>ürün</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hizmet</a:t>
            </a:r>
            <a:r>
              <a:rPr lang="en-IE" dirty="0">
                <a:solidFill>
                  <a:schemeClr val="tx1">
                    <a:lumMod val="75000"/>
                    <a:lumOff val="25000"/>
                  </a:schemeClr>
                </a:solidFill>
              </a:rPr>
              <a:t>) </a:t>
            </a:r>
            <a:r>
              <a:rPr lang="en-IE" dirty="0" err="1">
                <a:solidFill>
                  <a:schemeClr val="tx1">
                    <a:lumMod val="75000"/>
                    <a:lumOff val="25000"/>
                  </a:schemeClr>
                </a:solidFill>
              </a:rPr>
              <a:t>neyin</a:t>
            </a:r>
            <a:r>
              <a:rPr lang="en-IE" dirty="0">
                <a:solidFill>
                  <a:schemeClr val="tx1">
                    <a:lumMod val="75000"/>
                    <a:lumOff val="25000"/>
                  </a:schemeClr>
                </a:solidFill>
              </a:rPr>
              <a:t> </a:t>
            </a:r>
            <a:r>
              <a:rPr lang="en-IE" dirty="0" err="1">
                <a:solidFill>
                  <a:schemeClr val="tx1">
                    <a:lumMod val="75000"/>
                    <a:lumOff val="25000"/>
                  </a:schemeClr>
                </a:solidFill>
              </a:rPr>
              <a:t>sınırladığı</a:t>
            </a:r>
            <a:r>
              <a:rPr lang="en-IE" dirty="0">
                <a:solidFill>
                  <a:schemeClr val="tx1">
                    <a:lumMod val="75000"/>
                    <a:lumOff val="25000"/>
                  </a:schemeClr>
                </a:solidFill>
              </a:rPr>
              <a:t> </a:t>
            </a:r>
            <a:r>
              <a:rPr lang="en-IE" dirty="0" err="1">
                <a:solidFill>
                  <a:schemeClr val="tx1">
                    <a:lumMod val="75000"/>
                    <a:lumOff val="25000"/>
                  </a:schemeClr>
                </a:solidFill>
              </a:rPr>
              <a:t>konusunda</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fikre</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olacaksınız</a:t>
            </a:r>
            <a:r>
              <a:rPr lang="en-IE" dirty="0">
                <a:solidFill>
                  <a:schemeClr val="tx1">
                    <a:lumMod val="75000"/>
                    <a:lumOff val="25000"/>
                  </a:schemeClr>
                </a:solidFill>
              </a:rPr>
              <a:t>, </a:t>
            </a:r>
            <a:r>
              <a:rPr lang="en-IE" dirty="0" err="1">
                <a:solidFill>
                  <a:schemeClr val="tx1">
                    <a:lumMod val="75000"/>
                    <a:lumOff val="25000"/>
                  </a:schemeClr>
                </a:solidFill>
              </a:rPr>
              <a:t>tasarımınızla</a:t>
            </a:r>
            <a:r>
              <a:rPr lang="en-IE" dirty="0">
                <a:solidFill>
                  <a:schemeClr val="tx1">
                    <a:lumMod val="75000"/>
                    <a:lumOff val="25000"/>
                  </a:schemeClr>
                </a:solidFill>
              </a:rPr>
              <a:t> </a:t>
            </a:r>
            <a:r>
              <a:rPr lang="en-IE" dirty="0" err="1">
                <a:solidFill>
                  <a:schemeClr val="tx1">
                    <a:lumMod val="75000"/>
                    <a:lumOff val="25000"/>
                  </a:schemeClr>
                </a:solidFill>
              </a:rPr>
              <a:t>ilgili</a:t>
            </a:r>
            <a:r>
              <a:rPr lang="en-IE" dirty="0">
                <a:solidFill>
                  <a:schemeClr val="tx1">
                    <a:lumMod val="75000"/>
                    <a:lumOff val="25000"/>
                  </a:schemeClr>
                </a:solidFill>
              </a:rPr>
              <a:t> </a:t>
            </a:r>
            <a:r>
              <a:rPr lang="en-IE" dirty="0" err="1">
                <a:solidFill>
                  <a:schemeClr val="tx1">
                    <a:lumMod val="75000"/>
                    <a:lumOff val="25000"/>
                  </a:schemeClr>
                </a:solidFill>
              </a:rPr>
              <a:t>sorunlar</a:t>
            </a:r>
            <a:r>
              <a:rPr lang="en-IE" dirty="0">
                <a:solidFill>
                  <a:schemeClr val="tx1">
                    <a:lumMod val="75000"/>
                    <a:lumOff val="25000"/>
                  </a:schemeClr>
                </a:solidFill>
              </a:rPr>
              <a:t> </a:t>
            </a:r>
            <a:r>
              <a:rPr lang="en-IE" dirty="0" err="1">
                <a:solidFill>
                  <a:schemeClr val="tx1">
                    <a:lumMod val="75000"/>
                    <a:lumOff val="25000"/>
                  </a:schemeClr>
                </a:solidFill>
              </a:rPr>
              <a:t>ortaya</a:t>
            </a:r>
            <a:r>
              <a:rPr lang="en-IE" dirty="0">
                <a:solidFill>
                  <a:schemeClr val="tx1">
                    <a:lumMod val="75000"/>
                    <a:lumOff val="25000"/>
                  </a:schemeClr>
                </a:solidFill>
              </a:rPr>
              <a:t> </a:t>
            </a:r>
            <a:r>
              <a:rPr lang="en-IE" dirty="0" err="1">
                <a:solidFill>
                  <a:schemeClr val="tx1">
                    <a:lumMod val="75000"/>
                    <a:lumOff val="25000"/>
                  </a:schemeClr>
                </a:solidFill>
              </a:rPr>
              <a:t>çıkacak</a:t>
            </a:r>
            <a:r>
              <a:rPr lang="en-IE" dirty="0">
                <a:solidFill>
                  <a:schemeClr val="tx1">
                    <a:lumMod val="75000"/>
                    <a:lumOff val="25000"/>
                  </a:schemeClr>
                </a:solidFill>
              </a:rPr>
              <a:t>, </a:t>
            </a:r>
            <a:r>
              <a:rPr lang="en-IE" dirty="0" err="1">
                <a:solidFill>
                  <a:schemeClr val="tx1">
                    <a:lumMod val="75000"/>
                    <a:lumOff val="25000"/>
                  </a:schemeClr>
                </a:solidFill>
              </a:rPr>
              <a:t>gerçek</a:t>
            </a:r>
            <a:r>
              <a:rPr lang="en-IE" dirty="0">
                <a:solidFill>
                  <a:schemeClr val="tx1">
                    <a:lumMod val="75000"/>
                    <a:lumOff val="25000"/>
                  </a:schemeClr>
                </a:solidFill>
              </a:rPr>
              <a:t> </a:t>
            </a:r>
            <a:r>
              <a:rPr lang="en-IE" dirty="0" err="1">
                <a:solidFill>
                  <a:schemeClr val="tx1">
                    <a:lumMod val="75000"/>
                    <a:lumOff val="25000"/>
                  </a:schemeClr>
                </a:solidFill>
              </a:rPr>
              <a:t>kullanıcıların</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davranacağını</a:t>
            </a:r>
            <a:r>
              <a:rPr lang="en-IE" dirty="0">
                <a:solidFill>
                  <a:schemeClr val="tx1">
                    <a:lumMod val="75000"/>
                    <a:lumOff val="25000"/>
                  </a:schemeClr>
                </a:solidFill>
              </a:rPr>
              <a:t>, </a:t>
            </a:r>
            <a:r>
              <a:rPr lang="en-IE" dirty="0" err="1">
                <a:solidFill>
                  <a:schemeClr val="tx1">
                    <a:lumMod val="75000"/>
                    <a:lumOff val="25000"/>
                  </a:schemeClr>
                </a:solidFill>
              </a:rPr>
              <a:t>düşüneceğini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hissedeceğini</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net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dirty="0" err="1">
                <a:solidFill>
                  <a:schemeClr val="tx1">
                    <a:lumMod val="75000"/>
                    <a:lumOff val="25000"/>
                  </a:schemeClr>
                </a:solidFill>
              </a:rPr>
              <a:t>görebileceksiniz</a:t>
            </a:r>
            <a:r>
              <a:rPr lang="en-IE" dirty="0">
                <a:solidFill>
                  <a:schemeClr val="tx1">
                    <a:lumMod val="75000"/>
                    <a:lumOff val="25000"/>
                  </a:schemeClr>
                </a:solidFill>
              </a:rPr>
              <a:t>. son </a:t>
            </a:r>
            <a:r>
              <a:rPr lang="en-IE" dirty="0" err="1">
                <a:solidFill>
                  <a:schemeClr val="tx1">
                    <a:lumMod val="75000"/>
                    <a:lumOff val="25000"/>
                  </a:schemeClr>
                </a:solidFill>
              </a:rPr>
              <a:t>ürünle</a:t>
            </a:r>
            <a:r>
              <a:rPr lang="en-IE" dirty="0">
                <a:solidFill>
                  <a:schemeClr val="tx1">
                    <a:lumMod val="75000"/>
                    <a:lumOff val="25000"/>
                  </a:schemeClr>
                </a:solidFill>
              </a:rPr>
              <a:t> </a:t>
            </a:r>
            <a:r>
              <a:rPr lang="en-IE" dirty="0" err="1">
                <a:solidFill>
                  <a:schemeClr val="tx1">
                    <a:lumMod val="75000"/>
                    <a:lumOff val="25000"/>
                  </a:schemeClr>
                </a:solidFill>
              </a:rPr>
              <a:t>etkileşime</a:t>
            </a:r>
            <a:r>
              <a:rPr lang="en-IE" dirty="0">
                <a:solidFill>
                  <a:schemeClr val="tx1">
                    <a:lumMod val="75000"/>
                    <a:lumOff val="25000"/>
                  </a:schemeClr>
                </a:solidFill>
              </a:rPr>
              <a:t> </a:t>
            </a:r>
            <a:r>
              <a:rPr lang="en-IE" dirty="0" err="1">
                <a:solidFill>
                  <a:schemeClr val="tx1">
                    <a:lumMod val="75000"/>
                    <a:lumOff val="25000"/>
                  </a:schemeClr>
                </a:solidFill>
              </a:rPr>
              <a:t>girdiğinde</a:t>
            </a:r>
            <a:r>
              <a:rPr lang="en-IE" dirty="0">
                <a:solidFill>
                  <a:schemeClr val="tx1">
                    <a:lumMod val="75000"/>
                    <a:lumOff val="25000"/>
                  </a:schemeClr>
                </a:solidFill>
              </a:rPr>
              <a:t>.</a:t>
            </a:r>
          </a:p>
        </p:txBody>
      </p:sp>
      <p:sp>
        <p:nvSpPr>
          <p:cNvPr id="8" name="Text Placeholder 7">
            <a:extLst>
              <a:ext uri="{FF2B5EF4-FFF2-40B4-BE49-F238E27FC236}">
                <a16:creationId xmlns="" xmlns:a16="http://schemas.microsoft.com/office/drawing/2014/main" id="{F1EF77AC-09BC-4DC6-BF9E-B962DD970150}"/>
              </a:ext>
            </a:extLst>
          </p:cNvPr>
          <p:cNvSpPr>
            <a:spLocks noGrp="1"/>
          </p:cNvSpPr>
          <p:nvPr>
            <p:ph type="body" sz="quarter" idx="15"/>
          </p:nvPr>
        </p:nvSpPr>
        <p:spPr>
          <a:xfrm>
            <a:off x="297712" y="653500"/>
            <a:ext cx="3039255" cy="5206518"/>
          </a:xfrm>
        </p:spPr>
        <p:txBody>
          <a:bodyPr>
            <a:normAutofit/>
          </a:bodyPr>
          <a:lstStyle/>
          <a:p>
            <a:pPr marL="742950" indent="-742950">
              <a:buFont typeface="+mj-lt"/>
              <a:buAutoNum type="arabicPeriod" startAt="4"/>
            </a:pPr>
            <a:r>
              <a:rPr lang="en-IE" sz="4000" b="1" dirty="0" err="1" smtClean="0"/>
              <a:t>Protot</a:t>
            </a:r>
            <a:r>
              <a:rPr lang="tr-TR" sz="4000" b="1" dirty="0" smtClean="0"/>
              <a:t>ip</a:t>
            </a:r>
            <a:endParaRPr lang="en-IE" sz="4000" b="1" dirty="0"/>
          </a:p>
          <a:p>
            <a:endParaRPr lang="en-IE" b="1" dirty="0"/>
          </a:p>
          <a:p>
            <a:r>
              <a:rPr lang="tr-TR" b="1" i="1" dirty="0" smtClean="0">
                <a:latin typeface="Merriweather"/>
              </a:rPr>
              <a:t>Çözümler </a:t>
            </a:r>
            <a:r>
              <a:rPr lang="tr-TR" b="1" i="1" dirty="0">
                <a:latin typeface="Merriweather"/>
              </a:rPr>
              <a:t>Oluşturmaya Başlayın</a:t>
            </a:r>
            <a:endParaRPr lang="en-IE" b="1" i="1" dirty="0">
              <a:effectLst/>
              <a:latin typeface="Merriweather"/>
            </a:endParaRPr>
          </a:p>
          <a:p>
            <a:pPr algn="l"/>
            <a:endParaRPr lang="en-IE" b="1" i="1" dirty="0">
              <a:latin typeface="Merriweather"/>
            </a:endParaRPr>
          </a:p>
          <a:p>
            <a:r>
              <a:rPr lang="tr-TR" sz="2800" b="1" u="sng" dirty="0" smtClean="0">
                <a:solidFill>
                  <a:schemeClr val="accent5"/>
                </a:solidFill>
                <a:latin typeface="Merriweather"/>
              </a:rPr>
              <a:t>Tam </a:t>
            </a:r>
            <a:r>
              <a:rPr lang="tr-TR" sz="2800" b="1" u="sng" dirty="0">
                <a:solidFill>
                  <a:schemeClr val="accent5"/>
                </a:solidFill>
                <a:latin typeface="Merriweather"/>
              </a:rPr>
              <a:t>Kaynak</a:t>
            </a:r>
            <a:endParaRPr lang="en-IE" sz="2800" b="1" u="sng" dirty="0">
              <a:solidFill>
                <a:schemeClr val="accent5"/>
              </a:solidFill>
              <a:effectLst/>
              <a:latin typeface="Merriweather"/>
            </a:endParaRPr>
          </a:p>
          <a:p>
            <a:r>
              <a:rPr lang="en-IE" sz="3600" b="1" dirty="0">
                <a:solidFill>
                  <a:srgbClr val="009FD8"/>
                </a:solidFill>
              </a:rPr>
              <a:t> </a:t>
            </a:r>
          </a:p>
          <a:p>
            <a:endParaRPr lang="en-IE" dirty="0"/>
          </a:p>
        </p:txBody>
      </p:sp>
    </p:spTree>
    <p:extLst>
      <p:ext uri="{BB962C8B-B14F-4D97-AF65-F5344CB8AC3E}">
        <p14:creationId xmlns:p14="http://schemas.microsoft.com/office/powerpoint/2010/main" val="479976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60B6FDA7-E674-457F-863B-4DCBCC487D19}"/>
              </a:ext>
            </a:extLst>
          </p:cNvPr>
          <p:cNvSpPr>
            <a:spLocks noGrp="1"/>
          </p:cNvSpPr>
          <p:nvPr>
            <p:ph type="body" sz="quarter" idx="14"/>
          </p:nvPr>
        </p:nvSpPr>
        <p:spPr>
          <a:xfrm>
            <a:off x="6926354" y="759200"/>
            <a:ext cx="4866430" cy="697353"/>
          </a:xfrm>
        </p:spPr>
        <p:txBody>
          <a:bodyPr/>
          <a:lstStyle/>
          <a:p>
            <a:r>
              <a:rPr lang="en-IE" b="1" dirty="0" err="1" smtClean="0"/>
              <a:t>Tasa</a:t>
            </a:r>
            <a:r>
              <a:rPr lang="tr-TR" b="1" dirty="0" smtClean="0"/>
              <a:t>rım Düşüncesi</a:t>
            </a:r>
            <a:r>
              <a:rPr lang="en-IE" b="1" dirty="0" smtClean="0"/>
              <a:t>….</a:t>
            </a:r>
            <a:endParaRPr lang="en-IE" b="1" dirty="0"/>
          </a:p>
        </p:txBody>
      </p:sp>
      <p:sp>
        <p:nvSpPr>
          <p:cNvPr id="6" name="Text Placeholder 5">
            <a:extLst>
              <a:ext uri="{FF2B5EF4-FFF2-40B4-BE49-F238E27FC236}">
                <a16:creationId xmlns="" xmlns:a16="http://schemas.microsoft.com/office/drawing/2014/main" id="{BCBD62B4-775A-4609-A9F8-39C3D52FF80C}"/>
              </a:ext>
            </a:extLst>
          </p:cNvPr>
          <p:cNvSpPr>
            <a:spLocks noGrp="1"/>
          </p:cNvSpPr>
          <p:nvPr>
            <p:ph type="body" sz="quarter" idx="15"/>
          </p:nvPr>
        </p:nvSpPr>
        <p:spPr>
          <a:xfrm>
            <a:off x="6705602" y="1648699"/>
            <a:ext cx="5087181" cy="2592420"/>
          </a:xfrm>
        </p:spPr>
        <p:txBody>
          <a:bodyPr/>
          <a:lstStyle/>
          <a:p>
            <a:r>
              <a:rPr lang="en-IE" dirty="0" err="1"/>
              <a:t>Bir</a:t>
            </a:r>
            <a:r>
              <a:rPr lang="en-IE" dirty="0"/>
              <a:t> </a:t>
            </a:r>
            <a:r>
              <a:rPr lang="en-IE" dirty="0" err="1"/>
              <a:t>yaklaşım</a:t>
            </a:r>
            <a:r>
              <a:rPr lang="en-IE" dirty="0"/>
              <a:t> </a:t>
            </a:r>
            <a:r>
              <a:rPr lang="en-IE" dirty="0" err="1"/>
              <a:t>olarak</a:t>
            </a:r>
            <a:r>
              <a:rPr lang="en-IE" dirty="0"/>
              <a:t>, </a:t>
            </a:r>
            <a:r>
              <a:rPr lang="en-IE" dirty="0" err="1"/>
              <a:t>tasarım</a:t>
            </a:r>
            <a:r>
              <a:rPr lang="en-IE" dirty="0"/>
              <a:t> </a:t>
            </a:r>
            <a:r>
              <a:rPr lang="en-IE" dirty="0" err="1"/>
              <a:t>odaklı</a:t>
            </a:r>
            <a:r>
              <a:rPr lang="en-IE" dirty="0"/>
              <a:t> </a:t>
            </a:r>
            <a:r>
              <a:rPr lang="en-IE" dirty="0" err="1"/>
              <a:t>düşünme</a:t>
            </a:r>
            <a:r>
              <a:rPr lang="en-IE" dirty="0"/>
              <a:t>, </a:t>
            </a:r>
            <a:r>
              <a:rPr lang="en-IE" dirty="0" err="1"/>
              <a:t>hepimizin</a:t>
            </a:r>
            <a:r>
              <a:rPr lang="en-IE" dirty="0"/>
              <a:t> </a:t>
            </a:r>
            <a:r>
              <a:rPr lang="en-IE" dirty="0" err="1"/>
              <a:t>sahip</a:t>
            </a:r>
            <a:r>
              <a:rPr lang="en-IE" dirty="0"/>
              <a:t> </a:t>
            </a:r>
            <a:r>
              <a:rPr lang="en-IE" dirty="0" err="1"/>
              <a:t>olduğu</a:t>
            </a:r>
            <a:r>
              <a:rPr lang="en-IE" dirty="0"/>
              <a:t> </a:t>
            </a:r>
            <a:r>
              <a:rPr lang="en-IE" dirty="0" err="1"/>
              <a:t>ancak</a:t>
            </a:r>
            <a:r>
              <a:rPr lang="en-IE" dirty="0"/>
              <a:t> </a:t>
            </a:r>
            <a:r>
              <a:rPr lang="en-IE" dirty="0" err="1"/>
              <a:t>daha</a:t>
            </a:r>
            <a:r>
              <a:rPr lang="en-IE" dirty="0"/>
              <a:t> </a:t>
            </a:r>
            <a:r>
              <a:rPr lang="en-IE" dirty="0" err="1"/>
              <a:t>geleneksel</a:t>
            </a:r>
            <a:r>
              <a:rPr lang="en-IE" dirty="0"/>
              <a:t> problem </a:t>
            </a:r>
            <a:r>
              <a:rPr lang="en-IE" dirty="0" err="1"/>
              <a:t>çözme</a:t>
            </a:r>
            <a:r>
              <a:rPr lang="en-IE" dirty="0"/>
              <a:t> </a:t>
            </a:r>
            <a:r>
              <a:rPr lang="en-IE" dirty="0" err="1"/>
              <a:t>uygulamaları</a:t>
            </a:r>
            <a:r>
              <a:rPr lang="en-IE" dirty="0"/>
              <a:t> </a:t>
            </a:r>
            <a:r>
              <a:rPr lang="en-IE" dirty="0" err="1"/>
              <a:t>tarafından</a:t>
            </a:r>
            <a:r>
              <a:rPr lang="en-IE" dirty="0"/>
              <a:t> </a:t>
            </a:r>
            <a:r>
              <a:rPr lang="en-IE" dirty="0" err="1"/>
              <a:t>göz</a:t>
            </a:r>
            <a:r>
              <a:rPr lang="en-IE" dirty="0"/>
              <a:t> </a:t>
            </a:r>
            <a:r>
              <a:rPr lang="en-IE" dirty="0" err="1"/>
              <a:t>ardı</a:t>
            </a:r>
            <a:r>
              <a:rPr lang="en-IE" dirty="0"/>
              <a:t> </a:t>
            </a:r>
            <a:r>
              <a:rPr lang="en-IE" dirty="0" err="1"/>
              <a:t>edilen</a:t>
            </a:r>
            <a:r>
              <a:rPr lang="en-IE" dirty="0"/>
              <a:t> </a:t>
            </a:r>
            <a:r>
              <a:rPr lang="en-IE" dirty="0" err="1"/>
              <a:t>kapasitelerden</a:t>
            </a:r>
            <a:r>
              <a:rPr lang="en-IE" dirty="0"/>
              <a:t> </a:t>
            </a:r>
            <a:r>
              <a:rPr lang="en-IE" dirty="0" err="1"/>
              <a:t>yararlanır</a:t>
            </a:r>
            <a:r>
              <a:rPr lang="en-IE" dirty="0"/>
              <a:t>. </a:t>
            </a:r>
            <a:r>
              <a:rPr lang="en-IE" dirty="0" err="1"/>
              <a:t>Sadece</a:t>
            </a:r>
            <a:r>
              <a:rPr lang="en-IE" dirty="0"/>
              <a:t> </a:t>
            </a:r>
            <a:r>
              <a:rPr lang="en-IE" dirty="0" err="1"/>
              <a:t>insan</a:t>
            </a:r>
            <a:r>
              <a:rPr lang="en-IE" dirty="0"/>
              <a:t> </a:t>
            </a:r>
            <a:r>
              <a:rPr lang="en-IE" dirty="0" err="1"/>
              <a:t>merkezli</a:t>
            </a:r>
            <a:r>
              <a:rPr lang="en-IE" dirty="0"/>
              <a:t> </a:t>
            </a:r>
            <a:r>
              <a:rPr lang="en-IE" dirty="0" err="1"/>
              <a:t>ürün</a:t>
            </a:r>
            <a:r>
              <a:rPr lang="en-IE" dirty="0"/>
              <a:t> </a:t>
            </a:r>
            <a:r>
              <a:rPr lang="en-IE" dirty="0" err="1"/>
              <a:t>ve</a:t>
            </a:r>
            <a:r>
              <a:rPr lang="en-IE" dirty="0"/>
              <a:t> </a:t>
            </a:r>
            <a:r>
              <a:rPr lang="en-IE" dirty="0" err="1"/>
              <a:t>hizmetler</a:t>
            </a:r>
            <a:r>
              <a:rPr lang="en-IE" dirty="0"/>
              <a:t> </a:t>
            </a:r>
            <a:r>
              <a:rPr lang="en-IE" dirty="0" err="1"/>
              <a:t>yaratmaya</a:t>
            </a:r>
            <a:r>
              <a:rPr lang="en-IE" dirty="0"/>
              <a:t> </a:t>
            </a:r>
            <a:r>
              <a:rPr lang="en-IE" dirty="0" err="1"/>
              <a:t>odaklanmakla</a:t>
            </a:r>
            <a:r>
              <a:rPr lang="en-IE" dirty="0"/>
              <a:t> </a:t>
            </a:r>
            <a:r>
              <a:rPr lang="en-IE" dirty="0" err="1"/>
              <a:t>kalmaz</a:t>
            </a:r>
            <a:r>
              <a:rPr lang="en-IE" dirty="0"/>
              <a:t>, </a:t>
            </a:r>
            <a:r>
              <a:rPr lang="en-IE" dirty="0" err="1"/>
              <a:t>aynı</a:t>
            </a:r>
            <a:r>
              <a:rPr lang="en-IE" dirty="0"/>
              <a:t> </a:t>
            </a:r>
            <a:r>
              <a:rPr lang="en-IE" dirty="0" err="1"/>
              <a:t>zamanda</a:t>
            </a:r>
            <a:r>
              <a:rPr lang="en-IE" dirty="0"/>
              <a:t> </a:t>
            </a:r>
            <a:r>
              <a:rPr lang="en-IE" dirty="0" err="1"/>
              <a:t>sürecin</a:t>
            </a:r>
            <a:r>
              <a:rPr lang="en-IE" dirty="0"/>
              <a:t> </a:t>
            </a:r>
            <a:r>
              <a:rPr lang="en-IE" dirty="0" err="1"/>
              <a:t>kendisi</a:t>
            </a:r>
            <a:r>
              <a:rPr lang="en-IE" dirty="0"/>
              <a:t> de </a:t>
            </a:r>
            <a:r>
              <a:rPr lang="en-IE" dirty="0" err="1"/>
              <a:t>derinden</a:t>
            </a:r>
            <a:r>
              <a:rPr lang="en-IE" dirty="0"/>
              <a:t> </a:t>
            </a:r>
            <a:r>
              <a:rPr lang="en-IE" dirty="0" err="1"/>
              <a:t>insandır</a:t>
            </a:r>
            <a:r>
              <a:rPr lang="en-IE" dirty="0"/>
              <a:t>. </a:t>
            </a:r>
            <a:r>
              <a:rPr lang="en-IE" dirty="0" err="1"/>
              <a:t>Tasarım</a:t>
            </a:r>
            <a:r>
              <a:rPr lang="en-IE" dirty="0"/>
              <a:t> </a:t>
            </a:r>
            <a:r>
              <a:rPr lang="en-IE" dirty="0" err="1"/>
              <a:t>odaklı</a:t>
            </a:r>
            <a:r>
              <a:rPr lang="en-IE" dirty="0"/>
              <a:t> </a:t>
            </a:r>
            <a:r>
              <a:rPr lang="en-IE" dirty="0" err="1"/>
              <a:t>düşünme</a:t>
            </a:r>
            <a:r>
              <a:rPr lang="en-IE" dirty="0"/>
              <a:t>, </a:t>
            </a:r>
            <a:r>
              <a:rPr lang="en-IE" dirty="0" err="1"/>
              <a:t>sezgisel</a:t>
            </a:r>
            <a:r>
              <a:rPr lang="en-IE" dirty="0"/>
              <a:t> </a:t>
            </a:r>
            <a:r>
              <a:rPr lang="en-IE" dirty="0" err="1"/>
              <a:t>olma</a:t>
            </a:r>
            <a:r>
              <a:rPr lang="en-IE" dirty="0"/>
              <a:t>, </a:t>
            </a:r>
            <a:r>
              <a:rPr lang="en-IE" dirty="0" err="1"/>
              <a:t>kalıpları</a:t>
            </a:r>
            <a:r>
              <a:rPr lang="en-IE" dirty="0"/>
              <a:t> </a:t>
            </a:r>
            <a:r>
              <a:rPr lang="en-IE" dirty="0" err="1"/>
              <a:t>tanıma</a:t>
            </a:r>
            <a:r>
              <a:rPr lang="en-IE" dirty="0"/>
              <a:t>, </a:t>
            </a:r>
            <a:r>
              <a:rPr lang="en-IE" dirty="0" err="1"/>
              <a:t>işlevsel</a:t>
            </a:r>
            <a:r>
              <a:rPr lang="en-IE" dirty="0"/>
              <a:t> </a:t>
            </a:r>
            <a:r>
              <a:rPr lang="en-IE" dirty="0" err="1"/>
              <a:t>olmanın</a:t>
            </a:r>
            <a:r>
              <a:rPr lang="en-IE" dirty="0"/>
              <a:t> </a:t>
            </a:r>
            <a:r>
              <a:rPr lang="en-IE" dirty="0" err="1"/>
              <a:t>yanı</a:t>
            </a:r>
            <a:r>
              <a:rPr lang="en-IE" dirty="0"/>
              <a:t> </a:t>
            </a:r>
            <a:r>
              <a:rPr lang="en-IE" dirty="0" err="1"/>
              <a:t>sıra</a:t>
            </a:r>
            <a:r>
              <a:rPr lang="en-IE" dirty="0"/>
              <a:t> </a:t>
            </a:r>
            <a:r>
              <a:rPr lang="en-IE" dirty="0" err="1"/>
              <a:t>duygusal</a:t>
            </a:r>
            <a:r>
              <a:rPr lang="en-IE" dirty="0"/>
              <a:t> </a:t>
            </a:r>
            <a:r>
              <a:rPr lang="en-IE" dirty="0" err="1"/>
              <a:t>anlamı</a:t>
            </a:r>
            <a:r>
              <a:rPr lang="en-IE" dirty="0"/>
              <a:t> </a:t>
            </a:r>
            <a:r>
              <a:rPr lang="en-IE" dirty="0" err="1"/>
              <a:t>olan</a:t>
            </a:r>
            <a:r>
              <a:rPr lang="en-IE" dirty="0"/>
              <a:t> </a:t>
            </a:r>
            <a:r>
              <a:rPr lang="en-IE" dirty="0" err="1"/>
              <a:t>fikirler</a:t>
            </a:r>
            <a:r>
              <a:rPr lang="en-IE" dirty="0"/>
              <a:t> </a:t>
            </a:r>
            <a:r>
              <a:rPr lang="en-IE" dirty="0" err="1"/>
              <a:t>oluşturma</a:t>
            </a:r>
            <a:r>
              <a:rPr lang="en-IE" dirty="0"/>
              <a:t> </a:t>
            </a:r>
            <a:r>
              <a:rPr lang="en-IE" dirty="0" err="1"/>
              <a:t>ve</a:t>
            </a:r>
            <a:r>
              <a:rPr lang="en-IE" dirty="0"/>
              <a:t> </a:t>
            </a:r>
            <a:r>
              <a:rPr lang="en-IE" dirty="0" err="1"/>
              <a:t>kendimizi</a:t>
            </a:r>
            <a:r>
              <a:rPr lang="en-IE" dirty="0"/>
              <a:t> </a:t>
            </a:r>
            <a:r>
              <a:rPr lang="en-IE" dirty="0" err="1"/>
              <a:t>kelimeler</a:t>
            </a:r>
            <a:r>
              <a:rPr lang="en-IE" dirty="0"/>
              <a:t> </a:t>
            </a:r>
            <a:r>
              <a:rPr lang="en-IE" dirty="0" err="1"/>
              <a:t>veya</a:t>
            </a:r>
            <a:r>
              <a:rPr lang="en-IE" dirty="0"/>
              <a:t> </a:t>
            </a:r>
            <a:r>
              <a:rPr lang="en-IE" dirty="0" err="1"/>
              <a:t>semboller</a:t>
            </a:r>
            <a:r>
              <a:rPr lang="en-IE" dirty="0"/>
              <a:t> </a:t>
            </a:r>
            <a:r>
              <a:rPr lang="en-IE" dirty="0" err="1"/>
              <a:t>dışındaki</a:t>
            </a:r>
            <a:r>
              <a:rPr lang="en-IE" dirty="0"/>
              <a:t> </a:t>
            </a:r>
            <a:r>
              <a:rPr lang="en-IE" dirty="0" err="1"/>
              <a:t>ortamlarda</a:t>
            </a:r>
            <a:r>
              <a:rPr lang="en-IE" dirty="0"/>
              <a:t> </a:t>
            </a:r>
            <a:r>
              <a:rPr lang="en-IE" dirty="0" err="1"/>
              <a:t>ifade</a:t>
            </a:r>
            <a:r>
              <a:rPr lang="en-IE" dirty="0"/>
              <a:t> </a:t>
            </a:r>
            <a:r>
              <a:rPr lang="en-IE" dirty="0" err="1"/>
              <a:t>etme</a:t>
            </a:r>
            <a:r>
              <a:rPr lang="en-IE" dirty="0"/>
              <a:t> </a:t>
            </a:r>
            <a:r>
              <a:rPr lang="en-IE" dirty="0" err="1"/>
              <a:t>yeteneğimize</a:t>
            </a:r>
            <a:r>
              <a:rPr lang="en-IE" dirty="0"/>
              <a:t> </a:t>
            </a:r>
            <a:r>
              <a:rPr lang="en-IE" dirty="0" err="1"/>
              <a:t>dayanır</a:t>
            </a:r>
            <a:r>
              <a:rPr lang="en-IE" dirty="0"/>
              <a:t>.</a:t>
            </a:r>
          </a:p>
        </p:txBody>
      </p:sp>
      <p:sp>
        <p:nvSpPr>
          <p:cNvPr id="7" name="Text Placeholder 6">
            <a:extLst>
              <a:ext uri="{FF2B5EF4-FFF2-40B4-BE49-F238E27FC236}">
                <a16:creationId xmlns="" xmlns:a16="http://schemas.microsoft.com/office/drawing/2014/main" id="{A922EEEB-00E4-409A-8123-0714A7535616}"/>
              </a:ext>
            </a:extLst>
          </p:cNvPr>
          <p:cNvSpPr>
            <a:spLocks noGrp="1"/>
          </p:cNvSpPr>
          <p:nvPr>
            <p:ph type="body" sz="quarter" idx="16"/>
          </p:nvPr>
        </p:nvSpPr>
        <p:spPr>
          <a:xfrm>
            <a:off x="4480318" y="4497208"/>
            <a:ext cx="785328" cy="1056986"/>
          </a:xfrm>
        </p:spPr>
        <p:txBody>
          <a:bodyPr>
            <a:normAutofit fontScale="85000" lnSpcReduction="20000"/>
          </a:bodyPr>
          <a:lstStyle/>
          <a:p>
            <a:endParaRPr lang="en-IE" dirty="0"/>
          </a:p>
        </p:txBody>
      </p:sp>
      <p:sp>
        <p:nvSpPr>
          <p:cNvPr id="4" name="Text Placeholder 3">
            <a:extLst>
              <a:ext uri="{FF2B5EF4-FFF2-40B4-BE49-F238E27FC236}">
                <a16:creationId xmlns="" xmlns:a16="http://schemas.microsoft.com/office/drawing/2014/main" id="{68763D16-D941-4625-9EA4-19DBF5300ECD}"/>
              </a:ext>
            </a:extLst>
          </p:cNvPr>
          <p:cNvSpPr>
            <a:spLocks noGrp="1"/>
          </p:cNvSpPr>
          <p:nvPr>
            <p:ph type="body" sz="quarter" idx="13"/>
          </p:nvPr>
        </p:nvSpPr>
        <p:spPr>
          <a:xfrm>
            <a:off x="1321806" y="1439501"/>
            <a:ext cx="4164594" cy="3576120"/>
          </a:xfrm>
        </p:spPr>
        <p:txBody>
          <a:bodyPr>
            <a:normAutofit/>
          </a:bodyPr>
          <a:lstStyle/>
          <a:p>
            <a:r>
              <a:rPr lang="en-IE" dirty="0" err="1">
                <a:solidFill>
                  <a:schemeClr val="tx1"/>
                </a:solidFill>
              </a:rPr>
              <a:t>İnsanlar</a:t>
            </a:r>
            <a:r>
              <a:rPr lang="en-IE" dirty="0">
                <a:solidFill>
                  <a:schemeClr val="tx1"/>
                </a:solidFill>
              </a:rPr>
              <a:t>, </a:t>
            </a:r>
            <a:r>
              <a:rPr lang="en-IE" dirty="0" err="1">
                <a:solidFill>
                  <a:schemeClr val="tx1"/>
                </a:solidFill>
              </a:rPr>
              <a:t>baskın</a:t>
            </a:r>
            <a:r>
              <a:rPr lang="en-IE" dirty="0">
                <a:solidFill>
                  <a:schemeClr val="tx1"/>
                </a:solidFill>
              </a:rPr>
              <a:t> </a:t>
            </a:r>
            <a:r>
              <a:rPr lang="en-IE" dirty="0" err="1">
                <a:solidFill>
                  <a:schemeClr val="tx1"/>
                </a:solidFill>
              </a:rPr>
              <a:t>veya</a:t>
            </a:r>
            <a:r>
              <a:rPr lang="en-IE" dirty="0">
                <a:solidFill>
                  <a:schemeClr val="tx1"/>
                </a:solidFill>
              </a:rPr>
              <a:t> </a:t>
            </a:r>
            <a:r>
              <a:rPr lang="en-IE" dirty="0" err="1">
                <a:solidFill>
                  <a:schemeClr val="tx1"/>
                </a:solidFill>
              </a:rPr>
              <a:t>daha</a:t>
            </a:r>
            <a:r>
              <a:rPr lang="en-IE" dirty="0">
                <a:solidFill>
                  <a:schemeClr val="tx1"/>
                </a:solidFill>
              </a:rPr>
              <a:t> </a:t>
            </a:r>
            <a:r>
              <a:rPr lang="en-IE" dirty="0" err="1">
                <a:solidFill>
                  <a:schemeClr val="tx1"/>
                </a:solidFill>
              </a:rPr>
              <a:t>yaygın</a:t>
            </a:r>
            <a:r>
              <a:rPr lang="en-IE" dirty="0">
                <a:solidFill>
                  <a:schemeClr val="tx1"/>
                </a:solidFill>
              </a:rPr>
              <a:t> problem </a:t>
            </a:r>
            <a:r>
              <a:rPr lang="en-IE" dirty="0" err="1">
                <a:solidFill>
                  <a:schemeClr val="tx1"/>
                </a:solidFill>
              </a:rPr>
              <a:t>çözme</a:t>
            </a:r>
            <a:r>
              <a:rPr lang="en-IE" dirty="0">
                <a:solidFill>
                  <a:schemeClr val="tx1"/>
                </a:solidFill>
              </a:rPr>
              <a:t> </a:t>
            </a:r>
            <a:r>
              <a:rPr lang="en-IE" dirty="0" err="1">
                <a:solidFill>
                  <a:schemeClr val="tx1"/>
                </a:solidFill>
              </a:rPr>
              <a:t>yöntemlerine</a:t>
            </a:r>
            <a:r>
              <a:rPr lang="en-IE" dirty="0">
                <a:solidFill>
                  <a:schemeClr val="tx1"/>
                </a:solidFill>
              </a:rPr>
              <a:t> </a:t>
            </a:r>
            <a:r>
              <a:rPr lang="en-IE" dirty="0" err="1">
                <a:solidFill>
                  <a:schemeClr val="tx1"/>
                </a:solidFill>
              </a:rPr>
              <a:t>uymayan</a:t>
            </a:r>
            <a:r>
              <a:rPr lang="en-IE" dirty="0">
                <a:solidFill>
                  <a:schemeClr val="tx1"/>
                </a:solidFill>
              </a:rPr>
              <a:t> </a:t>
            </a:r>
            <a:r>
              <a:rPr lang="en-IE" dirty="0" err="1">
                <a:solidFill>
                  <a:schemeClr val="tx1"/>
                </a:solidFill>
              </a:rPr>
              <a:t>yeni</a:t>
            </a:r>
            <a:r>
              <a:rPr lang="en-IE" dirty="0">
                <a:solidFill>
                  <a:schemeClr val="tx1"/>
                </a:solidFill>
              </a:rPr>
              <a:t> </a:t>
            </a:r>
            <a:r>
              <a:rPr lang="en-IE" dirty="0" err="1">
                <a:solidFill>
                  <a:schemeClr val="tx1"/>
                </a:solidFill>
              </a:rPr>
              <a:t>düşünme</a:t>
            </a:r>
            <a:r>
              <a:rPr lang="en-IE" dirty="0">
                <a:solidFill>
                  <a:schemeClr val="tx1"/>
                </a:solidFill>
              </a:rPr>
              <a:t> </a:t>
            </a:r>
            <a:r>
              <a:rPr lang="en-IE" dirty="0" err="1">
                <a:solidFill>
                  <a:schemeClr val="tx1"/>
                </a:solidFill>
              </a:rPr>
              <a:t>yolları</a:t>
            </a:r>
            <a:r>
              <a:rPr lang="en-IE" dirty="0">
                <a:solidFill>
                  <a:schemeClr val="tx1"/>
                </a:solidFill>
              </a:rPr>
              <a:t> </a:t>
            </a:r>
            <a:r>
              <a:rPr lang="en-IE" dirty="0" err="1">
                <a:solidFill>
                  <a:schemeClr val="tx1"/>
                </a:solidFill>
              </a:rPr>
              <a:t>geliştirmeye</a:t>
            </a:r>
            <a:r>
              <a:rPr lang="en-IE" dirty="0">
                <a:solidFill>
                  <a:schemeClr val="tx1"/>
                </a:solidFill>
              </a:rPr>
              <a:t> </a:t>
            </a:r>
            <a:r>
              <a:rPr lang="en-IE" dirty="0" err="1">
                <a:solidFill>
                  <a:schemeClr val="tx1"/>
                </a:solidFill>
              </a:rPr>
              <a:t>çalıştıkları</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genellikle</a:t>
            </a:r>
            <a:r>
              <a:rPr lang="en-IE" dirty="0">
                <a:solidFill>
                  <a:schemeClr val="tx1"/>
                </a:solidFill>
              </a:rPr>
              <a:t> '</a:t>
            </a:r>
            <a:r>
              <a:rPr lang="en-IE" dirty="0" err="1">
                <a:solidFill>
                  <a:schemeClr val="tx1"/>
                </a:solidFill>
              </a:rPr>
              <a:t>kutunun</a:t>
            </a:r>
            <a:r>
              <a:rPr lang="en-IE" dirty="0">
                <a:solidFill>
                  <a:schemeClr val="tx1"/>
                </a:solidFill>
              </a:rPr>
              <a:t> </a:t>
            </a:r>
            <a:r>
              <a:rPr lang="en-IE" dirty="0" err="1">
                <a:solidFill>
                  <a:schemeClr val="tx1"/>
                </a:solidFill>
              </a:rPr>
              <a:t>dışında</a:t>
            </a:r>
            <a:r>
              <a:rPr lang="en-IE" dirty="0">
                <a:solidFill>
                  <a:schemeClr val="tx1"/>
                </a:solidFill>
              </a:rPr>
              <a:t>' </a:t>
            </a:r>
            <a:r>
              <a:rPr lang="en-IE" dirty="0" err="1">
                <a:solidFill>
                  <a:schemeClr val="tx1"/>
                </a:solidFill>
              </a:rPr>
              <a:t>düşünme</a:t>
            </a:r>
            <a:r>
              <a:rPr lang="en-IE" dirty="0">
                <a:solidFill>
                  <a:schemeClr val="tx1"/>
                </a:solidFill>
              </a:rPr>
              <a:t> </a:t>
            </a:r>
            <a:r>
              <a:rPr lang="en-IE" dirty="0" err="1">
                <a:solidFill>
                  <a:schemeClr val="tx1"/>
                </a:solidFill>
              </a:rPr>
              <a:t>olarak</a:t>
            </a:r>
            <a:r>
              <a:rPr lang="en-IE" dirty="0">
                <a:solidFill>
                  <a:schemeClr val="tx1"/>
                </a:solidFill>
              </a:rPr>
              <a:t> </a:t>
            </a:r>
            <a:r>
              <a:rPr lang="en-IE" dirty="0" err="1">
                <a:solidFill>
                  <a:schemeClr val="tx1"/>
                </a:solidFill>
              </a:rPr>
              <a:t>anılır</a:t>
            </a:r>
            <a:r>
              <a:rPr lang="en-IE" dirty="0">
                <a:solidFill>
                  <a:schemeClr val="tx1"/>
                </a:solidFill>
              </a:rPr>
              <a:t>.</a:t>
            </a:r>
          </a:p>
        </p:txBody>
      </p:sp>
      <p:sp>
        <p:nvSpPr>
          <p:cNvPr id="8" name="Text Placeholder 7">
            <a:extLst>
              <a:ext uri="{FF2B5EF4-FFF2-40B4-BE49-F238E27FC236}">
                <a16:creationId xmlns="" xmlns:a16="http://schemas.microsoft.com/office/drawing/2014/main" id="{E554FD42-9172-41EE-BC18-900283BCB8E9}"/>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919133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740065" y="2587693"/>
            <a:ext cx="5805395" cy="1327603"/>
          </a:xfrm>
        </p:spPr>
        <p:txBody>
          <a:bodyPr/>
          <a:lstStyle/>
          <a:p>
            <a:r>
              <a:rPr lang="en-IE" sz="4800" b="1" dirty="0" err="1"/>
              <a:t>İyileştirin</a:t>
            </a:r>
            <a:r>
              <a:rPr lang="en-IE" sz="4800" b="1" dirty="0"/>
              <a:t> </a:t>
            </a:r>
            <a:r>
              <a:rPr lang="en-IE" sz="4800" b="1" dirty="0" err="1"/>
              <a:t>ve</a:t>
            </a:r>
            <a:r>
              <a:rPr lang="en-IE" sz="4800" b="1" dirty="0"/>
              <a:t> </a:t>
            </a:r>
            <a:r>
              <a:rPr lang="en-IE" sz="4800" b="1" dirty="0" err="1"/>
              <a:t>değiştirin</a:t>
            </a:r>
            <a:endParaRPr lang="en-IE" sz="48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217156" y="1172210"/>
            <a:ext cx="5443870" cy="4158567"/>
          </a:xfrm>
        </p:spPr>
        <p:txBody>
          <a:bodyPr/>
          <a:lstStyle/>
          <a:p>
            <a:r>
              <a:rPr lang="tr-TR" b="1" i="1" dirty="0" smtClean="0">
                <a:solidFill>
                  <a:srgbClr val="FDA81F"/>
                </a:solidFill>
                <a:latin typeface="Merriweather"/>
              </a:rPr>
              <a:t>Çözümler </a:t>
            </a:r>
            <a:r>
              <a:rPr lang="tr-TR" b="1" i="1" dirty="0">
                <a:solidFill>
                  <a:srgbClr val="FDA81F"/>
                </a:solidFill>
                <a:latin typeface="Merriweather"/>
              </a:rPr>
              <a:t>Oluşturmaya Başlayın</a:t>
            </a:r>
            <a:endParaRPr lang="en-IE" b="1" i="1" dirty="0">
              <a:solidFill>
                <a:srgbClr val="FDA81F"/>
              </a:solidFill>
              <a:effectLst/>
              <a:latin typeface="Merriweather"/>
            </a:endParaRPr>
          </a:p>
          <a:p>
            <a:r>
              <a:rPr lang="tr-TR" b="1" dirty="0" smtClean="0">
                <a:solidFill>
                  <a:schemeClr val="tx1">
                    <a:lumMod val="75000"/>
                    <a:lumOff val="25000"/>
                  </a:schemeClr>
                </a:solidFill>
                <a:latin typeface="Merriweather"/>
              </a:rPr>
              <a:t>Önce </a:t>
            </a:r>
            <a:r>
              <a:rPr lang="tr-TR" b="1" dirty="0">
                <a:solidFill>
                  <a:schemeClr val="tx1">
                    <a:lumMod val="75000"/>
                    <a:lumOff val="25000"/>
                  </a:schemeClr>
                </a:solidFill>
                <a:latin typeface="Merriweather"/>
              </a:rPr>
              <a:t>düşünmeye başla….</a:t>
            </a:r>
            <a:endParaRPr lang="en-IE" b="1" dirty="0">
              <a:solidFill>
                <a:schemeClr val="tx1">
                  <a:lumMod val="75000"/>
                  <a:lumOff val="25000"/>
                </a:schemeClr>
              </a:solidFill>
              <a:latin typeface="Merriweather"/>
            </a:endParaRPr>
          </a:p>
          <a:p>
            <a:r>
              <a:rPr lang="tr-TR" i="1" dirty="0">
                <a:solidFill>
                  <a:srgbClr val="ED2A59"/>
                </a:solidFill>
                <a:latin typeface="Merriweather"/>
              </a:rPr>
              <a:t>Neye benzeyecek?</a:t>
            </a:r>
          </a:p>
          <a:p>
            <a:r>
              <a:rPr lang="tr-TR" i="1" dirty="0">
                <a:solidFill>
                  <a:srgbClr val="ED2A59"/>
                </a:solidFill>
                <a:latin typeface="Merriweather"/>
              </a:rPr>
              <a:t>Neye ihtiyacı var? Neye ihtiyacı yok?</a:t>
            </a:r>
          </a:p>
          <a:p>
            <a:r>
              <a:rPr lang="tr-TR" i="1" dirty="0">
                <a:solidFill>
                  <a:srgbClr val="ED2A59"/>
                </a:solidFill>
                <a:latin typeface="Merriweather"/>
              </a:rPr>
              <a:t>Kullanıcılarınızın buna nasıl tepki vereceğini düşünüyorsunuz (ihtiyaçlarına uyacak mı)?</a:t>
            </a:r>
          </a:p>
          <a:p>
            <a:r>
              <a:rPr lang="tr-TR" i="1" dirty="0">
                <a:solidFill>
                  <a:srgbClr val="ED2A59"/>
                </a:solidFill>
                <a:latin typeface="Merriweather"/>
              </a:rPr>
              <a:t>Kullanıcılarınızın hizmetinizi veya ürününüzü kullanmasının en etkili, en kolay yolu nedir?</a:t>
            </a:r>
          </a:p>
          <a:p>
            <a:r>
              <a:rPr lang="tr-TR" i="1" dirty="0">
                <a:solidFill>
                  <a:srgbClr val="ED2A59"/>
                </a:solidFill>
                <a:latin typeface="Merriweather"/>
              </a:rPr>
              <a:t>Özellikle test aşamasında çalışması için neye ihtiyacınız var?</a:t>
            </a:r>
          </a:p>
          <a:p>
            <a:r>
              <a:rPr lang="tr-TR" i="1" dirty="0">
                <a:solidFill>
                  <a:srgbClr val="ED2A59"/>
                </a:solidFill>
                <a:latin typeface="Merriweather"/>
              </a:rPr>
              <a:t>Seriler oluşturmanız mı gerekiyor?</a:t>
            </a:r>
          </a:p>
        </p:txBody>
      </p:sp>
      <p:sp>
        <p:nvSpPr>
          <p:cNvPr id="11" name="Text Placeholder 5">
            <a:extLst>
              <a:ext uri="{FF2B5EF4-FFF2-40B4-BE49-F238E27FC236}">
                <a16:creationId xmlns="" xmlns:a16="http://schemas.microsoft.com/office/drawing/2014/main" id="{29AC8310-9D19-47AE-8E7A-16ECD2A4F195}"/>
              </a:ext>
            </a:extLst>
          </p:cNvPr>
          <p:cNvSpPr txBox="1">
            <a:spLocks/>
          </p:cNvSpPr>
          <p:nvPr/>
        </p:nvSpPr>
        <p:spPr>
          <a:xfrm>
            <a:off x="0" y="0"/>
            <a:ext cx="5661026" cy="1134824"/>
          </a:xfrm>
          <a:prstGeom prst="rect">
            <a:avLst/>
          </a:prstGeom>
          <a:solidFill>
            <a:srgbClr val="FDA81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tr-TR" sz="4400" b="1" dirty="0" smtClean="0">
                <a:solidFill>
                  <a:schemeClr val="bg1"/>
                </a:solidFill>
              </a:rPr>
              <a:t>P</a:t>
            </a:r>
            <a:r>
              <a:rPr lang="en-IE" sz="4400" b="1" dirty="0" err="1" smtClean="0">
                <a:solidFill>
                  <a:schemeClr val="bg1"/>
                </a:solidFill>
              </a:rPr>
              <a:t>rototip</a:t>
            </a:r>
            <a:endParaRPr lang="en-IE" sz="4400" b="1" dirty="0">
              <a:solidFill>
                <a:schemeClr val="bg1"/>
              </a:solidFill>
            </a:endParaRPr>
          </a:p>
        </p:txBody>
      </p:sp>
      <p:pic>
        <p:nvPicPr>
          <p:cNvPr id="7" name="Picture Placeholder 6" descr="Graphical user interface&#10;&#10;Description automatically generated">
            <a:extLst>
              <a:ext uri="{FF2B5EF4-FFF2-40B4-BE49-F238E27FC236}">
                <a16:creationId xmlns="" xmlns:a16="http://schemas.microsoft.com/office/drawing/2014/main" id="{C0786B5E-A340-4472-A3FF-955452889DEB}"/>
              </a:ext>
            </a:extLst>
          </p:cNvPr>
          <p:cNvPicPr>
            <a:picLocks noGrp="1" noChangeAspect="1"/>
          </p:cNvPicPr>
          <p:nvPr>
            <p:ph type="pic" sz="quarter" idx="10"/>
          </p:nvPr>
        </p:nvPicPr>
        <p:blipFill>
          <a:blip r:embed="rId2"/>
          <a:srcRect l="25826" r="25826"/>
          <a:stretch>
            <a:fillRect/>
          </a:stretch>
        </p:blipFill>
        <p:spPr/>
      </p:pic>
    </p:spTree>
    <p:extLst>
      <p:ext uri="{BB962C8B-B14F-4D97-AF65-F5344CB8AC3E}">
        <p14:creationId xmlns:p14="http://schemas.microsoft.com/office/powerpoint/2010/main" val="2943725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252124" y="1448554"/>
            <a:ext cx="7698871" cy="1726247"/>
          </a:xfrm>
        </p:spPr>
        <p:txBody>
          <a:bodyPr/>
          <a:lstStyle/>
          <a:p>
            <a:r>
              <a:rPr lang="tr-TR" dirty="0" smtClean="0"/>
              <a:t>Kağıt </a:t>
            </a:r>
            <a:r>
              <a:rPr lang="tr-TR" dirty="0"/>
              <a:t>prototipleme, fikrinizin işe yarayıp yaramadığını anlamanıza yardımcı olmak için dijital ürünlerin, somut ürünlerin veya hizmetlerin kağıt sunumunu oluşturduğunuz yerdir. Eskizler çizin veya basılı tasarımları değiştirin veya düzenleyin ya da haritasını çıkarın ve kullanıcıların fikrinize tepkilerini inceleyin. Beyin fırtınası için de harika!</a:t>
            </a:r>
            <a:endParaRPr lang="en-IE" dirty="0"/>
          </a:p>
          <a:p>
            <a:endParaRPr lang="en-IE" b="1" dirty="0"/>
          </a:p>
          <a:p>
            <a:r>
              <a:rPr lang="tr-TR" dirty="0" smtClean="0"/>
              <a:t>YOK </a:t>
            </a:r>
            <a:r>
              <a:rPr lang="tr-TR" dirty="0"/>
              <a:t>RENK VE KIRTASİYE İLE YARATICILIK İhtiyaç duyacağınız kalemler, kurşun kalemler, keçeli kalemler, kağıt, kart, Post-it, makas, bant, yapıştırıcı, cetveller ve uygun şablonlar. Yaklaşık 10 €, bunu karşılamak için genellikle yeterlidir. Fikirlere rehberlik etmesi için grafik kağıdı kullanabilirsiniz. Renkli kağıt, düğmeleri temsil etmek için harikadır.</a:t>
            </a:r>
            <a:endParaRPr lang="en-IE" dirty="0"/>
          </a:p>
        </p:txBody>
      </p:sp>
      <p:sp>
        <p:nvSpPr>
          <p:cNvPr id="6" name="Text Placeholder 6">
            <a:extLst>
              <a:ext uri="{FF2B5EF4-FFF2-40B4-BE49-F238E27FC236}">
                <a16:creationId xmlns=""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4"/>
            </a:pPr>
            <a:r>
              <a:rPr lang="tr-TR" sz="4400" b="1" dirty="0" smtClean="0"/>
              <a:t>Prototip </a:t>
            </a:r>
            <a:r>
              <a:rPr lang="tr-TR" sz="4400" b="1" dirty="0"/>
              <a:t>Uygulaması</a:t>
            </a:r>
            <a:endParaRPr lang="en-IE" sz="4400" b="1" dirty="0"/>
          </a:p>
          <a:p>
            <a:r>
              <a:rPr lang="tr-TR" sz="3200" b="1" dirty="0" smtClean="0"/>
              <a:t>Kağıt </a:t>
            </a:r>
            <a:r>
              <a:rPr lang="tr-TR" sz="3200" b="1" dirty="0"/>
              <a:t>Prototipleme</a:t>
            </a:r>
            <a:endParaRPr lang="en-IE" sz="3200" b="1" dirty="0"/>
          </a:p>
        </p:txBody>
      </p:sp>
      <p:sp>
        <p:nvSpPr>
          <p:cNvPr id="2" name="TextBox 1">
            <a:extLst>
              <a:ext uri="{FF2B5EF4-FFF2-40B4-BE49-F238E27FC236}">
                <a16:creationId xmlns=""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tr-TR" sz="2800" b="1" dirty="0" smtClean="0">
                <a:solidFill>
                  <a:schemeClr val="bg1"/>
                </a:solidFill>
              </a:rPr>
              <a:t>Kağıt </a:t>
            </a:r>
            <a:r>
              <a:rPr lang="tr-TR" sz="2800" b="1" dirty="0">
                <a:solidFill>
                  <a:schemeClr val="bg1"/>
                </a:solidFill>
              </a:rPr>
              <a:t>Prototipleme için </a:t>
            </a:r>
            <a:r>
              <a:rPr lang="tr-TR" sz="2800" b="1" u="sng" dirty="0">
                <a:solidFill>
                  <a:schemeClr val="accent1"/>
                </a:solidFill>
              </a:rPr>
              <a:t>Tam Kaynak</a:t>
            </a:r>
            <a:endParaRPr lang="en-IE" sz="2800" b="1" u="sng" dirty="0">
              <a:solidFill>
                <a:schemeClr val="accent1"/>
              </a:solidFill>
            </a:endParaRPr>
          </a:p>
        </p:txBody>
      </p:sp>
      <p:pic>
        <p:nvPicPr>
          <p:cNvPr id="9" name="Picture Placeholder 8" descr="A person writing on a piece of paper&#10;&#10;Description automatically generated with medium confidence">
            <a:extLst>
              <a:ext uri="{FF2B5EF4-FFF2-40B4-BE49-F238E27FC236}">
                <a16:creationId xmlns="" xmlns:a16="http://schemas.microsoft.com/office/drawing/2014/main" id="{D56D3938-DDBC-4C8B-B0DB-090E23717417}"/>
              </a:ext>
            </a:extLst>
          </p:cNvPr>
          <p:cNvPicPr>
            <a:picLocks noGrp="1" noChangeAspect="1"/>
          </p:cNvPicPr>
          <p:nvPr>
            <p:ph type="pic" sz="quarter" idx="10"/>
          </p:nvPr>
        </p:nvPicPr>
        <p:blipFill>
          <a:blip r:embed="rId2"/>
          <a:srcRect l="20496" r="20496"/>
          <a:stretch>
            <a:fillRect/>
          </a:stretch>
        </p:blipFill>
        <p:spPr/>
      </p:pic>
    </p:spTree>
    <p:extLst>
      <p:ext uri="{BB962C8B-B14F-4D97-AF65-F5344CB8AC3E}">
        <p14:creationId xmlns:p14="http://schemas.microsoft.com/office/powerpoint/2010/main" val="4142807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252124" y="644823"/>
            <a:ext cx="7698871" cy="1726247"/>
          </a:xfrm>
        </p:spPr>
        <p:txBody>
          <a:bodyPr/>
          <a:lstStyle/>
          <a:p>
            <a:pPr marL="457200" indent="-457200">
              <a:spcBef>
                <a:spcPts val="0"/>
              </a:spcBef>
              <a:buFont typeface="+mj-lt"/>
              <a:buAutoNum type="arabicPeriod"/>
            </a:pPr>
            <a:r>
              <a:rPr lang="en-IE" sz="2200" dirty="0" err="1"/>
              <a:t>İnşa</a:t>
            </a:r>
            <a:r>
              <a:rPr lang="en-IE" sz="2200" dirty="0"/>
              <a:t> </a:t>
            </a:r>
            <a:r>
              <a:rPr lang="en-IE" sz="2200" dirty="0" err="1"/>
              <a:t>edin</a:t>
            </a:r>
            <a:r>
              <a:rPr lang="en-IE" sz="2200" dirty="0"/>
              <a:t> – </a:t>
            </a:r>
            <a:r>
              <a:rPr lang="en-IE" sz="2200" dirty="0" err="1"/>
              <a:t>Devam</a:t>
            </a:r>
            <a:r>
              <a:rPr lang="en-IE" sz="2200" dirty="0"/>
              <a:t> </a:t>
            </a:r>
            <a:r>
              <a:rPr lang="en-IE" sz="2200" dirty="0" err="1"/>
              <a:t>edin</a:t>
            </a:r>
            <a:r>
              <a:rPr lang="en-IE" sz="2200" dirty="0"/>
              <a:t> </a:t>
            </a:r>
            <a:r>
              <a:rPr lang="en-IE" sz="2200" dirty="0" err="1"/>
              <a:t>ve</a:t>
            </a:r>
            <a:r>
              <a:rPr lang="en-IE" sz="2200" dirty="0"/>
              <a:t> </a:t>
            </a:r>
            <a:r>
              <a:rPr lang="en-IE" sz="2200" dirty="0" err="1"/>
              <a:t>nereye</a:t>
            </a:r>
            <a:r>
              <a:rPr lang="en-IE" sz="2200" dirty="0"/>
              <a:t> </a:t>
            </a:r>
            <a:r>
              <a:rPr lang="en-IE" sz="2200" dirty="0" err="1"/>
              <a:t>vardığınızı</a:t>
            </a:r>
            <a:r>
              <a:rPr lang="en-IE" sz="2200" dirty="0"/>
              <a:t> </a:t>
            </a:r>
            <a:r>
              <a:rPr lang="en-IE" sz="2200" dirty="0" err="1"/>
              <a:t>görün</a:t>
            </a:r>
            <a:r>
              <a:rPr lang="en-IE" sz="2200" dirty="0"/>
              <a:t>. </a:t>
            </a:r>
            <a:r>
              <a:rPr lang="en-IE" sz="2200" dirty="0" err="1"/>
              <a:t>Fikirlerinizi</a:t>
            </a:r>
            <a:r>
              <a:rPr lang="en-IE" sz="2200" dirty="0"/>
              <a:t> </a:t>
            </a:r>
            <a:r>
              <a:rPr lang="en-IE" sz="2200" dirty="0" err="1"/>
              <a:t>kağıda</a:t>
            </a:r>
            <a:r>
              <a:rPr lang="en-IE" sz="2200" dirty="0"/>
              <a:t> </a:t>
            </a:r>
            <a:r>
              <a:rPr lang="en-IE" sz="2200" dirty="0" err="1"/>
              <a:t>döktükçe</a:t>
            </a:r>
            <a:r>
              <a:rPr lang="en-IE" sz="2200" dirty="0"/>
              <a:t>, </a:t>
            </a:r>
            <a:r>
              <a:rPr lang="en-IE" sz="2200" dirty="0" err="1"/>
              <a:t>onlar</a:t>
            </a:r>
            <a:r>
              <a:rPr lang="en-IE" sz="2200" dirty="0"/>
              <a:t> </a:t>
            </a:r>
            <a:r>
              <a:rPr lang="en-IE" sz="2200" dirty="0" err="1"/>
              <a:t>hakkında</a:t>
            </a:r>
            <a:r>
              <a:rPr lang="en-IE" sz="2200" dirty="0"/>
              <a:t> </a:t>
            </a:r>
            <a:r>
              <a:rPr lang="en-IE" sz="2200" dirty="0" err="1"/>
              <a:t>daha</a:t>
            </a:r>
            <a:r>
              <a:rPr lang="en-IE" sz="2200" dirty="0"/>
              <a:t> net </a:t>
            </a:r>
            <a:r>
              <a:rPr lang="en-IE" sz="2200" dirty="0" err="1"/>
              <a:t>düşünebilirsiniz</a:t>
            </a:r>
            <a:r>
              <a:rPr lang="en-IE" sz="2200" dirty="0"/>
              <a:t>. </a:t>
            </a:r>
            <a:r>
              <a:rPr lang="en-IE" sz="2200" dirty="0" err="1"/>
              <a:t>Daha</a:t>
            </a:r>
            <a:r>
              <a:rPr lang="en-IE" sz="2200" dirty="0"/>
              <a:t> </a:t>
            </a:r>
            <a:r>
              <a:rPr lang="en-IE" sz="2200" dirty="0" err="1"/>
              <a:t>sonra</a:t>
            </a:r>
            <a:r>
              <a:rPr lang="en-IE" sz="2200" dirty="0"/>
              <a:t>, </a:t>
            </a:r>
            <a:r>
              <a:rPr lang="en-IE" sz="2200" dirty="0" err="1"/>
              <a:t>onları</a:t>
            </a:r>
            <a:r>
              <a:rPr lang="en-IE" sz="2200" dirty="0"/>
              <a:t> </a:t>
            </a:r>
            <a:r>
              <a:rPr lang="en-IE" sz="2200" dirty="0" err="1"/>
              <a:t>iyileştirmeyi</a:t>
            </a:r>
            <a:r>
              <a:rPr lang="en-IE" sz="2200" dirty="0"/>
              <a:t> </a:t>
            </a:r>
            <a:r>
              <a:rPr lang="en-IE" sz="2200" dirty="0" err="1"/>
              <a:t>düşünebilirsiniz</a:t>
            </a:r>
            <a:r>
              <a:rPr lang="en-IE" sz="2200" dirty="0"/>
              <a:t>. </a:t>
            </a:r>
            <a:r>
              <a:rPr lang="en-IE" sz="2200" dirty="0" err="1"/>
              <a:t>Sayfa</a:t>
            </a:r>
            <a:r>
              <a:rPr lang="en-IE" sz="2200" dirty="0"/>
              <a:t> </a:t>
            </a:r>
            <a:r>
              <a:rPr lang="en-IE" sz="2200" dirty="0" err="1"/>
              <a:t>başına</a:t>
            </a:r>
            <a:r>
              <a:rPr lang="en-IE" sz="2200" dirty="0"/>
              <a:t> </a:t>
            </a:r>
            <a:r>
              <a:rPr lang="en-IE" sz="2200" dirty="0" err="1"/>
              <a:t>bir</a:t>
            </a:r>
            <a:r>
              <a:rPr lang="en-IE" sz="2200" dirty="0"/>
              <a:t> </a:t>
            </a:r>
            <a:r>
              <a:rPr lang="en-IE" sz="2200" dirty="0" err="1"/>
              <a:t>çizim</a:t>
            </a:r>
            <a:r>
              <a:rPr lang="en-IE" sz="2200" dirty="0"/>
              <a:t> </a:t>
            </a:r>
            <a:r>
              <a:rPr lang="en-IE" sz="2200" dirty="0" err="1"/>
              <a:t>yapın</a:t>
            </a:r>
            <a:r>
              <a:rPr lang="en-IE" sz="2200" dirty="0"/>
              <a:t>, </a:t>
            </a:r>
            <a:r>
              <a:rPr lang="en-IE" sz="2200" dirty="0" err="1"/>
              <a:t>bir</a:t>
            </a:r>
            <a:r>
              <a:rPr lang="en-IE" sz="2200" dirty="0"/>
              <a:t> </a:t>
            </a:r>
            <a:r>
              <a:rPr lang="en-IE" sz="2200" dirty="0" err="1"/>
              <a:t>fikir</a:t>
            </a:r>
            <a:r>
              <a:rPr lang="en-IE" sz="2200" dirty="0"/>
              <a:t> </a:t>
            </a:r>
            <a:r>
              <a:rPr lang="en-IE" sz="2200" dirty="0" err="1"/>
              <a:t>olabilir</a:t>
            </a:r>
            <a:r>
              <a:rPr lang="en-IE" sz="2200" dirty="0"/>
              <a:t> </a:t>
            </a:r>
            <a:r>
              <a:rPr lang="en-IE" sz="2200" dirty="0" err="1"/>
              <a:t>veya</a:t>
            </a:r>
            <a:r>
              <a:rPr lang="en-IE" sz="2200" dirty="0"/>
              <a:t> </a:t>
            </a:r>
            <a:r>
              <a:rPr lang="en-IE" sz="2200" dirty="0" err="1"/>
              <a:t>fikrin</a:t>
            </a:r>
            <a:r>
              <a:rPr lang="en-IE" sz="2200" dirty="0"/>
              <a:t> </a:t>
            </a:r>
            <a:r>
              <a:rPr lang="en-IE" sz="2200" dirty="0" err="1"/>
              <a:t>bir</a:t>
            </a:r>
            <a:r>
              <a:rPr lang="en-IE" sz="2200" dirty="0"/>
              <a:t> </a:t>
            </a:r>
            <a:r>
              <a:rPr lang="en-IE" sz="2200" dirty="0" err="1"/>
              <a:t>parçası</a:t>
            </a:r>
            <a:r>
              <a:rPr lang="en-IE" sz="2200" dirty="0"/>
              <a:t> </a:t>
            </a:r>
            <a:r>
              <a:rPr lang="en-IE" sz="2200" dirty="0" err="1"/>
              <a:t>olabilir</a:t>
            </a:r>
            <a:r>
              <a:rPr lang="en-IE" sz="2200" dirty="0"/>
              <a:t>. Bu, </a:t>
            </a:r>
            <a:r>
              <a:rPr lang="en-IE" sz="2200" dirty="0" err="1"/>
              <a:t>gerekirse</a:t>
            </a:r>
            <a:r>
              <a:rPr lang="en-IE" sz="2200" dirty="0"/>
              <a:t> </a:t>
            </a:r>
            <a:r>
              <a:rPr lang="en-IE" sz="2200" dirty="0" err="1"/>
              <a:t>sayfaları</a:t>
            </a:r>
            <a:r>
              <a:rPr lang="en-IE" sz="2200" dirty="0"/>
              <a:t> </a:t>
            </a:r>
            <a:r>
              <a:rPr lang="en-IE" sz="2200" dirty="0" err="1"/>
              <a:t>hareket</a:t>
            </a:r>
            <a:r>
              <a:rPr lang="en-IE" sz="2200" dirty="0"/>
              <a:t> </a:t>
            </a:r>
            <a:r>
              <a:rPr lang="en-IE" sz="2200" dirty="0" err="1"/>
              <a:t>ettirebilmeniz</a:t>
            </a:r>
            <a:r>
              <a:rPr lang="en-IE" sz="2200" dirty="0"/>
              <a:t> </a:t>
            </a:r>
            <a:r>
              <a:rPr lang="en-IE" sz="2200" dirty="0" err="1"/>
              <a:t>içindir</a:t>
            </a:r>
            <a:r>
              <a:rPr lang="en-IE" sz="2200" dirty="0"/>
              <a:t>.</a:t>
            </a:r>
          </a:p>
          <a:p>
            <a:pPr marL="457200" indent="-457200">
              <a:spcBef>
                <a:spcPts val="0"/>
              </a:spcBef>
              <a:buFont typeface="+mj-lt"/>
              <a:buAutoNum type="arabicPeriod"/>
            </a:pPr>
            <a:r>
              <a:rPr lang="en-IE" sz="2200" dirty="0" err="1"/>
              <a:t>Hızlı</a:t>
            </a:r>
            <a:r>
              <a:rPr lang="en-IE" sz="2200" dirty="0"/>
              <a:t> </a:t>
            </a:r>
            <a:r>
              <a:rPr lang="en-IE" sz="2200" dirty="0" err="1"/>
              <a:t>hareket</a:t>
            </a:r>
            <a:r>
              <a:rPr lang="en-IE" sz="2200" dirty="0"/>
              <a:t> </a:t>
            </a:r>
            <a:r>
              <a:rPr lang="en-IE" sz="2200" dirty="0" err="1"/>
              <a:t>edin</a:t>
            </a:r>
            <a:r>
              <a:rPr lang="en-IE" sz="2200" dirty="0"/>
              <a:t> – </a:t>
            </a:r>
            <a:r>
              <a:rPr lang="en-IE" sz="2200" dirty="0" err="1"/>
              <a:t>Prototipinizi</a:t>
            </a:r>
            <a:r>
              <a:rPr lang="en-IE" sz="2200" dirty="0"/>
              <a:t> </a:t>
            </a:r>
            <a:r>
              <a:rPr lang="en-IE" sz="2200" dirty="0" err="1"/>
              <a:t>yapmak</a:t>
            </a:r>
            <a:r>
              <a:rPr lang="en-IE" sz="2200" dirty="0"/>
              <a:t> </a:t>
            </a:r>
            <a:r>
              <a:rPr lang="en-IE" sz="2200" dirty="0" err="1"/>
              <a:t>için</a:t>
            </a:r>
            <a:r>
              <a:rPr lang="en-IE" sz="2200" dirty="0"/>
              <a:t> </a:t>
            </a:r>
            <a:r>
              <a:rPr lang="en-IE" sz="2200" dirty="0" err="1"/>
              <a:t>çok</a:t>
            </a:r>
            <a:r>
              <a:rPr lang="en-IE" sz="2200" dirty="0"/>
              <a:t> </a:t>
            </a:r>
            <a:r>
              <a:rPr lang="en-IE" sz="2200" dirty="0" err="1"/>
              <a:t>uzun</a:t>
            </a:r>
            <a:r>
              <a:rPr lang="en-IE" sz="2200" dirty="0"/>
              <a:t> </a:t>
            </a:r>
            <a:r>
              <a:rPr lang="en-IE" sz="2200" dirty="0" err="1"/>
              <a:t>zaman</a:t>
            </a:r>
            <a:r>
              <a:rPr lang="en-IE" sz="2200" dirty="0"/>
              <a:t> </a:t>
            </a:r>
            <a:r>
              <a:rPr lang="en-IE" sz="2200" dirty="0" err="1"/>
              <a:t>harcarsanız</a:t>
            </a:r>
            <a:r>
              <a:rPr lang="en-IE" sz="2200" dirty="0"/>
              <a:t> </a:t>
            </a:r>
            <a:r>
              <a:rPr lang="en-IE" sz="2200" dirty="0" err="1"/>
              <a:t>ona</a:t>
            </a:r>
            <a:r>
              <a:rPr lang="en-IE" sz="2200" dirty="0"/>
              <a:t> </a:t>
            </a:r>
            <a:r>
              <a:rPr lang="en-IE" sz="2200" dirty="0" err="1"/>
              <a:t>bağlanırsınız</a:t>
            </a:r>
            <a:r>
              <a:rPr lang="en-IE" sz="2200" dirty="0"/>
              <a:t>. </a:t>
            </a:r>
            <a:r>
              <a:rPr lang="en-IE" sz="2200" dirty="0" err="1"/>
              <a:t>Silmek</a:t>
            </a:r>
            <a:r>
              <a:rPr lang="en-IE" sz="2200" dirty="0"/>
              <a:t> </a:t>
            </a:r>
            <a:r>
              <a:rPr lang="en-IE" sz="2200" dirty="0" err="1"/>
              <a:t>için</a:t>
            </a:r>
            <a:r>
              <a:rPr lang="en-IE" sz="2200" dirty="0"/>
              <a:t> </a:t>
            </a:r>
            <a:r>
              <a:rPr lang="en-IE" sz="2200" dirty="0" err="1"/>
              <a:t>zaman</a:t>
            </a:r>
            <a:r>
              <a:rPr lang="en-IE" sz="2200" dirty="0"/>
              <a:t> </a:t>
            </a:r>
            <a:r>
              <a:rPr lang="en-IE" sz="2200" dirty="0" err="1"/>
              <a:t>kaybetmeyin</a:t>
            </a:r>
            <a:r>
              <a:rPr lang="en-IE" sz="2200" dirty="0"/>
              <a:t>: </a:t>
            </a:r>
            <a:r>
              <a:rPr lang="en-IE" sz="2200" dirty="0" err="1"/>
              <a:t>Fikirleri</a:t>
            </a:r>
            <a:r>
              <a:rPr lang="en-IE" sz="2200" dirty="0"/>
              <a:t> </a:t>
            </a:r>
            <a:r>
              <a:rPr lang="en-IE" sz="2200" dirty="0" err="1"/>
              <a:t>revize</a:t>
            </a:r>
            <a:r>
              <a:rPr lang="en-IE" sz="2200" dirty="0"/>
              <a:t> </a:t>
            </a:r>
            <a:r>
              <a:rPr lang="en-IE" sz="2200" dirty="0" err="1"/>
              <a:t>etmek</a:t>
            </a:r>
            <a:r>
              <a:rPr lang="en-IE" sz="2200" dirty="0"/>
              <a:t> </a:t>
            </a:r>
            <a:r>
              <a:rPr lang="en-IE" sz="2200" dirty="0" err="1"/>
              <a:t>yerine</a:t>
            </a:r>
            <a:r>
              <a:rPr lang="en-IE" sz="2200" dirty="0"/>
              <a:t> not </a:t>
            </a:r>
            <a:r>
              <a:rPr lang="en-IE" sz="2200" dirty="0" err="1"/>
              <a:t>almak</a:t>
            </a:r>
            <a:r>
              <a:rPr lang="en-IE" sz="2200" dirty="0"/>
              <a:t> </a:t>
            </a:r>
            <a:r>
              <a:rPr lang="en-IE" sz="2200" dirty="0" err="1"/>
              <a:t>istiyorsunuz</a:t>
            </a:r>
            <a:r>
              <a:rPr lang="en-IE" sz="2200" dirty="0"/>
              <a:t> </a:t>
            </a:r>
            <a:r>
              <a:rPr lang="en-IE" sz="2200" dirty="0" err="1"/>
              <a:t>ve</a:t>
            </a:r>
            <a:r>
              <a:rPr lang="en-IE" sz="2200" dirty="0"/>
              <a:t> ham </a:t>
            </a:r>
            <a:r>
              <a:rPr lang="en-IE" sz="2200" dirty="0" err="1"/>
              <a:t>sürümdeki</a:t>
            </a:r>
            <a:r>
              <a:rPr lang="en-IE" sz="2200" dirty="0"/>
              <a:t> </a:t>
            </a:r>
            <a:r>
              <a:rPr lang="en-IE" sz="2200" dirty="0" err="1"/>
              <a:t>içgörüleri</a:t>
            </a:r>
            <a:r>
              <a:rPr lang="en-IE" sz="2200" dirty="0"/>
              <a:t> </a:t>
            </a:r>
            <a:r>
              <a:rPr lang="en-IE" sz="2200" dirty="0" err="1"/>
              <a:t>potansiyel</a:t>
            </a:r>
            <a:r>
              <a:rPr lang="en-IE" sz="2200" dirty="0"/>
              <a:t> </a:t>
            </a:r>
            <a:r>
              <a:rPr lang="en-IE" sz="2200" dirty="0" err="1"/>
              <a:t>olarak</a:t>
            </a:r>
            <a:r>
              <a:rPr lang="en-IE" sz="2200" dirty="0"/>
              <a:t> </a:t>
            </a:r>
            <a:r>
              <a:rPr lang="en-IE" sz="2200" dirty="0" err="1"/>
              <a:t>kaçırıyorsunuz</a:t>
            </a:r>
            <a:r>
              <a:rPr lang="en-IE" sz="2200" dirty="0"/>
              <a:t>.</a:t>
            </a:r>
          </a:p>
          <a:p>
            <a:pPr marL="457200" indent="-457200">
              <a:spcBef>
                <a:spcPts val="0"/>
              </a:spcBef>
              <a:buFont typeface="+mj-lt"/>
              <a:buAutoNum type="arabicPeriod"/>
            </a:pPr>
            <a:r>
              <a:rPr lang="en-IE" sz="2200" dirty="0" err="1"/>
              <a:t>Neyi</a:t>
            </a:r>
            <a:r>
              <a:rPr lang="en-IE" sz="2200" dirty="0"/>
              <a:t> test </a:t>
            </a:r>
            <a:r>
              <a:rPr lang="en-IE" sz="2200" dirty="0" err="1"/>
              <a:t>edeceğinizi</a:t>
            </a:r>
            <a:r>
              <a:rPr lang="en-IE" sz="2200" dirty="0"/>
              <a:t> </a:t>
            </a:r>
            <a:r>
              <a:rPr lang="en-IE" sz="2200" dirty="0" err="1"/>
              <a:t>unutmayın</a:t>
            </a:r>
            <a:r>
              <a:rPr lang="en-IE" sz="2200" dirty="0"/>
              <a:t> – Bu </a:t>
            </a:r>
            <a:r>
              <a:rPr lang="en-IE" sz="2200" dirty="0" err="1"/>
              <a:t>nedenle</a:t>
            </a:r>
            <a:r>
              <a:rPr lang="en-IE" sz="2200" dirty="0"/>
              <a:t> </a:t>
            </a:r>
            <a:r>
              <a:rPr lang="en-IE" sz="2200" dirty="0" err="1"/>
              <a:t>veya</a:t>
            </a:r>
            <a:r>
              <a:rPr lang="en-IE" sz="2200" dirty="0"/>
              <a:t> </a:t>
            </a:r>
            <a:r>
              <a:rPr lang="en-IE" sz="2200" dirty="0" err="1"/>
              <a:t>sorunu</a:t>
            </a:r>
            <a:r>
              <a:rPr lang="en-IE" sz="2200" dirty="0"/>
              <a:t> </a:t>
            </a:r>
            <a:r>
              <a:rPr lang="en-IE" sz="2200" dirty="0" err="1"/>
              <a:t>göz</a:t>
            </a:r>
            <a:r>
              <a:rPr lang="en-IE" sz="2200" dirty="0"/>
              <a:t> </a:t>
            </a:r>
            <a:r>
              <a:rPr lang="en-IE" sz="2200" dirty="0" err="1"/>
              <a:t>önünde</a:t>
            </a:r>
            <a:r>
              <a:rPr lang="en-IE" sz="2200" dirty="0"/>
              <a:t> </a:t>
            </a:r>
            <a:r>
              <a:rPr lang="en-IE" sz="2200" dirty="0" err="1"/>
              <a:t>bulundurarak</a:t>
            </a:r>
            <a:r>
              <a:rPr lang="en-IE" sz="2200" dirty="0"/>
              <a:t> </a:t>
            </a:r>
            <a:r>
              <a:rPr lang="en-IE" sz="2200" dirty="0" err="1"/>
              <a:t>oluşturun</a:t>
            </a:r>
            <a:r>
              <a:rPr lang="en-IE" sz="2200" dirty="0"/>
              <a:t>, </a:t>
            </a:r>
            <a:r>
              <a:rPr lang="en-IE" sz="2200" dirty="0" err="1"/>
              <a:t>ancak</a:t>
            </a:r>
            <a:r>
              <a:rPr lang="en-IE" sz="2200" dirty="0"/>
              <a:t> </a:t>
            </a:r>
            <a:r>
              <a:rPr lang="en-IE" sz="2200" dirty="0" err="1"/>
              <a:t>diğer</a:t>
            </a:r>
            <a:r>
              <a:rPr lang="en-IE" sz="2200" dirty="0"/>
              <a:t> </a:t>
            </a:r>
            <a:r>
              <a:rPr lang="en-IE" sz="2200" dirty="0" err="1"/>
              <a:t>faktörlerin</a:t>
            </a:r>
            <a:r>
              <a:rPr lang="en-IE" sz="2200" dirty="0"/>
              <a:t> </a:t>
            </a:r>
            <a:r>
              <a:rPr lang="en-IE" sz="2200" dirty="0" err="1"/>
              <a:t>farkında</a:t>
            </a:r>
            <a:r>
              <a:rPr lang="en-IE" sz="2200" dirty="0"/>
              <a:t> </a:t>
            </a:r>
            <a:r>
              <a:rPr lang="en-IE" sz="2200" dirty="0" err="1"/>
              <a:t>olun</a:t>
            </a:r>
            <a:r>
              <a:rPr lang="en-IE" sz="2200" dirty="0"/>
              <a:t>.</a:t>
            </a:r>
          </a:p>
          <a:p>
            <a:pPr marL="457200" indent="-457200">
              <a:spcBef>
                <a:spcPts val="0"/>
              </a:spcBef>
              <a:buFont typeface="+mj-lt"/>
              <a:buAutoNum type="arabicPeriod"/>
            </a:pPr>
            <a:r>
              <a:rPr lang="en-IE" sz="2200" dirty="0" err="1"/>
              <a:t>Prototip</a:t>
            </a:r>
            <a:r>
              <a:rPr lang="en-IE" sz="2200" dirty="0"/>
              <a:t> </a:t>
            </a:r>
            <a:r>
              <a:rPr lang="en-IE" sz="2200" dirty="0" err="1"/>
              <a:t>Uygulamaları</a:t>
            </a:r>
            <a:r>
              <a:rPr lang="en-IE" sz="2200" dirty="0"/>
              <a:t> </a:t>
            </a:r>
            <a:r>
              <a:rPr lang="en-IE" sz="2200" dirty="0" err="1"/>
              <a:t>ve</a:t>
            </a:r>
            <a:r>
              <a:rPr lang="en-IE" sz="2200" dirty="0"/>
              <a:t> </a:t>
            </a:r>
            <a:r>
              <a:rPr lang="en-IE" sz="2200" dirty="0" err="1"/>
              <a:t>Araçları</a:t>
            </a:r>
            <a:r>
              <a:rPr lang="en-IE" sz="2200" dirty="0"/>
              <a:t> – </a:t>
            </a:r>
            <a:r>
              <a:rPr lang="en-IE" sz="2200" dirty="0" err="1"/>
              <a:t>Daha</a:t>
            </a:r>
            <a:r>
              <a:rPr lang="en-IE" sz="2200" dirty="0"/>
              <a:t> </a:t>
            </a:r>
            <a:r>
              <a:rPr lang="en-IE" sz="2200" dirty="0" err="1"/>
              <a:t>sonra</a:t>
            </a:r>
            <a:r>
              <a:rPr lang="en-IE" sz="2200" dirty="0"/>
              <a:t>, </a:t>
            </a:r>
            <a:r>
              <a:rPr lang="en-IE" sz="2200" dirty="0" err="1"/>
              <a:t>içeriğinizi</a:t>
            </a:r>
            <a:r>
              <a:rPr lang="en-IE" sz="2200" dirty="0"/>
              <a:t> </a:t>
            </a:r>
            <a:r>
              <a:rPr lang="en-IE" sz="2200" dirty="0" err="1"/>
              <a:t>daha</a:t>
            </a:r>
            <a:r>
              <a:rPr lang="en-IE" sz="2200" dirty="0"/>
              <a:t> </a:t>
            </a:r>
            <a:r>
              <a:rPr lang="en-IE" sz="2200" dirty="0" err="1"/>
              <a:t>iyi</a:t>
            </a:r>
            <a:r>
              <a:rPr lang="en-IE" sz="2200" dirty="0"/>
              <a:t> </a:t>
            </a:r>
            <a:r>
              <a:rPr lang="en-IE" sz="2200" dirty="0" err="1"/>
              <a:t>görüntülemek</a:t>
            </a:r>
            <a:r>
              <a:rPr lang="en-IE" sz="2200" dirty="0"/>
              <a:t> </a:t>
            </a:r>
            <a:r>
              <a:rPr lang="en-IE" sz="2200" dirty="0" err="1"/>
              <a:t>için</a:t>
            </a:r>
            <a:r>
              <a:rPr lang="en-IE" sz="2200" dirty="0"/>
              <a:t> </a:t>
            </a:r>
            <a:r>
              <a:rPr lang="en-IE" sz="2200" dirty="0" err="1"/>
              <a:t>bazı</a:t>
            </a:r>
            <a:r>
              <a:rPr lang="en-IE" sz="2200" dirty="0"/>
              <a:t> </a:t>
            </a:r>
            <a:r>
              <a:rPr lang="en-IE" sz="2200" dirty="0" err="1"/>
              <a:t>harika</a:t>
            </a:r>
            <a:r>
              <a:rPr lang="en-IE" sz="2200" dirty="0"/>
              <a:t> </a:t>
            </a:r>
            <a:r>
              <a:rPr lang="en-IE" sz="2200" dirty="0" err="1"/>
              <a:t>çizim</a:t>
            </a:r>
            <a:r>
              <a:rPr lang="en-IE" sz="2200" dirty="0"/>
              <a:t> </a:t>
            </a:r>
            <a:r>
              <a:rPr lang="en-IE" sz="2200" dirty="0" err="1"/>
              <a:t>ve</a:t>
            </a:r>
            <a:r>
              <a:rPr lang="en-IE" sz="2200" dirty="0"/>
              <a:t> </a:t>
            </a:r>
            <a:r>
              <a:rPr lang="en-IE" sz="2200" dirty="0" err="1"/>
              <a:t>tasarım</a:t>
            </a:r>
            <a:r>
              <a:rPr lang="en-IE" sz="2200" dirty="0"/>
              <a:t> </a:t>
            </a:r>
            <a:r>
              <a:rPr lang="en-IE" sz="2200" dirty="0" err="1"/>
              <a:t>Uygulamalarını</a:t>
            </a:r>
            <a:r>
              <a:rPr lang="en-IE" sz="2200" dirty="0"/>
              <a:t> </a:t>
            </a:r>
            <a:r>
              <a:rPr lang="en-IE" sz="2200" dirty="0" err="1"/>
              <a:t>kullanabilirsiniz</a:t>
            </a:r>
            <a:r>
              <a:rPr lang="en-IE" sz="2200" dirty="0"/>
              <a:t>.</a:t>
            </a:r>
          </a:p>
          <a:p>
            <a:pPr marL="457200" indent="-457200">
              <a:spcBef>
                <a:spcPts val="0"/>
              </a:spcBef>
              <a:buFont typeface="+mj-lt"/>
              <a:buAutoNum type="arabicPeriod"/>
            </a:pPr>
            <a:r>
              <a:rPr lang="en-IE" sz="2200" dirty="0" err="1"/>
              <a:t>Kullanıcıları</a:t>
            </a:r>
            <a:r>
              <a:rPr lang="en-IE" sz="2200" dirty="0"/>
              <a:t> </a:t>
            </a:r>
            <a:r>
              <a:rPr lang="en-IE" sz="2200" dirty="0" err="1"/>
              <a:t>hatırlayın</a:t>
            </a:r>
            <a:r>
              <a:rPr lang="en-IE" sz="2200" dirty="0"/>
              <a:t> – </a:t>
            </a:r>
            <a:r>
              <a:rPr lang="en-IE" sz="2200" dirty="0" err="1"/>
              <a:t>Prototipinizi</a:t>
            </a:r>
            <a:r>
              <a:rPr lang="en-IE" sz="2200" dirty="0"/>
              <a:t> </a:t>
            </a:r>
            <a:r>
              <a:rPr lang="en-IE" sz="2200" dirty="0" err="1"/>
              <a:t>kullanıcıların</a:t>
            </a:r>
            <a:r>
              <a:rPr lang="en-IE" sz="2200" dirty="0"/>
              <a:t> </a:t>
            </a:r>
            <a:r>
              <a:rPr lang="en-IE" sz="2200" dirty="0" err="1"/>
              <a:t>davranışlarına</a:t>
            </a:r>
            <a:r>
              <a:rPr lang="en-IE" sz="2200" dirty="0"/>
              <a:t> </a:t>
            </a:r>
            <a:r>
              <a:rPr lang="en-IE" sz="2200" dirty="0" err="1"/>
              <a:t>ve</a:t>
            </a:r>
            <a:r>
              <a:rPr lang="en-IE" sz="2200" dirty="0"/>
              <a:t> </a:t>
            </a:r>
            <a:r>
              <a:rPr lang="en-IE" sz="2200" dirty="0" err="1"/>
              <a:t>ihtiyaçlarına</a:t>
            </a:r>
            <a:r>
              <a:rPr lang="en-IE" sz="2200" dirty="0"/>
              <a:t> </a:t>
            </a:r>
            <a:r>
              <a:rPr lang="en-IE" sz="2200" dirty="0" err="1"/>
              <a:t>göre</a:t>
            </a:r>
            <a:r>
              <a:rPr lang="en-IE" sz="2200" dirty="0"/>
              <a:t> test </a:t>
            </a:r>
            <a:r>
              <a:rPr lang="en-IE" sz="2200" dirty="0" err="1"/>
              <a:t>edeceğiniz</a:t>
            </a:r>
            <a:r>
              <a:rPr lang="en-IE" sz="2200" dirty="0"/>
              <a:t> </a:t>
            </a:r>
            <a:r>
              <a:rPr lang="en-IE" sz="2200" dirty="0" err="1"/>
              <a:t>için</a:t>
            </a:r>
            <a:r>
              <a:rPr lang="en-IE" sz="2200" dirty="0"/>
              <a:t>, </a:t>
            </a:r>
            <a:r>
              <a:rPr lang="en-IE" sz="2200" dirty="0" err="1"/>
              <a:t>oluştururken</a:t>
            </a:r>
            <a:r>
              <a:rPr lang="en-IE" sz="2200" dirty="0"/>
              <a:t> </a:t>
            </a:r>
            <a:r>
              <a:rPr lang="en-IE" sz="2200" dirty="0" err="1"/>
              <a:t>onların</a:t>
            </a:r>
            <a:r>
              <a:rPr lang="en-IE" sz="2200" dirty="0"/>
              <a:t> </a:t>
            </a:r>
            <a:r>
              <a:rPr lang="en-IE" sz="2200" dirty="0" err="1"/>
              <a:t>beklentilerini</a:t>
            </a:r>
            <a:r>
              <a:rPr lang="en-IE" sz="2200" dirty="0"/>
              <a:t> </a:t>
            </a:r>
            <a:r>
              <a:rPr lang="en-IE" sz="2200" dirty="0" err="1"/>
              <a:t>göz</a:t>
            </a:r>
            <a:r>
              <a:rPr lang="en-IE" sz="2200" dirty="0"/>
              <a:t> </a:t>
            </a:r>
            <a:r>
              <a:rPr lang="en-IE" sz="2200" dirty="0" err="1"/>
              <a:t>önünde</a:t>
            </a:r>
            <a:r>
              <a:rPr lang="en-IE" sz="2200" dirty="0"/>
              <a:t> </a:t>
            </a:r>
            <a:r>
              <a:rPr lang="en-IE" sz="2200" dirty="0" err="1"/>
              <a:t>bulundurun</a:t>
            </a:r>
            <a:r>
              <a:rPr lang="en-IE" sz="2200" dirty="0"/>
              <a:t>.</a:t>
            </a:r>
            <a:endParaRPr lang="en-IE" sz="2200" b="0" i="0" dirty="0">
              <a:effectLst/>
            </a:endParaRPr>
          </a:p>
        </p:txBody>
      </p:sp>
      <p:sp>
        <p:nvSpPr>
          <p:cNvPr id="6" name="Text Placeholder 6">
            <a:extLst>
              <a:ext uri="{FF2B5EF4-FFF2-40B4-BE49-F238E27FC236}">
                <a16:creationId xmlns=""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4"/>
            </a:pPr>
            <a:r>
              <a:rPr lang="tr-TR" sz="4400" b="1" dirty="0" smtClean="0"/>
              <a:t>Kağıt </a:t>
            </a:r>
            <a:r>
              <a:rPr lang="tr-TR" sz="4400" b="1" dirty="0"/>
              <a:t>Prototipleme</a:t>
            </a:r>
            <a:endParaRPr lang="en-IE" sz="4400" b="1" dirty="0"/>
          </a:p>
        </p:txBody>
      </p:sp>
      <p:sp>
        <p:nvSpPr>
          <p:cNvPr id="2" name="TextBox 1">
            <a:extLst>
              <a:ext uri="{FF2B5EF4-FFF2-40B4-BE49-F238E27FC236}">
                <a16:creationId xmlns=""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en-IE" sz="2800" b="1" dirty="0" err="1">
                <a:solidFill>
                  <a:schemeClr val="bg1"/>
                </a:solidFill>
              </a:rPr>
              <a:t>Kağıt</a:t>
            </a:r>
            <a:r>
              <a:rPr lang="en-IE" sz="2800" b="1" dirty="0">
                <a:solidFill>
                  <a:schemeClr val="bg1"/>
                </a:solidFill>
              </a:rPr>
              <a:t> </a:t>
            </a:r>
            <a:r>
              <a:rPr lang="en-IE" sz="2800" b="1" dirty="0" err="1">
                <a:solidFill>
                  <a:schemeClr val="bg1"/>
                </a:solidFill>
              </a:rPr>
              <a:t>Prototipleme</a:t>
            </a:r>
            <a:r>
              <a:rPr lang="en-IE" sz="2800" b="1" dirty="0">
                <a:solidFill>
                  <a:schemeClr val="bg1"/>
                </a:solidFill>
              </a:rPr>
              <a:t> </a:t>
            </a:r>
            <a:r>
              <a:rPr lang="en-IE" sz="2800" b="1" dirty="0" err="1">
                <a:solidFill>
                  <a:schemeClr val="bg1"/>
                </a:solidFill>
              </a:rPr>
              <a:t>için</a:t>
            </a:r>
            <a:r>
              <a:rPr lang="en-IE" sz="2800" b="1" dirty="0">
                <a:solidFill>
                  <a:schemeClr val="bg1"/>
                </a:solidFill>
              </a:rPr>
              <a:t> </a:t>
            </a:r>
            <a:r>
              <a:rPr lang="en-IE" sz="2800" b="1" u="sng" dirty="0">
                <a:solidFill>
                  <a:schemeClr val="accent1"/>
                </a:solidFill>
              </a:rPr>
              <a:t>Tam </a:t>
            </a:r>
            <a:r>
              <a:rPr lang="en-IE" sz="2800" b="1" u="sng" dirty="0" err="1">
                <a:solidFill>
                  <a:schemeClr val="accent1"/>
                </a:solidFill>
              </a:rPr>
              <a:t>Kaynak</a:t>
            </a:r>
            <a:endParaRPr lang="en-IE" sz="2800" b="1" u="sng" dirty="0">
              <a:solidFill>
                <a:schemeClr val="accent1"/>
              </a:solidFill>
            </a:endParaRPr>
          </a:p>
        </p:txBody>
      </p:sp>
      <p:pic>
        <p:nvPicPr>
          <p:cNvPr id="9" name="Picture Placeholder 8" descr="A person writing on a piece of paper&#10;&#10;Description automatically generated with medium confidence">
            <a:extLst>
              <a:ext uri="{FF2B5EF4-FFF2-40B4-BE49-F238E27FC236}">
                <a16:creationId xmlns="" xmlns:a16="http://schemas.microsoft.com/office/drawing/2014/main" id="{D56D3938-DDBC-4C8B-B0DB-090E23717417}"/>
              </a:ext>
            </a:extLst>
          </p:cNvPr>
          <p:cNvPicPr>
            <a:picLocks noGrp="1" noChangeAspect="1"/>
          </p:cNvPicPr>
          <p:nvPr>
            <p:ph type="pic" sz="quarter" idx="10"/>
          </p:nvPr>
        </p:nvPicPr>
        <p:blipFill>
          <a:blip r:embed="rId2"/>
          <a:srcRect l="20496" r="20496"/>
          <a:stretch>
            <a:fillRect/>
          </a:stretch>
        </p:blipFill>
        <p:spPr/>
      </p:pic>
    </p:spTree>
    <p:extLst>
      <p:ext uri="{BB962C8B-B14F-4D97-AF65-F5344CB8AC3E}">
        <p14:creationId xmlns:p14="http://schemas.microsoft.com/office/powerpoint/2010/main" val="1634611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369082" y="2001447"/>
            <a:ext cx="7371977" cy="1726247"/>
          </a:xfrm>
        </p:spPr>
        <p:txBody>
          <a:bodyPr/>
          <a:lstStyle/>
          <a:p>
            <a:pPr marL="514350" indent="-514350">
              <a:buFont typeface="Wingdings" panose="05000000000000000000" pitchFamily="2" charset="2"/>
              <a:buChar char="q"/>
            </a:pPr>
            <a:r>
              <a:rPr lang="en-IE" dirty="0" err="1"/>
              <a:t>Postasını</a:t>
            </a:r>
            <a:r>
              <a:rPr lang="en-IE" dirty="0"/>
              <a:t> </a:t>
            </a:r>
            <a:r>
              <a:rPr lang="en-IE" dirty="0" err="1"/>
              <a:t>alıp</a:t>
            </a:r>
            <a:r>
              <a:rPr lang="en-IE" dirty="0"/>
              <a:t> </a:t>
            </a:r>
            <a:r>
              <a:rPr lang="en-IE" dirty="0" err="1"/>
              <a:t>hizmetinizin</a:t>
            </a:r>
            <a:r>
              <a:rPr lang="en-IE" dirty="0"/>
              <a:t> </a:t>
            </a:r>
            <a:r>
              <a:rPr lang="en-IE" dirty="0" err="1"/>
              <a:t>aşamalarını</a:t>
            </a:r>
            <a:r>
              <a:rPr lang="en-IE" dirty="0"/>
              <a:t> </a:t>
            </a:r>
            <a:r>
              <a:rPr lang="en-IE" dirty="0" err="1"/>
              <a:t>geliştirebilir</a:t>
            </a:r>
            <a:r>
              <a:rPr lang="en-IE" dirty="0"/>
              <a:t>, </a:t>
            </a:r>
            <a:r>
              <a:rPr lang="en-IE" dirty="0" err="1"/>
              <a:t>hareket</a:t>
            </a:r>
            <a:r>
              <a:rPr lang="en-IE" dirty="0"/>
              <a:t> </a:t>
            </a:r>
            <a:r>
              <a:rPr lang="en-IE" dirty="0" err="1"/>
              <a:t>ettirebilir</a:t>
            </a:r>
            <a:r>
              <a:rPr lang="en-IE" dirty="0"/>
              <a:t>, </a:t>
            </a:r>
            <a:r>
              <a:rPr lang="en-IE" dirty="0" err="1"/>
              <a:t>sıralayabilirsiniz</a:t>
            </a:r>
            <a:r>
              <a:rPr lang="en-IE" dirty="0"/>
              <a:t>… Bu </a:t>
            </a:r>
            <a:r>
              <a:rPr lang="en-IE" dirty="0" err="1"/>
              <a:t>yaklaşım</a:t>
            </a:r>
            <a:r>
              <a:rPr lang="en-IE" dirty="0"/>
              <a:t> </a:t>
            </a:r>
            <a:r>
              <a:rPr lang="en-IE" dirty="0" err="1"/>
              <a:t>prototip</a:t>
            </a:r>
            <a:r>
              <a:rPr lang="en-IE" dirty="0"/>
              <a:t> </a:t>
            </a:r>
            <a:r>
              <a:rPr lang="en-IE" dirty="0" err="1"/>
              <a:t>geliştirmenizi</a:t>
            </a:r>
            <a:r>
              <a:rPr lang="en-IE" dirty="0"/>
              <a:t> </a:t>
            </a:r>
            <a:r>
              <a:rPr lang="en-IE" dirty="0" err="1"/>
              <a:t>esnek</a:t>
            </a:r>
            <a:r>
              <a:rPr lang="en-IE" dirty="0"/>
              <a:t> hale </a:t>
            </a:r>
            <a:r>
              <a:rPr lang="en-IE" dirty="0" err="1"/>
              <a:t>getirir</a:t>
            </a:r>
            <a:r>
              <a:rPr lang="en-IE" dirty="0" smtClean="0"/>
              <a:t>.</a:t>
            </a:r>
            <a:endParaRPr lang="en-IE" dirty="0"/>
          </a:p>
          <a:p>
            <a:pPr marL="514350" indent="-514350">
              <a:buFont typeface="Wingdings" panose="05000000000000000000" pitchFamily="2" charset="2"/>
              <a:buChar char="q"/>
            </a:pPr>
            <a:r>
              <a:rPr lang="en-IE" dirty="0" err="1"/>
              <a:t>Fikirlerinizin</a:t>
            </a:r>
            <a:r>
              <a:rPr lang="en-IE" dirty="0"/>
              <a:t> </a:t>
            </a:r>
            <a:r>
              <a:rPr lang="en-IE" dirty="0" err="1"/>
              <a:t>kaba</a:t>
            </a:r>
            <a:r>
              <a:rPr lang="en-IE" dirty="0"/>
              <a:t> </a:t>
            </a:r>
            <a:r>
              <a:rPr lang="en-IE" dirty="0" err="1"/>
              <a:t>bir</a:t>
            </a:r>
            <a:r>
              <a:rPr lang="en-IE" dirty="0"/>
              <a:t> </a:t>
            </a:r>
            <a:r>
              <a:rPr lang="en-IE" dirty="0" err="1"/>
              <a:t>taslağıyla</a:t>
            </a:r>
            <a:r>
              <a:rPr lang="en-IE" dirty="0"/>
              <a:t> </a:t>
            </a:r>
            <a:r>
              <a:rPr lang="en-IE" dirty="0" err="1"/>
              <a:t>başlayabilirsiniz</a:t>
            </a:r>
            <a:r>
              <a:rPr lang="en-IE" dirty="0"/>
              <a:t>, </a:t>
            </a:r>
            <a:r>
              <a:rPr lang="en-IE" dirty="0" err="1"/>
              <a:t>bu</a:t>
            </a:r>
            <a:r>
              <a:rPr lang="en-IE" dirty="0"/>
              <a:t> </a:t>
            </a:r>
            <a:r>
              <a:rPr lang="en-IE" dirty="0" err="1"/>
              <a:t>birkaç</a:t>
            </a:r>
            <a:r>
              <a:rPr lang="en-IE" dirty="0"/>
              <a:t> </a:t>
            </a:r>
            <a:r>
              <a:rPr lang="en-IE" dirty="0" err="1"/>
              <a:t>işlem</a:t>
            </a:r>
            <a:r>
              <a:rPr lang="en-IE" dirty="0"/>
              <a:t> </a:t>
            </a:r>
            <a:r>
              <a:rPr lang="en-IE" dirty="0" err="1"/>
              <a:t>gerektirebilir</a:t>
            </a:r>
            <a:r>
              <a:rPr lang="en-IE" dirty="0"/>
              <a:t> – </a:t>
            </a:r>
            <a:r>
              <a:rPr lang="en-IE" dirty="0" err="1"/>
              <a:t>çalışmayanları</a:t>
            </a:r>
            <a:r>
              <a:rPr lang="en-IE" dirty="0"/>
              <a:t> </a:t>
            </a:r>
            <a:r>
              <a:rPr lang="en-IE" dirty="0" err="1"/>
              <a:t>kaldırın</a:t>
            </a:r>
            <a:r>
              <a:rPr lang="en-IE" dirty="0"/>
              <a:t>, </a:t>
            </a:r>
            <a:r>
              <a:rPr lang="en-IE" dirty="0" err="1"/>
              <a:t>işe</a:t>
            </a:r>
            <a:r>
              <a:rPr lang="en-IE" dirty="0"/>
              <a:t> </a:t>
            </a:r>
            <a:r>
              <a:rPr lang="en-IE" dirty="0" err="1"/>
              <a:t>yarayanları</a:t>
            </a:r>
            <a:r>
              <a:rPr lang="en-IE" dirty="0"/>
              <a:t> </a:t>
            </a:r>
            <a:r>
              <a:rPr lang="en-IE" dirty="0" err="1"/>
              <a:t>koruyun</a:t>
            </a:r>
            <a:r>
              <a:rPr lang="en-IE" dirty="0"/>
              <a:t>. Bu, </a:t>
            </a:r>
            <a:r>
              <a:rPr lang="en-IE" dirty="0" err="1"/>
              <a:t>daha</a:t>
            </a:r>
            <a:r>
              <a:rPr lang="en-IE" dirty="0"/>
              <a:t> </a:t>
            </a:r>
            <a:r>
              <a:rPr lang="en-IE" dirty="0" err="1"/>
              <a:t>pahalı</a:t>
            </a:r>
            <a:r>
              <a:rPr lang="en-IE" dirty="0"/>
              <a:t> </a:t>
            </a:r>
            <a:r>
              <a:rPr lang="en-IE" dirty="0" err="1"/>
              <a:t>bir</a:t>
            </a:r>
            <a:r>
              <a:rPr lang="en-IE" dirty="0"/>
              <a:t> </a:t>
            </a:r>
            <a:r>
              <a:rPr lang="en-IE" dirty="0" err="1"/>
              <a:t>prototipe</a:t>
            </a:r>
            <a:r>
              <a:rPr lang="en-IE" dirty="0"/>
              <a:t> </a:t>
            </a:r>
            <a:r>
              <a:rPr lang="en-IE" dirty="0" err="1"/>
              <a:t>hazırlanmanın</a:t>
            </a:r>
            <a:r>
              <a:rPr lang="en-IE" dirty="0"/>
              <a:t> </a:t>
            </a:r>
            <a:r>
              <a:rPr lang="en-IE" dirty="0" err="1"/>
              <a:t>harika</a:t>
            </a:r>
            <a:r>
              <a:rPr lang="en-IE" dirty="0"/>
              <a:t> </a:t>
            </a:r>
            <a:r>
              <a:rPr lang="en-IE" dirty="0" err="1"/>
              <a:t>bir</a:t>
            </a:r>
            <a:r>
              <a:rPr lang="en-IE" dirty="0"/>
              <a:t> </a:t>
            </a:r>
            <a:r>
              <a:rPr lang="en-IE" dirty="0" err="1"/>
              <a:t>yoludur</a:t>
            </a:r>
            <a:r>
              <a:rPr lang="en-IE" dirty="0" smtClean="0"/>
              <a:t>.</a:t>
            </a:r>
            <a:endParaRPr lang="en-IE" dirty="0"/>
          </a:p>
          <a:p>
            <a:pPr marL="514350" indent="-514350">
              <a:buFont typeface="Wingdings" panose="05000000000000000000" pitchFamily="2" charset="2"/>
              <a:buChar char="q"/>
            </a:pPr>
            <a:r>
              <a:rPr lang="en-IE" dirty="0" err="1"/>
              <a:t>Herkes</a:t>
            </a:r>
            <a:r>
              <a:rPr lang="en-IE" dirty="0"/>
              <a:t> </a:t>
            </a:r>
            <a:r>
              <a:rPr lang="en-IE" dirty="0" err="1"/>
              <a:t>geliştirme</a:t>
            </a:r>
            <a:r>
              <a:rPr lang="en-IE" dirty="0"/>
              <a:t> </a:t>
            </a:r>
            <a:r>
              <a:rPr lang="en-IE" dirty="0" err="1"/>
              <a:t>sürecine</a:t>
            </a:r>
            <a:r>
              <a:rPr lang="en-IE" dirty="0"/>
              <a:t> </a:t>
            </a:r>
            <a:r>
              <a:rPr lang="en-IE" dirty="0" err="1"/>
              <a:t>dahil</a:t>
            </a:r>
            <a:r>
              <a:rPr lang="en-IE" dirty="0"/>
              <a:t> </a:t>
            </a:r>
            <a:r>
              <a:rPr lang="en-IE" dirty="0" err="1"/>
              <a:t>olmalıdır</a:t>
            </a:r>
            <a:r>
              <a:rPr lang="en-IE" dirty="0"/>
              <a:t> - </a:t>
            </a:r>
            <a:r>
              <a:rPr lang="en-IE" dirty="0" err="1"/>
              <a:t>yaratıcı</a:t>
            </a:r>
            <a:r>
              <a:rPr lang="en-IE" dirty="0"/>
              <a:t> </a:t>
            </a:r>
            <a:r>
              <a:rPr lang="en-IE" dirty="0" err="1"/>
              <a:t>olun</a:t>
            </a:r>
            <a:r>
              <a:rPr lang="en-IE" dirty="0"/>
              <a:t>, </a:t>
            </a:r>
            <a:r>
              <a:rPr lang="en-IE" dirty="0" err="1"/>
              <a:t>çizim</a:t>
            </a:r>
            <a:r>
              <a:rPr lang="en-IE" dirty="0"/>
              <a:t> </a:t>
            </a:r>
            <a:r>
              <a:rPr lang="en-IE" dirty="0" err="1"/>
              <a:t>yapın</a:t>
            </a:r>
            <a:r>
              <a:rPr lang="en-IE" dirty="0"/>
              <a:t>, </a:t>
            </a:r>
            <a:r>
              <a:rPr lang="en-IE" dirty="0" err="1"/>
              <a:t>kesin</a:t>
            </a:r>
            <a:r>
              <a:rPr lang="en-IE" dirty="0"/>
              <a:t>, </a:t>
            </a:r>
            <a:r>
              <a:rPr lang="en-IE" dirty="0" err="1"/>
              <a:t>yapıştırın</a:t>
            </a:r>
            <a:r>
              <a:rPr lang="en-IE" dirty="0"/>
              <a:t> </a:t>
            </a:r>
            <a:r>
              <a:rPr lang="en-IE" dirty="0" err="1"/>
              <a:t>ve</a:t>
            </a:r>
            <a:r>
              <a:rPr lang="en-IE" dirty="0"/>
              <a:t> </a:t>
            </a:r>
            <a:r>
              <a:rPr lang="en-IE" dirty="0" err="1"/>
              <a:t>hepsini</a:t>
            </a:r>
            <a:r>
              <a:rPr lang="en-IE" dirty="0"/>
              <a:t> </a:t>
            </a:r>
            <a:r>
              <a:rPr lang="en-IE" dirty="0" err="1"/>
              <a:t>kağıda</a:t>
            </a:r>
            <a:r>
              <a:rPr lang="en-IE" dirty="0"/>
              <a:t> </a:t>
            </a:r>
            <a:r>
              <a:rPr lang="en-IE" dirty="0" err="1"/>
              <a:t>yazın</a:t>
            </a:r>
            <a:r>
              <a:rPr lang="en-IE" dirty="0"/>
              <a:t>.</a:t>
            </a:r>
            <a:endParaRPr lang="en-IE" dirty="0"/>
          </a:p>
        </p:txBody>
      </p:sp>
      <p:sp>
        <p:nvSpPr>
          <p:cNvPr id="6" name="Text Placeholder 6">
            <a:extLst>
              <a:ext uri="{FF2B5EF4-FFF2-40B4-BE49-F238E27FC236}">
                <a16:creationId xmlns="" xmlns:a16="http://schemas.microsoft.com/office/drawing/2014/main" id="{E5B5128E-BC61-4803-9C8E-CD8225AC6EAF}"/>
              </a:ext>
            </a:extLst>
          </p:cNvPr>
          <p:cNvSpPr>
            <a:spLocks noGrp="1"/>
          </p:cNvSpPr>
          <p:nvPr>
            <p:ph type="body" sz="quarter" idx="14"/>
          </p:nvPr>
        </p:nvSpPr>
        <p:spPr>
          <a:xfrm>
            <a:off x="4509907" y="86956"/>
            <a:ext cx="7231152" cy="1276537"/>
          </a:xfrm>
        </p:spPr>
        <p:txBody>
          <a:bodyPr>
            <a:normAutofit/>
          </a:bodyPr>
          <a:lstStyle/>
          <a:p>
            <a:pPr marL="742950" indent="-742950">
              <a:buFont typeface="+mj-lt"/>
              <a:buAutoNum type="arabicPeriod" startAt="4"/>
            </a:pPr>
            <a:r>
              <a:rPr lang="tr-TR" sz="4400" b="1" dirty="0" smtClean="0"/>
              <a:t>Prototip </a:t>
            </a:r>
            <a:r>
              <a:rPr lang="tr-TR" sz="4400" b="1" dirty="0"/>
              <a:t>Uygulaması</a:t>
            </a:r>
            <a:endParaRPr lang="en-IE" sz="4400" b="1" dirty="0"/>
          </a:p>
          <a:p>
            <a:r>
              <a:rPr lang="tr-TR" sz="3200" b="1" dirty="0" smtClean="0"/>
              <a:t>Prototipleme </a:t>
            </a:r>
            <a:r>
              <a:rPr lang="tr-TR" sz="3200" b="1" dirty="0"/>
              <a:t>- Diğer İpuçları ve Fikirler</a:t>
            </a:r>
            <a:endParaRPr lang="en-IE" sz="3200" b="1" dirty="0"/>
          </a:p>
        </p:txBody>
      </p:sp>
      <p:sp>
        <p:nvSpPr>
          <p:cNvPr id="2" name="TextBox 1">
            <a:extLst>
              <a:ext uri="{FF2B5EF4-FFF2-40B4-BE49-F238E27FC236}">
                <a16:creationId xmlns="" xmlns:a16="http://schemas.microsoft.com/office/drawing/2014/main" id="{0742B2DA-B209-4A45-981E-AA95BC0A8001}"/>
              </a:ext>
            </a:extLst>
          </p:cNvPr>
          <p:cNvSpPr txBox="1"/>
          <p:nvPr/>
        </p:nvSpPr>
        <p:spPr>
          <a:xfrm>
            <a:off x="450941" y="4582633"/>
            <a:ext cx="3725862" cy="1384995"/>
          </a:xfrm>
          <a:prstGeom prst="rect">
            <a:avLst/>
          </a:prstGeom>
          <a:noFill/>
        </p:spPr>
        <p:txBody>
          <a:bodyPr wrap="square" rtlCol="0">
            <a:spAutoFit/>
          </a:bodyPr>
          <a:lstStyle/>
          <a:p>
            <a:r>
              <a:rPr lang="en-IE" sz="2800" b="1" dirty="0" err="1" smtClean="0">
                <a:solidFill>
                  <a:schemeClr val="bg1"/>
                </a:solidFill>
              </a:rPr>
              <a:t>Kağıt</a:t>
            </a:r>
            <a:r>
              <a:rPr lang="en-IE" sz="2800" b="1" dirty="0" smtClean="0">
                <a:solidFill>
                  <a:schemeClr val="bg1"/>
                </a:solidFill>
              </a:rPr>
              <a:t> </a:t>
            </a:r>
            <a:r>
              <a:rPr lang="en-IE" sz="2800" b="1" dirty="0" err="1">
                <a:solidFill>
                  <a:schemeClr val="bg1"/>
                </a:solidFill>
              </a:rPr>
              <a:t>Prototipleme</a:t>
            </a:r>
            <a:r>
              <a:rPr lang="en-IE" sz="2800" b="1" dirty="0">
                <a:solidFill>
                  <a:schemeClr val="bg1"/>
                </a:solidFill>
              </a:rPr>
              <a:t> </a:t>
            </a:r>
            <a:r>
              <a:rPr lang="en-IE" sz="2800" b="1" dirty="0" err="1">
                <a:solidFill>
                  <a:schemeClr val="bg1"/>
                </a:solidFill>
              </a:rPr>
              <a:t>için</a:t>
            </a:r>
            <a:r>
              <a:rPr lang="en-IE" sz="2800" b="1" dirty="0">
                <a:solidFill>
                  <a:schemeClr val="bg1"/>
                </a:solidFill>
              </a:rPr>
              <a:t> </a:t>
            </a:r>
            <a:r>
              <a:rPr lang="en-IE" sz="2800" b="1" u="sng" dirty="0">
                <a:solidFill>
                  <a:schemeClr val="accent1"/>
                </a:solidFill>
              </a:rPr>
              <a:t>Tam </a:t>
            </a:r>
            <a:r>
              <a:rPr lang="en-IE" sz="2800" b="1" u="sng" dirty="0" err="1">
                <a:solidFill>
                  <a:schemeClr val="accent1"/>
                </a:solidFill>
              </a:rPr>
              <a:t>Kaynak</a:t>
            </a:r>
            <a:endParaRPr lang="en-IE" sz="2800" b="1" u="sng" dirty="0">
              <a:solidFill>
                <a:schemeClr val="accent1"/>
              </a:solidFill>
            </a:endParaRPr>
          </a:p>
          <a:p>
            <a:endParaRPr lang="en-IE" sz="2800" b="1" dirty="0">
              <a:solidFill>
                <a:schemeClr val="bg1"/>
              </a:solidFill>
            </a:endParaRPr>
          </a:p>
        </p:txBody>
      </p:sp>
      <p:pic>
        <p:nvPicPr>
          <p:cNvPr id="9" name="Picture Placeholder 8" descr="A person writing on a piece of paper&#10;&#10;Description automatically generated with medium confidence">
            <a:extLst>
              <a:ext uri="{FF2B5EF4-FFF2-40B4-BE49-F238E27FC236}">
                <a16:creationId xmlns="" xmlns:a16="http://schemas.microsoft.com/office/drawing/2014/main" id="{D56D3938-DDBC-4C8B-B0DB-090E23717417}"/>
              </a:ext>
            </a:extLst>
          </p:cNvPr>
          <p:cNvPicPr>
            <a:picLocks noGrp="1" noChangeAspect="1"/>
          </p:cNvPicPr>
          <p:nvPr>
            <p:ph type="pic" sz="quarter" idx="10"/>
          </p:nvPr>
        </p:nvPicPr>
        <p:blipFill>
          <a:blip r:embed="rId2"/>
          <a:srcRect l="20496" r="20496"/>
          <a:stretch>
            <a:fillRect/>
          </a:stretch>
        </p:blipFill>
        <p:spPr/>
      </p:pic>
    </p:spTree>
    <p:extLst>
      <p:ext uri="{BB962C8B-B14F-4D97-AF65-F5344CB8AC3E}">
        <p14:creationId xmlns:p14="http://schemas.microsoft.com/office/powerpoint/2010/main" val="36342290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859979" y="2424031"/>
            <a:ext cx="5969604" cy="1327603"/>
          </a:xfrm>
        </p:spPr>
        <p:txBody>
          <a:bodyPr/>
          <a:lstStyle/>
          <a:p>
            <a:r>
              <a:rPr lang="tr-TR" sz="4800" b="1" dirty="0" smtClean="0"/>
              <a:t>F</a:t>
            </a:r>
            <a:r>
              <a:rPr lang="en-IE" sz="4800" b="1" dirty="0" err="1" smtClean="0"/>
              <a:t>ikrin</a:t>
            </a:r>
            <a:r>
              <a:rPr lang="tr-TR" sz="4800" b="1" dirty="0" smtClean="0"/>
              <a:t>iz</a:t>
            </a:r>
            <a:r>
              <a:rPr lang="en-IE" sz="4800" b="1" dirty="0" smtClean="0"/>
              <a:t> </a:t>
            </a:r>
            <a:r>
              <a:rPr lang="en-IE" sz="4800" b="1" dirty="0" err="1"/>
              <a:t>işe</a:t>
            </a:r>
            <a:r>
              <a:rPr lang="en-IE" sz="4800" b="1" dirty="0"/>
              <a:t> </a:t>
            </a:r>
            <a:r>
              <a:rPr lang="en-IE" sz="4800" b="1" dirty="0" err="1"/>
              <a:t>yarıyor</a:t>
            </a:r>
            <a:r>
              <a:rPr lang="en-IE" sz="4800" b="1" dirty="0"/>
              <a:t> </a:t>
            </a:r>
            <a:r>
              <a:rPr lang="en-IE" sz="4800" b="1" dirty="0" smtClean="0"/>
              <a:t>mu</a:t>
            </a:r>
            <a:endParaRPr lang="en-IE" sz="48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508178" y="1402064"/>
            <a:ext cx="4833367" cy="4158567"/>
          </a:xfrm>
        </p:spPr>
        <p:txBody>
          <a:bodyPr/>
          <a:lstStyle/>
          <a:p>
            <a:r>
              <a:rPr lang="tr-TR" b="1" i="1" dirty="0" smtClean="0">
                <a:solidFill>
                  <a:srgbClr val="ED2A59"/>
                </a:solidFill>
                <a:latin typeface="Merriweather"/>
              </a:rPr>
              <a:t>Çözümlerinizi </a:t>
            </a:r>
            <a:r>
              <a:rPr lang="tr-TR" b="1" i="1" dirty="0">
                <a:solidFill>
                  <a:srgbClr val="ED2A59"/>
                </a:solidFill>
                <a:latin typeface="Merriweather"/>
              </a:rPr>
              <a:t>Deneyin</a:t>
            </a:r>
            <a:endParaRPr lang="en-IE" b="1" i="1" dirty="0">
              <a:solidFill>
                <a:srgbClr val="ED2A59"/>
              </a:solidFill>
              <a:effectLst/>
              <a:latin typeface="Merriweather"/>
            </a:endParaRPr>
          </a:p>
          <a:p>
            <a:r>
              <a:rPr lang="tr-TR" dirty="0" smtClean="0">
                <a:solidFill>
                  <a:schemeClr val="tx1">
                    <a:lumMod val="75000"/>
                    <a:lumOff val="25000"/>
                  </a:schemeClr>
                </a:solidFill>
              </a:rPr>
              <a:t>Test </a:t>
            </a:r>
            <a:r>
              <a:rPr lang="tr-TR" dirty="0">
                <a:solidFill>
                  <a:schemeClr val="tx1">
                    <a:lumMod val="75000"/>
                    <a:lumOff val="25000"/>
                  </a:schemeClr>
                </a:solidFill>
              </a:rPr>
              <a:t>uzmanları, prototipleri titizlikle test etmeli ve yanıtlarında tamamen dürüst olmalıdır. Bu son aşama olmasına rağmen, tasarım düşüncesi tekrarlayıcıdır: </a:t>
            </a:r>
            <a:r>
              <a:rPr lang="tr-TR" b="1" dirty="0">
                <a:solidFill>
                  <a:schemeClr val="tx1">
                    <a:lumMod val="75000"/>
                    <a:lumOff val="25000"/>
                  </a:schemeClr>
                </a:solidFill>
              </a:rPr>
              <a:t>Ekipler genellikle sonuçları bir veya daha fazla sorunu değiştirmek veya düzeltmek için kullanır. </a:t>
            </a:r>
            <a:r>
              <a:rPr lang="tr-TR" dirty="0">
                <a:solidFill>
                  <a:schemeClr val="tx1">
                    <a:lumMod val="75000"/>
                    <a:lumOff val="25000"/>
                  </a:schemeClr>
                </a:solidFill>
              </a:rPr>
              <a:t>Böylece, daha fazla değişiklik, modifikasyon, değişiklik ve iyileştirme yapmak için önceki aşamalardan herhangi birine dönebilirsiniz – alternatif çözümler bulmak veya ekarte etmek için.</a:t>
            </a:r>
            <a:endParaRPr lang="en-IE" b="1" dirty="0">
              <a:solidFill>
                <a:schemeClr val="tx1">
                  <a:lumMod val="75000"/>
                  <a:lumOff val="25000"/>
                </a:schemeClr>
              </a:solidFill>
            </a:endParaRPr>
          </a:p>
        </p:txBody>
      </p:sp>
      <p:sp>
        <p:nvSpPr>
          <p:cNvPr id="10" name="Text Placeholder 9">
            <a:extLst>
              <a:ext uri="{FF2B5EF4-FFF2-40B4-BE49-F238E27FC236}">
                <a16:creationId xmlns="" xmlns:a16="http://schemas.microsoft.com/office/drawing/2014/main" id="{E69DF98F-870B-402F-97D5-F01258043943}"/>
              </a:ext>
            </a:extLst>
          </p:cNvPr>
          <p:cNvSpPr>
            <a:spLocks noGrp="1"/>
          </p:cNvSpPr>
          <p:nvPr>
            <p:ph type="body" sz="quarter" idx="15"/>
          </p:nvPr>
        </p:nvSpPr>
        <p:spPr>
          <a:xfrm>
            <a:off x="508178" y="267240"/>
            <a:ext cx="4461735" cy="697353"/>
          </a:xfrm>
        </p:spPr>
        <p:txBody>
          <a:bodyPr>
            <a:normAutofit/>
          </a:bodyPr>
          <a:lstStyle/>
          <a:p>
            <a:pPr marL="742950" indent="-742950">
              <a:buFont typeface="+mj-lt"/>
              <a:buAutoNum type="arabicPeriod" startAt="5"/>
            </a:pPr>
            <a:r>
              <a:rPr lang="en-IE" sz="4000" b="1" dirty="0">
                <a:solidFill>
                  <a:srgbClr val="ED2A59"/>
                </a:solidFill>
              </a:rPr>
              <a:t>Test</a:t>
            </a:r>
          </a:p>
        </p:txBody>
      </p:sp>
      <p:pic>
        <p:nvPicPr>
          <p:cNvPr id="11" name="Picture 2" descr="Steps to Design Thinking in Practice: A Process Walkthrough">
            <a:extLst>
              <a:ext uri="{FF2B5EF4-FFF2-40B4-BE49-F238E27FC236}">
                <a16:creationId xmlns="" xmlns:a16="http://schemas.microsoft.com/office/drawing/2014/main" id="{80B48F0F-B70E-4862-9193-F0BD5D194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15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 xmlns:a16="http://schemas.microsoft.com/office/drawing/2014/main" id="{E2C5C1A6-0994-4061-9630-C067C5AC83B8}"/>
              </a:ext>
            </a:extLst>
          </p:cNvPr>
          <p:cNvSpPr txBox="1">
            <a:spLocks/>
          </p:cNvSpPr>
          <p:nvPr/>
        </p:nvSpPr>
        <p:spPr>
          <a:xfrm>
            <a:off x="0" y="-13323"/>
            <a:ext cx="5661026" cy="1134824"/>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en-IE" sz="4400" b="1" dirty="0">
                <a:solidFill>
                  <a:schemeClr val="bg1"/>
                </a:solidFill>
              </a:rPr>
              <a:t>Test</a:t>
            </a:r>
          </a:p>
        </p:txBody>
      </p:sp>
    </p:spTree>
    <p:extLst>
      <p:ext uri="{BB962C8B-B14F-4D97-AF65-F5344CB8AC3E}">
        <p14:creationId xmlns:p14="http://schemas.microsoft.com/office/powerpoint/2010/main" val="24762511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2EFB58D-8FE7-4384-8F0E-2CC496B2DB5B}"/>
              </a:ext>
            </a:extLst>
          </p:cNvPr>
          <p:cNvSpPr>
            <a:spLocks noGrp="1"/>
          </p:cNvSpPr>
          <p:nvPr>
            <p:ph type="body" sz="quarter" idx="14"/>
          </p:nvPr>
        </p:nvSpPr>
        <p:spPr>
          <a:xfrm>
            <a:off x="3966827" y="825741"/>
            <a:ext cx="7540362" cy="5206518"/>
          </a:xfrm>
        </p:spPr>
        <p:txBody>
          <a:bodyPr/>
          <a:lstStyle/>
          <a:p>
            <a:pPr marL="342900" indent="-342900">
              <a:buFont typeface="Wingdings" panose="05000000000000000000" pitchFamily="2" charset="2"/>
              <a:buChar char="q"/>
            </a:pPr>
            <a:r>
              <a:rPr lang="tr-TR" dirty="0" smtClean="0">
                <a:solidFill>
                  <a:schemeClr val="tx1">
                    <a:lumMod val="75000"/>
                    <a:lumOff val="25000"/>
                  </a:schemeClr>
                </a:solidFill>
              </a:rPr>
              <a:t>Bir </a:t>
            </a:r>
            <a:r>
              <a:rPr lang="tr-TR" dirty="0">
                <a:solidFill>
                  <a:schemeClr val="tx1">
                    <a:lumMod val="75000"/>
                    <a:lumOff val="25000"/>
                  </a:schemeClr>
                </a:solidFill>
              </a:rPr>
              <a:t>sonraki mantıksal aşama resmi kullanıcı testidir (Prototip Aşamasında kullandığınız grubun aynısını kullanabilirsiniz</a:t>
            </a:r>
            <a:r>
              <a:rPr lang="tr-TR" dirty="0" smtClean="0">
                <a:solidFill>
                  <a:schemeClr val="tx1">
                    <a:lumMod val="75000"/>
                    <a:lumOff val="25000"/>
                  </a:schemeClr>
                </a:solidFill>
              </a:rPr>
              <a:t>.</a:t>
            </a:r>
            <a:endParaRPr lang="tr-TR" dirty="0">
              <a:solidFill>
                <a:schemeClr val="tx1">
                  <a:lumMod val="75000"/>
                  <a:lumOff val="25000"/>
                </a:schemeClr>
              </a:solidFill>
            </a:endParaRPr>
          </a:p>
          <a:p>
            <a:pPr marL="342900" indent="-342900">
              <a:buFont typeface="Wingdings" panose="05000000000000000000" pitchFamily="2" charset="2"/>
              <a:buChar char="q"/>
            </a:pPr>
            <a:r>
              <a:rPr lang="tr-TR" dirty="0">
                <a:solidFill>
                  <a:schemeClr val="tx1">
                    <a:lumMod val="75000"/>
                    <a:lumOff val="25000"/>
                  </a:schemeClr>
                </a:solidFill>
              </a:rPr>
              <a:t>Bu, esnek bir şekilde ve belirli bir sıra gözetmeksizin yapılmalıdır. Örneğin, tasarımdaki farklı gruplar aynı anda birden fazla aşamayı deneyebilir veya tasarım ekibi tüm proje boyunca bilgi ve prototip toplayabilir, böylece fikirlerini hayata geçirebilir ve problem çözümlerini görselleştirebilirler</a:t>
            </a:r>
            <a:r>
              <a:rPr lang="tr-TR" dirty="0" smtClean="0">
                <a:solidFill>
                  <a:schemeClr val="tx1">
                    <a:lumMod val="75000"/>
                    <a:lumOff val="25000"/>
                  </a:schemeClr>
                </a:solidFill>
              </a:rPr>
              <a:t>.</a:t>
            </a:r>
            <a:endParaRPr lang="tr-TR" dirty="0">
              <a:solidFill>
                <a:schemeClr val="tx1">
                  <a:lumMod val="75000"/>
                  <a:lumOff val="25000"/>
                </a:schemeClr>
              </a:solidFill>
            </a:endParaRPr>
          </a:p>
          <a:p>
            <a:pPr marL="342900" indent="-342900">
              <a:buFont typeface="Wingdings" panose="05000000000000000000" pitchFamily="2" charset="2"/>
              <a:buChar char="q"/>
            </a:pPr>
            <a:r>
              <a:rPr lang="tr-TR" dirty="0">
                <a:solidFill>
                  <a:schemeClr val="tx1">
                    <a:lumMod val="75000"/>
                    <a:lumOff val="25000"/>
                  </a:schemeClr>
                </a:solidFill>
              </a:rPr>
              <a:t>Ayrıca, test aşamasından elde edilen sonuçlar, kullanıcılar hakkında daha fazla bulgu ve anlayış ortaya çıkarabilir ve daha da iyi çözümler veya fikirler sağlayabilir, bu da başka bir beyin fırtınası oturumuna (Düşünme) veya yeni prototiplerin geliştirilmesine (Prototip) yol açabilir.</a:t>
            </a:r>
            <a:endParaRPr lang="en-IE" b="1" dirty="0">
              <a:solidFill>
                <a:srgbClr val="FDA81F"/>
              </a:solidFill>
            </a:endParaRPr>
          </a:p>
        </p:txBody>
      </p:sp>
      <p:sp>
        <p:nvSpPr>
          <p:cNvPr id="8" name="Text Placeholder 7">
            <a:extLst>
              <a:ext uri="{FF2B5EF4-FFF2-40B4-BE49-F238E27FC236}">
                <a16:creationId xmlns="" xmlns:a16="http://schemas.microsoft.com/office/drawing/2014/main" id="{F1EF77AC-09BC-4DC6-BF9E-B962DD970150}"/>
              </a:ext>
            </a:extLst>
          </p:cNvPr>
          <p:cNvSpPr>
            <a:spLocks noGrp="1"/>
          </p:cNvSpPr>
          <p:nvPr>
            <p:ph type="body" sz="quarter" idx="15"/>
          </p:nvPr>
        </p:nvSpPr>
        <p:spPr>
          <a:xfrm>
            <a:off x="386366" y="653500"/>
            <a:ext cx="2950601" cy="5206518"/>
          </a:xfrm>
        </p:spPr>
        <p:txBody>
          <a:bodyPr>
            <a:normAutofit/>
          </a:bodyPr>
          <a:lstStyle/>
          <a:p>
            <a:pPr marL="742950" indent="-742950">
              <a:buFont typeface="+mj-lt"/>
              <a:buAutoNum type="arabicPeriod" startAt="5"/>
            </a:pPr>
            <a:r>
              <a:rPr lang="en-IE" sz="4000" b="1" dirty="0"/>
              <a:t>Test</a:t>
            </a:r>
          </a:p>
          <a:p>
            <a:endParaRPr lang="en-IE" b="1" dirty="0"/>
          </a:p>
          <a:p>
            <a:r>
              <a:rPr lang="tr-TR" b="1" i="1" dirty="0" smtClean="0">
                <a:latin typeface="Merriweather"/>
              </a:rPr>
              <a:t>Çözümlerinizi </a:t>
            </a:r>
            <a:r>
              <a:rPr lang="tr-TR" b="1" i="1" dirty="0">
                <a:latin typeface="Merriweather"/>
              </a:rPr>
              <a:t>Deneyin</a:t>
            </a:r>
            <a:endParaRPr lang="en-IE" b="1" i="1" dirty="0">
              <a:latin typeface="Merriweather"/>
            </a:endParaRPr>
          </a:p>
          <a:p>
            <a:pPr algn="l"/>
            <a:endParaRPr lang="en-IE" b="1" i="1" dirty="0">
              <a:effectLst/>
              <a:latin typeface="Merriweather"/>
            </a:endParaRPr>
          </a:p>
          <a:p>
            <a:pPr algn="l"/>
            <a:endParaRPr lang="en-IE" b="1" i="1" dirty="0">
              <a:latin typeface="Merriweather"/>
            </a:endParaRPr>
          </a:p>
          <a:p>
            <a:r>
              <a:rPr lang="tr-TR" sz="2800" b="1" dirty="0" smtClean="0">
                <a:latin typeface="Merriweather"/>
              </a:rPr>
              <a:t>Tam </a:t>
            </a:r>
            <a:r>
              <a:rPr lang="tr-TR" sz="2800" b="1" u="sng" dirty="0">
                <a:solidFill>
                  <a:schemeClr val="accent1"/>
                </a:solidFill>
                <a:latin typeface="Merriweather"/>
              </a:rPr>
              <a:t>Kaynak</a:t>
            </a:r>
            <a:endParaRPr lang="en-IE" sz="2800" b="1" u="sng" dirty="0">
              <a:solidFill>
                <a:schemeClr val="accent1"/>
              </a:solidFill>
              <a:effectLst/>
              <a:latin typeface="Merriweather"/>
            </a:endParaRPr>
          </a:p>
          <a:p>
            <a:r>
              <a:rPr lang="en-IE" sz="3600" b="1" dirty="0"/>
              <a:t> </a:t>
            </a:r>
          </a:p>
          <a:p>
            <a:endParaRPr lang="en-IE" dirty="0"/>
          </a:p>
        </p:txBody>
      </p:sp>
    </p:spTree>
    <p:extLst>
      <p:ext uri="{BB962C8B-B14F-4D97-AF65-F5344CB8AC3E}">
        <p14:creationId xmlns:p14="http://schemas.microsoft.com/office/powerpoint/2010/main" val="3867002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9E5AFF4-C2C2-4CC9-BC31-48FC7CA19118}"/>
              </a:ext>
            </a:extLst>
          </p:cNvPr>
          <p:cNvSpPr>
            <a:spLocks noGrp="1"/>
          </p:cNvSpPr>
          <p:nvPr>
            <p:ph type="body" sz="quarter" idx="13"/>
          </p:nvPr>
        </p:nvSpPr>
        <p:spPr>
          <a:xfrm rot="16200000">
            <a:off x="8384193" y="2794708"/>
            <a:ext cx="6219428" cy="1327603"/>
          </a:xfrm>
        </p:spPr>
        <p:txBody>
          <a:bodyPr/>
          <a:lstStyle/>
          <a:p>
            <a:r>
              <a:rPr lang="en-IE" sz="4800" b="1" dirty="0" err="1"/>
              <a:t>Kullanıcılarınızı</a:t>
            </a:r>
            <a:r>
              <a:rPr lang="en-IE" sz="4800" b="1" dirty="0"/>
              <a:t> </a:t>
            </a:r>
            <a:r>
              <a:rPr lang="en-IE" sz="4800" b="1" dirty="0" err="1"/>
              <a:t>dinleyin</a:t>
            </a:r>
            <a:endParaRPr lang="en-IE" sz="4800" b="1" dirty="0"/>
          </a:p>
        </p:txBody>
      </p:sp>
      <p:sp>
        <p:nvSpPr>
          <p:cNvPr id="9" name="Text Placeholder 8">
            <a:extLst>
              <a:ext uri="{FF2B5EF4-FFF2-40B4-BE49-F238E27FC236}">
                <a16:creationId xmlns="" xmlns:a16="http://schemas.microsoft.com/office/drawing/2014/main" id="{08628851-5749-4600-87B6-C49098C8D05D}"/>
              </a:ext>
            </a:extLst>
          </p:cNvPr>
          <p:cNvSpPr>
            <a:spLocks noGrp="1"/>
          </p:cNvSpPr>
          <p:nvPr>
            <p:ph type="body" sz="quarter" idx="14"/>
          </p:nvPr>
        </p:nvSpPr>
        <p:spPr>
          <a:xfrm>
            <a:off x="508178" y="1349716"/>
            <a:ext cx="4833367" cy="4158567"/>
          </a:xfrm>
        </p:spPr>
        <p:txBody>
          <a:bodyPr/>
          <a:lstStyle/>
          <a:p>
            <a:r>
              <a:rPr lang="en-IE" b="1" i="1" dirty="0" smtClean="0">
                <a:solidFill>
                  <a:srgbClr val="ED2A59"/>
                </a:solidFill>
                <a:effectLst/>
                <a:latin typeface="Merriweather"/>
              </a:rPr>
              <a:t> </a:t>
            </a:r>
            <a:r>
              <a:rPr lang="tr-TR" b="1" i="1" dirty="0">
                <a:solidFill>
                  <a:srgbClr val="ED2A59"/>
                </a:solidFill>
                <a:latin typeface="Merriweather"/>
              </a:rPr>
              <a:t>Çözümlerinizi Deneyin</a:t>
            </a:r>
            <a:endParaRPr lang="en-IE" b="1" i="1" dirty="0">
              <a:solidFill>
                <a:srgbClr val="ED2A59"/>
              </a:solidFill>
              <a:latin typeface="Merriweather"/>
            </a:endParaRPr>
          </a:p>
          <a:p>
            <a:pPr algn="l"/>
            <a:endParaRPr lang="en-IE" b="1" i="0" dirty="0">
              <a:solidFill>
                <a:schemeClr val="tx1">
                  <a:lumMod val="75000"/>
                  <a:lumOff val="25000"/>
                </a:schemeClr>
              </a:solidFill>
              <a:effectLst/>
              <a:latin typeface="Merriweather"/>
            </a:endParaRPr>
          </a:p>
          <a:p>
            <a:r>
              <a:rPr lang="tr-TR" b="1" dirty="0" smtClean="0">
                <a:solidFill>
                  <a:schemeClr val="tx1">
                    <a:lumMod val="75000"/>
                    <a:lumOff val="25000"/>
                  </a:schemeClr>
                </a:solidFill>
                <a:latin typeface="Merriweather"/>
              </a:rPr>
              <a:t>Önce </a:t>
            </a:r>
            <a:r>
              <a:rPr lang="tr-TR" b="1" dirty="0">
                <a:solidFill>
                  <a:schemeClr val="tx1">
                    <a:lumMod val="75000"/>
                    <a:lumOff val="25000"/>
                  </a:schemeClr>
                </a:solidFill>
                <a:latin typeface="Merriweather"/>
              </a:rPr>
              <a:t>düşünmeye başla…</a:t>
            </a:r>
            <a:endParaRPr lang="en-IE" b="1" i="0" dirty="0">
              <a:solidFill>
                <a:schemeClr val="tx1">
                  <a:lumMod val="75000"/>
                  <a:lumOff val="25000"/>
                </a:schemeClr>
              </a:solidFill>
              <a:effectLst/>
              <a:latin typeface="Merriweather"/>
            </a:endParaRPr>
          </a:p>
          <a:p>
            <a:pPr algn="l"/>
            <a:endParaRPr lang="en-IE" dirty="0">
              <a:solidFill>
                <a:schemeClr val="tx1">
                  <a:lumMod val="75000"/>
                  <a:lumOff val="25000"/>
                </a:schemeClr>
              </a:solidFill>
              <a:latin typeface="Merriweather"/>
            </a:endParaRPr>
          </a:p>
          <a:p>
            <a:r>
              <a:rPr lang="en-IE" dirty="0" err="1" smtClean="0">
                <a:solidFill>
                  <a:srgbClr val="EF619A"/>
                </a:solidFill>
                <a:latin typeface="Calibri" panose="020F0502020204030204" pitchFamily="34" charset="0"/>
                <a:ea typeface="Calibri" panose="020F0502020204030204" pitchFamily="34" charset="0"/>
                <a:cs typeface="Times New Roman" panose="02020603050405020304" pitchFamily="18" charset="0"/>
              </a:rPr>
              <a:t>Bunun</a:t>
            </a:r>
            <a:r>
              <a:rPr lang="en-IE" dirty="0" smtClean="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işe</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yarayacağını</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kanıtlayacak</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kanıt</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nedir</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a:t>
            </a:r>
          </a:p>
          <a:p>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Farklı</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kişilerle</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birden</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fazla</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test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yapmanız</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mı</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gerekiyor</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a:t>
            </a:r>
          </a:p>
          <a:p>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Sorunlarının</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çözüldüğüne</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dair</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kullanıcı</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onayınız</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var</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 </a:t>
            </a:r>
            <a:r>
              <a:rPr lang="en-IE" dirty="0" err="1">
                <a:solidFill>
                  <a:srgbClr val="EF619A"/>
                </a:solidFill>
                <a:latin typeface="Calibri" panose="020F0502020204030204" pitchFamily="34" charset="0"/>
                <a:ea typeface="Calibri" panose="020F0502020204030204" pitchFamily="34" charset="0"/>
                <a:cs typeface="Times New Roman" panose="02020603050405020304" pitchFamily="18" charset="0"/>
              </a:rPr>
              <a:t>mı</a:t>
            </a:r>
            <a:r>
              <a:rPr lang="en-IE" dirty="0">
                <a:solidFill>
                  <a:srgbClr val="EF619A"/>
                </a:solidFill>
                <a:latin typeface="Calibri" panose="020F0502020204030204" pitchFamily="34" charset="0"/>
                <a:ea typeface="Calibri" panose="020F0502020204030204" pitchFamily="34" charset="0"/>
                <a:cs typeface="Times New Roman" panose="02020603050405020304" pitchFamily="18" charset="0"/>
              </a:rPr>
              <a:t>?</a:t>
            </a:r>
            <a:endParaRPr lang="en-IE" dirty="0">
              <a:solidFill>
                <a:srgbClr val="EF619A"/>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IE" b="1" dirty="0">
              <a:solidFill>
                <a:schemeClr val="tx1">
                  <a:lumMod val="75000"/>
                  <a:lumOff val="25000"/>
                </a:schemeClr>
              </a:solidFill>
            </a:endParaRPr>
          </a:p>
        </p:txBody>
      </p:sp>
      <p:sp>
        <p:nvSpPr>
          <p:cNvPr id="11" name="Text Placeholder 5">
            <a:extLst>
              <a:ext uri="{FF2B5EF4-FFF2-40B4-BE49-F238E27FC236}">
                <a16:creationId xmlns="" xmlns:a16="http://schemas.microsoft.com/office/drawing/2014/main" id="{197A2B81-0CA0-4C05-AB03-E6912E73555B}"/>
              </a:ext>
            </a:extLst>
          </p:cNvPr>
          <p:cNvSpPr txBox="1">
            <a:spLocks/>
          </p:cNvSpPr>
          <p:nvPr/>
        </p:nvSpPr>
        <p:spPr>
          <a:xfrm>
            <a:off x="0" y="-13323"/>
            <a:ext cx="5661026" cy="1134824"/>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5"/>
            </a:pPr>
            <a:r>
              <a:rPr lang="en-IE" sz="4400" b="1" dirty="0">
                <a:solidFill>
                  <a:schemeClr val="bg1"/>
                </a:solidFill>
              </a:rPr>
              <a:t>Test</a:t>
            </a:r>
          </a:p>
        </p:txBody>
      </p:sp>
      <p:pic>
        <p:nvPicPr>
          <p:cNvPr id="7" name="Picture Placeholder 6" descr="Text&#10;&#10;Description automatically generated">
            <a:extLst>
              <a:ext uri="{FF2B5EF4-FFF2-40B4-BE49-F238E27FC236}">
                <a16:creationId xmlns="" xmlns:a16="http://schemas.microsoft.com/office/drawing/2014/main" id="{80BA71B7-0ACA-4F83-953D-2CE5BABECF1D}"/>
              </a:ext>
            </a:extLst>
          </p:cNvPr>
          <p:cNvPicPr>
            <a:picLocks noGrp="1" noChangeAspect="1"/>
          </p:cNvPicPr>
          <p:nvPr>
            <p:ph type="pic" sz="quarter" idx="10"/>
          </p:nvPr>
        </p:nvPicPr>
        <p:blipFill>
          <a:blip r:embed="rId2"/>
          <a:srcRect l="11420" r="11420"/>
          <a:stretch>
            <a:fillRect/>
          </a:stretch>
        </p:blipFill>
        <p:spPr/>
      </p:pic>
    </p:spTree>
    <p:extLst>
      <p:ext uri="{BB962C8B-B14F-4D97-AF65-F5344CB8AC3E}">
        <p14:creationId xmlns:p14="http://schemas.microsoft.com/office/powerpoint/2010/main" val="607513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252124" y="1448554"/>
            <a:ext cx="7698871" cy="1726247"/>
          </a:xfrm>
        </p:spPr>
        <p:txBody>
          <a:bodyPr/>
          <a:lstStyle/>
          <a:p>
            <a:r>
              <a:rPr lang="tr-TR" dirty="0" smtClean="0"/>
              <a:t>Kağıt </a:t>
            </a:r>
            <a:r>
              <a:rPr lang="tr-TR" dirty="0"/>
              <a:t>prototipleme, fikrinizin işe yarayıp yaramadığını anlamanıza yardımcı olmak için dijital ürünlerin, somut ürünlerin veya hizmetlerin kağıt sunumunu oluşturduğunuz yerdir. Eskizler çizin veya basılı tasarımları değiştirin veya düzenleyin ya da haritasını çıkarın ve kullanıcıların fikrinize tepkilerini inceleyin. Beyin fırtınası için de harika!</a:t>
            </a:r>
            <a:endParaRPr lang="en-IE" dirty="0"/>
          </a:p>
          <a:p>
            <a:endParaRPr lang="tr-TR" dirty="0" smtClean="0"/>
          </a:p>
          <a:p>
            <a:r>
              <a:rPr lang="tr-TR" dirty="0" smtClean="0"/>
              <a:t>YOK </a:t>
            </a:r>
            <a:r>
              <a:rPr lang="tr-TR" dirty="0"/>
              <a:t>RENK VE KIRTASİYE İLE YARATICILIK İhtiyaç duyacağınız kalemler, kurşun kalemler, keçeli kalemler, kağıt, kart, Post-it, makas, bant, yapıştırıcı, cetveller ve uygun şablonlar. Yaklaşık 10 €, bunu karşılamak için genellikle yeterlidir. Fikirlere rehberlik etmesi için grafik kağıdı kullanabilirsiniz. Renkli kağıt, düğmeleri temsil etmek için harikadır.</a:t>
            </a:r>
            <a:endParaRPr lang="en-IE" dirty="0"/>
          </a:p>
        </p:txBody>
      </p:sp>
      <p:sp>
        <p:nvSpPr>
          <p:cNvPr id="6" name="Text Placeholder 6">
            <a:extLst>
              <a:ext uri="{FF2B5EF4-FFF2-40B4-BE49-F238E27FC236}">
                <a16:creationId xmlns=""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5"/>
            </a:pPr>
            <a:r>
              <a:rPr lang="en-IE" sz="4400" b="1" dirty="0"/>
              <a:t>Test</a:t>
            </a:r>
          </a:p>
          <a:p>
            <a:r>
              <a:rPr lang="tr-TR" sz="3200" b="1" dirty="0" smtClean="0"/>
              <a:t>Kağıt </a:t>
            </a:r>
            <a:r>
              <a:rPr lang="tr-TR" sz="3200" b="1" dirty="0"/>
              <a:t>Prototipleme</a:t>
            </a:r>
            <a:endParaRPr lang="en-IE" sz="3200" b="1" dirty="0"/>
          </a:p>
        </p:txBody>
      </p:sp>
      <p:sp>
        <p:nvSpPr>
          <p:cNvPr id="2" name="TextBox 1">
            <a:extLst>
              <a:ext uri="{FF2B5EF4-FFF2-40B4-BE49-F238E27FC236}">
                <a16:creationId xmlns=""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tr-TR" sz="2800" b="1" dirty="0" smtClean="0">
                <a:solidFill>
                  <a:schemeClr val="bg1"/>
                </a:solidFill>
              </a:rPr>
              <a:t>Kağıt </a:t>
            </a:r>
            <a:r>
              <a:rPr lang="tr-TR" sz="2800" b="1" dirty="0">
                <a:solidFill>
                  <a:schemeClr val="bg1"/>
                </a:solidFill>
              </a:rPr>
              <a:t>Prototipleme için </a:t>
            </a:r>
            <a:r>
              <a:rPr lang="tr-TR" sz="2800" b="1" u="sng" dirty="0">
                <a:solidFill>
                  <a:schemeClr val="accent1"/>
                </a:solidFill>
              </a:rPr>
              <a:t>Tam Kaynak</a:t>
            </a:r>
            <a:endParaRPr lang="en-IE" sz="2800" b="1" u="sng" dirty="0">
              <a:solidFill>
                <a:schemeClr val="accent1"/>
              </a:solidFill>
            </a:endParaRPr>
          </a:p>
        </p:txBody>
      </p:sp>
      <p:pic>
        <p:nvPicPr>
          <p:cNvPr id="9" name="Picture Placeholder 8" descr="A person writing on a piece of paper&#10;&#10;Description automatically generated with medium confidence">
            <a:extLst>
              <a:ext uri="{FF2B5EF4-FFF2-40B4-BE49-F238E27FC236}">
                <a16:creationId xmlns="" xmlns:a16="http://schemas.microsoft.com/office/drawing/2014/main" id="{D56D3938-DDBC-4C8B-B0DB-090E23717417}"/>
              </a:ext>
            </a:extLst>
          </p:cNvPr>
          <p:cNvPicPr>
            <a:picLocks noGrp="1" noChangeAspect="1"/>
          </p:cNvPicPr>
          <p:nvPr>
            <p:ph type="pic" sz="quarter" idx="10"/>
          </p:nvPr>
        </p:nvPicPr>
        <p:blipFill>
          <a:blip r:embed="rId2"/>
          <a:srcRect l="20496" r="20496"/>
          <a:stretch>
            <a:fillRect/>
          </a:stretch>
        </p:blipFill>
        <p:spPr/>
      </p:pic>
    </p:spTree>
    <p:extLst>
      <p:ext uri="{BB962C8B-B14F-4D97-AF65-F5344CB8AC3E}">
        <p14:creationId xmlns:p14="http://schemas.microsoft.com/office/powerpoint/2010/main" val="11041954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40633F0-07CD-4455-98B5-8261475B2830}"/>
              </a:ext>
            </a:extLst>
          </p:cNvPr>
          <p:cNvSpPr>
            <a:spLocks noGrp="1"/>
          </p:cNvSpPr>
          <p:nvPr>
            <p:ph type="body" sz="quarter" idx="15"/>
          </p:nvPr>
        </p:nvSpPr>
        <p:spPr>
          <a:xfrm>
            <a:off x="209668" y="297040"/>
            <a:ext cx="5755197" cy="1221666"/>
          </a:xfrm>
        </p:spPr>
        <p:txBody>
          <a:bodyPr>
            <a:noAutofit/>
          </a:bodyPr>
          <a:lstStyle/>
          <a:p>
            <a:pPr>
              <a:spcBef>
                <a:spcPts val="0"/>
              </a:spcBef>
            </a:pPr>
            <a:r>
              <a:rPr lang="tr-TR"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a:t>
            </a:r>
            <a:r>
              <a:rPr lang="en-IE" b="1" i="0" dirty="0">
                <a:solidFill>
                  <a:srgbClr val="A6377D"/>
                </a:solidFill>
                <a:effectLst/>
                <a:hlinkClick r:id="rId2">
                  <a:extLst>
                    <a:ext uri="{A12FA001-AC4F-418D-AE19-62706E023703}">
                      <ahyp:hlinkClr xmlns="" xmlns:ahyp="http://schemas.microsoft.com/office/drawing/2018/hyperlinkcolor" val="tx"/>
                    </a:ext>
                  </a:extLst>
                </a:hlinkClick>
              </a:rPr>
              <a:t>Touchpoints</a:t>
            </a:r>
            <a:endParaRPr lang="en-IE" b="1" i="0" dirty="0">
              <a:solidFill>
                <a:srgbClr val="A6377D"/>
              </a:solidFill>
              <a:effectLst/>
            </a:endParaRPr>
          </a:p>
          <a:p>
            <a:pPr>
              <a:spcBef>
                <a:spcPts val="0"/>
              </a:spcBef>
            </a:pPr>
            <a:r>
              <a:rPr lang="en-IE" sz="2400" dirty="0">
                <a:solidFill>
                  <a:schemeClr val="tx1">
                    <a:lumMod val="75000"/>
                    <a:lumOff val="25000"/>
                  </a:schemeClr>
                </a:solidFill>
              </a:rPr>
              <a:t>Fabienne Colling, </a:t>
            </a:r>
            <a:r>
              <a:rPr lang="tr-TR" sz="2400" dirty="0" smtClean="0">
                <a:solidFill>
                  <a:schemeClr val="tx1">
                    <a:lumMod val="75000"/>
                    <a:lumOff val="25000"/>
                  </a:schemeClr>
                </a:solidFill>
              </a:rPr>
              <a:t>Lüksemburg</a:t>
            </a:r>
            <a:endParaRPr lang="en-IE" sz="2400" dirty="0">
              <a:solidFill>
                <a:schemeClr val="tx1">
                  <a:lumMod val="75000"/>
                  <a:lumOff val="25000"/>
                </a:schemeClr>
              </a:solidFill>
            </a:endParaRPr>
          </a:p>
          <a:p>
            <a:pPr>
              <a:spcBef>
                <a:spcPts val="0"/>
              </a:spcBef>
            </a:pPr>
            <a:r>
              <a:rPr lang="tr-TR" sz="2400" b="1" dirty="0" smtClean="0">
                <a:solidFill>
                  <a:srgbClr val="009FD8"/>
                </a:solidFill>
              </a:rPr>
              <a:t>STK </a:t>
            </a:r>
            <a:r>
              <a:rPr lang="tr-TR" sz="2400" b="1" dirty="0">
                <a:solidFill>
                  <a:srgbClr val="009FD8"/>
                </a:solidFill>
              </a:rPr>
              <a:t>Lüksemburg'daki mültecilerin istihdama giden yolu açmalarına yardımcı oluyor.</a:t>
            </a:r>
            <a:endParaRPr lang="en-IE" sz="2400" b="1" dirty="0">
              <a:solidFill>
                <a:srgbClr val="009FD8"/>
              </a:solidFill>
            </a:endParaRPr>
          </a:p>
        </p:txBody>
      </p:sp>
      <p:sp>
        <p:nvSpPr>
          <p:cNvPr id="8" name="Text Placeholder 7">
            <a:extLst>
              <a:ext uri="{FF2B5EF4-FFF2-40B4-BE49-F238E27FC236}">
                <a16:creationId xmlns="" xmlns:a16="http://schemas.microsoft.com/office/drawing/2014/main" id="{3AA294D2-1174-4FA7-BD89-3A80EBBD3942}"/>
              </a:ext>
            </a:extLst>
          </p:cNvPr>
          <p:cNvSpPr>
            <a:spLocks noGrp="1"/>
          </p:cNvSpPr>
          <p:nvPr>
            <p:ph type="body" sz="quarter" idx="16"/>
          </p:nvPr>
        </p:nvSpPr>
        <p:spPr>
          <a:xfrm>
            <a:off x="9850744" y="4430600"/>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8B9D13E5-26F0-42E7-BCC4-932DB198E7CB}"/>
              </a:ext>
            </a:extLst>
          </p:cNvPr>
          <p:cNvSpPr>
            <a:spLocks noGrp="1"/>
          </p:cNvSpPr>
          <p:nvPr>
            <p:ph type="body" sz="quarter" idx="13"/>
          </p:nvPr>
        </p:nvSpPr>
        <p:spPr>
          <a:xfrm>
            <a:off x="6706635" y="1316960"/>
            <a:ext cx="4025705" cy="3715819"/>
          </a:xfrm>
        </p:spPr>
        <p:txBody>
          <a:bodyPr>
            <a:normAutofit/>
          </a:bodyPr>
          <a:lstStyle/>
          <a:p>
            <a:pPr>
              <a:spcBef>
                <a:spcPts val="0"/>
              </a:spcBef>
            </a:pPr>
            <a:r>
              <a:rPr lang="en-IE" sz="2400" i="0" dirty="0" smtClean="0"/>
              <a:t>T</a:t>
            </a:r>
            <a:r>
              <a:rPr lang="tr-TR" sz="2400" i="0" dirty="0" smtClean="0"/>
              <a:t>ouchpoınts</a:t>
            </a:r>
            <a:r>
              <a:rPr lang="en-IE" sz="2400" i="0" dirty="0" smtClean="0"/>
              <a:t>, </a:t>
            </a:r>
            <a:r>
              <a:rPr lang="en-IE" sz="2400" i="0" dirty="0" err="1"/>
              <a:t>Lüksemburg'a</a:t>
            </a:r>
            <a:r>
              <a:rPr lang="en-IE" sz="2400" i="0" dirty="0"/>
              <a:t> </a:t>
            </a:r>
            <a:r>
              <a:rPr lang="en-IE" sz="2400" i="0" dirty="0" err="1"/>
              <a:t>mülteci</a:t>
            </a:r>
            <a:r>
              <a:rPr lang="en-IE" sz="2400" i="0" dirty="0"/>
              <a:t> </a:t>
            </a:r>
            <a:r>
              <a:rPr lang="en-IE" sz="2400" i="0" dirty="0" err="1"/>
              <a:t>olarak</a:t>
            </a:r>
            <a:r>
              <a:rPr lang="en-IE" sz="2400" i="0" dirty="0"/>
              <a:t> </a:t>
            </a:r>
            <a:r>
              <a:rPr lang="en-IE" sz="2400" i="0" dirty="0" err="1"/>
              <a:t>gelenlerin</a:t>
            </a:r>
            <a:r>
              <a:rPr lang="en-IE" sz="2400" i="0" dirty="0"/>
              <a:t> </a:t>
            </a:r>
            <a:r>
              <a:rPr lang="en-IE" sz="2400" i="0" dirty="0" err="1"/>
              <a:t>kendi</a:t>
            </a:r>
            <a:r>
              <a:rPr lang="en-IE" sz="2400" i="0" dirty="0"/>
              <a:t> </a:t>
            </a:r>
            <a:r>
              <a:rPr lang="en-IE" sz="2400" i="0" dirty="0" err="1"/>
              <a:t>işlerini</a:t>
            </a:r>
            <a:r>
              <a:rPr lang="en-IE" sz="2400" i="0" dirty="0"/>
              <a:t> </a:t>
            </a:r>
            <a:r>
              <a:rPr lang="en-IE" sz="2400" i="0" dirty="0" err="1"/>
              <a:t>nasıl</a:t>
            </a:r>
            <a:r>
              <a:rPr lang="en-IE" sz="2400" i="0" dirty="0"/>
              <a:t> </a:t>
            </a:r>
            <a:r>
              <a:rPr lang="en-IE" sz="2400" i="0" dirty="0" err="1"/>
              <a:t>kuracaklarını</a:t>
            </a:r>
            <a:r>
              <a:rPr lang="en-IE" sz="2400" i="0" dirty="0"/>
              <a:t> </a:t>
            </a:r>
            <a:r>
              <a:rPr lang="en-IE" sz="2400" i="0" dirty="0" err="1"/>
              <a:t>öğrenmelerine</a:t>
            </a:r>
            <a:r>
              <a:rPr lang="en-IE" sz="2400" i="0" dirty="0"/>
              <a:t> </a:t>
            </a:r>
            <a:r>
              <a:rPr lang="en-IE" sz="2400" i="0" dirty="0" err="1"/>
              <a:t>yardımcı</a:t>
            </a:r>
            <a:r>
              <a:rPr lang="en-IE" sz="2400" i="0" dirty="0"/>
              <a:t> </a:t>
            </a:r>
            <a:r>
              <a:rPr lang="en-IE" sz="2400" i="0" dirty="0" err="1"/>
              <a:t>olur</a:t>
            </a:r>
            <a:r>
              <a:rPr lang="en-IE" sz="2400" i="0" dirty="0"/>
              <a:t>. </a:t>
            </a:r>
            <a:r>
              <a:rPr lang="en-IE" sz="2400" i="0" dirty="0" err="1"/>
              <a:t>Onları</a:t>
            </a:r>
            <a:r>
              <a:rPr lang="en-IE" sz="2400" i="0" dirty="0"/>
              <a:t> </a:t>
            </a:r>
            <a:r>
              <a:rPr lang="en-IE" sz="2400" i="0" dirty="0" err="1"/>
              <a:t>idari</a:t>
            </a:r>
            <a:r>
              <a:rPr lang="en-IE" sz="2400" i="0" dirty="0"/>
              <a:t> </a:t>
            </a:r>
            <a:r>
              <a:rPr lang="en-IE" sz="2400" i="0" dirty="0" err="1"/>
              <a:t>işlerde</a:t>
            </a:r>
            <a:r>
              <a:rPr lang="en-IE" sz="2400" i="0" dirty="0"/>
              <a:t> </a:t>
            </a:r>
            <a:r>
              <a:rPr lang="en-IE" sz="2400" i="0" dirty="0" err="1"/>
              <a:t>yönlendirirsiniz</a:t>
            </a:r>
            <a:r>
              <a:rPr lang="en-IE" sz="2400" i="0" dirty="0"/>
              <a:t>, </a:t>
            </a:r>
            <a:r>
              <a:rPr lang="en-IE" sz="2400" i="0" dirty="0" err="1"/>
              <a:t>eğitirsiniz</a:t>
            </a:r>
            <a:r>
              <a:rPr lang="en-IE" sz="2400" i="0" dirty="0"/>
              <a:t> </a:t>
            </a:r>
            <a:r>
              <a:rPr lang="en-IE" sz="2400" i="0" dirty="0" err="1"/>
              <a:t>ve</a:t>
            </a:r>
            <a:r>
              <a:rPr lang="en-IE" sz="2400" i="0" dirty="0"/>
              <a:t> </a:t>
            </a:r>
            <a:r>
              <a:rPr lang="en-IE" sz="2400" i="0" dirty="0" err="1"/>
              <a:t>sonunda</a:t>
            </a:r>
            <a:r>
              <a:rPr lang="en-IE" sz="2400" i="0" dirty="0"/>
              <a:t> </a:t>
            </a:r>
            <a:r>
              <a:rPr lang="en-IE" sz="2400" i="0" dirty="0" err="1"/>
              <a:t>potansiyel</a:t>
            </a:r>
            <a:r>
              <a:rPr lang="en-IE" sz="2400" i="0" dirty="0"/>
              <a:t> </a:t>
            </a:r>
            <a:r>
              <a:rPr lang="en-IE" sz="2400" i="0" dirty="0" err="1"/>
              <a:t>bir</a:t>
            </a:r>
            <a:r>
              <a:rPr lang="en-IE" sz="2400" i="0" dirty="0"/>
              <a:t> </a:t>
            </a:r>
            <a:r>
              <a:rPr lang="en-IE" sz="2400" i="0" dirty="0" err="1"/>
              <a:t>işverenle</a:t>
            </a:r>
            <a:r>
              <a:rPr lang="en-IE" sz="2400" i="0" dirty="0"/>
              <a:t> </a:t>
            </a:r>
            <a:r>
              <a:rPr lang="en-IE" sz="2400" i="0" dirty="0" err="1"/>
              <a:t>temasa</a:t>
            </a:r>
            <a:r>
              <a:rPr lang="en-IE" sz="2400" i="0" dirty="0"/>
              <a:t> </a:t>
            </a:r>
            <a:r>
              <a:rPr lang="en-IE" sz="2400" i="0" dirty="0" err="1"/>
              <a:t>geçmelerini</a:t>
            </a:r>
            <a:r>
              <a:rPr lang="en-IE" sz="2400" i="0" dirty="0"/>
              <a:t> </a:t>
            </a:r>
            <a:r>
              <a:rPr lang="en-IE" sz="2400" i="0" dirty="0" err="1"/>
              <a:t>sağlarsınız</a:t>
            </a:r>
            <a:r>
              <a:rPr lang="en-IE" sz="2400" i="0" dirty="0"/>
              <a:t>. </a:t>
            </a:r>
            <a:endParaRPr lang="en-IE" sz="2400" dirty="0"/>
          </a:p>
        </p:txBody>
      </p:sp>
      <p:sp>
        <p:nvSpPr>
          <p:cNvPr id="9" name="Text Placeholder 8">
            <a:extLst>
              <a:ext uri="{FF2B5EF4-FFF2-40B4-BE49-F238E27FC236}">
                <a16:creationId xmlns=""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11" name="Picture 10" descr="A person smiling for the camera&#10;&#10;Description automatically generated with medium confidence">
            <a:extLst>
              <a:ext uri="{FF2B5EF4-FFF2-40B4-BE49-F238E27FC236}">
                <a16:creationId xmlns="" xmlns:a16="http://schemas.microsoft.com/office/drawing/2014/main" id="{27D26019-AB5F-400E-BE28-596FE0D31022}"/>
              </a:ext>
            </a:extLst>
          </p:cNvPr>
          <p:cNvPicPr>
            <a:picLocks noChangeAspect="1"/>
          </p:cNvPicPr>
          <p:nvPr/>
        </p:nvPicPr>
        <p:blipFill>
          <a:blip r:embed="rId3"/>
          <a:stretch>
            <a:fillRect/>
          </a:stretch>
        </p:blipFill>
        <p:spPr>
          <a:xfrm>
            <a:off x="982566" y="2538626"/>
            <a:ext cx="3738289" cy="3783948"/>
          </a:xfrm>
          <a:prstGeom prst="teardrop">
            <a:avLst/>
          </a:prstGeom>
        </p:spPr>
      </p:pic>
    </p:spTree>
    <p:extLst>
      <p:ext uri="{BB962C8B-B14F-4D97-AF65-F5344CB8AC3E}">
        <p14:creationId xmlns:p14="http://schemas.microsoft.com/office/powerpoint/2010/main" val="37516405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59275"/>
            <a:ext cx="7766627" cy="5206518"/>
          </a:xfrm>
        </p:spPr>
        <p:txBody>
          <a:bodyPr/>
          <a:lstStyle/>
          <a:p>
            <a:pPr>
              <a:lnSpc>
                <a:spcPct val="100000"/>
              </a:lnSpc>
              <a:spcBef>
                <a:spcPts val="0"/>
              </a:spcBef>
            </a:pPr>
            <a:r>
              <a:rPr lang="tr-TR" b="1" dirty="0">
                <a:solidFill>
                  <a:srgbClr val="389DAE"/>
                </a:solidFill>
              </a:rPr>
              <a:t>S</a:t>
            </a:r>
            <a:r>
              <a:rPr lang="en-IE" b="1" dirty="0" smtClean="0">
                <a:solidFill>
                  <a:srgbClr val="389DAE"/>
                </a:solidFill>
                <a:effectLst/>
              </a:rPr>
              <a:t>1</a:t>
            </a:r>
            <a:r>
              <a:rPr lang="en-IE" b="1" i="1" dirty="0" smtClean="0">
                <a:solidFill>
                  <a:srgbClr val="389DAE"/>
                </a:solidFill>
              </a:rPr>
              <a:t> </a:t>
            </a:r>
            <a:r>
              <a:rPr lang="tr-TR" i="1" dirty="0" smtClean="0">
                <a:solidFill>
                  <a:srgbClr val="E48E02"/>
                </a:solidFill>
              </a:rPr>
              <a:t>Kullanıcılarınızla </a:t>
            </a:r>
            <a:r>
              <a:rPr lang="tr-TR" i="1" dirty="0">
                <a:solidFill>
                  <a:srgbClr val="E48E02"/>
                </a:solidFill>
              </a:rPr>
              <a:t>nasıl empati kurarsınız?</a:t>
            </a:r>
            <a:endParaRPr lang="en-IE" i="1" dirty="0">
              <a:solidFill>
                <a:srgbClr val="E48E02"/>
              </a:solidFill>
            </a:endParaRPr>
          </a:p>
          <a:p>
            <a:pPr>
              <a:lnSpc>
                <a:spcPct val="100000"/>
              </a:lnSpc>
              <a:spcBef>
                <a:spcPts val="0"/>
              </a:spcBef>
            </a:pPr>
            <a:endParaRPr lang="en-IE" i="1" dirty="0">
              <a:solidFill>
                <a:srgbClr val="E48E02"/>
              </a:solidFill>
            </a:endParaRPr>
          </a:p>
          <a:p>
            <a:pPr>
              <a:lnSpc>
                <a:spcPct val="100000"/>
              </a:lnSpc>
              <a:spcBef>
                <a:spcPts val="0"/>
              </a:spcBef>
            </a:pPr>
            <a:r>
              <a:rPr lang="tr-TR" dirty="0" smtClean="0">
                <a:solidFill>
                  <a:srgbClr val="666666"/>
                </a:solidFill>
              </a:rPr>
              <a:t>Bana </a:t>
            </a:r>
            <a:r>
              <a:rPr lang="tr-TR" dirty="0">
                <a:solidFill>
                  <a:srgbClr val="666666"/>
                </a:solidFill>
              </a:rPr>
              <a:t>göre girişimci olarak adlandırılmak için kullanıcılarınızla birlikte çalışmalısınız; hizmete ihtiyacı olan, onu alan ve her ne şekilde olursa olsun bedelini ödeyecek olan insanlardır. Aynı kişi olmak zorunda değil. Benim için girişimcilik modelinin ve fikrinizi tasarlamanın ve geliştirmenin özü budur. Kullanıcılarınıza ne teslim etmezseniz, size ödeme yapılmayacaktır. Çalışanlarınızın da kime, kime hizmet ettiğinize, nasıl hizmet ettiğinize, çözdüğünüz soruna vb. önem vererek bir sosyal etki katmanı ekleyebilirsiniz.</a:t>
            </a:r>
            <a:endParaRPr lang="en-IE" dirty="0">
              <a:solidFill>
                <a:srgbClr val="666666"/>
              </a:solidFill>
            </a:endParaRPr>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lnSpcReduction="10000"/>
          </a:bodyPr>
          <a:lstStyle/>
          <a:p>
            <a:r>
              <a:rPr lang="tr-TR" b="1" dirty="0" smtClean="0">
                <a:solidFill>
                  <a:schemeClr val="tx1">
                    <a:lumMod val="75000"/>
                    <a:lumOff val="25000"/>
                  </a:schemeClr>
                </a:solidFill>
              </a:rPr>
              <a:t>Genç </a:t>
            </a:r>
            <a:r>
              <a:rPr lang="tr-TR" b="1" dirty="0">
                <a:solidFill>
                  <a:schemeClr val="tx1">
                    <a:lumMod val="75000"/>
                    <a:lumOff val="25000"/>
                  </a:schemeClr>
                </a:solidFill>
              </a:rPr>
              <a:t>Dijital Sosyal Yenilikçi ile 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smtClean="0">
                <a:solidFill>
                  <a:schemeClr val="accent1"/>
                </a:solidFill>
              </a:rPr>
              <a:t>Tam </a:t>
            </a:r>
            <a:r>
              <a:rPr lang="tr-TR" sz="2400" b="1" u="sng" dirty="0">
                <a:solidFill>
                  <a:schemeClr val="accent1"/>
                </a:solidFill>
              </a:rPr>
              <a:t>Mülakat</a:t>
            </a:r>
            <a:endParaRPr lang="en-IE" sz="2400" b="1" u="sng" dirty="0">
              <a:solidFill>
                <a:schemeClr val="accent1"/>
              </a:solidFill>
            </a:endParaRPr>
          </a:p>
        </p:txBody>
      </p:sp>
      <p:pic>
        <p:nvPicPr>
          <p:cNvPr id="8" name="Picture 7" descr="A person smiling for the camera&#10;&#10;Description automatically generated with medium confidence">
            <a:extLst>
              <a:ext uri="{FF2B5EF4-FFF2-40B4-BE49-F238E27FC236}">
                <a16:creationId xmlns="" xmlns:a16="http://schemas.microsoft.com/office/drawing/2014/main" id="{B13380BA-9A34-47D8-9363-61B6B6DAFC02}"/>
              </a:ext>
            </a:extLst>
          </p:cNvPr>
          <p:cNvPicPr>
            <a:picLocks noChangeAspect="1"/>
          </p:cNvPicPr>
          <p:nvPr/>
        </p:nvPicPr>
        <p:blipFill>
          <a:blip r:embed="rId2"/>
          <a:stretch>
            <a:fillRect/>
          </a:stretch>
        </p:blipFill>
        <p:spPr>
          <a:xfrm>
            <a:off x="376511" y="2379137"/>
            <a:ext cx="2706932" cy="2739994"/>
          </a:xfrm>
          <a:prstGeom prst="teardrop">
            <a:avLst/>
          </a:prstGeom>
        </p:spPr>
      </p:pic>
    </p:spTree>
    <p:extLst>
      <p:ext uri="{BB962C8B-B14F-4D97-AF65-F5344CB8AC3E}">
        <p14:creationId xmlns:p14="http://schemas.microsoft.com/office/powerpoint/2010/main" val="428494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AF26442-A00F-4665-8CA0-C15D2B0411BA}"/>
              </a:ext>
            </a:extLst>
          </p:cNvPr>
          <p:cNvSpPr>
            <a:spLocks noGrp="1"/>
          </p:cNvSpPr>
          <p:nvPr>
            <p:ph type="body" sz="quarter" idx="13"/>
          </p:nvPr>
        </p:nvSpPr>
        <p:spPr>
          <a:xfrm>
            <a:off x="6926354" y="697117"/>
            <a:ext cx="4866430" cy="1936623"/>
          </a:xfrm>
        </p:spPr>
        <p:txBody>
          <a:bodyPr>
            <a:normAutofit lnSpcReduction="10000"/>
          </a:bodyPr>
          <a:lstStyle/>
          <a:p>
            <a:r>
              <a:rPr lang="tr-TR" b="1" dirty="0" smtClean="0">
                <a:solidFill>
                  <a:srgbClr val="009FD8"/>
                </a:solidFill>
              </a:rPr>
              <a:t>Tasarım Düşüncesi </a:t>
            </a:r>
            <a:r>
              <a:rPr lang="en-IE" b="1" dirty="0" smtClean="0">
                <a:solidFill>
                  <a:srgbClr val="009FD8"/>
                </a:solidFill>
              </a:rPr>
              <a:t> </a:t>
            </a:r>
            <a:r>
              <a:rPr lang="en-IE" b="1" dirty="0" err="1">
                <a:solidFill>
                  <a:srgbClr val="009FD8"/>
                </a:solidFill>
              </a:rPr>
              <a:t>Tekniklerini</a:t>
            </a:r>
            <a:r>
              <a:rPr lang="en-IE" b="1" dirty="0">
                <a:solidFill>
                  <a:srgbClr val="009FD8"/>
                </a:solidFill>
              </a:rPr>
              <a:t> </a:t>
            </a:r>
            <a:r>
              <a:rPr lang="en-IE" b="1" dirty="0" err="1">
                <a:solidFill>
                  <a:srgbClr val="009FD8"/>
                </a:solidFill>
              </a:rPr>
              <a:t>kullanmaktan</a:t>
            </a:r>
            <a:r>
              <a:rPr lang="en-IE" b="1" dirty="0">
                <a:solidFill>
                  <a:srgbClr val="009FD8"/>
                </a:solidFill>
              </a:rPr>
              <a:t> </a:t>
            </a:r>
            <a:r>
              <a:rPr lang="en-IE" b="1" dirty="0" err="1">
                <a:solidFill>
                  <a:srgbClr val="009FD8"/>
                </a:solidFill>
              </a:rPr>
              <a:t>projeniz</a:t>
            </a:r>
            <a:r>
              <a:rPr lang="en-IE" b="1" dirty="0">
                <a:solidFill>
                  <a:srgbClr val="009FD8"/>
                </a:solidFill>
              </a:rPr>
              <a:t> </a:t>
            </a:r>
            <a:r>
              <a:rPr lang="en-IE" b="1" dirty="0" err="1">
                <a:solidFill>
                  <a:srgbClr val="009FD8"/>
                </a:solidFill>
              </a:rPr>
              <a:t>nasıl</a:t>
            </a:r>
            <a:r>
              <a:rPr lang="en-IE" b="1" dirty="0">
                <a:solidFill>
                  <a:srgbClr val="009FD8"/>
                </a:solidFill>
              </a:rPr>
              <a:t> </a:t>
            </a:r>
            <a:r>
              <a:rPr lang="en-IE" b="1" dirty="0" err="1">
                <a:solidFill>
                  <a:srgbClr val="009FD8"/>
                </a:solidFill>
              </a:rPr>
              <a:t>faydalanacak</a:t>
            </a:r>
            <a:r>
              <a:rPr lang="en-IE" b="1" dirty="0">
                <a:solidFill>
                  <a:srgbClr val="009FD8"/>
                </a:solidFill>
              </a:rPr>
              <a:t>?</a:t>
            </a:r>
          </a:p>
        </p:txBody>
      </p:sp>
      <p:sp>
        <p:nvSpPr>
          <p:cNvPr id="3" name="Text Placeholder 2">
            <a:extLst>
              <a:ext uri="{FF2B5EF4-FFF2-40B4-BE49-F238E27FC236}">
                <a16:creationId xmlns="" xmlns:a16="http://schemas.microsoft.com/office/drawing/2014/main" id="{0507B5E5-421E-42CA-BA90-AA06A2B09023}"/>
              </a:ext>
            </a:extLst>
          </p:cNvPr>
          <p:cNvSpPr>
            <a:spLocks noGrp="1"/>
          </p:cNvSpPr>
          <p:nvPr>
            <p:ph type="body" sz="quarter" idx="14"/>
          </p:nvPr>
        </p:nvSpPr>
        <p:spPr>
          <a:xfrm>
            <a:off x="6096001" y="2765547"/>
            <a:ext cx="5696784" cy="2592420"/>
          </a:xfrm>
        </p:spPr>
        <p:txBody>
          <a:bodyPr/>
          <a:lstStyle/>
          <a:p>
            <a:pPr>
              <a:spcBef>
                <a:spcPts val="600"/>
              </a:spcBef>
              <a:spcAft>
                <a:spcPts val="600"/>
              </a:spcAft>
            </a:pPr>
            <a:r>
              <a:rPr lang="en-US"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p>
          <a:p>
            <a:r>
              <a:rPr lang="tr-TR" dirty="0" smtClean="0">
                <a:solidFill>
                  <a:schemeClr val="tx1">
                    <a:lumMod val="75000"/>
                    <a:lumOff val="25000"/>
                  </a:schemeClr>
                </a:solidFill>
              </a:rPr>
              <a:t>Tasrım Düşüncesi</a:t>
            </a:r>
            <a:r>
              <a:rPr lang="en-IE" dirty="0" smtClean="0">
                <a:solidFill>
                  <a:schemeClr val="tx1">
                    <a:lumMod val="75000"/>
                    <a:lumOff val="25000"/>
                  </a:schemeClr>
                </a:solidFill>
              </a:rPr>
              <a:t>, </a:t>
            </a:r>
            <a:r>
              <a:rPr lang="en-IE" dirty="0" err="1">
                <a:solidFill>
                  <a:schemeClr val="tx1">
                    <a:lumMod val="75000"/>
                    <a:lumOff val="25000"/>
                  </a:schemeClr>
                </a:solidFill>
              </a:rPr>
              <a:t>yüksek</a:t>
            </a:r>
            <a:r>
              <a:rPr lang="en-IE" dirty="0">
                <a:solidFill>
                  <a:schemeClr val="tx1">
                    <a:lumMod val="75000"/>
                    <a:lumOff val="25000"/>
                  </a:schemeClr>
                </a:solidFill>
              </a:rPr>
              <a:t> </a:t>
            </a:r>
            <a:r>
              <a:rPr lang="en-IE" dirty="0" err="1">
                <a:solidFill>
                  <a:schemeClr val="tx1">
                    <a:lumMod val="75000"/>
                    <a:lumOff val="25000"/>
                  </a:schemeClr>
                </a:solidFill>
              </a:rPr>
              <a:t>etkili</a:t>
            </a:r>
            <a:r>
              <a:rPr lang="en-IE" dirty="0">
                <a:solidFill>
                  <a:schemeClr val="tx1">
                    <a:lumMod val="75000"/>
                    <a:lumOff val="25000"/>
                  </a:schemeClr>
                </a:solidFill>
              </a:rPr>
              <a:t> </a:t>
            </a:r>
            <a:r>
              <a:rPr lang="en-IE" dirty="0" err="1">
                <a:solidFill>
                  <a:schemeClr val="tx1">
                    <a:lumMod val="75000"/>
                    <a:lumOff val="25000"/>
                  </a:schemeClr>
                </a:solidFill>
              </a:rPr>
              <a:t>çözümlerin</a:t>
            </a:r>
            <a:r>
              <a:rPr lang="en-IE" dirty="0">
                <a:solidFill>
                  <a:schemeClr val="tx1">
                    <a:lumMod val="75000"/>
                    <a:lumOff val="25000"/>
                  </a:schemeClr>
                </a:solidFill>
              </a:rPr>
              <a:t> </a:t>
            </a:r>
            <a:r>
              <a:rPr lang="en-IE" dirty="0" err="1">
                <a:solidFill>
                  <a:schemeClr val="tx1">
                    <a:lumMod val="75000"/>
                    <a:lumOff val="25000"/>
                  </a:schemeClr>
                </a:solidFill>
              </a:rPr>
              <a:t>hayata</a:t>
            </a:r>
            <a:r>
              <a:rPr lang="en-IE" dirty="0">
                <a:solidFill>
                  <a:schemeClr val="tx1">
                    <a:lumMod val="75000"/>
                    <a:lumOff val="25000"/>
                  </a:schemeClr>
                </a:solidFill>
              </a:rPr>
              <a:t> </a:t>
            </a:r>
            <a:r>
              <a:rPr lang="en-IE" dirty="0" err="1">
                <a:solidFill>
                  <a:schemeClr val="tx1">
                    <a:lumMod val="75000"/>
                    <a:lumOff val="25000"/>
                  </a:schemeClr>
                </a:solidFill>
              </a:rPr>
              <a:t>geçmesine</a:t>
            </a:r>
            <a:r>
              <a:rPr lang="en-IE" dirty="0">
                <a:solidFill>
                  <a:schemeClr val="tx1">
                    <a:lumMod val="75000"/>
                    <a:lumOff val="25000"/>
                  </a:schemeClr>
                </a:solidFill>
              </a:rPr>
              <a:t> </a:t>
            </a:r>
            <a:r>
              <a:rPr lang="en-IE" dirty="0" err="1">
                <a:solidFill>
                  <a:schemeClr val="tx1">
                    <a:lumMod val="75000"/>
                    <a:lumOff val="25000"/>
                  </a:schemeClr>
                </a:solidFill>
              </a:rPr>
              <a:t>izin</a:t>
            </a:r>
            <a:r>
              <a:rPr lang="en-IE" dirty="0">
                <a:solidFill>
                  <a:schemeClr val="tx1">
                    <a:lumMod val="75000"/>
                    <a:lumOff val="25000"/>
                  </a:schemeClr>
                </a:solidFill>
              </a:rPr>
              <a:t> </a:t>
            </a:r>
            <a:r>
              <a:rPr lang="en-IE" dirty="0" err="1">
                <a:solidFill>
                  <a:schemeClr val="tx1">
                    <a:lumMod val="75000"/>
                    <a:lumOff val="25000"/>
                  </a:schemeClr>
                </a:solidFill>
              </a:rPr>
              <a:t>verdiği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fikri</a:t>
            </a:r>
            <a:r>
              <a:rPr lang="en-IE" dirty="0">
                <a:solidFill>
                  <a:schemeClr val="tx1">
                    <a:lumMod val="75000"/>
                    <a:lumOff val="25000"/>
                  </a:schemeClr>
                </a:solidFill>
              </a:rPr>
              <a:t> </a:t>
            </a:r>
            <a:r>
              <a:rPr lang="en-IE" dirty="0" err="1">
                <a:solidFill>
                  <a:schemeClr val="tx1">
                    <a:lumMod val="75000"/>
                    <a:lumOff val="25000"/>
                  </a:schemeClr>
                </a:solidFill>
              </a:rPr>
              <a:t>geliştirmek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mükemmeldir</a:t>
            </a:r>
            <a:r>
              <a:rPr lang="en-IE" dirty="0">
                <a:solidFill>
                  <a:schemeClr val="tx1">
                    <a:lumMod val="75000"/>
                    <a:lumOff val="25000"/>
                  </a:schemeClr>
                </a:solidFill>
              </a:rPr>
              <a:t>. </a:t>
            </a:r>
            <a:r>
              <a:rPr lang="en-IE" dirty="0" err="1">
                <a:solidFill>
                  <a:schemeClr val="tx1">
                    <a:lumMod val="75000"/>
                    <a:lumOff val="25000"/>
                  </a:schemeClr>
                </a:solidFill>
              </a:rPr>
              <a:t>Özellikle</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girişimcilerin</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yenilikçi</a:t>
            </a:r>
            <a:r>
              <a:rPr lang="en-IE" dirty="0">
                <a:solidFill>
                  <a:schemeClr val="tx1">
                    <a:lumMod val="75000"/>
                    <a:lumOff val="25000"/>
                  </a:schemeClr>
                </a:solidFill>
              </a:rPr>
              <a:t> </a:t>
            </a:r>
            <a:r>
              <a:rPr lang="en-IE" dirty="0" err="1">
                <a:solidFill>
                  <a:schemeClr val="tx1">
                    <a:lumMod val="75000"/>
                    <a:lumOff val="25000"/>
                  </a:schemeClr>
                </a:solidFill>
              </a:rPr>
              <a:t>olmalarına</a:t>
            </a:r>
            <a:r>
              <a:rPr lang="en-IE" dirty="0">
                <a:solidFill>
                  <a:schemeClr val="tx1">
                    <a:lumMod val="75000"/>
                    <a:lumOff val="25000"/>
                  </a:schemeClr>
                </a:solidFill>
              </a:rPr>
              <a:t>, </a:t>
            </a:r>
            <a:r>
              <a:rPr lang="en-IE" dirty="0" err="1">
                <a:solidFill>
                  <a:schemeClr val="tx1">
                    <a:lumMod val="75000"/>
                    <a:lumOff val="25000"/>
                  </a:schemeClr>
                </a:solidFill>
              </a:rPr>
              <a:t>kendilerini</a:t>
            </a:r>
            <a:r>
              <a:rPr lang="en-IE" dirty="0">
                <a:solidFill>
                  <a:schemeClr val="tx1">
                    <a:lumMod val="75000"/>
                    <a:lumOff val="25000"/>
                  </a:schemeClr>
                </a:solidFill>
              </a:rPr>
              <a:t> </a:t>
            </a:r>
            <a:r>
              <a:rPr lang="en-IE" dirty="0" err="1">
                <a:solidFill>
                  <a:schemeClr val="tx1">
                    <a:lumMod val="75000"/>
                    <a:lumOff val="25000"/>
                  </a:schemeClr>
                </a:solidFill>
              </a:rPr>
              <a:t>farklılaştırmalarına</a:t>
            </a:r>
            <a:r>
              <a:rPr lang="en-IE" dirty="0">
                <a:solidFill>
                  <a:schemeClr val="tx1">
                    <a:lumMod val="75000"/>
                    <a:lumOff val="25000"/>
                  </a:schemeClr>
                </a:solidFill>
              </a:rPr>
              <a:t>, </a:t>
            </a:r>
            <a:r>
              <a:rPr lang="en-IE" dirty="0" err="1">
                <a:solidFill>
                  <a:schemeClr val="tx1">
                    <a:lumMod val="75000"/>
                    <a:lumOff val="25000"/>
                  </a:schemeClr>
                </a:solidFill>
              </a:rPr>
              <a:t>yeniliklerini</a:t>
            </a:r>
            <a:r>
              <a:rPr lang="en-IE" dirty="0">
                <a:solidFill>
                  <a:schemeClr val="tx1">
                    <a:lumMod val="75000"/>
                    <a:lumOff val="25000"/>
                  </a:schemeClr>
                </a:solidFill>
              </a:rPr>
              <a:t> </a:t>
            </a:r>
            <a:r>
              <a:rPr lang="en-IE" dirty="0" err="1">
                <a:solidFill>
                  <a:schemeClr val="tx1">
                    <a:lumMod val="75000"/>
                    <a:lumOff val="25000"/>
                  </a:schemeClr>
                </a:solidFill>
              </a:rPr>
              <a:t>pazara</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hızlı</a:t>
            </a:r>
            <a:r>
              <a:rPr lang="en-IE" dirty="0">
                <a:solidFill>
                  <a:schemeClr val="tx1">
                    <a:lumMod val="75000"/>
                    <a:lumOff val="25000"/>
                  </a:schemeClr>
                </a:solidFill>
              </a:rPr>
              <a:t> </a:t>
            </a:r>
            <a:r>
              <a:rPr lang="en-IE" dirty="0" err="1">
                <a:solidFill>
                  <a:schemeClr val="tx1">
                    <a:lumMod val="75000"/>
                    <a:lumOff val="25000"/>
                  </a:schemeClr>
                </a:solidFill>
              </a:rPr>
              <a:t>sunmalarına</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olur</a:t>
            </a:r>
            <a:r>
              <a:rPr lang="en-IE" dirty="0">
                <a:solidFill>
                  <a:schemeClr val="tx1">
                    <a:lumMod val="75000"/>
                    <a:lumOff val="25000"/>
                  </a:schemeClr>
                </a:solidFill>
              </a:rPr>
              <a:t>.</a:t>
            </a:r>
          </a:p>
        </p:txBody>
      </p:sp>
      <p:pic>
        <p:nvPicPr>
          <p:cNvPr id="6" name="Picture Placeholder 5" descr="A picture containing text, businesscard&#10;&#10;Description automatically generated">
            <a:extLst>
              <a:ext uri="{FF2B5EF4-FFF2-40B4-BE49-F238E27FC236}">
                <a16:creationId xmlns="" xmlns:a16="http://schemas.microsoft.com/office/drawing/2014/main" id="{3E929060-EA14-49FA-8A6E-1821031D8307}"/>
              </a:ext>
            </a:extLst>
          </p:cNvPr>
          <p:cNvPicPr>
            <a:picLocks noGrp="1" noChangeAspect="1"/>
          </p:cNvPicPr>
          <p:nvPr>
            <p:ph type="pic" sz="quarter" idx="10"/>
          </p:nvPr>
        </p:nvPicPr>
        <p:blipFill>
          <a:blip r:embed="rId2"/>
          <a:srcRect l="24588" r="24588"/>
          <a:stretch>
            <a:fillRect/>
          </a:stretch>
        </p:blipFill>
        <p:spPr/>
      </p:pic>
    </p:spTree>
    <p:extLst>
      <p:ext uri="{BB962C8B-B14F-4D97-AF65-F5344CB8AC3E}">
        <p14:creationId xmlns:p14="http://schemas.microsoft.com/office/powerpoint/2010/main" val="3557605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8E5D220B-E9AB-4C42-BCA5-1594F58D7F19}"/>
              </a:ext>
            </a:extLst>
          </p:cNvPr>
          <p:cNvSpPr>
            <a:spLocks noGrp="1"/>
          </p:cNvSpPr>
          <p:nvPr>
            <p:ph type="body" sz="quarter" idx="14"/>
          </p:nvPr>
        </p:nvSpPr>
        <p:spPr>
          <a:xfrm>
            <a:off x="508178" y="1674628"/>
            <a:ext cx="10985483" cy="2644774"/>
          </a:xfrm>
        </p:spPr>
        <p:txBody>
          <a:bodyPr/>
          <a:lstStyle/>
          <a:p>
            <a:r>
              <a:rPr lang="tr-TR" dirty="0" smtClean="0">
                <a:solidFill>
                  <a:schemeClr val="tx1">
                    <a:lumMod val="75000"/>
                    <a:lumOff val="25000"/>
                  </a:schemeClr>
                </a:solidFill>
              </a:rPr>
              <a:t>Tasarım </a:t>
            </a:r>
            <a:r>
              <a:rPr lang="tr-TR" dirty="0">
                <a:solidFill>
                  <a:schemeClr val="tx1">
                    <a:lumMod val="75000"/>
                    <a:lumOff val="25000"/>
                  </a:schemeClr>
                </a:solidFill>
              </a:rPr>
              <a:t>Düşüncesi, tasarıma sabit veya esnek olmayan bir yaklaşım olarak görülmemelidir; farklı aşamalar size tipik olarak denenmiş farklı aktiviteler gösterdi. Özel projeniz için en iyi ve en bilgilendirici bilgiyi elde etmek için, en iyi çözüme ve fikre ulaşmak için bu aşamalar değiştirilebilir, birlikte yürütülebilir ve birkaç kez tekrarlanabilir. En önemlisi, mümkün olan en iyi çözümlere odaklanmanıza yardımcı olur.</a:t>
            </a:r>
          </a:p>
          <a:p>
            <a:r>
              <a:rPr lang="tr-TR" dirty="0">
                <a:solidFill>
                  <a:schemeClr val="tx1">
                    <a:lumMod val="75000"/>
                    <a:lumOff val="25000"/>
                  </a:schemeClr>
                </a:solidFill>
              </a:rPr>
              <a:t>Ayrıca önemli olan, en iyi bilgi ve geri bildirimi almak için baştan ve tasarım aşamaları boyunca kullanıcılardan olabildiğince fazla bilgi ve anlayış almanızdır. Bu, probleminizi varsayımlarınıza değil, onların girdilerine göre daha iyi tanımlayabileceğiniz anlamına gelir.</a:t>
            </a:r>
          </a:p>
          <a:p>
            <a:r>
              <a:rPr lang="tr-TR" dirty="0" smtClean="0">
                <a:solidFill>
                  <a:schemeClr val="tx1">
                    <a:lumMod val="75000"/>
                    <a:lumOff val="25000"/>
                  </a:schemeClr>
                </a:solidFill>
              </a:rPr>
              <a:t>Tasarım Düşüncesi, </a:t>
            </a:r>
            <a:r>
              <a:rPr lang="tr-TR" dirty="0">
                <a:solidFill>
                  <a:schemeClr val="tx1">
                    <a:lumMod val="75000"/>
                    <a:lumOff val="25000"/>
                  </a:schemeClr>
                </a:solidFill>
              </a:rPr>
              <a:t>mümkün olan en iyi çözümleri geliştirmenize, kullanıcıları ve ihtiyaçlarını belirlemenize ve karşılaştıkları sorunlara yenilikçi sosyal inovasyon çözümleri geliştirmenize yardımcı olmak için bitmeyen bir tasarım döngüsü yaratır…</a:t>
            </a:r>
            <a:endParaRPr lang="en-IE"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70658BF4-946B-4863-A3F2-4F2D5CD560DD}"/>
              </a:ext>
            </a:extLst>
          </p:cNvPr>
          <p:cNvSpPr>
            <a:spLocks noGrp="1"/>
          </p:cNvSpPr>
          <p:nvPr>
            <p:ph type="body" sz="quarter" idx="15"/>
          </p:nvPr>
        </p:nvSpPr>
        <p:spPr>
          <a:xfrm>
            <a:off x="508178" y="867256"/>
            <a:ext cx="7115366" cy="993442"/>
          </a:xfrm>
        </p:spPr>
        <p:txBody>
          <a:bodyPr>
            <a:normAutofit/>
          </a:bodyPr>
          <a:lstStyle/>
          <a:p>
            <a:r>
              <a:rPr lang="tr-TR" b="1" dirty="0" smtClean="0">
                <a:solidFill>
                  <a:schemeClr val="tx1">
                    <a:lumMod val="75000"/>
                    <a:lumOff val="25000"/>
                  </a:schemeClr>
                </a:solidFill>
              </a:rPr>
              <a:t>En </a:t>
            </a:r>
            <a:r>
              <a:rPr lang="tr-TR" b="1" dirty="0">
                <a:solidFill>
                  <a:schemeClr val="tx1">
                    <a:lumMod val="75000"/>
                    <a:lumOff val="25000"/>
                  </a:schemeClr>
                </a:solidFill>
              </a:rPr>
              <a:t>İyi Şekilde Tasarım Düşüncesi…</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8177191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B742E92F-C4C8-EA42-99AF-6C2065208A2D}"/>
              </a:ext>
            </a:extLst>
          </p:cNvPr>
          <p:cNvSpPr>
            <a:spLocks noGrp="1"/>
          </p:cNvSpPr>
          <p:nvPr>
            <p:ph type="body" sz="quarter" idx="11"/>
          </p:nvPr>
        </p:nvSpPr>
        <p:spPr>
          <a:xfrm>
            <a:off x="450761" y="1146169"/>
            <a:ext cx="6321232" cy="1311087"/>
          </a:xfrm>
        </p:spPr>
        <p:txBody>
          <a:bodyPr/>
          <a:lstStyle/>
          <a:p>
            <a:r>
              <a:rPr lang="en-US" dirty="0" err="1">
                <a:solidFill>
                  <a:srgbClr val="ED2A59"/>
                </a:solidFill>
              </a:rPr>
              <a:t>Sonraki</a:t>
            </a:r>
            <a:r>
              <a:rPr lang="en-US" dirty="0">
                <a:solidFill>
                  <a:srgbClr val="ED2A59"/>
                </a:solidFill>
              </a:rPr>
              <a:t> </a:t>
            </a:r>
            <a:r>
              <a:rPr lang="en-US" dirty="0" err="1">
                <a:solidFill>
                  <a:srgbClr val="ED2A59"/>
                </a:solidFill>
              </a:rPr>
              <a:t>Modül</a:t>
            </a:r>
            <a:r>
              <a:rPr lang="en-US" dirty="0">
                <a:solidFill>
                  <a:srgbClr val="ED2A59"/>
                </a:solidFill>
              </a:rPr>
              <a:t> 4 </a:t>
            </a:r>
            <a:endParaRPr lang="en-US" dirty="0">
              <a:solidFill>
                <a:srgbClr val="ED2A59"/>
              </a:solidFill>
            </a:endParaRPr>
          </a:p>
        </p:txBody>
      </p:sp>
      <p:sp>
        <p:nvSpPr>
          <p:cNvPr id="5" name="Text Placeholder 4">
            <a:extLst>
              <a:ext uri="{FF2B5EF4-FFF2-40B4-BE49-F238E27FC236}">
                <a16:creationId xmlns="" xmlns:a16="http://schemas.microsoft.com/office/drawing/2014/main" id="{05843646-A09F-9040-BF90-3FF7809B6B47}"/>
              </a:ext>
            </a:extLst>
          </p:cNvPr>
          <p:cNvSpPr>
            <a:spLocks noGrp="1"/>
          </p:cNvSpPr>
          <p:nvPr>
            <p:ph type="body" sz="quarter" idx="12"/>
          </p:nvPr>
        </p:nvSpPr>
        <p:spPr>
          <a:xfrm>
            <a:off x="2574436" y="2446368"/>
            <a:ext cx="7846104" cy="1311087"/>
          </a:xfrm>
        </p:spPr>
        <p:txBody>
          <a:bodyPr/>
          <a:lstStyle/>
          <a:p>
            <a:pPr>
              <a:lnSpc>
                <a:spcPct val="105000"/>
              </a:lnSpc>
            </a:pPr>
            <a:r>
              <a:rPr lang="tr-TR" sz="2800" b="1" i="0" dirty="0" smtClean="0">
                <a:solidFill>
                  <a:srgbClr val="262626"/>
                </a:solidFill>
                <a:latin typeface="Century Gothic" panose="020B0502020202020204" pitchFamily="34" charset="0"/>
                <a:ea typeface="Calibri" panose="020F0502020204030204" pitchFamily="34" charset="0"/>
              </a:rPr>
              <a:t>Dijital </a:t>
            </a:r>
            <a:r>
              <a:rPr lang="tr-TR" sz="2800" b="1" i="0" dirty="0">
                <a:solidFill>
                  <a:srgbClr val="262626"/>
                </a:solidFill>
                <a:latin typeface="Century Gothic" panose="020B0502020202020204" pitchFamily="34" charset="0"/>
                <a:ea typeface="Calibri" panose="020F0502020204030204" pitchFamily="34" charset="0"/>
              </a:rPr>
              <a:t>bir sosyal inovasyon projesi veya işi nasıl kurulur?</a:t>
            </a:r>
            <a:endParaRPr lang="en-IE" sz="2800" b="1" i="0" dirty="0">
              <a:effectLst/>
              <a:latin typeface="Calibri" panose="020F0502020204030204" pitchFamily="34" charset="0"/>
              <a:ea typeface="Calibri" panose="020F0502020204030204" pitchFamily="34" charset="0"/>
            </a:endParaRPr>
          </a:p>
          <a:p>
            <a:r>
              <a:rPr lang="tr-TR" sz="2800" b="1" i="0" dirty="0" smtClean="0">
                <a:solidFill>
                  <a:srgbClr val="E63275"/>
                </a:solidFill>
                <a:latin typeface="Calibri" panose="020F0502020204030204" pitchFamily="34" charset="0"/>
                <a:ea typeface="Times New Roman" panose="02020603050405020304" pitchFamily="18" charset="0"/>
              </a:rPr>
              <a:t>PROJENİZİ </a:t>
            </a:r>
            <a:r>
              <a:rPr lang="tr-TR" sz="2800" b="1" i="0" dirty="0">
                <a:solidFill>
                  <a:srgbClr val="E63275"/>
                </a:solidFill>
                <a:latin typeface="Calibri" panose="020F0502020204030204" pitchFamily="34" charset="0"/>
                <a:ea typeface="Times New Roman" panose="02020603050405020304" pitchFamily="18" charset="0"/>
              </a:rPr>
              <a:t>İLERİYE TAŞIMAK İÇİN YAPMANIZ GEREKENLER</a:t>
            </a:r>
            <a:endParaRPr lang="en-US" sz="2800" i="0"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CAC5298-512B-4226-AD34-5ABC65ABFB79}"/>
              </a:ext>
            </a:extLst>
          </p:cNvPr>
          <p:cNvSpPr>
            <a:spLocks noGrp="1"/>
          </p:cNvSpPr>
          <p:nvPr>
            <p:ph type="body" sz="quarter" idx="14"/>
          </p:nvPr>
        </p:nvSpPr>
        <p:spPr>
          <a:xfrm>
            <a:off x="7836103" y="1208862"/>
            <a:ext cx="4175059" cy="697353"/>
          </a:xfrm>
        </p:spPr>
        <p:txBody>
          <a:bodyPr>
            <a:noAutofit/>
          </a:bodyPr>
          <a:lstStyle/>
          <a:p>
            <a:r>
              <a:rPr lang="en-IE" sz="4000" b="1" dirty="0" err="1">
                <a:solidFill>
                  <a:srgbClr val="EF619A"/>
                </a:solidFill>
              </a:rPr>
              <a:t>Hızlı</a:t>
            </a:r>
            <a:r>
              <a:rPr lang="en-IE" sz="4000" b="1" dirty="0">
                <a:solidFill>
                  <a:srgbClr val="EF619A"/>
                </a:solidFill>
              </a:rPr>
              <a:t> </a:t>
            </a:r>
            <a:r>
              <a:rPr lang="en-IE" sz="4000" b="1" dirty="0" err="1">
                <a:solidFill>
                  <a:srgbClr val="EF619A"/>
                </a:solidFill>
              </a:rPr>
              <a:t>Hatırlatma</a:t>
            </a:r>
            <a:r>
              <a:rPr lang="en-IE" sz="4000" b="1" dirty="0">
                <a:solidFill>
                  <a:srgbClr val="EF619A"/>
                </a:solidFill>
              </a:rPr>
              <a:t>!!! </a:t>
            </a:r>
          </a:p>
        </p:txBody>
      </p:sp>
      <p:sp>
        <p:nvSpPr>
          <p:cNvPr id="6" name="Text Placeholder 5">
            <a:extLst>
              <a:ext uri="{FF2B5EF4-FFF2-40B4-BE49-F238E27FC236}">
                <a16:creationId xmlns="" xmlns:a16="http://schemas.microsoft.com/office/drawing/2014/main" id="{EEDAF476-671F-4BE1-9EF5-BF17FE59FBDC}"/>
              </a:ext>
            </a:extLst>
          </p:cNvPr>
          <p:cNvSpPr>
            <a:spLocks noGrp="1"/>
          </p:cNvSpPr>
          <p:nvPr>
            <p:ph type="body" sz="quarter" idx="15"/>
          </p:nvPr>
        </p:nvSpPr>
        <p:spPr>
          <a:xfrm>
            <a:off x="7836103" y="2246079"/>
            <a:ext cx="3981451" cy="2592420"/>
          </a:xfrm>
        </p:spPr>
        <p:txBody>
          <a:bodyPr/>
          <a:lstStyle/>
          <a:p>
            <a:r>
              <a:rPr lang="en-IE" sz="3600" b="1" dirty="0" err="1">
                <a:solidFill>
                  <a:srgbClr val="00A489"/>
                </a:solidFill>
              </a:rPr>
              <a:t>Dijital</a:t>
            </a:r>
            <a:r>
              <a:rPr lang="en-IE" sz="3600" b="1" dirty="0">
                <a:solidFill>
                  <a:srgbClr val="00A489"/>
                </a:solidFill>
              </a:rPr>
              <a:t> </a:t>
            </a:r>
            <a:r>
              <a:rPr lang="en-IE" sz="3600" b="1" dirty="0" err="1">
                <a:solidFill>
                  <a:srgbClr val="00A489"/>
                </a:solidFill>
              </a:rPr>
              <a:t>sosyal</a:t>
            </a:r>
            <a:r>
              <a:rPr lang="en-IE" sz="3600" b="1" dirty="0">
                <a:solidFill>
                  <a:srgbClr val="00A489"/>
                </a:solidFill>
              </a:rPr>
              <a:t> </a:t>
            </a:r>
            <a:r>
              <a:rPr lang="en-IE" sz="3600" b="1" dirty="0" err="1">
                <a:solidFill>
                  <a:srgbClr val="00A489"/>
                </a:solidFill>
              </a:rPr>
              <a:t>inovasyon</a:t>
            </a:r>
            <a:r>
              <a:rPr lang="en-IE" sz="3600" b="1" dirty="0">
                <a:solidFill>
                  <a:srgbClr val="00A489"/>
                </a:solidFill>
              </a:rPr>
              <a:t> </a:t>
            </a:r>
            <a:r>
              <a:rPr lang="en-IE" sz="3600" b="1" dirty="0" err="1">
                <a:solidFill>
                  <a:srgbClr val="00A489"/>
                </a:solidFill>
              </a:rPr>
              <a:t>geleceği</a:t>
            </a:r>
            <a:r>
              <a:rPr lang="en-IE" sz="3600" b="1" dirty="0">
                <a:solidFill>
                  <a:srgbClr val="00A489"/>
                </a:solidFill>
              </a:rPr>
              <a:t> </a:t>
            </a:r>
            <a:r>
              <a:rPr lang="en-IE" sz="3600" b="1" dirty="0" err="1">
                <a:solidFill>
                  <a:srgbClr val="00A489"/>
                </a:solidFill>
              </a:rPr>
              <a:t>nasıl</a:t>
            </a:r>
            <a:r>
              <a:rPr lang="en-IE" sz="3600" b="1" dirty="0">
                <a:solidFill>
                  <a:srgbClr val="00A489"/>
                </a:solidFill>
              </a:rPr>
              <a:t> </a:t>
            </a:r>
            <a:r>
              <a:rPr lang="en-IE" sz="3600" b="1" dirty="0" err="1">
                <a:solidFill>
                  <a:srgbClr val="00A489"/>
                </a:solidFill>
              </a:rPr>
              <a:t>etkileyebilir</a:t>
            </a:r>
            <a:r>
              <a:rPr lang="en-IE" sz="3600" b="1" dirty="0">
                <a:solidFill>
                  <a:srgbClr val="00A489"/>
                </a:solidFill>
              </a:rPr>
              <a:t> </a:t>
            </a:r>
            <a:r>
              <a:rPr lang="en-IE" sz="3600" b="1" dirty="0" err="1">
                <a:solidFill>
                  <a:srgbClr val="00A489"/>
                </a:solidFill>
              </a:rPr>
              <a:t>ve</a:t>
            </a:r>
            <a:r>
              <a:rPr lang="en-IE" sz="3600" b="1" dirty="0">
                <a:solidFill>
                  <a:srgbClr val="00A489"/>
                </a:solidFill>
              </a:rPr>
              <a:t> </a:t>
            </a:r>
            <a:r>
              <a:rPr lang="en-IE" sz="3600" b="1" dirty="0" err="1">
                <a:solidFill>
                  <a:srgbClr val="00A489"/>
                </a:solidFill>
              </a:rPr>
              <a:t>dahil</a:t>
            </a:r>
            <a:r>
              <a:rPr lang="en-IE" sz="3600" b="1" dirty="0">
                <a:solidFill>
                  <a:srgbClr val="00A489"/>
                </a:solidFill>
              </a:rPr>
              <a:t> </a:t>
            </a:r>
            <a:r>
              <a:rPr lang="en-IE" sz="3600" b="1" dirty="0" err="1">
                <a:solidFill>
                  <a:srgbClr val="00A489"/>
                </a:solidFill>
              </a:rPr>
              <a:t>olan</a:t>
            </a:r>
            <a:r>
              <a:rPr lang="en-IE" sz="3600" b="1" dirty="0">
                <a:solidFill>
                  <a:srgbClr val="00A489"/>
                </a:solidFill>
              </a:rPr>
              <a:t> </a:t>
            </a:r>
            <a:r>
              <a:rPr lang="en-IE" sz="3600" b="1" dirty="0" err="1">
                <a:solidFill>
                  <a:srgbClr val="00A489"/>
                </a:solidFill>
              </a:rPr>
              <a:t>herkes</a:t>
            </a:r>
            <a:r>
              <a:rPr lang="en-IE" sz="3600" b="1" dirty="0">
                <a:solidFill>
                  <a:srgbClr val="00A489"/>
                </a:solidFill>
              </a:rPr>
              <a:t> </a:t>
            </a:r>
            <a:r>
              <a:rPr lang="en-IE" sz="3600" b="1" dirty="0" err="1">
                <a:solidFill>
                  <a:srgbClr val="00A489"/>
                </a:solidFill>
              </a:rPr>
              <a:t>için</a:t>
            </a:r>
            <a:r>
              <a:rPr lang="en-IE" sz="3600" b="1" dirty="0">
                <a:solidFill>
                  <a:srgbClr val="00A489"/>
                </a:solidFill>
              </a:rPr>
              <a:t> "</a:t>
            </a:r>
            <a:r>
              <a:rPr lang="en-IE" sz="3600" b="1" dirty="0" err="1">
                <a:solidFill>
                  <a:srgbClr val="00A489"/>
                </a:solidFill>
              </a:rPr>
              <a:t>iyi</a:t>
            </a:r>
            <a:r>
              <a:rPr lang="en-IE" sz="3600" b="1" dirty="0">
                <a:solidFill>
                  <a:srgbClr val="00A489"/>
                </a:solidFill>
              </a:rPr>
              <a:t>" </a:t>
            </a:r>
            <a:r>
              <a:rPr lang="en-IE" sz="3600" b="1" dirty="0" err="1">
                <a:solidFill>
                  <a:srgbClr val="00A489"/>
                </a:solidFill>
              </a:rPr>
              <a:t>yapabilir</a:t>
            </a:r>
            <a:r>
              <a:rPr lang="en-IE" sz="3600" b="1" dirty="0">
                <a:solidFill>
                  <a:srgbClr val="00A489"/>
                </a:solidFill>
              </a:rPr>
              <a:t>!</a:t>
            </a:r>
          </a:p>
        </p:txBody>
      </p:sp>
      <p:pic>
        <p:nvPicPr>
          <p:cNvPr id="11" name="Picture Placeholder 10" descr="Graphical user interface, application&#10;&#10;Description automatically generated">
            <a:hlinkClick r:id="rId2"/>
            <a:extLst>
              <a:ext uri="{FF2B5EF4-FFF2-40B4-BE49-F238E27FC236}">
                <a16:creationId xmlns="" xmlns:a16="http://schemas.microsoft.com/office/drawing/2014/main" id="{31208735-3B35-4311-A4F8-8525CF3FA672}"/>
              </a:ext>
            </a:extLst>
          </p:cNvPr>
          <p:cNvPicPr>
            <a:picLocks noGrp="1" noChangeAspect="1"/>
          </p:cNvPicPr>
          <p:nvPr>
            <p:ph type="pic" sz="quarter" idx="16"/>
          </p:nvPr>
        </p:nvPicPr>
        <p:blipFill>
          <a:blip r:embed="rId3"/>
          <a:srcRect l="2994" r="2994"/>
          <a:stretch>
            <a:fillRect/>
          </a:stretch>
        </p:blipFill>
        <p:spPr/>
      </p:pic>
      <p:sp>
        <p:nvSpPr>
          <p:cNvPr id="2" name="TextBox 1">
            <a:extLst>
              <a:ext uri="{FF2B5EF4-FFF2-40B4-BE49-F238E27FC236}">
                <a16:creationId xmlns="" xmlns:a16="http://schemas.microsoft.com/office/drawing/2014/main" id="{DC9170F2-764D-4EC0-9852-DF8231BA9135}"/>
              </a:ext>
            </a:extLst>
          </p:cNvPr>
          <p:cNvSpPr txBox="1"/>
          <p:nvPr/>
        </p:nvSpPr>
        <p:spPr>
          <a:xfrm>
            <a:off x="7836102" y="5169529"/>
            <a:ext cx="3981451" cy="646331"/>
          </a:xfrm>
          <a:prstGeom prst="rect">
            <a:avLst/>
          </a:prstGeom>
          <a:noFill/>
        </p:spPr>
        <p:txBody>
          <a:bodyPr wrap="square" rtlCol="0">
            <a:spAutoFit/>
          </a:bodyPr>
          <a:lstStyle/>
          <a:p>
            <a:pPr algn="ctr"/>
            <a:r>
              <a:rPr lang="en-IE" b="1" dirty="0">
                <a:solidFill>
                  <a:schemeClr val="tx1">
                    <a:lumMod val="75000"/>
                    <a:lumOff val="25000"/>
                  </a:schemeClr>
                </a:solidFill>
              </a:rPr>
              <a:t>Nesta – </a:t>
            </a:r>
            <a:r>
              <a:rPr lang="en-IE" b="1" dirty="0" err="1">
                <a:solidFill>
                  <a:schemeClr val="tx1">
                    <a:lumMod val="75000"/>
                    <a:lumOff val="25000"/>
                  </a:schemeClr>
                </a:solidFill>
              </a:rPr>
              <a:t>İnovasyon</a:t>
            </a:r>
            <a:r>
              <a:rPr lang="en-IE" b="1" dirty="0">
                <a:solidFill>
                  <a:schemeClr val="tx1">
                    <a:lumMod val="75000"/>
                    <a:lumOff val="25000"/>
                  </a:schemeClr>
                </a:solidFill>
              </a:rPr>
              <a:t> </a:t>
            </a:r>
            <a:r>
              <a:rPr lang="en-IE" b="1" dirty="0" err="1">
                <a:solidFill>
                  <a:schemeClr val="tx1">
                    <a:lumMod val="75000"/>
                    <a:lumOff val="25000"/>
                  </a:schemeClr>
                </a:solidFill>
              </a:rPr>
              <a:t>Vakfı</a:t>
            </a:r>
            <a:r>
              <a:rPr lang="en-IE" b="1" dirty="0">
                <a:solidFill>
                  <a:schemeClr val="tx1">
                    <a:lumMod val="75000"/>
                    <a:lumOff val="25000"/>
                  </a:schemeClr>
                </a:solidFill>
              </a:rPr>
              <a:t>, </a:t>
            </a:r>
            <a:r>
              <a:rPr lang="en-IE" b="1" dirty="0" err="1">
                <a:solidFill>
                  <a:schemeClr val="tx1">
                    <a:lumMod val="75000"/>
                    <a:lumOff val="25000"/>
                  </a:schemeClr>
                </a:solidFill>
              </a:rPr>
              <a:t>Birleşik</a:t>
            </a:r>
            <a:r>
              <a:rPr lang="en-IE" b="1" dirty="0">
                <a:solidFill>
                  <a:schemeClr val="tx1">
                    <a:lumMod val="75000"/>
                    <a:lumOff val="25000"/>
                  </a:schemeClr>
                </a:solidFill>
              </a:rPr>
              <a:t> </a:t>
            </a:r>
            <a:r>
              <a:rPr lang="en-IE" b="1" dirty="0" err="1">
                <a:solidFill>
                  <a:schemeClr val="tx1">
                    <a:lumMod val="75000"/>
                    <a:lumOff val="25000"/>
                  </a:schemeClr>
                </a:solidFill>
              </a:rPr>
              <a:t>Krallık</a:t>
            </a:r>
            <a:endParaRPr lang="en-IE" b="1" dirty="0">
              <a:solidFill>
                <a:schemeClr val="tx1">
                  <a:lumMod val="75000"/>
                  <a:lumOff val="25000"/>
                </a:schemeClr>
              </a:solidFill>
              <a:hlinkClick r:id="rId2">
                <a:extLst>
                  <a:ext uri="{A12FA001-AC4F-418D-AE19-62706E023703}">
                    <ahyp:hlinkClr xmlns="" xmlns:ahyp="http://schemas.microsoft.com/office/drawing/2018/hyperlinkcolor" val="tx"/>
                  </a:ext>
                </a:extLst>
              </a:hlinkClick>
            </a:endParaRPr>
          </a:p>
          <a:p>
            <a:pPr algn="ctr"/>
            <a:r>
              <a:rPr lang="en-IE" dirty="0">
                <a:solidFill>
                  <a:srgbClr val="0563C1"/>
                </a:solidFill>
                <a:hlinkClick r:id="rId2">
                  <a:extLst>
                    <a:ext uri="{A12FA001-AC4F-418D-AE19-62706E023703}">
                      <ahyp:hlinkClr xmlns="" xmlns:ahyp="http://schemas.microsoft.com/office/drawing/2018/hyperlinkcolor" val="tx"/>
                    </a:ext>
                  </a:extLst>
                </a:hlinkClick>
              </a:rPr>
              <a:t>https://youtu.be/DSijSS7MKN4</a:t>
            </a:r>
            <a:endParaRPr lang="en-IE" dirty="0"/>
          </a:p>
        </p:txBody>
      </p:sp>
    </p:spTree>
    <p:extLst>
      <p:ext uri="{BB962C8B-B14F-4D97-AF65-F5344CB8AC3E}">
        <p14:creationId xmlns:p14="http://schemas.microsoft.com/office/powerpoint/2010/main" val="3328399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50808F4-7420-43D1-9C8D-BC3AC1E0240A}"/>
              </a:ext>
            </a:extLst>
          </p:cNvPr>
          <p:cNvSpPr>
            <a:spLocks noGrp="1"/>
          </p:cNvSpPr>
          <p:nvPr>
            <p:ph type="body" sz="quarter" idx="13"/>
          </p:nvPr>
        </p:nvSpPr>
        <p:spPr>
          <a:xfrm>
            <a:off x="6430978" y="347819"/>
            <a:ext cx="5696783" cy="709240"/>
          </a:xfrm>
        </p:spPr>
        <p:txBody>
          <a:bodyPr>
            <a:noAutofit/>
          </a:bodyPr>
          <a:lstStyle/>
          <a:p>
            <a:pPr algn="ctr"/>
            <a:r>
              <a:rPr lang="en-IE" b="1" dirty="0" err="1" smtClean="0"/>
              <a:t>Tasarım</a:t>
            </a:r>
            <a:r>
              <a:rPr lang="en-IE" b="1" dirty="0" smtClean="0"/>
              <a:t> </a:t>
            </a:r>
            <a:r>
              <a:rPr lang="en-IE" b="1" dirty="0" err="1"/>
              <a:t>Düşüncesine</a:t>
            </a:r>
            <a:r>
              <a:rPr lang="en-IE" b="1" dirty="0"/>
              <a:t> </a:t>
            </a:r>
            <a:r>
              <a:rPr lang="en-IE" b="1" dirty="0" err="1" smtClean="0"/>
              <a:t>Giriş</a:t>
            </a:r>
          </a:p>
          <a:p>
            <a:pPr algn="ctr"/>
            <a:r>
              <a:rPr lang="en-IE" b="1" dirty="0" err="1" smtClean="0">
                <a:solidFill>
                  <a:srgbClr val="EF619A"/>
                </a:solidFill>
              </a:rPr>
              <a:t>Düşün</a:t>
            </a:r>
            <a:r>
              <a:rPr lang="en-IE" b="1" dirty="0" smtClean="0">
                <a:solidFill>
                  <a:srgbClr val="EF619A"/>
                </a:solidFill>
              </a:rPr>
              <a:t> </a:t>
            </a:r>
            <a:r>
              <a:rPr lang="en-IE" b="1" dirty="0">
                <a:solidFill>
                  <a:srgbClr val="EF619A"/>
                </a:solidFill>
              </a:rPr>
              <a:t>– </a:t>
            </a:r>
            <a:r>
              <a:rPr lang="en-IE" b="1" dirty="0" err="1">
                <a:solidFill>
                  <a:srgbClr val="EF619A"/>
                </a:solidFill>
              </a:rPr>
              <a:t>Buluş</a:t>
            </a:r>
            <a:r>
              <a:rPr lang="en-IE" b="1" dirty="0">
                <a:solidFill>
                  <a:srgbClr val="EF619A"/>
                </a:solidFill>
              </a:rPr>
              <a:t> – </a:t>
            </a:r>
            <a:r>
              <a:rPr lang="en-IE" b="1" dirty="0" err="1">
                <a:solidFill>
                  <a:srgbClr val="EF619A"/>
                </a:solidFill>
              </a:rPr>
              <a:t>Yenilik</a:t>
            </a:r>
            <a:r>
              <a:rPr lang="en-IE" b="1" dirty="0">
                <a:solidFill>
                  <a:srgbClr val="EF619A"/>
                </a:solidFill>
              </a:rPr>
              <a:t> </a:t>
            </a:r>
            <a:r>
              <a:rPr lang="en-IE" b="1" dirty="0" err="1">
                <a:solidFill>
                  <a:srgbClr val="EF619A"/>
                </a:solidFill>
              </a:rPr>
              <a:t>Yapın</a:t>
            </a:r>
            <a:endParaRPr lang="en-IE" b="1" dirty="0">
              <a:solidFill>
                <a:srgbClr val="EF619A"/>
              </a:solidFill>
            </a:endParaRPr>
          </a:p>
        </p:txBody>
      </p:sp>
      <p:sp>
        <p:nvSpPr>
          <p:cNvPr id="6" name="Text Placeholder 5">
            <a:extLst>
              <a:ext uri="{FF2B5EF4-FFF2-40B4-BE49-F238E27FC236}">
                <a16:creationId xmlns="" xmlns:a16="http://schemas.microsoft.com/office/drawing/2014/main" id="{0C2B3FEC-B00A-4FB7-BD59-7EE95BF238C6}"/>
              </a:ext>
            </a:extLst>
          </p:cNvPr>
          <p:cNvSpPr>
            <a:spLocks noGrp="1"/>
          </p:cNvSpPr>
          <p:nvPr>
            <p:ph type="body" sz="quarter" idx="14"/>
          </p:nvPr>
        </p:nvSpPr>
        <p:spPr>
          <a:xfrm>
            <a:off x="6571952" y="1435580"/>
            <a:ext cx="5555809" cy="2592420"/>
          </a:xfrm>
        </p:spPr>
        <p:txBody>
          <a:bodyPr/>
          <a:lstStyle/>
          <a:p>
            <a:pPr algn="ctr"/>
            <a:r>
              <a:rPr lang="en-IE" sz="2800" dirty="0" err="1"/>
              <a:t>Dünyamız</a:t>
            </a:r>
            <a:r>
              <a:rPr lang="en-IE" sz="2800" dirty="0"/>
              <a:t> </a:t>
            </a:r>
            <a:r>
              <a:rPr lang="en-IE" sz="2800" dirty="0" err="1"/>
              <a:t>şimdi</a:t>
            </a:r>
            <a:r>
              <a:rPr lang="en-IE" sz="2800" dirty="0"/>
              <a:t> </a:t>
            </a:r>
            <a:r>
              <a:rPr lang="en-IE" sz="2800" dirty="0" err="1"/>
              <a:t>belki</a:t>
            </a:r>
            <a:r>
              <a:rPr lang="en-IE" sz="2800" dirty="0"/>
              <a:t> de her </a:t>
            </a:r>
            <a:r>
              <a:rPr lang="en-IE" sz="2800" dirty="0" err="1"/>
              <a:t>zamankinden</a:t>
            </a:r>
            <a:r>
              <a:rPr lang="en-IE" sz="2800" dirty="0"/>
              <a:t> </a:t>
            </a:r>
            <a:r>
              <a:rPr lang="en-IE" sz="2800" dirty="0" err="1"/>
              <a:t>daha</a:t>
            </a:r>
            <a:r>
              <a:rPr lang="en-IE" sz="2800" dirty="0"/>
              <a:t> </a:t>
            </a:r>
            <a:r>
              <a:rPr lang="en-IE" sz="2800" dirty="0" err="1"/>
              <a:t>hızlı</a:t>
            </a:r>
            <a:r>
              <a:rPr lang="en-IE" sz="2800" dirty="0"/>
              <a:t> </a:t>
            </a:r>
            <a:r>
              <a:rPr lang="en-IE" sz="2800" dirty="0" err="1"/>
              <a:t>değişiyor</a:t>
            </a:r>
            <a:r>
              <a:rPr lang="en-IE" sz="2800" dirty="0"/>
              <a:t> </a:t>
            </a:r>
            <a:r>
              <a:rPr lang="en-IE" sz="2800" dirty="0" err="1"/>
              <a:t>ve</a:t>
            </a:r>
            <a:r>
              <a:rPr lang="en-IE" sz="2800" dirty="0"/>
              <a:t> </a:t>
            </a:r>
            <a:r>
              <a:rPr lang="en-IE" sz="2800" dirty="0" err="1"/>
              <a:t>inovasyon</a:t>
            </a:r>
            <a:r>
              <a:rPr lang="en-IE" sz="2800" dirty="0"/>
              <a:t> </a:t>
            </a:r>
            <a:r>
              <a:rPr lang="en-IE" sz="2800" dirty="0" err="1"/>
              <a:t>eğrisinin</a:t>
            </a:r>
            <a:r>
              <a:rPr lang="en-IE" sz="2800" dirty="0"/>
              <a:t> </a:t>
            </a:r>
            <a:r>
              <a:rPr lang="en-IE" sz="2800" dirty="0" err="1"/>
              <a:t>önünde</a:t>
            </a:r>
            <a:r>
              <a:rPr lang="en-IE" sz="2800" dirty="0"/>
              <a:t> </a:t>
            </a:r>
            <a:r>
              <a:rPr lang="en-IE" sz="2800" dirty="0" err="1"/>
              <a:t>kalmayı</a:t>
            </a:r>
            <a:r>
              <a:rPr lang="en-IE" sz="2800" dirty="0"/>
              <a:t> </a:t>
            </a:r>
            <a:r>
              <a:rPr lang="en-IE" sz="2800" dirty="0" err="1"/>
              <a:t>daha</a:t>
            </a:r>
            <a:r>
              <a:rPr lang="en-IE" sz="2800" dirty="0"/>
              <a:t> da </a:t>
            </a:r>
            <a:r>
              <a:rPr lang="en-IE" sz="2800" dirty="0" err="1"/>
              <a:t>kritik</a:t>
            </a:r>
            <a:r>
              <a:rPr lang="en-IE" sz="2800" dirty="0"/>
              <a:t> hale </a:t>
            </a:r>
            <a:r>
              <a:rPr lang="en-IE" sz="2800" dirty="0" err="1"/>
              <a:t>getiriyor</a:t>
            </a:r>
            <a:r>
              <a:rPr lang="en-IE" sz="2800" dirty="0"/>
              <a:t>. Bu </a:t>
            </a:r>
            <a:r>
              <a:rPr lang="en-IE" sz="2800" dirty="0" err="1"/>
              <a:t>bölümde</a:t>
            </a:r>
            <a:r>
              <a:rPr lang="en-IE" sz="2800" dirty="0"/>
              <a:t>, </a:t>
            </a:r>
            <a:r>
              <a:rPr lang="en-IE" sz="2800" dirty="0" err="1"/>
              <a:t>insanların</a:t>
            </a:r>
            <a:r>
              <a:rPr lang="en-IE" sz="2800" dirty="0"/>
              <a:t> </a:t>
            </a:r>
            <a:r>
              <a:rPr lang="en-IE" sz="2800" dirty="0" err="1"/>
              <a:t>ihtiyaçlarını</a:t>
            </a:r>
            <a:r>
              <a:rPr lang="en-IE" sz="2800" dirty="0"/>
              <a:t>, </a:t>
            </a:r>
            <a:r>
              <a:rPr lang="en-IE" sz="2800" dirty="0" err="1"/>
              <a:t>teknolojinin</a:t>
            </a:r>
            <a:r>
              <a:rPr lang="en-IE" sz="2800" dirty="0"/>
              <a:t> </a:t>
            </a:r>
            <a:r>
              <a:rPr lang="en-IE" sz="2800" dirty="0" err="1"/>
              <a:t>olanaklarını</a:t>
            </a:r>
            <a:r>
              <a:rPr lang="en-IE" sz="2800" dirty="0"/>
              <a:t> </a:t>
            </a:r>
            <a:r>
              <a:rPr lang="en-IE" sz="2800" dirty="0" err="1"/>
              <a:t>ve</a:t>
            </a:r>
            <a:r>
              <a:rPr lang="en-IE" sz="2800" dirty="0"/>
              <a:t> </a:t>
            </a:r>
            <a:r>
              <a:rPr lang="en-IE" sz="2800" dirty="0" err="1"/>
              <a:t>iş</a:t>
            </a:r>
            <a:r>
              <a:rPr lang="en-IE" sz="2800" dirty="0"/>
              <a:t> </a:t>
            </a:r>
            <a:r>
              <a:rPr lang="en-IE" sz="2800" dirty="0" err="1"/>
              <a:t>başarısı</a:t>
            </a:r>
            <a:r>
              <a:rPr lang="en-IE" sz="2800" dirty="0"/>
              <a:t> </a:t>
            </a:r>
            <a:r>
              <a:rPr lang="en-IE" sz="2800" dirty="0" err="1"/>
              <a:t>için</a:t>
            </a:r>
            <a:r>
              <a:rPr lang="en-IE" sz="2800" dirty="0"/>
              <a:t> </a:t>
            </a:r>
            <a:r>
              <a:rPr lang="en-IE" sz="2800" dirty="0" err="1"/>
              <a:t>gereksinimleri</a:t>
            </a:r>
            <a:r>
              <a:rPr lang="en-IE" sz="2800" dirty="0"/>
              <a:t>, </a:t>
            </a:r>
            <a:r>
              <a:rPr lang="en-IE" sz="2800" dirty="0" err="1"/>
              <a:t>tasarım</a:t>
            </a:r>
            <a:r>
              <a:rPr lang="en-IE" sz="2800" dirty="0"/>
              <a:t> </a:t>
            </a:r>
            <a:r>
              <a:rPr lang="en-IE" sz="2800" dirty="0" err="1"/>
              <a:t>odaklı</a:t>
            </a:r>
            <a:r>
              <a:rPr lang="en-IE" sz="2800" dirty="0"/>
              <a:t> </a:t>
            </a:r>
            <a:r>
              <a:rPr lang="en-IE" sz="2800" dirty="0" err="1"/>
              <a:t>düşünme</a:t>
            </a:r>
            <a:r>
              <a:rPr lang="en-IE" sz="2800" dirty="0"/>
              <a:t>, </a:t>
            </a:r>
            <a:r>
              <a:rPr lang="en-IE" sz="2800" dirty="0" err="1"/>
              <a:t>sistematik</a:t>
            </a:r>
            <a:r>
              <a:rPr lang="en-IE" sz="2800" dirty="0"/>
              <a:t> </a:t>
            </a:r>
            <a:r>
              <a:rPr lang="en-IE" sz="2800" dirty="0" err="1"/>
              <a:t>yaratıcı</a:t>
            </a:r>
            <a:r>
              <a:rPr lang="en-IE" sz="2800" dirty="0"/>
              <a:t> </a:t>
            </a:r>
            <a:r>
              <a:rPr lang="en-IE" sz="2800" dirty="0" err="1"/>
              <a:t>düşünme</a:t>
            </a:r>
            <a:r>
              <a:rPr lang="en-IE" sz="2800" dirty="0"/>
              <a:t> </a:t>
            </a:r>
            <a:r>
              <a:rPr lang="en-IE" sz="2800" dirty="0" err="1"/>
              <a:t>ve</a:t>
            </a:r>
            <a:r>
              <a:rPr lang="en-IE" sz="2800" dirty="0"/>
              <a:t> </a:t>
            </a:r>
            <a:r>
              <a:rPr lang="en-IE" sz="2800" dirty="0" err="1"/>
              <a:t>sizi</a:t>
            </a:r>
            <a:r>
              <a:rPr lang="en-IE" sz="2800" dirty="0"/>
              <a:t> </a:t>
            </a:r>
            <a:r>
              <a:rPr lang="en-IE" sz="2800" dirty="0" err="1"/>
              <a:t>yönlendiren</a:t>
            </a:r>
            <a:r>
              <a:rPr lang="en-IE" sz="2800" dirty="0"/>
              <a:t> </a:t>
            </a:r>
            <a:r>
              <a:rPr lang="en-IE" sz="2800" dirty="0" err="1"/>
              <a:t>ürün</a:t>
            </a:r>
            <a:r>
              <a:rPr lang="en-IE" sz="2800" dirty="0"/>
              <a:t> </a:t>
            </a:r>
            <a:r>
              <a:rPr lang="en-IE" sz="2800" dirty="0" err="1"/>
              <a:t>ve</a:t>
            </a:r>
            <a:r>
              <a:rPr lang="en-IE" sz="2800" dirty="0"/>
              <a:t> </a:t>
            </a:r>
            <a:r>
              <a:rPr lang="en-IE" sz="2800" dirty="0" err="1"/>
              <a:t>hizmetler</a:t>
            </a:r>
            <a:r>
              <a:rPr lang="en-IE" sz="2800" dirty="0"/>
              <a:t> </a:t>
            </a:r>
            <a:r>
              <a:rPr lang="en-IE" sz="2800" dirty="0" err="1"/>
              <a:t>oluşturmanıza</a:t>
            </a:r>
            <a:r>
              <a:rPr lang="en-IE" sz="2800" dirty="0"/>
              <a:t> </a:t>
            </a:r>
            <a:r>
              <a:rPr lang="en-IE" sz="2800" dirty="0" err="1"/>
              <a:t>olanak</a:t>
            </a:r>
            <a:r>
              <a:rPr lang="en-IE" sz="2800" dirty="0"/>
              <a:t> </a:t>
            </a:r>
            <a:r>
              <a:rPr lang="en-IE" sz="2800" dirty="0" err="1"/>
              <a:t>sağlayacak</a:t>
            </a:r>
            <a:r>
              <a:rPr lang="en-IE" sz="2800" dirty="0"/>
              <a:t> </a:t>
            </a:r>
            <a:r>
              <a:rPr lang="en-IE" sz="2800" dirty="0" err="1"/>
              <a:t>strateji</a:t>
            </a:r>
            <a:r>
              <a:rPr lang="en-IE" sz="2800" dirty="0"/>
              <a:t> </a:t>
            </a:r>
            <a:r>
              <a:rPr lang="en-IE" sz="2800" dirty="0" err="1"/>
              <a:t>ile</a:t>
            </a:r>
            <a:r>
              <a:rPr lang="en-IE" sz="2800" dirty="0"/>
              <a:t> </a:t>
            </a:r>
            <a:r>
              <a:rPr lang="en-IE" sz="2800" dirty="0" err="1"/>
              <a:t>bütünleştirmek</a:t>
            </a:r>
            <a:r>
              <a:rPr lang="en-IE" sz="2800" dirty="0"/>
              <a:t> </a:t>
            </a:r>
            <a:r>
              <a:rPr lang="en-IE" sz="2800" dirty="0" err="1"/>
              <a:t>için</a:t>
            </a:r>
            <a:r>
              <a:rPr lang="en-IE" sz="2800" dirty="0"/>
              <a:t> </a:t>
            </a:r>
            <a:r>
              <a:rPr lang="en-IE" sz="2800" dirty="0" err="1"/>
              <a:t>neyin</a:t>
            </a:r>
            <a:r>
              <a:rPr lang="en-IE" sz="2800" dirty="0"/>
              <a:t> </a:t>
            </a:r>
            <a:r>
              <a:rPr lang="en-IE" sz="2800" dirty="0" err="1"/>
              <a:t>gerekli</a:t>
            </a:r>
            <a:r>
              <a:rPr lang="en-IE" sz="2800" dirty="0"/>
              <a:t> </a:t>
            </a:r>
            <a:r>
              <a:rPr lang="en-IE" sz="2800" dirty="0" err="1"/>
              <a:t>olduğunu</a:t>
            </a:r>
            <a:r>
              <a:rPr lang="en-IE" sz="2800" dirty="0"/>
              <a:t> </a:t>
            </a:r>
            <a:r>
              <a:rPr lang="en-IE" sz="2800" dirty="0" err="1"/>
              <a:t>öğreneceksiniz</a:t>
            </a:r>
            <a:r>
              <a:rPr lang="en-IE" sz="2800" dirty="0"/>
              <a:t>. </a:t>
            </a:r>
            <a:r>
              <a:rPr lang="en-IE" sz="2800" dirty="0" err="1"/>
              <a:t>dijital</a:t>
            </a:r>
            <a:r>
              <a:rPr lang="en-IE" sz="2800" dirty="0"/>
              <a:t> </a:t>
            </a:r>
            <a:r>
              <a:rPr lang="en-IE" sz="2800" dirty="0" err="1"/>
              <a:t>sosyal</a:t>
            </a:r>
            <a:r>
              <a:rPr lang="en-IE" sz="2800" dirty="0"/>
              <a:t> </a:t>
            </a:r>
            <a:r>
              <a:rPr lang="en-IE" sz="2800" dirty="0" err="1"/>
              <a:t>yenilik</a:t>
            </a:r>
            <a:r>
              <a:rPr lang="en-IE" sz="2800" dirty="0"/>
              <a:t> </a:t>
            </a:r>
            <a:r>
              <a:rPr lang="en-IE" sz="2800" dirty="0" err="1"/>
              <a:t>iş</a:t>
            </a:r>
            <a:r>
              <a:rPr lang="en-IE" sz="2800" dirty="0"/>
              <a:t> </a:t>
            </a:r>
            <a:r>
              <a:rPr lang="en-IE" sz="2800" dirty="0" err="1"/>
              <a:t>ileri</a:t>
            </a:r>
            <a:r>
              <a:rPr lang="en-IE" sz="2800" dirty="0"/>
              <a:t>.</a:t>
            </a:r>
          </a:p>
        </p:txBody>
      </p:sp>
      <p:pic>
        <p:nvPicPr>
          <p:cNvPr id="12" name="Picture Placeholder 11" descr="A group of people sitting at a table looking at a computer&#10;&#10;Description automatically generated with medium confidence">
            <a:extLst>
              <a:ext uri="{FF2B5EF4-FFF2-40B4-BE49-F238E27FC236}">
                <a16:creationId xmlns="" xmlns:a16="http://schemas.microsoft.com/office/drawing/2014/main"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313903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4B56427C-2B99-40FB-8E14-2E822F36F82E}"/>
              </a:ext>
            </a:extLst>
          </p:cNvPr>
          <p:cNvSpPr>
            <a:spLocks noGrp="1"/>
          </p:cNvSpPr>
          <p:nvPr>
            <p:ph type="body" sz="quarter" idx="14"/>
          </p:nvPr>
        </p:nvSpPr>
        <p:spPr/>
        <p:txBody>
          <a:bodyPr>
            <a:noAutofit/>
          </a:bodyPr>
          <a:lstStyle/>
          <a:p>
            <a:r>
              <a:rPr lang="en-IE" sz="4800" b="1" dirty="0" err="1" smtClean="0"/>
              <a:t>İzleyin</a:t>
            </a:r>
            <a:r>
              <a:rPr lang="en-IE" sz="4800" b="1" dirty="0" smtClean="0"/>
              <a:t>…</a:t>
            </a:r>
            <a:endParaRPr lang="en-IE" sz="4800" b="1" dirty="0"/>
          </a:p>
        </p:txBody>
      </p:sp>
      <p:sp>
        <p:nvSpPr>
          <p:cNvPr id="6" name="Text Placeholder 5">
            <a:extLst>
              <a:ext uri="{FF2B5EF4-FFF2-40B4-BE49-F238E27FC236}">
                <a16:creationId xmlns="" xmlns:a16="http://schemas.microsoft.com/office/drawing/2014/main" id="{2AB82377-EE35-448C-9C58-1822E59D30E2}"/>
              </a:ext>
            </a:extLst>
          </p:cNvPr>
          <p:cNvSpPr>
            <a:spLocks noGrp="1"/>
          </p:cNvSpPr>
          <p:nvPr>
            <p:ph type="body" sz="quarter" idx="15"/>
          </p:nvPr>
        </p:nvSpPr>
        <p:spPr>
          <a:xfrm>
            <a:off x="7739302" y="2522501"/>
            <a:ext cx="4250929" cy="2592420"/>
          </a:xfrm>
        </p:spPr>
        <p:txBody>
          <a:bodyPr/>
          <a:lstStyle/>
          <a:p>
            <a:r>
              <a:rPr lang="en-IE" sz="3600" b="1" dirty="0" err="1" smtClean="0">
                <a:latin typeface="Roboto"/>
              </a:rPr>
              <a:t>Sosyal</a:t>
            </a:r>
            <a:r>
              <a:rPr lang="en-IE" sz="3600" b="1" dirty="0" smtClean="0">
                <a:latin typeface="Roboto"/>
              </a:rPr>
              <a:t> </a:t>
            </a:r>
            <a:r>
              <a:rPr lang="en-IE" sz="3600" b="1" dirty="0" err="1">
                <a:latin typeface="Roboto"/>
              </a:rPr>
              <a:t>İnovasyon</a:t>
            </a:r>
            <a:r>
              <a:rPr lang="en-IE" sz="3600" b="1" dirty="0">
                <a:latin typeface="Roboto"/>
              </a:rPr>
              <a:t> </a:t>
            </a:r>
            <a:r>
              <a:rPr lang="en-IE" sz="3600" b="1" dirty="0" err="1">
                <a:latin typeface="Roboto"/>
              </a:rPr>
              <a:t>Projelerinde</a:t>
            </a:r>
            <a:r>
              <a:rPr lang="en-IE" sz="3600" b="1" dirty="0">
                <a:latin typeface="Roboto"/>
              </a:rPr>
              <a:t> </a:t>
            </a:r>
            <a:r>
              <a:rPr lang="en-IE" sz="3600" b="1" dirty="0" err="1" smtClean="0">
                <a:latin typeface="Roboto"/>
              </a:rPr>
              <a:t>Tasar</a:t>
            </a:r>
            <a:r>
              <a:rPr lang="tr-TR" sz="3600" b="1" dirty="0" smtClean="0">
                <a:latin typeface="Roboto"/>
              </a:rPr>
              <a:t>ım Düşüncesi</a:t>
            </a:r>
            <a:r>
              <a:rPr lang="en-IE" sz="3600" b="1" dirty="0" smtClean="0">
                <a:latin typeface="Roboto"/>
              </a:rPr>
              <a:t> </a:t>
            </a:r>
            <a:r>
              <a:rPr lang="en-IE" sz="3600" b="1" dirty="0" err="1">
                <a:latin typeface="Roboto"/>
              </a:rPr>
              <a:t>Nedir</a:t>
            </a:r>
            <a:r>
              <a:rPr lang="en-IE" sz="3600" b="1" dirty="0">
                <a:latin typeface="Roboto"/>
              </a:rPr>
              <a:t>?</a:t>
            </a:r>
            <a:endParaRPr lang="en-IE" sz="3600" b="1" i="0" dirty="0">
              <a:effectLst/>
              <a:latin typeface="Roboto"/>
            </a:endParaRPr>
          </a:p>
          <a:p>
            <a:endParaRPr lang="en-IE" sz="3600" b="1" dirty="0">
              <a:latin typeface="Roboto"/>
            </a:endParaRPr>
          </a:p>
          <a:p>
            <a:endParaRPr lang="en-IE" dirty="0">
              <a:solidFill>
                <a:srgbClr val="FF0000"/>
              </a:solidFill>
            </a:endParaRPr>
          </a:p>
        </p:txBody>
      </p:sp>
      <p:pic>
        <p:nvPicPr>
          <p:cNvPr id="9" name="Picture Placeholder 8" descr="Graphical user interface, text, application&#10;&#10;Description automatically generated">
            <a:hlinkClick r:id="rId2"/>
            <a:extLst>
              <a:ext uri="{FF2B5EF4-FFF2-40B4-BE49-F238E27FC236}">
                <a16:creationId xmlns="" xmlns:a16="http://schemas.microsoft.com/office/drawing/2014/main" id="{FEF1CD96-87EF-4613-B447-6AD98798A531}"/>
              </a:ext>
            </a:extLst>
          </p:cNvPr>
          <p:cNvPicPr>
            <a:picLocks noGrp="1" noChangeAspect="1"/>
          </p:cNvPicPr>
          <p:nvPr>
            <p:ph type="pic" sz="quarter" idx="16"/>
          </p:nvPr>
        </p:nvPicPr>
        <p:blipFill>
          <a:blip r:embed="rId3"/>
          <a:srcRect l="4764" r="4764"/>
          <a:stretch>
            <a:fillRect/>
          </a:stretch>
        </p:blipFill>
        <p:spPr/>
      </p:pic>
      <p:sp>
        <p:nvSpPr>
          <p:cNvPr id="7" name="TextBox 6">
            <a:extLst>
              <a:ext uri="{FF2B5EF4-FFF2-40B4-BE49-F238E27FC236}">
                <a16:creationId xmlns="" xmlns:a16="http://schemas.microsoft.com/office/drawing/2014/main" id="{DBD85F12-EDFB-4B17-A057-4EAAFC662F6A}"/>
              </a:ext>
            </a:extLst>
          </p:cNvPr>
          <p:cNvSpPr txBox="1"/>
          <p:nvPr/>
        </p:nvSpPr>
        <p:spPr>
          <a:xfrm>
            <a:off x="7836102" y="5169529"/>
            <a:ext cx="3981451" cy="923330"/>
          </a:xfrm>
          <a:prstGeom prst="rect">
            <a:avLst/>
          </a:prstGeom>
          <a:noFill/>
        </p:spPr>
        <p:txBody>
          <a:bodyPr wrap="square" rtlCol="0">
            <a:spAutoFit/>
          </a:bodyPr>
          <a:lstStyle/>
          <a:p>
            <a:pPr algn="ctr"/>
            <a:r>
              <a:rPr lang="en-IE" b="1" dirty="0">
                <a:solidFill>
                  <a:schemeClr val="bg1"/>
                </a:solidFill>
              </a:rPr>
              <a:t>Generation TVET</a:t>
            </a:r>
            <a:endParaRPr lang="en-IE" b="1" dirty="0">
              <a:solidFill>
                <a:schemeClr val="bg1"/>
              </a:solidFill>
              <a:hlinkClick r:id="rId4">
                <a:extLst>
                  <a:ext uri="{A12FA001-AC4F-418D-AE19-62706E023703}">
                    <ahyp:hlinkClr xmlns="" xmlns:ahyp="http://schemas.microsoft.com/office/drawing/2018/hyperlinkcolor" val="tx"/>
                  </a:ext>
                </a:extLst>
              </a:hlinkClick>
            </a:endParaRPr>
          </a:p>
          <a:p>
            <a:pPr algn="ctr"/>
            <a:r>
              <a:rPr lang="en-IE" dirty="0">
                <a:solidFill>
                  <a:schemeClr val="bg1"/>
                </a:solidFill>
                <a:hlinkClick r:id="rId5">
                  <a:extLst>
                    <a:ext uri="{A12FA001-AC4F-418D-AE19-62706E023703}">
                      <ahyp:hlinkClr xmlns="" xmlns:ahyp="http://schemas.microsoft.com/office/drawing/2018/hyperlinkcolor" val="tx"/>
                    </a:ext>
                  </a:extLst>
                </a:hlinkClick>
              </a:rPr>
              <a:t>https://www.youtube.com/watch?v=TPDLD35_hgE</a:t>
            </a:r>
            <a:r>
              <a:rPr lang="en-IE" dirty="0">
                <a:solidFill>
                  <a:schemeClr val="bg1"/>
                </a:solidFill>
              </a:rPr>
              <a:t> </a:t>
            </a:r>
          </a:p>
        </p:txBody>
      </p:sp>
    </p:spTree>
    <p:extLst>
      <p:ext uri="{BB962C8B-B14F-4D97-AF65-F5344CB8AC3E}">
        <p14:creationId xmlns:p14="http://schemas.microsoft.com/office/powerpoint/2010/main" val="3354537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15478</TotalTime>
  <Words>4939</Words>
  <Application>Microsoft Office PowerPoint</Application>
  <PresentationFormat>Произвольный</PresentationFormat>
  <Paragraphs>382</Paragraphs>
  <Slides>61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admin</cp:lastModifiedBy>
  <cp:revision>702</cp:revision>
  <cp:lastPrinted>2021-01-20T10:03:38Z</cp:lastPrinted>
  <dcterms:created xsi:type="dcterms:W3CDTF">2020-04-01T16:37:27Z</dcterms:created>
  <dcterms:modified xsi:type="dcterms:W3CDTF">2021-06-08T10:35:22Z</dcterms:modified>
</cp:coreProperties>
</file>